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8" r:id="rId3"/>
    <p:sldId id="277" r:id="rId4"/>
    <p:sldId id="283" r:id="rId5"/>
    <p:sldId id="282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6" r:id="rId24"/>
    <p:sldId id="274" r:id="rId25"/>
    <p:sldId id="275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A64F7-8AB9-4A43-9414-09E9BB10AF07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51A4B-CEC6-46D7-BE11-154706014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04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385D-174E-437C-9280-26D98F92E092}" type="datetime1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Калугин Н., Ядро-2023, Саров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47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9118-24CA-4D44-A81B-75E2C2C1050F}" type="datetime1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Калугин Н., Ядро-2023, Саров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07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805A-6804-40E2-9D73-6913EE5EF719}" type="datetime1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Калугин Н., Ядро-2023, Саров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29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6663-A897-48E2-958E-2E59FD53455B}" type="datetime1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Калугин Н., Ядро-2023, Саров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99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3E92-7FDA-48DC-9F0F-DD838DC8FEF0}" type="datetime1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Калугин Н., Ядро-2023, Саров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02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81A9-3506-4896-8558-89D58AD5D8F8}" type="datetime1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Калугин Н., Ядро-2023, Саров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49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A7AB-3B15-415F-B7DE-FAD45B559B36}" type="datetime1">
              <a:rPr lang="ru-RU" smtClean="0"/>
              <a:t>28.09.2023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Калугин Н., Ядро-2023, Саров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17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A239-2244-4151-AEC7-0726C203756D}" type="datetime1">
              <a:rPr lang="ru-RU" smtClean="0"/>
              <a:t>28.09.2023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Калугин Н., Ядро-2023, Саров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54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4A84-0329-4714-B1F8-7556A1B327AE}" type="datetime1">
              <a:rPr lang="ru-RU" smtClean="0"/>
              <a:t>28.09.2023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Калугин Н., Ядро-2023, Саров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12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A686C-0C07-4557-8FE6-34A9A4E661DF}" type="datetime1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Калугин Н., Ядро-2023, Саров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949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D577-A139-446A-8EC4-725731641589}" type="datetime1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Калугин Н., Ядро-2023, Саров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19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90B6D-F900-4689-B387-96A0B3B7A047}" type="datetime1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Калугин Н., Ядро-2023, Саров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FF5E6-9C06-49CF-8D3D-8BB115609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04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4182" y="2477659"/>
            <a:ext cx="10986654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Образование К</a:t>
            </a:r>
            <a:r>
              <a:rPr lang="en-US" sz="32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sz="32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π</a:t>
            </a:r>
            <a:r>
              <a:rPr lang="ru-RU" sz="32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-взаимодействиях при 26 ГэВ 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ускорительном комплексе У-70</a:t>
            </a:r>
          </a:p>
        </p:txBody>
      </p:sp>
      <p:sp>
        <p:nvSpPr>
          <p:cNvPr id="5" name="Rectangle 4"/>
          <p:cNvSpPr/>
          <p:nvPr/>
        </p:nvSpPr>
        <p:spPr>
          <a:xfrm>
            <a:off x="588572" y="4193172"/>
            <a:ext cx="10986654" cy="496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Эксперимент СПАСЧАРМ</a:t>
            </a:r>
          </a:p>
        </p:txBody>
      </p:sp>
      <p:pic>
        <p:nvPicPr>
          <p:cNvPr id="6" name="Рисунок 12" descr="NRCKI-LOGO-bw-15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8909" y="57345"/>
            <a:ext cx="457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639815" y="748895"/>
            <a:ext cx="881538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ru-RU" sz="1600" b="1" cap="all" dirty="0">
                <a:latin typeface="Cambria" panose="02040503050406030204" pitchFamily="18" charset="0"/>
                <a:ea typeface="Times New Roman" panose="02020603050405020304" pitchFamily="18" charset="0"/>
              </a:rPr>
              <a:t>Национальный исследовательский центр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cap="all" spc="120" dirty="0">
                <a:latin typeface="Cambria" panose="02040503050406030204" pitchFamily="18" charset="0"/>
                <a:ea typeface="Times New Roman" panose="02020603050405020304" pitchFamily="18" charset="0"/>
              </a:rPr>
              <a:t>«</a:t>
            </a:r>
            <a:r>
              <a:rPr lang="ru-RU" sz="2800" b="1" cap="all" spc="120" dirty="0" err="1">
                <a:latin typeface="Cambria" panose="02040503050406030204" pitchFamily="18" charset="0"/>
                <a:ea typeface="Times New Roman" panose="02020603050405020304" pitchFamily="18" charset="0"/>
              </a:rPr>
              <a:t>курчатовский</a:t>
            </a:r>
            <a:r>
              <a:rPr lang="ru-RU" sz="2800" b="1" cap="all" spc="120" dirty="0">
                <a:latin typeface="Cambria" panose="02040503050406030204" pitchFamily="18" charset="0"/>
                <a:ea typeface="Times New Roman" panose="02020603050405020304" pitchFamily="18" charset="0"/>
              </a:rPr>
              <a:t> институт»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600" b="1" cap="all" spc="120" dirty="0">
                <a:latin typeface="Cambria" panose="020405030504060302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Институт физики высоких энергий имени А.А. Логунова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Национального исследовательского центра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>
                <a:latin typeface="Cambria" panose="02040503050406030204" pitchFamily="18" charset="0"/>
                <a:ea typeface="Times New Roman" panose="02020603050405020304" pitchFamily="18" charset="0"/>
              </a:rPr>
              <a:t>«Курчатовский институт»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7169" y="5099951"/>
            <a:ext cx="3257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Калугин Н.</a:t>
            </a:r>
            <a:endParaRPr lang="ru-RU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658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43199" y="138544"/>
            <a:ext cx="6691745" cy="997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событий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418" y="518385"/>
            <a:ext cx="11873348" cy="997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-координата вершины распада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418" y="1275372"/>
                <a:ext cx="7389459" cy="778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𝑑𝑒𝑐𝑎𝑦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𝑑𝑒𝑐𝑎𝑦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𝑑𝑒𝑐𝑎𝑦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𝑑𝑒𝑐𝑎𝑦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8" y="1275372"/>
                <a:ext cx="7389459" cy="7788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598" y="782575"/>
            <a:ext cx="4724401" cy="28370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414" y="3619626"/>
            <a:ext cx="4655126" cy="2945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4" y="2059315"/>
            <a:ext cx="7204364" cy="372687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30188" y="5758477"/>
            <a:ext cx="6126030" cy="616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в т.н.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распадной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длине 31см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Z &lt; 7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см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z="3200" smtClean="0">
                <a:solidFill>
                  <a:schemeClr val="tx1"/>
                </a:solidFill>
              </a:rPr>
              <a:t>10</a:t>
            </a:fld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Калугин Н., Ядро-2023, Саров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44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43199" y="138544"/>
            <a:ext cx="6691745" cy="997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событий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418" y="526472"/>
            <a:ext cx="11873348" cy="997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-координата вершины распада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892" y="1230169"/>
            <a:ext cx="6012874" cy="51261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" y="1230169"/>
            <a:ext cx="5735782" cy="512618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z="3200" smtClean="0">
                <a:solidFill>
                  <a:schemeClr val="tx1"/>
                </a:solidFill>
              </a:rPr>
              <a:t>11</a:t>
            </a:fld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Калугин Н., Ядро-2023, Саров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84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43199" y="138544"/>
            <a:ext cx="6691745" cy="997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событий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344" y="518951"/>
            <a:ext cx="11873348" cy="997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Расстояние между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парами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4" y="1263638"/>
            <a:ext cx="5361709" cy="21861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344" y="3411093"/>
                <a:ext cx="5357108" cy="1545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𝑑𝑖𝑠𝑡𝑎𝑛𝑐𝑒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sz="15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5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5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</m:sup>
                                            </m:sSup>
                                          </m:sub>
                                          <m:sup>
                                            <m: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p>
                                        </m:sSubSup>
                                      </m:e>
                                      <m:e>
                                        <m:sSubSup>
                                          <m:sSubSupPr>
                                            <m:ctrlP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sz="15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5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5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</m:sup>
                                            </m:sSup>
                                          </m:sub>
                                          <m:sup>
                                            <m: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p>
                                        </m:sSubSup>
                                      </m:e>
                                      <m:e>
                                        <m:sSubSup>
                                          <m:sSubSupPr>
                                            <m:ctrlP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sz="15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5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5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</m:sup>
                                            </m:sSup>
                                          </m:sub>
                                          <m:sup>
                                            <m: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sz="15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5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5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</m:sup>
                                            </m:sSup>
                                          </m:sub>
                                          <m:sup>
                                            <m: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p>
                                        </m:sSubSup>
                                      </m:e>
                                      <m:e>
                                        <m:sSubSup>
                                          <m:sSubSupPr>
                                            <m:ctrlP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sz="15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5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5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</m:sup>
                                            </m:sSup>
                                          </m:sub>
                                          <m:sup>
                                            <m: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p>
                                        </m:sSubSup>
                                      </m:e>
                                      <m:e>
                                        <m:sSubSup>
                                          <m:sSubSupPr>
                                            <m:ctrlP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sz="15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5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5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</m:sup>
                                            </m:sSup>
                                          </m:sub>
                                          <m:sup>
                                            <m: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  <m: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</m:sub>
                                        </m:sSub>
                                        <m:r>
                                          <a:rPr lang="en-US" sz="15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  <m: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  <m: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</m:sub>
                                        </m:sSub>
                                        <m:r>
                                          <a:rPr lang="en-US" sz="15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  <m: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  <m: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</m:sub>
                                        </m:sSub>
                                        <m:r>
                                          <a:rPr lang="en-US" sz="15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  <m:r>
                                              <a:rPr lang="en-US" sz="15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5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5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sz="15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sz="15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sSup>
                                                      <m:sSupPr>
                                                        <m:ctrlPr>
                                                          <a:rPr lang="en-US" sz="15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a:rPr lang="en-US" sz="15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h</m:t>
                                                        </m:r>
                                                      </m:e>
                                                      <m:sup>
                                                        <m:r>
                                                          <a:rPr lang="en-US" sz="15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+</m:t>
                                                        </m:r>
                                                      </m:sup>
                                                    </m:sSup>
                                                  </m:sub>
                                                  <m:sup>
                                                    <m:r>
                                                      <a:rPr lang="en-US" sz="15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𝑦</m:t>
                                                    </m:r>
                                                  </m:sup>
                                                </m:sSubSup>
                                              </m:e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sz="15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sz="15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sSup>
                                                      <m:sSupPr>
                                                        <m:ctrlPr>
                                                          <a:rPr lang="en-US" sz="15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a:rPr lang="en-US" sz="15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h</m:t>
                                                        </m:r>
                                                      </m:e>
                                                      <m:sup>
                                                        <m:r>
                                                          <a:rPr lang="en-US" sz="15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+</m:t>
                                                        </m:r>
                                                      </m:sup>
                                                    </m:sSup>
                                                  </m:sub>
                                                  <m:sup>
                                                    <m:r>
                                                      <a:rPr lang="en-US" sz="15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sup>
                                                </m:sSubSup>
                                              </m:e>
                                            </m:mr>
                                            <m:m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sz="15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sz="15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sSup>
                                                      <m:sSupPr>
                                                        <m:ctrlPr>
                                                          <a:rPr lang="en-US" sz="15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a:rPr lang="en-US" sz="15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h</m:t>
                                                        </m:r>
                                                      </m:e>
                                                      <m:sup>
                                                        <m:r>
                                                          <a:rPr lang="en-US" sz="15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−</m:t>
                                                        </m:r>
                                                      </m:sup>
                                                    </m:sSup>
                                                  </m:sub>
                                                  <m:sup>
                                                    <m:r>
                                                      <a:rPr lang="en-US" sz="15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𝑦</m:t>
                                                    </m:r>
                                                  </m:sup>
                                                </m:sSubSup>
                                              </m:e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sz="15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sz="15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sSup>
                                                      <m:sSupPr>
                                                        <m:ctrlPr>
                                                          <a:rPr lang="en-US" sz="15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a:rPr lang="en-US" sz="15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h</m:t>
                                                        </m:r>
                                                      </m:e>
                                                      <m:sup>
                                                        <m:r>
                                                          <a:rPr lang="en-US" sz="15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−</m:t>
                                                        </m:r>
                                                      </m:sup>
                                                    </m:sSup>
                                                  </m:sub>
                                                  <m:sup>
                                                    <m:r>
                                                      <a:rPr lang="en-US" sz="15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sup>
                                                </m:sSubSup>
                                              </m:e>
                                            </m:mr>
                                          </m:m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5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5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5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sz="15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sz="15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sSup>
                                                      <m:sSupPr>
                                                        <m:ctrlPr>
                                                          <a:rPr lang="en-US" sz="15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a:rPr lang="en-US" sz="15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h</m:t>
                                                        </m:r>
                                                      </m:e>
                                                      <m:sup>
                                                        <m:r>
                                                          <a:rPr lang="en-US" sz="15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+</m:t>
                                                        </m:r>
                                                      </m:sup>
                                                    </m:sSup>
                                                  </m:sub>
                                                  <m:sup>
                                                    <m:r>
                                                      <a:rPr lang="en-US" sz="15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sup>
                                                </m:sSubSup>
                                              </m:e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sz="15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sz="15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sSup>
                                                      <m:sSupPr>
                                                        <m:ctrlPr>
                                                          <a:rPr lang="en-US" sz="15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a:rPr lang="en-US" sz="15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h</m:t>
                                                        </m:r>
                                                      </m:e>
                                                      <m:sup>
                                                        <m:r>
                                                          <a:rPr lang="en-US" sz="15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+</m:t>
                                                        </m:r>
                                                      </m:sup>
                                                    </m:sSup>
                                                  </m:sub>
                                                  <m:sup>
                                                    <m:r>
                                                      <a:rPr lang="en-US" sz="15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sup>
                                                </m:sSubSup>
                                              </m:e>
                                            </m:mr>
                                            <m:m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sz="15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sz="15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sSup>
                                                      <m:sSupPr>
                                                        <m:ctrlPr>
                                                          <a:rPr lang="en-US" sz="15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a:rPr lang="en-US" sz="15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h</m:t>
                                                        </m:r>
                                                      </m:e>
                                                      <m:sup>
                                                        <m:r>
                                                          <a:rPr lang="en-US" sz="15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−</m:t>
                                                        </m:r>
                                                      </m:sup>
                                                    </m:sSup>
                                                  </m:sub>
                                                  <m:sup>
                                                    <m:r>
                                                      <a:rPr lang="en-US" sz="15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sup>
                                                </m:sSubSup>
                                              </m:e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sz="15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sz="15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sSup>
                                                      <m:sSupPr>
                                                        <m:ctrlPr>
                                                          <a:rPr lang="en-US" sz="15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a:rPr lang="en-US" sz="15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h</m:t>
                                                        </m:r>
                                                      </m:e>
                                                      <m:sup>
                                                        <m:r>
                                                          <a:rPr lang="en-US" sz="15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−</m:t>
                                                        </m:r>
                                                      </m:sup>
                                                    </m:sSup>
                                                  </m:sub>
                                                  <m:sup>
                                                    <m:r>
                                                      <a:rPr lang="en-US" sz="15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sup>
                                                </m:sSubSup>
                                              </m:e>
                                            </m:mr>
                                          </m:m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5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5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5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sz="15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sz="15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sSup>
                                                      <m:sSupPr>
                                                        <m:ctrlPr>
                                                          <a:rPr lang="en-US" sz="15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a:rPr lang="en-US" sz="15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h</m:t>
                                                        </m:r>
                                                      </m:e>
                                                      <m:sup>
                                                        <m:r>
                                                          <a:rPr lang="en-US" sz="15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+</m:t>
                                                        </m:r>
                                                      </m:sup>
                                                    </m:sSup>
                                                  </m:sub>
                                                  <m:sup>
                                                    <m:r>
                                                      <a:rPr lang="en-US" sz="15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sup>
                                                </m:sSubSup>
                                              </m:e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sz="15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sz="15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sSup>
                                                      <m:sSupPr>
                                                        <m:ctrlPr>
                                                          <a:rPr lang="en-US" sz="15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a:rPr lang="en-US" sz="15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h</m:t>
                                                        </m:r>
                                                      </m:e>
                                                      <m:sup>
                                                        <m:r>
                                                          <a:rPr lang="en-US" sz="15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+</m:t>
                                                        </m:r>
                                                      </m:sup>
                                                    </m:sSup>
                                                  </m:sub>
                                                  <m:sup>
                                                    <m:r>
                                                      <a:rPr lang="en-US" sz="15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𝑦</m:t>
                                                    </m:r>
                                                  </m:sup>
                                                </m:sSubSup>
                                              </m:e>
                                            </m:mr>
                                            <m:m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sz="15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sz="15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sSup>
                                                      <m:sSupPr>
                                                        <m:ctrlPr>
                                                          <a:rPr lang="en-US" sz="15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a:rPr lang="en-US" sz="15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h</m:t>
                                                        </m:r>
                                                      </m:e>
                                                      <m:sup>
                                                        <m:r>
                                                          <a:rPr lang="en-US" sz="15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−</m:t>
                                                        </m:r>
                                                      </m:sup>
                                                    </m:sSup>
                                                  </m:sub>
                                                  <m:sup>
                                                    <m:r>
                                                      <a:rPr lang="en-US" sz="15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sup>
                                                </m:sSubSup>
                                              </m:e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sz="15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sz="15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sSup>
                                                      <m:sSupPr>
                                                        <m:ctrlPr>
                                                          <a:rPr lang="en-US" sz="15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a:rPr lang="en-US" sz="15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h</m:t>
                                                        </m:r>
                                                      </m:e>
                                                      <m:sup>
                                                        <m:r>
                                                          <a:rPr lang="en-US" sz="15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−</m:t>
                                                        </m:r>
                                                      </m:sup>
                                                    </m:sSup>
                                                  </m:sub>
                                                  <m:sup>
                                                    <m:r>
                                                      <a:rPr lang="en-US" sz="15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𝑦</m:t>
                                                    </m:r>
                                                  </m:sup>
                                                </m:sSubSup>
                                              </m:e>
                                            </m:mr>
                                          </m:m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5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4" y="3411093"/>
                <a:ext cx="5357108" cy="15452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3291" y="5659582"/>
                <a:ext cx="3376565" cy="571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91" y="5659582"/>
                <a:ext cx="3376565" cy="5714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3290" y="6231020"/>
                <a:ext cx="3347711" cy="581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90" y="6231020"/>
                <a:ext cx="3347711" cy="5813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28" y="1160895"/>
            <a:ext cx="6911092" cy="519545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z="3200" smtClean="0">
                <a:solidFill>
                  <a:schemeClr val="tx1"/>
                </a:solidFill>
              </a:rPr>
              <a:t>12</a:t>
            </a:fld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Калугин Н., Ядро-2023, Саров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46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43199" y="138544"/>
            <a:ext cx="6691745" cy="997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событий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344" y="518951"/>
            <a:ext cx="11873348" cy="997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Расстояние между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парами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392"/>
            <a:ext cx="5915891" cy="5158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891" y="1197392"/>
            <a:ext cx="6276110" cy="515895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z="3200" smtClean="0">
                <a:solidFill>
                  <a:schemeClr val="tx1"/>
                </a:solidFill>
              </a:rPr>
              <a:t>13</a:t>
            </a:fld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Калугин Н., Ядро-2023, Саров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15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84763" y="-74987"/>
            <a:ext cx="6691745" cy="997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событий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344" y="373268"/>
            <a:ext cx="11873348" cy="997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Критерий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Арментероса-Подолянского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4" y="1516480"/>
            <a:ext cx="5202383" cy="2609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32164" y="4078938"/>
                <a:ext cx="2676374" cy="741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𝐴𝑟𝑚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𝐴𝑟𝑚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(+)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𝐴𝑟𝑚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(−)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𝐴𝑟𝑚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(+)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𝐴𝑟𝑚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(−)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164" y="4078938"/>
                <a:ext cx="2676374" cy="7418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830" y="1043738"/>
            <a:ext cx="7270170" cy="2696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42" y="3823711"/>
            <a:ext cx="7209558" cy="253263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z="3200" smtClean="0">
                <a:solidFill>
                  <a:schemeClr val="tx1"/>
                </a:solidFill>
              </a:rPr>
              <a:t>14</a:t>
            </a:fld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Калугин Н., Ядро-2023, Саров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45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43199" y="138544"/>
            <a:ext cx="6691745" cy="997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событий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344" y="518951"/>
            <a:ext cx="11873348" cy="997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Критерий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Арментероса-Подолянского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3" y="1279731"/>
            <a:ext cx="5825838" cy="5076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071" y="1279731"/>
            <a:ext cx="5846622" cy="507661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z="3200" smtClean="0">
                <a:solidFill>
                  <a:schemeClr val="tx1"/>
                </a:solidFill>
              </a:rPr>
              <a:t>15</a:t>
            </a:fld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Калугин Н., Ядро-2023, Саров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34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43199" y="138544"/>
            <a:ext cx="6691745" cy="997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событий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344" y="518951"/>
            <a:ext cx="11873348" cy="997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Общая вершина между пучковым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мезоном и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-частицей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0" y="1331727"/>
            <a:ext cx="5486398" cy="48612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73" y="1516480"/>
            <a:ext cx="6380018" cy="467650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z="3200" smtClean="0">
                <a:solidFill>
                  <a:schemeClr val="tx1"/>
                </a:solidFill>
              </a:rPr>
              <a:t>16</a:t>
            </a:fld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Калугин Н., Ядро-2023, Саров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72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43199" y="138544"/>
            <a:ext cx="6691745" cy="997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событий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344" y="518951"/>
            <a:ext cx="11873348" cy="997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Общая вершина между пучковым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мезоном и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-частицей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" y="1276308"/>
            <a:ext cx="5631874" cy="36697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48" y="1276307"/>
            <a:ext cx="5853544" cy="36697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93272" y="5294246"/>
                <a:ext cx="6615849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=2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𝑍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=2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𝑍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272" y="5294246"/>
                <a:ext cx="6615849" cy="818366"/>
              </a:xfrm>
              <a:prstGeom prst="rect">
                <a:avLst/>
              </a:prstGeom>
              <a:blipFill>
                <a:blip r:embed="rId4"/>
                <a:stretch>
                  <a:fillRect b="-7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z="3200" smtClean="0">
                <a:solidFill>
                  <a:schemeClr val="tx1"/>
                </a:solidFill>
              </a:rPr>
              <a:t>17</a:t>
            </a:fld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Калугин Н., Ядро-2023, Саров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57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43199" y="138544"/>
            <a:ext cx="6691745" cy="997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событий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344" y="518951"/>
            <a:ext cx="11873348" cy="997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Общая вершина между пучковым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мезоном и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-частицей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4" y="1288474"/>
            <a:ext cx="5950529" cy="4946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72" y="1288473"/>
            <a:ext cx="6026727" cy="506787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z="3200" smtClean="0">
                <a:solidFill>
                  <a:schemeClr val="tx1"/>
                </a:solidFill>
              </a:rPr>
              <a:t>18</a:t>
            </a:fld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Калугин Н., Ядро-2023, Саров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58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43199" y="138544"/>
            <a:ext cx="6691745" cy="997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событий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344" y="518951"/>
            <a:ext cx="11873348" cy="997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Общая вершина между пучковым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мезоном и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-частицей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345580"/>
            <a:ext cx="5389418" cy="2519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382" y="1345580"/>
            <a:ext cx="6594766" cy="5010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65418"/>
            <a:ext cx="5389418" cy="249093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z="3200" smtClean="0">
                <a:solidFill>
                  <a:schemeClr val="tx1"/>
                </a:solidFill>
              </a:rPr>
              <a:t>19</a:t>
            </a:fld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Калугин Н., Ядро-2023, Саров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82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36928" y="27433"/>
            <a:ext cx="26639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sz="4800" dirty="0"/>
          </a:p>
        </p:txBody>
      </p:sp>
      <p:sp>
        <p:nvSpPr>
          <p:cNvPr id="5" name="Rectangle 4"/>
          <p:cNvSpPr/>
          <p:nvPr/>
        </p:nvSpPr>
        <p:spPr>
          <a:xfrm>
            <a:off x="891251" y="1079623"/>
            <a:ext cx="1087125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А-зависимость является традиционным фундаментальным исследованием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измеренный параметр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зависимости, для частиц, состоящих из легких кварков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~2/3,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как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чармония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~1.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момент накоплены экспериментальные результаты по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инклюзивного образования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мезона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моде распада на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взаимодействиях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(HERA-B,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СВД-2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Fermilab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K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-взаимодействиях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(EHS,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Гиперон),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EHS)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различных энергиях и различных кинематических диапазонах. 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Какие-либо экспериментальные результаты по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мезонов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моде распада на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-взаимодействиях отсутствуют. В данной работе эти результаты получены впервые.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z="3200" smtClean="0">
                <a:solidFill>
                  <a:schemeClr val="tx1"/>
                </a:solidFill>
              </a:rPr>
              <a:t>2</a:t>
            </a:fld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Калугин Н., Ядро-2023, Саров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55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43199" y="138544"/>
            <a:ext cx="6691745" cy="997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событий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344" y="518951"/>
            <a:ext cx="11873348" cy="997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Общая вершина между пучковым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мезоном и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-частицей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9434"/>
            <a:ext cx="5597236" cy="48612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36" y="1359434"/>
            <a:ext cx="6400800" cy="486125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z="3200" smtClean="0">
                <a:solidFill>
                  <a:schemeClr val="tx1"/>
                </a:solidFill>
              </a:rPr>
              <a:t>20</a:t>
            </a:fld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Калугин Н., Ядро-2023, Саров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68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6309" y="0"/>
            <a:ext cx="11679381" cy="997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Общая статистика по зарегистрированным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мезонам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35" y="823791"/>
            <a:ext cx="9144000" cy="3505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2094959"/>
                  </p:ext>
                </p:extLst>
              </p:nvPr>
            </p:nvGraphicFramePr>
            <p:xfrm>
              <a:off x="1482435" y="4228212"/>
              <a:ext cx="8797637" cy="2128138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383008">
                      <a:extLst>
                        <a:ext uri="{9D8B030D-6E8A-4147-A177-3AD203B41FA5}">
                          <a16:colId xmlns:a16="http://schemas.microsoft.com/office/drawing/2014/main" val="2261537067"/>
                        </a:ext>
                      </a:extLst>
                    </a:gridCol>
                    <a:gridCol w="2471543">
                      <a:extLst>
                        <a:ext uri="{9D8B030D-6E8A-4147-A177-3AD203B41FA5}">
                          <a16:colId xmlns:a16="http://schemas.microsoft.com/office/drawing/2014/main" val="2905531878"/>
                        </a:ext>
                      </a:extLst>
                    </a:gridCol>
                    <a:gridCol w="2471543">
                      <a:extLst>
                        <a:ext uri="{9D8B030D-6E8A-4147-A177-3AD203B41FA5}">
                          <a16:colId xmlns:a16="http://schemas.microsoft.com/office/drawing/2014/main" val="3874692537"/>
                        </a:ext>
                      </a:extLst>
                    </a:gridCol>
                    <a:gridCol w="2471543">
                      <a:extLst>
                        <a:ext uri="{9D8B030D-6E8A-4147-A177-3AD203B41FA5}">
                          <a16:colId xmlns:a16="http://schemas.microsoft.com/office/drawing/2014/main" val="2560231791"/>
                        </a:ext>
                      </a:extLst>
                    </a:gridCol>
                  </a:tblGrid>
                  <a:tr h="4765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Реакция</a:t>
                          </a:r>
                          <a:endParaRPr lang="ru-RU" sz="14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Масса, [ГэВ]</a:t>
                          </a:r>
                          <a:endParaRPr lang="ru-RU" sz="14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σ</a:t>
                          </a:r>
                          <a:r>
                            <a:rPr lang="en-US" sz="1400" baseline="-25000" dirty="0">
                              <a:effectLst/>
                            </a:rPr>
                            <a:t>M</a:t>
                          </a:r>
                          <a:r>
                            <a:rPr lang="ru-RU" sz="1400" dirty="0">
                              <a:effectLst/>
                            </a:rPr>
                            <a:t>, [ГэВ]</a:t>
                          </a:r>
                          <a:endParaRPr lang="ru-RU" sz="14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Число </a:t>
                          </a:r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14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en-US" sz="14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ru-RU" sz="14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51904801"/>
                      </a:ext>
                    </a:extLst>
                  </a:tr>
                  <a:tr h="3204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</a:rPr>
                            <a:t>0.494±</a:t>
                          </a:r>
                          <a:r>
                            <a:rPr lang="en-US" sz="1400" dirty="0">
                              <a:effectLst/>
                            </a:rPr>
                            <a:t>0.003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</a:rPr>
                            <a:t>0.0134</a:t>
                          </a:r>
                          <a:r>
                            <a:rPr lang="en-US" sz="1400" dirty="0" smtClean="0">
                              <a:effectLst/>
                            </a:rPr>
                            <a:t>±0.000</a:t>
                          </a:r>
                          <a:r>
                            <a:rPr lang="ru-RU" sz="1400" dirty="0" smtClean="0">
                              <a:effectLst/>
                            </a:rPr>
                            <a:t>4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4109 ± 64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74214041"/>
                      </a:ext>
                    </a:extLst>
                  </a:tr>
                  <a:tr h="3204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𝐴𝑙</m:t>
                                </m:r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0.4934±</a:t>
                          </a:r>
                          <a:r>
                            <a:rPr lang="en-US" sz="1400" dirty="0">
                              <a:effectLst/>
                            </a:rPr>
                            <a:t>0.0002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0.0140±0.000</a:t>
                          </a:r>
                          <a:r>
                            <a:rPr lang="ru-RU" sz="1400" dirty="0" smtClean="0">
                              <a:effectLst/>
                            </a:rPr>
                            <a:t>2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21536 ± 146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22376049"/>
                      </a:ext>
                    </a:extLst>
                  </a:tr>
                  <a:tr h="3204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𝐶𝑢</m:t>
                                </m:r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0.4934±0.0003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0.0137±0.0003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6202 ± 78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8753102"/>
                      </a:ext>
                    </a:extLst>
                  </a:tr>
                  <a:tr h="3204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𝑆𝑛</m:t>
                                </m:r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0.4929±0.0001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0.0141±0.0003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6926 ± 83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46679706"/>
                      </a:ext>
                    </a:extLst>
                  </a:tr>
                  <a:tr h="3204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0.4930±0.0002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0.0140±0.0002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13230 ± 115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6928246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2094959"/>
                  </p:ext>
                </p:extLst>
              </p:nvPr>
            </p:nvGraphicFramePr>
            <p:xfrm>
              <a:off x="1482435" y="4228212"/>
              <a:ext cx="8797637" cy="2128138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383008">
                      <a:extLst>
                        <a:ext uri="{9D8B030D-6E8A-4147-A177-3AD203B41FA5}">
                          <a16:colId xmlns:a16="http://schemas.microsoft.com/office/drawing/2014/main" val="2261537067"/>
                        </a:ext>
                      </a:extLst>
                    </a:gridCol>
                    <a:gridCol w="2471543">
                      <a:extLst>
                        <a:ext uri="{9D8B030D-6E8A-4147-A177-3AD203B41FA5}">
                          <a16:colId xmlns:a16="http://schemas.microsoft.com/office/drawing/2014/main" val="2905531878"/>
                        </a:ext>
                      </a:extLst>
                    </a:gridCol>
                    <a:gridCol w="2471543">
                      <a:extLst>
                        <a:ext uri="{9D8B030D-6E8A-4147-A177-3AD203B41FA5}">
                          <a16:colId xmlns:a16="http://schemas.microsoft.com/office/drawing/2014/main" val="3874692537"/>
                        </a:ext>
                      </a:extLst>
                    </a:gridCol>
                    <a:gridCol w="2471543">
                      <a:extLst>
                        <a:ext uri="{9D8B030D-6E8A-4147-A177-3AD203B41FA5}">
                          <a16:colId xmlns:a16="http://schemas.microsoft.com/office/drawing/2014/main" val="2560231791"/>
                        </a:ext>
                      </a:extLst>
                    </a:gridCol>
                  </a:tblGrid>
                  <a:tr h="4765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Реакция</a:t>
                          </a:r>
                          <a:endParaRPr lang="ru-RU" sz="14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Масса, [ГэВ]</a:t>
                          </a:r>
                          <a:endParaRPr lang="ru-RU" sz="14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σ</a:t>
                          </a:r>
                          <a:r>
                            <a:rPr lang="en-US" sz="1400" baseline="-25000" dirty="0">
                              <a:effectLst/>
                            </a:rPr>
                            <a:t>M</a:t>
                          </a:r>
                          <a:r>
                            <a:rPr lang="ru-RU" sz="1400" dirty="0">
                              <a:effectLst/>
                            </a:rPr>
                            <a:t>, [ГэВ]</a:t>
                          </a:r>
                          <a:endParaRPr lang="ru-RU" sz="14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Число </a:t>
                          </a:r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14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en-US" sz="14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ru-RU" sz="14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51904801"/>
                      </a:ext>
                    </a:extLst>
                  </a:tr>
                  <a:tr h="33032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41" t="-143636" r="-537004" b="-41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</a:rPr>
                            <a:t>0.494±</a:t>
                          </a:r>
                          <a:r>
                            <a:rPr lang="en-US" sz="1400" dirty="0">
                              <a:effectLst/>
                            </a:rPr>
                            <a:t>0.003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</a:rPr>
                            <a:t>0.0134</a:t>
                          </a:r>
                          <a:r>
                            <a:rPr lang="en-US" sz="1400" dirty="0" smtClean="0">
                              <a:effectLst/>
                            </a:rPr>
                            <a:t>±0.000</a:t>
                          </a:r>
                          <a:r>
                            <a:rPr lang="ru-RU" sz="1400" dirty="0" smtClean="0">
                              <a:effectLst/>
                            </a:rPr>
                            <a:t>4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4109 ± 64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74214041"/>
                      </a:ext>
                    </a:extLst>
                  </a:tr>
                  <a:tr h="33032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41" t="-248148" r="-537004" b="-3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0.4934±</a:t>
                          </a:r>
                          <a:r>
                            <a:rPr lang="en-US" sz="1400" dirty="0">
                              <a:effectLst/>
                            </a:rPr>
                            <a:t>0.0002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0.0140±0.000</a:t>
                          </a:r>
                          <a:r>
                            <a:rPr lang="ru-RU" sz="1400" dirty="0" smtClean="0">
                              <a:effectLst/>
                            </a:rPr>
                            <a:t>2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21536 ± 146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22376049"/>
                      </a:ext>
                    </a:extLst>
                  </a:tr>
                  <a:tr h="33032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41" t="-348148" r="-537004" b="-2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0.4934±0.0003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0.0137±0.0003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6202 ± 78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8753102"/>
                      </a:ext>
                    </a:extLst>
                  </a:tr>
                  <a:tr h="33032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41" t="-440000" r="-537004" b="-1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0.4929±0.0001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0.0141±0.0003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6926 ± 83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46679706"/>
                      </a:ext>
                    </a:extLst>
                  </a:tr>
                  <a:tr h="33032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41" t="-550000" r="-537004" b="-2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0.4930±0.0002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0.0140±0.0002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13230 ± 115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6928246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z="3200" smtClean="0">
                <a:solidFill>
                  <a:schemeClr val="tx1"/>
                </a:solidFill>
              </a:rPr>
              <a:t>21</a:t>
            </a:fld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Калугин Н., Ядро-2023, Саров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61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8654" y="138544"/>
            <a:ext cx="11679381" cy="997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Вычисление отношений инклюзивных дифференциальных сечений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4691" y="3324781"/>
                <a:ext cx="5278582" cy="973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d>
                                        <m:d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d>
                                        <m:d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𝑒𝑚𝑝𝑡𝑦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𝑒𝑚𝑝𝑡𝑦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𝜀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д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𝐵𝑟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91" y="3324781"/>
                <a:ext cx="5278582" cy="9739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4691" y="1892097"/>
                <a:ext cx="5460771" cy="973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d>
                                        <m:d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d>
                                        <m:d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𝑒𝑚𝑝𝑡𝑦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𝑒𝑚𝑝𝑡𝑦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𝜀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d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д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𝐵𝑟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91" y="1892097"/>
                <a:ext cx="5460771" cy="9739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720146" y="1806925"/>
                <a:ext cx="5520422" cy="12004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𝐴𝑙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d>
                                        <m:d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d>
                                        <m:d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𝑒𝑚𝑝𝑡𝑦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𝑒𝑚𝑝𝑡𝑦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𝐴𝑙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𝐴𝑙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d>
                                        <m:d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d>
                                        <m:d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𝑒𝑚𝑝𝑡𝑦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𝑒𝑚𝑝𝑡𝑦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𝐴𝑙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146" y="1806925"/>
                <a:ext cx="5520422" cy="12004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585462" y="3213660"/>
                <a:ext cx="5789790" cy="1196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𝐴𝑙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d>
                                        <m:d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d>
                                        <m:d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𝑒𝑚𝑝𝑡𝑦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𝑒𝑚𝑝𝑡𝑦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𝐴𝑙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𝐴𝑙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d>
                                        <m:d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d>
                                        <m:d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𝑒𝑚𝑝𝑡𝑦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𝑒𝑚𝑝𝑡𝑦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𝐴𝑙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462" y="3213660"/>
                <a:ext cx="5789790" cy="11962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786351" y="1230274"/>
                <a:ext cx="1145763" cy="7030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||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351" y="1230274"/>
                <a:ext cx="1145763" cy="7030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94258" y="4943669"/>
                <a:ext cx="7651775" cy="866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𝐴𝑙</m:t>
                                  </m:r>
                                </m:den>
                              </m:f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f>
                                            <m:f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𝐴𝑙</m:t>
                                              </m:r>
                                            </m:den>
                                          </m:f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𝐴𝑙</m:t>
                                              </m:r>
                                            </m:den>
                                          </m:f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𝐴𝑙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𝐴𝑙</m:t>
                                              </m:r>
                                            </m:den>
                                          </m:f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𝐸𝑚𝑝𝑡𝑦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𝐸𝑚𝑝𝑡𝑦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258" y="4943669"/>
                <a:ext cx="7651775" cy="8662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z="3200" smtClean="0">
                <a:solidFill>
                  <a:schemeClr val="tx1"/>
                </a:solidFill>
              </a:rPr>
              <a:t>22</a:t>
            </a:fld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Калугин Н., Ядро-2023, Саров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12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8654" y="138544"/>
            <a:ext cx="11679381" cy="997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Вычисление отношений инклюзивных дифференциальных сечений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62" y="1136073"/>
            <a:ext cx="9185563" cy="48624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442345" y="5922083"/>
                <a:ext cx="1986164" cy="518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𝐴𝑙</m:t>
                              </m:r>
                            </m:den>
                          </m:f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345" y="5922083"/>
                <a:ext cx="1986164" cy="518540"/>
              </a:xfrm>
              <a:prstGeom prst="rect">
                <a:avLst/>
              </a:prstGeom>
              <a:blipFill>
                <a:blip r:embed="rId3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z="3200" smtClean="0">
                <a:solidFill>
                  <a:schemeClr val="tx1"/>
                </a:solidFill>
              </a:rPr>
              <a:t>23</a:t>
            </a:fld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Калугин Н., Ядро-2023, Саров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58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8654" y="138544"/>
            <a:ext cx="11679381" cy="997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Вычисление отношений инклюзивных дифференциальных сечений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04443"/>
              </p:ext>
            </p:extLst>
          </p:nvPr>
        </p:nvGraphicFramePr>
        <p:xfrm>
          <a:off x="1925781" y="5098921"/>
          <a:ext cx="8174183" cy="12458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05801">
                  <a:extLst>
                    <a:ext uri="{9D8B030D-6E8A-4147-A177-3AD203B41FA5}">
                      <a16:colId xmlns:a16="http://schemas.microsoft.com/office/drawing/2014/main" val="2901180145"/>
                    </a:ext>
                  </a:extLst>
                </a:gridCol>
                <a:gridCol w="1404760">
                  <a:extLst>
                    <a:ext uri="{9D8B030D-6E8A-4147-A177-3AD203B41FA5}">
                      <a16:colId xmlns:a16="http://schemas.microsoft.com/office/drawing/2014/main" val="1698865039"/>
                    </a:ext>
                  </a:extLst>
                </a:gridCol>
                <a:gridCol w="1403886">
                  <a:extLst>
                    <a:ext uri="{9D8B030D-6E8A-4147-A177-3AD203B41FA5}">
                      <a16:colId xmlns:a16="http://schemas.microsoft.com/office/drawing/2014/main" val="3397172102"/>
                    </a:ext>
                  </a:extLst>
                </a:gridCol>
                <a:gridCol w="1403886">
                  <a:extLst>
                    <a:ext uri="{9D8B030D-6E8A-4147-A177-3AD203B41FA5}">
                      <a16:colId xmlns:a16="http://schemas.microsoft.com/office/drawing/2014/main" val="228555182"/>
                    </a:ext>
                  </a:extLst>
                </a:gridCol>
                <a:gridCol w="1403886">
                  <a:extLst>
                    <a:ext uri="{9D8B030D-6E8A-4147-A177-3AD203B41FA5}">
                      <a16:colId xmlns:a16="http://schemas.microsoft.com/office/drawing/2014/main" val="14165830"/>
                    </a:ext>
                  </a:extLst>
                </a:gridCol>
                <a:gridCol w="1451964">
                  <a:extLst>
                    <a:ext uri="{9D8B030D-6E8A-4147-A177-3AD203B41FA5}">
                      <a16:colId xmlns:a16="http://schemas.microsoft.com/office/drawing/2014/main" val="2773252373"/>
                    </a:ext>
                  </a:extLst>
                </a:gridCol>
              </a:tblGrid>
              <a:tr h="415290"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/>
                        </a:rPr>
                        <a:t>0 &lt; </a:t>
                      </a:r>
                      <a:r>
                        <a:rPr lang="en-US" sz="1200" dirty="0">
                          <a:effectLst/>
                        </a:rPr>
                        <a:t>p</a:t>
                      </a:r>
                      <a:r>
                        <a:rPr lang="en-US" sz="1200" baseline="-25000" dirty="0">
                          <a:effectLst/>
                        </a:rPr>
                        <a:t>T </a:t>
                      </a:r>
                      <a:r>
                        <a:rPr lang="ru-RU" sz="1200" dirty="0">
                          <a:effectLst/>
                        </a:rPr>
                        <a:t>≤ 0.</a:t>
                      </a:r>
                      <a:r>
                        <a:rPr lang="en-US" sz="1200" dirty="0">
                          <a:effectLst/>
                        </a:rPr>
                        <a:t>2, </a:t>
                      </a:r>
                      <a:r>
                        <a:rPr lang="ru-RU" sz="1200" dirty="0">
                          <a:effectLst/>
                        </a:rPr>
                        <a:t>ГэВ</a:t>
                      </a:r>
                      <a:r>
                        <a:rPr lang="en-US" sz="1200" dirty="0">
                          <a:effectLst/>
                        </a:rPr>
                        <a:t>/c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/>
                        </a:rPr>
                        <a:t>0.</a:t>
                      </a:r>
                      <a:r>
                        <a:rPr lang="en-US" sz="1200" dirty="0">
                          <a:effectLst/>
                        </a:rPr>
                        <a:t>2</a:t>
                      </a:r>
                      <a:r>
                        <a:rPr lang="ru-RU" sz="1200" dirty="0">
                          <a:effectLst/>
                        </a:rPr>
                        <a:t> &lt; </a:t>
                      </a:r>
                      <a:r>
                        <a:rPr lang="en-US" sz="1200" dirty="0">
                          <a:effectLst/>
                        </a:rPr>
                        <a:t>p</a:t>
                      </a:r>
                      <a:r>
                        <a:rPr lang="en-US" sz="1200" baseline="-25000" dirty="0">
                          <a:effectLst/>
                        </a:rPr>
                        <a:t>T </a:t>
                      </a:r>
                      <a:r>
                        <a:rPr lang="ru-RU" sz="1200" dirty="0">
                          <a:effectLst/>
                        </a:rPr>
                        <a:t>≤ 0.4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ru-RU" sz="1200" dirty="0">
                          <a:effectLst/>
                        </a:rPr>
                        <a:t>ГэВ</a:t>
                      </a:r>
                      <a:r>
                        <a:rPr lang="en-US" sz="1200" dirty="0">
                          <a:effectLst/>
                        </a:rPr>
                        <a:t>/c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/>
                        </a:rPr>
                        <a:t>0.4 &lt; </a:t>
                      </a:r>
                      <a:r>
                        <a:rPr lang="en-US" sz="1200" dirty="0">
                          <a:effectLst/>
                        </a:rPr>
                        <a:t>p</a:t>
                      </a:r>
                      <a:r>
                        <a:rPr lang="en-US" sz="1200" baseline="-25000" dirty="0">
                          <a:effectLst/>
                        </a:rPr>
                        <a:t>T </a:t>
                      </a:r>
                      <a:r>
                        <a:rPr lang="ru-RU" sz="1200" dirty="0">
                          <a:effectLst/>
                        </a:rPr>
                        <a:t>≤ 0.6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ru-RU" sz="1200" dirty="0">
                          <a:effectLst/>
                        </a:rPr>
                        <a:t>ГэВ</a:t>
                      </a:r>
                      <a:r>
                        <a:rPr lang="en-US" sz="1200" dirty="0">
                          <a:effectLst/>
                        </a:rPr>
                        <a:t>/c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/>
                        </a:rPr>
                        <a:t>0.6 &lt; </a:t>
                      </a:r>
                      <a:r>
                        <a:rPr lang="en-US" sz="1200" dirty="0">
                          <a:effectLst/>
                        </a:rPr>
                        <a:t>p</a:t>
                      </a:r>
                      <a:r>
                        <a:rPr lang="en-US" sz="1200" baseline="-25000" dirty="0">
                          <a:effectLst/>
                        </a:rPr>
                        <a:t>T </a:t>
                      </a:r>
                      <a:r>
                        <a:rPr lang="ru-RU" sz="1200" dirty="0">
                          <a:effectLst/>
                        </a:rPr>
                        <a:t>≤ 0.8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ru-RU" sz="1200" dirty="0">
                          <a:effectLst/>
                        </a:rPr>
                        <a:t>ГэВ</a:t>
                      </a:r>
                      <a:r>
                        <a:rPr lang="en-US" sz="1200" dirty="0">
                          <a:effectLst/>
                        </a:rPr>
                        <a:t>/c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/>
                        </a:rPr>
                        <a:t>0.</a:t>
                      </a:r>
                      <a:r>
                        <a:rPr lang="en-US" sz="1200" dirty="0">
                          <a:effectLst/>
                        </a:rPr>
                        <a:t>8</a:t>
                      </a:r>
                      <a:r>
                        <a:rPr lang="ru-RU" sz="1200" dirty="0">
                          <a:effectLst/>
                        </a:rPr>
                        <a:t> &lt; </a:t>
                      </a:r>
                      <a:r>
                        <a:rPr lang="en-US" sz="1200" dirty="0">
                          <a:effectLst/>
                        </a:rPr>
                        <a:t>p</a:t>
                      </a:r>
                      <a:r>
                        <a:rPr lang="en-US" sz="1200" baseline="-25000" dirty="0">
                          <a:effectLst/>
                        </a:rPr>
                        <a:t>T </a:t>
                      </a:r>
                      <a:r>
                        <a:rPr lang="ru-RU" sz="1200" dirty="0">
                          <a:effectLst/>
                        </a:rPr>
                        <a:t>≤ </a:t>
                      </a:r>
                      <a:r>
                        <a:rPr lang="en-US" sz="1200" dirty="0">
                          <a:effectLst/>
                        </a:rPr>
                        <a:t>1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r>
                        <a:rPr lang="en-US" sz="1200" dirty="0">
                          <a:effectLst/>
                        </a:rPr>
                        <a:t>2, </a:t>
                      </a:r>
                      <a:r>
                        <a:rPr lang="ru-RU" sz="1200" dirty="0">
                          <a:effectLst/>
                        </a:rPr>
                        <a:t>ГэВ</a:t>
                      </a:r>
                      <a:r>
                        <a:rPr lang="en-US" sz="1200" dirty="0">
                          <a:effectLst/>
                        </a:rPr>
                        <a:t>/c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7357467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/>
                        </a:rPr>
                        <a:t>α(</a:t>
                      </a:r>
                      <a:r>
                        <a:rPr lang="en-US" sz="1200" dirty="0" err="1">
                          <a:effectLst/>
                        </a:rPr>
                        <a:t>p</a:t>
                      </a:r>
                      <a:r>
                        <a:rPr lang="en-US" sz="1200" baseline="-25000" dirty="0" err="1">
                          <a:effectLst/>
                        </a:rPr>
                        <a:t>T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0.</a:t>
                      </a:r>
                      <a:r>
                        <a:rPr lang="en-US" sz="1200">
                          <a:effectLst/>
                        </a:rPr>
                        <a:t>843</a:t>
                      </a:r>
                      <a:r>
                        <a:rPr lang="ru-RU" sz="1200">
                          <a:effectLst/>
                        </a:rPr>
                        <a:t>±0.0</a:t>
                      </a:r>
                      <a:r>
                        <a:rPr lang="en-US" sz="1200">
                          <a:effectLst/>
                        </a:rPr>
                        <a:t>44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0.</a:t>
                      </a:r>
                      <a:r>
                        <a:rPr lang="en-US" sz="1200">
                          <a:effectLst/>
                        </a:rPr>
                        <a:t>709</a:t>
                      </a:r>
                      <a:r>
                        <a:rPr lang="ru-RU" sz="1200">
                          <a:effectLst/>
                        </a:rPr>
                        <a:t>±0.03</a:t>
                      </a:r>
                      <a:r>
                        <a:rPr lang="en-US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0.7</a:t>
                      </a:r>
                      <a:r>
                        <a:rPr lang="en-US" sz="1200">
                          <a:effectLst/>
                        </a:rPr>
                        <a:t>30</a:t>
                      </a:r>
                      <a:r>
                        <a:rPr lang="ru-RU" sz="1200">
                          <a:effectLst/>
                        </a:rPr>
                        <a:t>±0.0</a:t>
                      </a:r>
                      <a:r>
                        <a:rPr lang="en-US" sz="1200">
                          <a:effectLst/>
                        </a:rPr>
                        <a:t>29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0.</a:t>
                      </a:r>
                      <a:r>
                        <a:rPr lang="en-US" sz="1200">
                          <a:effectLst/>
                        </a:rPr>
                        <a:t>758</a:t>
                      </a:r>
                      <a:r>
                        <a:rPr lang="ru-RU" sz="1200">
                          <a:effectLst/>
                        </a:rPr>
                        <a:t>±0.0</a:t>
                      </a:r>
                      <a:r>
                        <a:rPr lang="en-US" sz="1200">
                          <a:effectLst/>
                        </a:rPr>
                        <a:t>31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0.</a:t>
                      </a:r>
                      <a:r>
                        <a:rPr lang="en-US" sz="1200">
                          <a:effectLst/>
                        </a:rPr>
                        <a:t>783</a:t>
                      </a:r>
                      <a:r>
                        <a:rPr lang="ru-RU" sz="1200">
                          <a:effectLst/>
                        </a:rPr>
                        <a:t>±0.0</a:t>
                      </a:r>
                      <a:r>
                        <a:rPr lang="en-US" sz="1200">
                          <a:effectLst/>
                        </a:rPr>
                        <a:t>49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0295999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χ</a:t>
                      </a:r>
                      <a:r>
                        <a:rPr lang="ru-RU" sz="1200" baseline="30000">
                          <a:effectLst/>
                        </a:rPr>
                        <a:t>2</a:t>
                      </a:r>
                      <a:r>
                        <a:rPr lang="ru-RU" sz="1200">
                          <a:effectLst/>
                        </a:rPr>
                        <a:t>/</a:t>
                      </a:r>
                      <a:r>
                        <a:rPr lang="en-US" sz="1200">
                          <a:effectLst/>
                        </a:rPr>
                        <a:t>ndf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r>
                        <a:rPr lang="en-US" sz="1200" dirty="0">
                          <a:effectLst/>
                        </a:rPr>
                        <a:t>365</a:t>
                      </a:r>
                      <a:r>
                        <a:rPr lang="ru-RU" sz="1200" dirty="0">
                          <a:effectLst/>
                        </a:rPr>
                        <a:t>/3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r>
                        <a:rPr lang="en-US" sz="1200">
                          <a:effectLst/>
                        </a:rPr>
                        <a:t>85</a:t>
                      </a:r>
                      <a:r>
                        <a:rPr lang="ru-RU" sz="1200">
                          <a:effectLst/>
                        </a:rPr>
                        <a:t>/3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r>
                        <a:rPr lang="ru-RU" sz="1200">
                          <a:effectLst/>
                        </a:rPr>
                        <a:t>.</a:t>
                      </a:r>
                      <a:r>
                        <a:rPr lang="en-US" sz="1200">
                          <a:effectLst/>
                        </a:rPr>
                        <a:t>583</a:t>
                      </a:r>
                      <a:r>
                        <a:rPr lang="ru-RU" sz="1200">
                          <a:effectLst/>
                        </a:rPr>
                        <a:t>/3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r>
                        <a:rPr lang="ru-RU" sz="1200">
                          <a:effectLst/>
                        </a:rPr>
                        <a:t>.</a:t>
                      </a:r>
                      <a:r>
                        <a:rPr lang="en-US" sz="1200">
                          <a:effectLst/>
                        </a:rPr>
                        <a:t>939</a:t>
                      </a:r>
                      <a:r>
                        <a:rPr lang="ru-RU" sz="1200">
                          <a:effectLst/>
                        </a:rPr>
                        <a:t>/3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3.218/3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8594053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1136073"/>
            <a:ext cx="11471563" cy="364374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z="3200" smtClean="0">
                <a:solidFill>
                  <a:schemeClr val="tx1"/>
                </a:solidFill>
              </a:rPr>
              <a:t>24</a:t>
            </a:fld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Калугин Н., Ядро-2023, Саров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23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8654" y="138544"/>
            <a:ext cx="11679381" cy="997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Вычисление отношений инклюзивных дифференциальных сечений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29774"/>
            <a:ext cx="11845635" cy="40271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4460238"/>
                  </p:ext>
                </p:extLst>
              </p:nvPr>
            </p:nvGraphicFramePr>
            <p:xfrm>
              <a:off x="2094344" y="5150369"/>
              <a:ext cx="812800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23314052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76558089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43965613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55091708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7730203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0.2&lt;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&lt;0.3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0.3&lt;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&lt;0.4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0.4&lt;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&lt;0.6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0.6&lt;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&lt;0.8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44248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d>
                                  <m:d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0.725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±0.024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0.740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±0.031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0.745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±0.044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0.695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±0.077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04929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ru-RU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𝜒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𝑛𝑑𝑓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6.052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0.265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1.494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2.297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73907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4460238"/>
                  </p:ext>
                </p:extLst>
              </p:nvPr>
            </p:nvGraphicFramePr>
            <p:xfrm>
              <a:off x="2094344" y="5150369"/>
              <a:ext cx="812800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23314052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76558089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43965613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55091708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7730203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00375" t="-1639" r="-300375" b="-377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201128" t="-1639" r="-201504" b="-377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639" r="-100749" b="-377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1639" r="-749" b="-3770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44248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375" t="-100000" r="-400375" b="-27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00375" t="-100000" r="-300375" b="-27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201128" t="-100000" r="-201504" b="-27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00000" r="-100749" b="-27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100000" r="-749" b="-2709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04929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375" t="-203279" r="-400375" b="-1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00375" t="-203279" r="-300375" b="-1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201128" t="-203279" r="-201504" b="-1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203279" r="-100749" b="-1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203279" r="-749" b="-175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73907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z="3200" smtClean="0">
                <a:solidFill>
                  <a:schemeClr val="tx1"/>
                </a:solidFill>
              </a:rPr>
              <a:t>25</a:t>
            </a:fld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Калугин Н., Ядро-2023, Саров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72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70219" y="166253"/>
            <a:ext cx="2646217" cy="997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0" y="1163782"/>
                <a:ext cx="12192000" cy="717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Измерены отношения дифференциальных сечений на четырех ядрах (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C, Cu, Sn, W)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 ядру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для реакции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диапазонах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0.2&lt;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&lt;0.8 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ГэВ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ГэВ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 энергии 26 ГэВ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63782"/>
                <a:ext cx="12192000" cy="717889"/>
              </a:xfrm>
              <a:prstGeom prst="rect">
                <a:avLst/>
              </a:prstGeom>
              <a:blipFill>
                <a:blip r:embed="rId2"/>
                <a:stretch>
                  <a:fillRect l="-500" t="-5085" b="-14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0" y="2161311"/>
                <a:ext cx="12192000" cy="858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Для этих четырех ядер определен параметр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зависимости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f>
                          <m:fPr>
                            <m:ctrlPr>
                              <a:rPr lang="ru-RU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𝐴𝑙</m:t>
                            </m:r>
                          </m:den>
                        </m:f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=0.77±0.02.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Значение параметра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трех других экспериментах в диапазоне по энергиям 11 ГэВ – 400 ГэВ составляет 0.57 – 0.78     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61311"/>
                <a:ext cx="12192000" cy="858377"/>
              </a:xfrm>
              <a:prstGeom prst="rect">
                <a:avLst/>
              </a:prstGeom>
              <a:blipFill>
                <a:blip r:embed="rId3"/>
                <a:stretch>
                  <a:fillRect l="-500" t="-4286" r="-50" b="-1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0" y="3299328"/>
                <a:ext cx="12192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Зависимость параметра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от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 обнаружена    </a:t>
                </a: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99328"/>
                <a:ext cx="12192000" cy="400110"/>
              </a:xfrm>
              <a:prstGeom prst="rect">
                <a:avLst/>
              </a:prstGeom>
              <a:blipFill>
                <a:blip r:embed="rId4"/>
                <a:stretch>
                  <a:fillRect l="-500" t="-757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0" y="4071482"/>
                <a:ext cx="12192000" cy="748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Разработан алгоритм выделения сигнала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-мезона, что необходимо для исследования спиновой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выстроенности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векторного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(892)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мезона, что является следующей нашей задачей.</a:t>
                </a: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71482"/>
                <a:ext cx="12192000" cy="748410"/>
              </a:xfrm>
              <a:prstGeom prst="rect">
                <a:avLst/>
              </a:prstGeom>
              <a:blipFill>
                <a:blip r:embed="rId5"/>
                <a:stretch>
                  <a:fillRect l="-500" t="-3252" b="-105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0" y="5191936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 выполнена в НИЦ КИ-ИФВЭ при частичной финансовой поддержке Российского Научного Фонда (грант № 22-12-00164).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z="3200" smtClean="0">
                <a:solidFill>
                  <a:schemeClr val="tx1"/>
                </a:solidFill>
              </a:rPr>
              <a:t>26</a:t>
            </a:fld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Калугин Н., Ядро-2023, Саров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59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5" y="380214"/>
            <a:ext cx="9185564" cy="36069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0455" y="0"/>
            <a:ext cx="117369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установка СПАСЧАРМ</a:t>
            </a:r>
            <a:endParaRPr lang="ru-RU" sz="48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497781" y="2183671"/>
            <a:ext cx="914400" cy="18149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97781" y="4001589"/>
            <a:ext cx="20168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targets location</a:t>
            </a:r>
            <a:endParaRPr lang="ru-RU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6373090" y="2102913"/>
            <a:ext cx="124691" cy="6927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300455" y="4889623"/>
            <a:ext cx="11984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анализ данных, набранных в осеннем сеансе 2021 года, на ядерных мишенях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z="3200" smtClean="0">
                <a:solidFill>
                  <a:schemeClr val="tx1"/>
                </a:solidFill>
              </a:rPr>
              <a:t>3</a:t>
            </a:fld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Калугин Н., Ядро-2023, Саров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8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B8FC6D-5146-A8C5-BA62-769B07A34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250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участников сеанса 2021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F91F9E-42D8-F339-1EA6-A85AFA7DA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1013"/>
            <a:ext cx="10805932" cy="5127062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ФВЭ</a:t>
            </a:r>
          </a:p>
          <a:p>
            <a:pPr marL="0" lvl="0" indent="0" algn="ctr">
              <a:buNone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Абрамов В.А., Васильев А.Н., Гончаренко Ю.М., Деревщиков А.А., Калугин Н.К., Минаев Н.Г., 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Мельник Ю.М., Моисеев В.В.,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Морозов Д.А. Мочалов В.В, Новиков К.Д.,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Узунян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А.В., Рыжиков С.В., 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Рязанцев А.В., Семенов П.А.,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Якутин А.Е.</a:t>
            </a:r>
          </a:p>
          <a:p>
            <a:pPr marL="0" lvl="0" indent="0" algn="ctr">
              <a:buNone/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НИЦ «Курчатовский институт» – ИТЭФ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Алексеев И.Г.,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Самигуллин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Э.И., Свирида Д.Н.,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Нестеров В.В.</a:t>
            </a:r>
          </a:p>
          <a:p>
            <a:pPr marL="0" lvl="0" indent="0" algn="ctr"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НИЦ «Курчатовский институт» – ПИЯФ</a:t>
            </a:r>
          </a:p>
          <a:p>
            <a:pPr marL="0" lvl="0" indent="0" algn="ctr"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Козленко Н.Г., Гриднев А.Б. Новинский Д.В., Темирбулатов В.С.  </a:t>
            </a:r>
          </a:p>
          <a:p>
            <a:pPr marL="0" lvl="0" indent="0" algn="ctr">
              <a:buNone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МИФИ</a:t>
            </a:r>
          </a:p>
          <a:p>
            <a:pPr marL="0" lvl="0" indent="0" algn="ctr">
              <a:buNone/>
            </a:pP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Нурушева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М.Б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Рыков В.Л.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z="3200" smtClean="0">
                <a:solidFill>
                  <a:schemeClr val="tx1"/>
                </a:solidFill>
              </a:rPr>
              <a:t>4</a:t>
            </a:fld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Калугин Н., Ядро-2023, Саров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438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7108" y="-43523"/>
            <a:ext cx="4216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событий</a:t>
            </a:r>
            <a:endParaRPr lang="ru-RU" sz="4800" dirty="0"/>
          </a:p>
        </p:txBody>
      </p:sp>
      <p:sp>
        <p:nvSpPr>
          <p:cNvPr id="5" name="Rectangle 4"/>
          <p:cNvSpPr/>
          <p:nvPr/>
        </p:nvSpPr>
        <p:spPr>
          <a:xfrm>
            <a:off x="83125" y="994470"/>
            <a:ext cx="11984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Множественность пучковых треков на событие, равная единице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идентифицированный пучковой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мезон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событии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одной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125" y="1825467"/>
            <a:ext cx="11928766" cy="997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Выделение многовершинных событий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125" y="2555003"/>
            <a:ext cx="11873348" cy="997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-координата вершины распада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125" y="3284539"/>
            <a:ext cx="11873348" cy="997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Расстояние между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парами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3962938"/>
            <a:ext cx="11873348" cy="997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Критерий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Арментероса-Подолянского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124" y="4960467"/>
            <a:ext cx="8700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Общая вершина между пучковым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мезоном и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-частицей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z="3200" smtClean="0">
                <a:solidFill>
                  <a:schemeClr val="tx1"/>
                </a:solidFill>
              </a:rPr>
              <a:t>5</a:t>
            </a:fld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Калугин Н., Ядро-2023, Саров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6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199" y="138544"/>
            <a:ext cx="6691745" cy="997529"/>
          </a:xfrm>
        </p:spPr>
        <p:txBody>
          <a:bodyPr>
            <a:normAutofit/>
          </a:bodyPr>
          <a:lstStyle/>
          <a:p>
            <a:r>
              <a:rPr lang="ru-RU" dirty="0"/>
              <a:t>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4689" y="690437"/>
            <a:ext cx="11928766" cy="997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9" y="1351670"/>
            <a:ext cx="3435929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36" y="1351670"/>
            <a:ext cx="4585854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638" y="1437540"/>
            <a:ext cx="3664527" cy="304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577817" y="4703312"/>
                <a:ext cx="6994800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817" y="4703312"/>
                <a:ext cx="6994800" cy="563680"/>
              </a:xfrm>
              <a:prstGeom prst="rect">
                <a:avLst/>
              </a:prstGeom>
              <a:blipFill>
                <a:blip r:embed="rId5"/>
                <a:stretch>
                  <a:fillRect b="-10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591671" y="5420862"/>
                <a:ext cx="4343753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p>
                            <m:sSup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ru-R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∓</m:t>
                              </m:r>
                            </m:sup>
                          </m:sSup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∓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∓</m:t>
                                          </m:r>
                                        </m:sup>
                                      </m:sSup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∓</m:t>
                                          </m:r>
                                        </m:sup>
                                      </m:sSup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∓</m:t>
                                          </m:r>
                                        </m:sup>
                                      </m:sSup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671" y="5420862"/>
                <a:ext cx="4343753" cy="5636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591671" y="6093962"/>
                <a:ext cx="1765804" cy="2979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p>
                            <m:sSup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ru-R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∓</m:t>
                              </m:r>
                            </m:sup>
                          </m:sSup>
                        </m:sub>
                      </m:sSub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0.139 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ГэВ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671" y="6093962"/>
                <a:ext cx="1765804" cy="297967"/>
              </a:xfrm>
              <a:prstGeom prst="rect">
                <a:avLst/>
              </a:prstGeom>
              <a:blipFill>
                <a:blip r:embed="rId7"/>
                <a:stretch>
                  <a:fillRect l="-1379" r="-3103" b="-122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3967108" y="-43523"/>
            <a:ext cx="4216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событий</a:t>
            </a:r>
            <a:endParaRPr lang="ru-RU" sz="4800" dirty="0"/>
          </a:p>
        </p:txBody>
      </p:sp>
      <p:sp>
        <p:nvSpPr>
          <p:cNvPr id="13" name="Rectangle 12"/>
          <p:cNvSpPr/>
          <p:nvPr/>
        </p:nvSpPr>
        <p:spPr>
          <a:xfrm>
            <a:off x="69272" y="606543"/>
            <a:ext cx="11984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Множественность пучковых треков на событие, равная единице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идентифицированный пучковой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мезон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событии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одной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z="3200" smtClean="0">
                <a:solidFill>
                  <a:schemeClr val="tx1"/>
                </a:solidFill>
              </a:rPr>
              <a:t>6</a:t>
            </a:fld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Калугин Н., Ядро-2023, Саров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85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39213" y="30819"/>
            <a:ext cx="6691745" cy="997529"/>
          </a:xfrm>
        </p:spPr>
        <p:txBody>
          <a:bodyPr>
            <a:normAutofit/>
          </a:bodyPr>
          <a:lstStyle/>
          <a:p>
            <a:r>
              <a:rPr lang="ru-RU" dirty="0"/>
              <a:t>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событий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0702" y="639886"/>
            <a:ext cx="11928766" cy="997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Разделение событий на одновершинные и многовершинные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38543" y="1651039"/>
                <a:ext cx="5896679" cy="756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ru-RU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ru-RU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ru-RU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u-RU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ru-RU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ru-RU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ru-RU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ru-RU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u-RU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ru-RU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3" y="1651039"/>
                <a:ext cx="5896679" cy="7562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38543" y="2735341"/>
                <a:ext cx="2614947" cy="365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3" y="2735341"/>
                <a:ext cx="2614947" cy="365165"/>
              </a:xfrm>
              <a:prstGeom prst="rect">
                <a:avLst/>
              </a:prstGeom>
              <a:blipFill>
                <a:blip r:embed="rId3"/>
                <a:stretch>
                  <a:fillRect l="-932" t="-1667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38543" y="3366200"/>
                <a:ext cx="2614947" cy="365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3" y="3366200"/>
                <a:ext cx="2614947" cy="365165"/>
              </a:xfrm>
              <a:prstGeom prst="rect">
                <a:avLst/>
              </a:prstGeom>
              <a:blipFill>
                <a:blip r:embed="rId4"/>
                <a:stretch>
                  <a:fillRect l="-699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 txBox="1">
            <a:spLocks/>
          </p:cNvSpPr>
          <p:nvPr/>
        </p:nvSpPr>
        <p:spPr>
          <a:xfrm>
            <a:off x="0" y="3731365"/>
            <a:ext cx="4710545" cy="616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сходимости итерационного процесса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4585853" y="3823661"/>
                <a:ext cx="1214884" cy="384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853" y="3823661"/>
                <a:ext cx="1214884" cy="384336"/>
              </a:xfrm>
              <a:prstGeom prst="rect">
                <a:avLst/>
              </a:prstGeom>
              <a:blipFill>
                <a:blip r:embed="rId5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68" y="4234977"/>
            <a:ext cx="3546764" cy="216576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6024310" y="1541404"/>
            <a:ext cx="0" cy="48149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096000" y="1688691"/>
                <a:ext cx="2574294" cy="6326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d>
                        <m:d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688691"/>
                <a:ext cx="2574294" cy="6326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8962399" y="1890655"/>
                <a:ext cx="13127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2399" y="1890655"/>
                <a:ext cx="1312795" cy="276999"/>
              </a:xfrm>
              <a:prstGeom prst="rect">
                <a:avLst/>
              </a:prstGeom>
              <a:blipFill>
                <a:blip r:embed="rId8"/>
                <a:stretch>
                  <a:fillRect l="-2315" r="-3704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85" y="2430684"/>
            <a:ext cx="5968369" cy="397005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z="3200" smtClean="0">
                <a:solidFill>
                  <a:schemeClr val="tx1"/>
                </a:solidFill>
              </a:rPr>
              <a:t>7</a:t>
            </a:fld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Калугин Н., Ядро-2023, Саров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87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16917" y="-90010"/>
            <a:ext cx="6691745" cy="997529"/>
          </a:xfrm>
        </p:spPr>
        <p:txBody>
          <a:bodyPr>
            <a:normAutofit/>
          </a:bodyPr>
          <a:lstStyle/>
          <a:p>
            <a:r>
              <a:rPr lang="ru-RU" dirty="0"/>
              <a:t>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событий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88219"/>
            <a:ext cx="11928766" cy="997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Разделение событий на одновершинные и многовершинные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8912" y="1136073"/>
            <a:ext cx="4710545" cy="616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Одновершинные события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51168" y="1302328"/>
                <a:ext cx="15662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sub>
                      </m:sSub>
                      <m:d>
                        <m:d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&gt;0.002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168" y="1302328"/>
                <a:ext cx="1566263" cy="276999"/>
              </a:xfrm>
              <a:prstGeom prst="rect">
                <a:avLst/>
              </a:prstGeom>
              <a:blipFill>
                <a:blip r:embed="rId2"/>
                <a:stretch>
                  <a:fillRect l="-3502" t="-4444" r="-3113" b="-2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791" y="1326820"/>
            <a:ext cx="5858928" cy="23307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3" y="1752110"/>
            <a:ext cx="5595391" cy="22241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05" y="3684949"/>
            <a:ext cx="5858929" cy="26714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1819"/>
            <a:ext cx="5805055" cy="21880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z="3200" smtClean="0">
                <a:solidFill>
                  <a:schemeClr val="tx1"/>
                </a:solidFill>
              </a:rPr>
              <a:t>8</a:t>
            </a:fld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Калугин Н., Ядро-2023, Саров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45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743199" y="138544"/>
            <a:ext cx="6691745" cy="997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событий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637308"/>
            <a:ext cx="11928766" cy="997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Разделение событий на одновершинные и многовершинные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8912" y="1326819"/>
            <a:ext cx="4710545" cy="616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Многовершинные события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78877" y="1496337"/>
                <a:ext cx="15662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sub>
                      </m:sSub>
                      <m:d>
                        <m:d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&lt;0.002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877" y="1496337"/>
                <a:ext cx="1566263" cy="276999"/>
              </a:xfrm>
              <a:prstGeom prst="rect">
                <a:avLst/>
              </a:prstGeom>
              <a:blipFill>
                <a:blip r:embed="rId2"/>
                <a:stretch>
                  <a:fillRect l="-3113" t="-4348" r="-3502" b="-217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35" y="1773336"/>
            <a:ext cx="5721931" cy="26185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2" y="1911836"/>
            <a:ext cx="6057923" cy="24800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895" y="4355813"/>
            <a:ext cx="4796857" cy="203661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z="3200" smtClean="0">
                <a:solidFill>
                  <a:schemeClr val="tx1"/>
                </a:solidFill>
              </a:rPr>
              <a:t>9</a:t>
            </a:fld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Калугин Н., Ядро-2023, Саров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093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3284</Words>
  <Application>Microsoft Office PowerPoint</Application>
  <PresentationFormat>Widescreen</PresentationFormat>
  <Paragraphs>214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Список участников сеанса 2021 </vt:lpstr>
      <vt:lpstr>PowerPoint Presentation</vt:lpstr>
      <vt:lpstr>             </vt:lpstr>
      <vt:lpstr>             Отбор событий</vt:lpstr>
      <vt:lpstr>             Отбор событий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Zilbermann</dc:creator>
  <cp:lastModifiedBy>Aaron Zilbermann</cp:lastModifiedBy>
  <cp:revision>106</cp:revision>
  <dcterms:created xsi:type="dcterms:W3CDTF">2023-09-11T10:30:11Z</dcterms:created>
  <dcterms:modified xsi:type="dcterms:W3CDTF">2023-09-28T10:19:58Z</dcterms:modified>
</cp:coreProperties>
</file>