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64" r:id="rId1"/>
  </p:sldMasterIdLst>
  <p:notesMasterIdLst>
    <p:notesMasterId r:id="rId33"/>
  </p:notesMasterIdLst>
  <p:sldIdLst>
    <p:sldId id="300" r:id="rId2"/>
    <p:sldId id="301" r:id="rId3"/>
    <p:sldId id="592" r:id="rId4"/>
    <p:sldId id="577" r:id="rId5"/>
    <p:sldId id="336" r:id="rId6"/>
    <p:sldId id="343" r:id="rId7"/>
    <p:sldId id="493" r:id="rId8"/>
    <p:sldId id="494" r:id="rId9"/>
    <p:sldId id="495" r:id="rId10"/>
    <p:sldId id="312" r:id="rId11"/>
    <p:sldId id="311" r:id="rId12"/>
    <p:sldId id="308" r:id="rId13"/>
    <p:sldId id="314" r:id="rId14"/>
    <p:sldId id="332" r:id="rId15"/>
    <p:sldId id="496" r:id="rId16"/>
    <p:sldId id="498" r:id="rId17"/>
    <p:sldId id="581" r:id="rId18"/>
    <p:sldId id="582" r:id="rId19"/>
    <p:sldId id="584" r:id="rId20"/>
    <p:sldId id="591" r:id="rId21"/>
    <p:sldId id="585" r:id="rId22"/>
    <p:sldId id="593" r:id="rId23"/>
    <p:sldId id="586" r:id="rId24"/>
    <p:sldId id="588" r:id="rId25"/>
    <p:sldId id="590" r:id="rId26"/>
    <p:sldId id="580" r:id="rId27"/>
    <p:sldId id="587" r:id="rId28"/>
    <p:sldId id="594" r:id="rId29"/>
    <p:sldId id="573" r:id="rId30"/>
    <p:sldId id="575" r:id="rId31"/>
    <p:sldId id="5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F5AE"/>
    <a:srgbClr val="FF5D5D"/>
    <a:srgbClr val="B7EEFB"/>
    <a:srgbClr val="F1D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40" autoAdjust="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1C84C-A10A-4E9F-B0B6-BCD0CD9DF9C7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A6422-9086-490B-AA61-84325599E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4394448" cy="365125"/>
          </a:xfrm>
        </p:spPr>
        <p:txBody>
          <a:bodyPr/>
          <a:lstStyle/>
          <a:p>
            <a:r>
              <a:rPr lang="ru-RU" dirty="0"/>
              <a:t>В. Мочалов, Знаем ли мы, что такое спин протона?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Mochalov, SPIN-2012, IHEP spin program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Mochalov, SPIN-2012, IHEP spin program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В. Мочалов, </a:t>
            </a:r>
            <a:r>
              <a:rPr lang="ru-RU" dirty="0" err="1"/>
              <a:t>СПИНовые</a:t>
            </a:r>
            <a:r>
              <a:rPr lang="ru-RU" dirty="0"/>
              <a:t> эффекты на ядерных мишенях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Mochalov, SPIN-2012, IHEP spin program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</a:t>
            </a:r>
            <a:r>
              <a:rPr kumimoji="0" lang="ru-RU" sz="1000" b="0" i="0" u="none" strike="noStrike" kern="1200" cap="all" spc="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СПИНовые</a:t>
            </a:r>
            <a:r>
              <a:rPr kumimoji="0" lang="ru-RU" sz="1000" b="0" i="0" u="none" strike="noStrike" kern="1200" cap="all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эффекты на ядерных мишенях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</a:t>
            </a:r>
            <a:r>
              <a:rPr kumimoji="0" lang="ru-RU" sz="1000" b="0" i="0" u="none" strike="noStrike" kern="1200" cap="all" spc="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СПИНовые</a:t>
            </a:r>
            <a:r>
              <a:rPr kumimoji="0" lang="ru-RU" sz="1000" b="0" i="0" u="none" strike="noStrike" kern="1200" cap="all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эффекты на ядерных мишенях</a:t>
            </a:r>
          </a:p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</a:t>
            </a:r>
            <a:r>
              <a:rPr kumimoji="0" lang="ru-RU" sz="1000" b="0" i="0" u="none" strike="noStrike" kern="1200" cap="all" spc="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СПИНовые</a:t>
            </a:r>
            <a:r>
              <a:rPr kumimoji="0" lang="ru-RU" sz="1000" b="0" i="0" u="none" strike="noStrike" kern="1200" cap="all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эффекты на ядерных мишенях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</a:t>
            </a:r>
            <a:r>
              <a:rPr kumimoji="0" lang="ru-RU" sz="1000" b="0" i="0" u="none" strike="noStrike" kern="1200" cap="all" spc="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СПИНовые</a:t>
            </a:r>
            <a:r>
              <a:rPr kumimoji="0" lang="ru-RU" sz="1000" b="0" i="0" u="none" strike="noStrike" kern="1200" cap="all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эффекты на ядерных мишенях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Mochalov, SPIN-2012, IHEP spin program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Mochalov, SPIN-2012, IHEP spin program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610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</a:t>
            </a:r>
            <a:r>
              <a:rPr kumimoji="0" lang="ru-RU" sz="1000" b="0" i="0" u="none" strike="noStrike" kern="1200" cap="all" spc="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СПИНовые</a:t>
            </a:r>
            <a:r>
              <a:rPr kumimoji="0" lang="ru-RU" sz="1000" b="0" i="0" u="none" strike="noStrike" kern="1200" cap="all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эффекты на ядерных мишенях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r>
              <a:rPr lang="ru-RU" sz="2800" dirty="0"/>
              <a:t>В.В. Мочалов,</a:t>
            </a:r>
            <a:r>
              <a:rPr lang="en-US" sz="2800" dirty="0"/>
              <a:t> </a:t>
            </a:r>
            <a:r>
              <a:rPr lang="ru-RU" sz="2800" dirty="0"/>
              <a:t>В.В. Абрамов</a:t>
            </a:r>
          </a:p>
          <a:p>
            <a:r>
              <a:rPr lang="ru-RU" sz="2800" dirty="0"/>
              <a:t>НИЦ «Курчатовский институт» – ИФВЭ (Протвино)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258713"/>
          </a:xfrm>
        </p:spPr>
        <p:txBody>
          <a:bodyPr/>
          <a:lstStyle/>
          <a:p>
            <a:r>
              <a:rPr lang="ru-RU" dirty="0"/>
              <a:t>ИССЛЕДОВАНИЕ СПИНОВЫХ ЭФФЕКТОВ </a:t>
            </a:r>
            <a:br>
              <a:rPr lang="en-US" dirty="0"/>
            </a:br>
            <a:r>
              <a:rPr lang="ru-RU" dirty="0"/>
              <a:t>НА ЯДЕРНЫХ МИШЕНЯХ </a:t>
            </a:r>
            <a:br>
              <a:rPr lang="en-US" dirty="0"/>
            </a:br>
            <a:r>
              <a:rPr lang="ru-RU" dirty="0"/>
              <a:t>НА УСКОРИТЕЛЬНОМ КОМПЛЕКСЕ У-70</a:t>
            </a:r>
          </a:p>
        </p:txBody>
      </p:sp>
    </p:spTree>
    <p:extLst>
      <p:ext uri="{BB962C8B-B14F-4D97-AF65-F5344CB8AC3E}">
        <p14:creationId xmlns:p14="http://schemas.microsoft.com/office/powerpoint/2010/main" val="297351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асимметрия упругого протон-протонного рассеяния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ЯДРО-2023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В. Мочалов, </a:t>
            </a:r>
            <a:r>
              <a:rPr lang="ru-RU" dirty="0" err="1"/>
              <a:t>СПИНовые</a:t>
            </a:r>
            <a:r>
              <a:rPr lang="ru-RU" dirty="0"/>
              <a:t> эффекты на ядерных мишенях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10</a:t>
            </a:fld>
            <a:endParaRPr lang="ru-RU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16835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196091" cy="341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5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Поляризация в зарядово-обменных реакциях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ЯДРО-2023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В. Мочалов, </a:t>
            </a:r>
            <a:r>
              <a:rPr lang="ru-RU" dirty="0" err="1"/>
              <a:t>СПИНовые</a:t>
            </a:r>
            <a:r>
              <a:rPr lang="ru-RU" dirty="0"/>
              <a:t> эффекты на ядерных мишенях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11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733800" cy="24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733800" cy="260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323528" y="1340768"/>
            <a:ext cx="8424936" cy="4796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/>
              <a:t>1978: </a:t>
            </a:r>
            <a:r>
              <a:rPr lang="ru-RU" sz="2400" dirty="0"/>
              <a:t>Изучение поляризационных эффектов в эксклюзивных зарядово-обменных реакциях при 40 ГэВ обнаружило большие значения поляризации (асимметрии) и осцилляции в рождении нейтральных мезонов   </a:t>
            </a:r>
            <a:r>
              <a:rPr lang="en-US" sz="2400" dirty="0"/>
              <a:t>(</a:t>
            </a:r>
            <a:r>
              <a:rPr lang="el-GR" sz="2400" dirty="0"/>
              <a:t>π</a:t>
            </a:r>
            <a:r>
              <a:rPr lang="en-US" sz="2400" baseline="30000" dirty="0"/>
              <a:t>0</a:t>
            </a:r>
            <a:r>
              <a:rPr lang="en-US" sz="2400" dirty="0"/>
              <a:t>, </a:t>
            </a:r>
            <a:r>
              <a:rPr lang="el-GR" sz="2400" dirty="0">
                <a:sym typeface="Symbol" pitchFamily="18" charset="2"/>
              </a:rPr>
              <a:t>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l-GR" sz="2400" dirty="0">
                <a:sym typeface="Symbol" pitchFamily="18" charset="2"/>
              </a:rPr>
              <a:t></a:t>
            </a:r>
            <a:r>
              <a:rPr lang="en-US" sz="2400" dirty="0">
                <a:sym typeface="Symbol" pitchFamily="18" charset="2"/>
              </a:rPr>
              <a:t>’(958), </a:t>
            </a:r>
            <a:r>
              <a:rPr lang="el-GR" sz="2400" dirty="0">
                <a:sym typeface="Symbol" pitchFamily="18" charset="2"/>
              </a:rPr>
              <a:t></a:t>
            </a:r>
            <a:r>
              <a:rPr lang="en-US" sz="2400" dirty="0">
                <a:sym typeface="Symbol" pitchFamily="18" charset="2"/>
              </a:rPr>
              <a:t>(783)</a:t>
            </a:r>
            <a:r>
              <a:rPr lang="en-US" sz="2400" dirty="0"/>
              <a:t>, </a:t>
            </a:r>
            <a:r>
              <a:rPr lang="en-US" sz="2400" dirty="0">
                <a:sym typeface="Symbol" pitchFamily="18" charset="2"/>
              </a:rPr>
              <a:t>f</a:t>
            </a:r>
            <a:r>
              <a:rPr lang="en-US" sz="2400" baseline="-25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(1270))</a:t>
            </a:r>
            <a:endParaRPr lang="en-US" sz="2400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4220" y="5315735"/>
            <a:ext cx="411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π</a:t>
            </a:r>
            <a:r>
              <a:rPr lang="en-US" sz="2800" b="1" baseline="30000" dirty="0">
                <a:solidFill>
                  <a:srgbClr val="FF0000"/>
                </a:solidFill>
              </a:rPr>
              <a:t>-</a:t>
            </a:r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en-US" sz="2800" b="1" baseline="-25000" dirty="0">
                <a:solidFill>
                  <a:srgbClr val="FF0000"/>
                </a:solidFill>
              </a:rPr>
              <a:t>↑</a:t>
            </a:r>
            <a:r>
              <a:rPr lang="en-US" sz="2800" b="1" dirty="0">
                <a:solidFill>
                  <a:srgbClr val="FF0000"/>
                </a:solidFill>
              </a:rPr>
              <a:t>→</a:t>
            </a:r>
            <a:r>
              <a:rPr lang="el-GR" sz="2800" b="1" dirty="0">
                <a:solidFill>
                  <a:srgbClr val="FF0000"/>
                </a:solidFill>
                <a:sym typeface="Symbol" pitchFamily="18" charset="2"/>
              </a:rPr>
              <a:t></a:t>
            </a:r>
            <a:r>
              <a:rPr lang="en-US" sz="2800" b="1" dirty="0">
                <a:solidFill>
                  <a:srgbClr val="FF0000"/>
                </a:solidFill>
              </a:rPr>
              <a:t>n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5483" y="5487615"/>
            <a:ext cx="334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π</a:t>
            </a:r>
            <a:r>
              <a:rPr lang="en-US" sz="2400" b="1" baseline="30000" dirty="0">
                <a:solidFill>
                  <a:srgbClr val="FF0000"/>
                </a:solidFill>
              </a:rPr>
              <a:t>-</a:t>
            </a: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baseline="-25000" dirty="0">
                <a:solidFill>
                  <a:srgbClr val="FF0000"/>
                </a:solidFill>
              </a:rPr>
              <a:t>↑</a:t>
            </a:r>
            <a:r>
              <a:rPr lang="en-US" sz="2400" b="1" dirty="0">
                <a:solidFill>
                  <a:srgbClr val="FF0000"/>
                </a:solidFill>
              </a:rPr>
              <a:t>→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(1270)</a:t>
            </a:r>
            <a:r>
              <a:rPr lang="en-US" sz="2400" b="1" dirty="0">
                <a:solidFill>
                  <a:srgbClr val="FF0000"/>
                </a:solidFill>
              </a:rPr>
              <a:t>n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6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994122"/>
          </a:xfrm>
        </p:spPr>
        <p:txBody>
          <a:bodyPr/>
          <a:lstStyle/>
          <a:p>
            <a:r>
              <a:rPr lang="ru-RU" sz="2400" dirty="0"/>
              <a:t>Односпиновая асимметрия инклюзивного рождения пионов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ЯДРО-2023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В. Мочалов, </a:t>
            </a:r>
            <a:r>
              <a:rPr lang="ru-RU" dirty="0" err="1"/>
              <a:t>СПИНовые</a:t>
            </a:r>
            <a:r>
              <a:rPr lang="ru-RU" dirty="0"/>
              <a:t> эффекты на ядерных мишенях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12</a:t>
            </a:fld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79248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D74801-DD50-26A3-4B58-D72075508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73016"/>
            <a:ext cx="3775216" cy="2304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17074C-E628-CDDF-C6E8-8B0F35A7FB8D}"/>
              </a:ext>
            </a:extLst>
          </p:cNvPr>
          <p:cNvSpPr txBox="1"/>
          <p:nvPr/>
        </p:nvSpPr>
        <p:spPr>
          <a:xfrm>
            <a:off x="4499992" y="3356992"/>
            <a:ext cx="424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Асимметрия инклюзивного образования заряженных пионов практически не зависит от энергии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FD396-8C64-D3EC-4195-FC7386D1F847}"/>
              </a:ext>
            </a:extLst>
          </p:cNvPr>
          <p:cNvSpPr txBox="1"/>
          <p:nvPr/>
        </p:nvSpPr>
        <p:spPr>
          <a:xfrm>
            <a:off x="4499991" y="4536456"/>
            <a:ext cx="4495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Асимметрия в области фрагментации </a:t>
            </a:r>
            <a:r>
              <a:rPr lang="ru-RU" sz="2400" u="sng" dirty="0"/>
              <a:t>неполяризованной</a:t>
            </a:r>
            <a:r>
              <a:rPr lang="ru-RU" sz="2400" dirty="0"/>
              <a:t> частицы вблизи границы фазового объема ненулевая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78A3B0-87C7-71D4-D5AD-94F1A6BF322A}"/>
              </a:ext>
            </a:extLst>
          </p:cNvPr>
          <p:cNvSpPr/>
          <p:nvPr/>
        </p:nvSpPr>
        <p:spPr>
          <a:xfrm>
            <a:off x="676016" y="5508172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 err="1">
                <a:solidFill>
                  <a:srgbClr val="FF3300"/>
                </a:solidFill>
                <a:latin typeface="Arial"/>
              </a:rPr>
              <a:t>pd</a:t>
            </a:r>
            <a:r>
              <a:rPr lang="en-US" b="1" kern="0" baseline="-25000" dirty="0">
                <a:solidFill>
                  <a:srgbClr val="FF3300"/>
                </a:solidFill>
                <a:latin typeface="Arial"/>
              </a:rPr>
              <a:t>↑</a:t>
            </a:r>
            <a:r>
              <a:rPr lang="en-US" b="1" kern="0" dirty="0">
                <a:solidFill>
                  <a:srgbClr val="FF3300"/>
                </a:solidFill>
                <a:latin typeface="Arial"/>
              </a:rPr>
              <a:t>→</a:t>
            </a:r>
            <a:r>
              <a:rPr lang="el-GR" b="1" kern="0" dirty="0">
                <a:solidFill>
                  <a:srgbClr val="FF3300"/>
                </a:solidFill>
                <a:latin typeface="Arial"/>
              </a:rPr>
              <a:t>π</a:t>
            </a:r>
            <a:r>
              <a:rPr lang="en-US" b="1" kern="0" baseline="30000" dirty="0">
                <a:solidFill>
                  <a:srgbClr val="FF3300"/>
                </a:solidFill>
                <a:latin typeface="Arial"/>
              </a:rPr>
              <a:t>0</a:t>
            </a:r>
            <a:r>
              <a:rPr lang="en-US" b="1" kern="0" dirty="0">
                <a:solidFill>
                  <a:srgbClr val="FF3300"/>
                </a:solidFill>
                <a:latin typeface="Arial"/>
              </a:rPr>
              <a:t>X at </a:t>
            </a:r>
            <a:r>
              <a:rPr lang="en-US" kern="0" dirty="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b="1" i="1" kern="0" dirty="0">
                <a:solidFill>
                  <a:srgbClr val="FF0000"/>
                </a:solidFill>
                <a:latin typeface="Arial"/>
                <a:cs typeface="Arial" charset="0"/>
              </a:rPr>
              <a:t>x</a:t>
            </a:r>
            <a:r>
              <a:rPr lang="en-US" b="1" kern="0" baseline="-25000" dirty="0">
                <a:solidFill>
                  <a:srgbClr val="FF0000"/>
                </a:solidFill>
                <a:latin typeface="Arial"/>
                <a:cs typeface="Arial" charset="0"/>
              </a:rPr>
              <a:t>F</a:t>
            </a:r>
            <a:r>
              <a:rPr lang="en-US" b="1" kern="0" dirty="0">
                <a:solidFill>
                  <a:srgbClr val="FF0000"/>
                </a:solidFill>
                <a:latin typeface="Arial"/>
                <a:cs typeface="Arial" charset="0"/>
              </a:rPr>
              <a:t>&gt;0.7</a:t>
            </a:r>
            <a:r>
              <a:rPr lang="ru-RU" b="1" kern="0" dirty="0">
                <a:solidFill>
                  <a:srgbClr val="FF0000"/>
                </a:solidFill>
                <a:latin typeface="Arial"/>
                <a:cs typeface="Arial" charset="0"/>
              </a:rPr>
              <a:t> (40 ГэВ)</a:t>
            </a:r>
            <a:endParaRPr lang="ru-RU" b="1" kern="0" dirty="0">
              <a:solidFill>
                <a:srgbClr val="FF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627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637" y="1600200"/>
            <a:ext cx="28397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Асимметрия рождения нейтронов в </a:t>
            </a:r>
            <a:r>
              <a:rPr lang="en-US" dirty="0"/>
              <a:t>pp-</a:t>
            </a:r>
            <a:r>
              <a:rPr lang="ru-RU" dirty="0"/>
              <a:t>взаимодействиях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20.09.2012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В. Мочалов, </a:t>
            </a:r>
            <a:r>
              <a:rPr lang="ru-RU" dirty="0" err="1"/>
              <a:t>СПИНовые</a:t>
            </a:r>
            <a:r>
              <a:rPr lang="ru-RU" dirty="0"/>
              <a:t> эффекты на ядерных мишенях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13</a:t>
            </a:fld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33" y="1592464"/>
            <a:ext cx="4519567" cy="284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40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2996952"/>
            <a:ext cx="3386336" cy="2376264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Поперечная поляризация гиперонов возникает при взаимодействии неполяризованных частиц и не уменьшается с энергией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Поляризация </a:t>
            </a:r>
            <a:r>
              <a:rPr lang="el-GR" dirty="0"/>
              <a:t>Λ</a:t>
            </a:r>
            <a:r>
              <a:rPr lang="ru-RU" dirty="0"/>
              <a:t>-гиперонов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20.09.2012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Mochalov, SPIN-2012, IHEP spin program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14</a:t>
            </a:fld>
            <a:endParaRPr lang="ru-RU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466456" cy="330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3123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1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AC8A85-679B-7C78-5C38-3844A88553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2154" y="1600200"/>
            <a:ext cx="3955830" cy="3644838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A3A1B2-CCE4-C264-D5DE-AA3BC62BF23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00600" y="1600200"/>
            <a:ext cx="3871246" cy="3340968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0B996CA-ECA8-9C6E-BE7F-5958C934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2735"/>
          </a:xfrm>
        </p:spPr>
        <p:txBody>
          <a:bodyPr/>
          <a:lstStyle/>
          <a:p>
            <a:r>
              <a:rPr lang="ru-RU" dirty="0" err="1"/>
              <a:t>ОдноСпиновые</a:t>
            </a:r>
            <a:r>
              <a:rPr lang="ru-RU" dirty="0"/>
              <a:t> асимметрии на ядрах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0F3AAC-ECB3-C041-931F-CA9A45CE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5DBA2-97CD-4367-D714-730725D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СПИНовые эффекты на ядерных мишенях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ECDD8-5DD3-2123-5D12-5CF75A19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15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9B7E41-9F7E-860D-E3C0-A1AB6682C62A}"/>
              </a:ext>
            </a:extLst>
          </p:cNvPr>
          <p:cNvSpPr txBox="1"/>
          <p:nvPr/>
        </p:nvSpPr>
        <p:spPr>
          <a:xfrm>
            <a:off x="4783416" y="496525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ru-RU" dirty="0"/>
              <a:t>(</a:t>
            </a:r>
            <a:r>
              <a:rPr lang="en-US" dirty="0"/>
              <a:t>pol)A-&gt;</a:t>
            </a:r>
            <a:r>
              <a:rPr lang="en-US" dirty="0" err="1"/>
              <a:t>pX</a:t>
            </a:r>
            <a:r>
              <a:rPr lang="en-US" dirty="0"/>
              <a:t>, 40 </a:t>
            </a:r>
            <a:r>
              <a:rPr lang="ru-RU" dirty="0"/>
              <a:t>ГэВ, </a:t>
            </a:r>
            <a:endParaRPr lang="en-US" dirty="0"/>
          </a:p>
          <a:p>
            <a:r>
              <a:rPr lang="en-US" dirty="0"/>
              <a:t>Physics of Atomic Nuclei, 2007, Vol. 70, No. 9, pp. 1515–1526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6B0CD-43DA-3961-F7E5-36D2D2565755}"/>
              </a:ext>
            </a:extLst>
          </p:cNvPr>
          <p:cNvSpPr txBox="1"/>
          <p:nvPr/>
        </p:nvSpPr>
        <p:spPr>
          <a:xfrm>
            <a:off x="472154" y="53012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J.Phys.Conf.Ser. 938 (2017) 1, 012038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70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ECC46855-5D41-6897-1446-BDCC975545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2001194"/>
            <a:ext cx="3368233" cy="2957332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1368F703-151D-E29F-7D64-C3861991828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01962" y="1987151"/>
            <a:ext cx="3731075" cy="334089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AD2633-6E9B-2D68-9F34-7B1A0C99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Поляризация </a:t>
            </a:r>
            <a:r>
              <a:rPr kumimoji="0" lang="el-GR" sz="3000" b="0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Λ</a:t>
            </a:r>
            <a:r>
              <a:rPr kumimoji="0" lang="ru-RU" sz="3000" b="0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-гиперонов на ядрах</a:t>
            </a:r>
            <a:br>
              <a:rPr kumimoji="0" lang="ru-RU" sz="3000" b="0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D16328-A3DE-C69B-5974-0A1EC262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FBC77E-28D4-9650-34A1-4F5C3D15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СПИНовые эффекты на ядерных мишенях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275831-EC82-DFE0-E07D-32334A28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16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789D1-B4B5-09D8-148E-1CF77C763974}"/>
              </a:ext>
            </a:extLst>
          </p:cNvPr>
          <p:cNvSpPr txBox="1"/>
          <p:nvPr/>
        </p:nvSpPr>
        <p:spPr>
          <a:xfrm>
            <a:off x="792383" y="5136266"/>
            <a:ext cx="33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HERMES Data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5DC99-6618-7F7C-B5D0-371266699829}"/>
              </a:ext>
            </a:extLst>
          </p:cNvPr>
          <p:cNvSpPr txBox="1"/>
          <p:nvPr/>
        </p:nvSpPr>
        <p:spPr>
          <a:xfrm>
            <a:off x="4788024" y="545943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Blue- FNAL </a:t>
            </a:r>
            <a:r>
              <a:rPr lang="en-US" dirty="0" err="1"/>
              <a:t>pA</a:t>
            </a:r>
            <a:r>
              <a:rPr lang="en-US" dirty="0"/>
              <a:t> data, Red – BNL pp data</a:t>
            </a:r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3E027-039E-237E-29B8-AB5EF1A85DB1}"/>
              </a:ext>
            </a:extLst>
          </p:cNvPr>
          <p:cNvSpPr txBox="1"/>
          <p:nvPr/>
        </p:nvSpPr>
        <p:spPr>
          <a:xfrm>
            <a:off x="609600" y="1188244"/>
            <a:ext cx="792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Предсказания </a:t>
            </a:r>
            <a:r>
              <a:rPr lang="en-US" dirty="0"/>
              <a:t>SPIN-11 Proceedings, pp.21-26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B3895-0AEC-7F04-C048-E5250F1B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эксперимента СПАСЧАРМ с поляризованными пучками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664B7B-C496-96ED-3FB1-3BC1318C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553046-7A11-18E5-FB57-9E774B18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 Мочалов, СПИНовые эффекты на ядерных мишенях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327740-99FD-5D3E-7D56-33B748DC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17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E539FB8-B3D1-AD3C-141A-0DCC165AE7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1628800"/>
            <a:ext cx="7924800" cy="38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13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909E31B-4AC2-C05D-1E58-21797327A7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5576" y="1166539"/>
            <a:ext cx="3528392" cy="5107397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0280C7EF-1026-B9E0-5A8D-ABC7DDC3E72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716016" y="1143000"/>
            <a:ext cx="3807041" cy="515919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E8876F-0261-66BB-D793-F6591CF0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r>
              <a:rPr lang="ru-RU" dirty="0"/>
              <a:t>Концептуальный проект эксперимента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4A70C3-6B37-40ED-E24C-9C31BDD6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D7BF05-E920-9E8C-B747-228F56EE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СПИНовые эффекты на ядерных мишенях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FF2B1-8FE8-BFC7-27E1-C6F464FD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A83FD-F3FE-5644-A504-5E9DC6EC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84211"/>
          </a:xfrm>
        </p:spPr>
        <p:txBody>
          <a:bodyPr/>
          <a:lstStyle/>
          <a:p>
            <a:r>
              <a:rPr lang="ru-RU" dirty="0"/>
              <a:t>Экспериментальная установка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C6DD5D-E2A6-ADF7-5C37-523D62DF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A609AD-5EEF-85D1-304C-E2ACBEDC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 Мочалов, СПИНовые эффекты на ядерных мишенях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295079-6C42-CF7E-3C7D-C0E89646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19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9CFBB9E-4305-B1F4-F4D7-54D296FF52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512" y="1059274"/>
            <a:ext cx="8614826" cy="42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8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ЯДРО-2023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В. Мочалов, </a:t>
            </a:r>
            <a:r>
              <a:rPr lang="ru-RU" dirty="0" err="1"/>
              <a:t>СПИНовые</a:t>
            </a:r>
            <a:r>
              <a:rPr lang="ru-RU" dirty="0"/>
              <a:t> эффекты на ядерных мишенях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496944" cy="4662264"/>
          </a:xfrm>
        </p:spPr>
        <p:txBody>
          <a:bodyPr>
            <a:normAutofit/>
          </a:bodyPr>
          <a:lstStyle/>
          <a:p>
            <a:r>
              <a:rPr lang="ru-RU" sz="2400" dirty="0"/>
              <a:t>ВВЕДЕНИЕ: спин в сильных взаимодействиях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Спиновая структура протона</a:t>
            </a:r>
          </a:p>
          <a:p>
            <a:pPr lvl="1"/>
            <a:r>
              <a:rPr lang="ru-RU" sz="2400" dirty="0"/>
              <a:t>Односпиновые и двухспиновые асимметрии</a:t>
            </a:r>
          </a:p>
          <a:p>
            <a:pPr lvl="1"/>
            <a:r>
              <a:rPr lang="ru-RU" sz="2400" dirty="0"/>
              <a:t>Поляризация гиперонов и выстроенность векторных мезонов</a:t>
            </a:r>
          </a:p>
          <a:p>
            <a:pPr lvl="1"/>
            <a:r>
              <a:rPr lang="ru-RU" sz="2400" dirty="0"/>
              <a:t>Существующие результаты по изучению спина в ядерных взаимодействиях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Программа изучения спиновых эффектов на ядерных мишенях на ускорителе У-70</a:t>
            </a:r>
            <a:endParaRPr kumimoji="0" lang="ru-RU" sz="1700" b="0" i="0" u="none" strike="noStrike" kern="1200" cap="none" spc="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r>
              <a:rPr lang="ru-RU" sz="2400" dirty="0"/>
              <a:t>Изучение спиновых эффектов на ядрах на существующей экспериментальной установке</a:t>
            </a:r>
          </a:p>
        </p:txBody>
      </p:sp>
    </p:spTree>
    <p:extLst>
      <p:ext uri="{BB962C8B-B14F-4D97-AF65-F5344CB8AC3E}">
        <p14:creationId xmlns:p14="http://schemas.microsoft.com/office/powerpoint/2010/main" val="1594223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ECA6C-959D-3E33-6026-078B9681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Физическая программа эксперимента </a:t>
            </a:r>
            <a:r>
              <a:rPr lang="ru-RU" dirty="0" err="1"/>
              <a:t>спасчарм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E63250-3BA4-62C8-10E7-D61B6E6C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682945-86D1-0E24-4870-C87A5285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 Мочалов, СПИНовые эффекты на ядерных мишенях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A0FA5B-CBDE-D278-79AE-024BCA31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20</a:t>
            </a:fld>
            <a:endParaRPr lang="ru-RU"/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269C0758-271E-DF03-5900-9857CBCE0E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210872" cy="4756150"/>
          </a:xfrm>
        </p:spPr>
        <p:txBody>
          <a:bodyPr>
            <a:normAutofit/>
          </a:bodyPr>
          <a:lstStyle/>
          <a:p>
            <a:pPr lvl="0">
              <a:buClr>
                <a:srgbClr val="DC9E1F"/>
              </a:buClr>
            </a:pPr>
            <a:r>
              <a:rPr lang="ru-RU" sz="2200" b="1" dirty="0">
                <a:solidFill>
                  <a:srgbClr val="95F5AE"/>
                </a:solidFill>
              </a:rPr>
              <a:t>Одно-спиновые асимметрии</a:t>
            </a:r>
            <a:r>
              <a:rPr lang="en-US" sz="2200" dirty="0">
                <a:solidFill>
                  <a:srgbClr val="FFFFFF"/>
                </a:solidFill>
              </a:rPr>
              <a:t>: </a:t>
            </a:r>
            <a:r>
              <a:rPr lang="ru-RU" sz="2200" dirty="0">
                <a:solidFill>
                  <a:srgbClr val="FFFFFF"/>
                </a:solidFill>
              </a:rPr>
              <a:t>систематическое исследование инклюзивных,  эксклюзивных и упругих реакций в рождении частиц, состоящих из легких кварков (</a:t>
            </a:r>
            <a:r>
              <a:rPr lang="en-US" sz="2200" dirty="0">
                <a:solidFill>
                  <a:srgbClr val="FFFFFF"/>
                </a:solidFill>
              </a:rPr>
              <a:t>u, d, s)</a:t>
            </a:r>
            <a:endParaRPr lang="en-US" sz="2200" dirty="0">
              <a:solidFill>
                <a:srgbClr val="FFFFFF"/>
              </a:solidFill>
              <a:cs typeface="Times New Roman" pitchFamily="18" charset="0"/>
            </a:endParaRPr>
          </a:p>
          <a:p>
            <a:pPr lvl="0">
              <a:buClr>
                <a:srgbClr val="DC9E1F"/>
              </a:buClr>
            </a:pPr>
            <a:r>
              <a:rPr lang="ru-RU" sz="2200" b="1" dirty="0">
                <a:solidFill>
                  <a:srgbClr val="95F5AE"/>
                </a:solidFill>
                <a:cs typeface="Times New Roman" pitchFamily="18" charset="0"/>
              </a:rPr>
              <a:t>Поляризация (</a:t>
            </a:r>
            <a:r>
              <a:rPr lang="ru-RU" sz="2200" b="1" dirty="0" err="1">
                <a:solidFill>
                  <a:srgbClr val="95F5AE"/>
                </a:solidFill>
                <a:cs typeface="Times New Roman" pitchFamily="18" charset="0"/>
              </a:rPr>
              <a:t>выстроенность</a:t>
            </a:r>
            <a:r>
              <a:rPr lang="ru-RU" sz="2200" b="1" dirty="0">
                <a:solidFill>
                  <a:srgbClr val="95F5AE"/>
                </a:solidFill>
                <a:cs typeface="Times New Roman" pitchFamily="18" charset="0"/>
              </a:rPr>
              <a:t>) </a:t>
            </a:r>
            <a:r>
              <a:rPr lang="ru-RU" sz="2200" dirty="0">
                <a:solidFill>
                  <a:srgbClr val="FFFFFF"/>
                </a:solidFill>
                <a:cs typeface="Times New Roman" pitchFamily="18" charset="0"/>
              </a:rPr>
              <a:t>в процессах рождения гиперонов и векторных мезонов</a:t>
            </a:r>
            <a:r>
              <a:rPr lang="en-US" sz="2200" dirty="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  <a:p>
            <a:pPr lvl="0">
              <a:buClr>
                <a:srgbClr val="DC9E1F"/>
              </a:buClr>
            </a:pPr>
            <a:r>
              <a:rPr lang="ru-RU" sz="2200" dirty="0">
                <a:solidFill>
                  <a:srgbClr val="FFFFFF"/>
                </a:solidFill>
                <a:cs typeface="Times New Roman" pitchFamily="18" charset="0"/>
              </a:rPr>
              <a:t>Изучение зависимости от кинематических параметров </a:t>
            </a:r>
            <a:r>
              <a:rPr lang="en-US" sz="2200" dirty="0">
                <a:solidFill>
                  <a:srgbClr val="FFFFFF"/>
                </a:solidFill>
                <a:cs typeface="Times New Roman" pitchFamily="18" charset="0"/>
              </a:rPr>
              <a:t>(0&lt;</a:t>
            </a:r>
            <a:r>
              <a:rPr lang="en-US" sz="2200" dirty="0">
                <a:solidFill>
                  <a:srgbClr val="FFFFFF"/>
                </a:solidFill>
              </a:rPr>
              <a:t>x</a:t>
            </a:r>
            <a:r>
              <a:rPr lang="en-US" sz="2200" baseline="-25000" dirty="0">
                <a:solidFill>
                  <a:srgbClr val="FFFFFF"/>
                </a:solidFill>
              </a:rPr>
              <a:t>F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  <a:cs typeface="Times New Roman" pitchFamily="18" charset="0"/>
              </a:rPr>
              <a:t>&lt;1, 0&lt;</a:t>
            </a:r>
            <a:r>
              <a:rPr lang="en-US" sz="2200" dirty="0">
                <a:solidFill>
                  <a:srgbClr val="FFFFFF"/>
                </a:solidFill>
              </a:rPr>
              <a:t> p</a:t>
            </a:r>
            <a:r>
              <a:rPr lang="en-US" sz="2200" baseline="-25000" dirty="0">
                <a:solidFill>
                  <a:srgbClr val="FFFFFF"/>
                </a:solidFill>
              </a:rPr>
              <a:t>T</a:t>
            </a:r>
            <a:r>
              <a:rPr lang="en-US" sz="2200" dirty="0">
                <a:solidFill>
                  <a:srgbClr val="FFFFFF"/>
                </a:solidFill>
                <a:cs typeface="Times New Roman" pitchFamily="18" charset="0"/>
              </a:rPr>
              <a:t>&lt;2.5, 12&lt;</a:t>
            </a:r>
            <a:r>
              <a:rPr lang="en-US" sz="2200" dirty="0" err="1">
                <a:solidFill>
                  <a:srgbClr val="FFFFFF"/>
                </a:solidFill>
              </a:rPr>
              <a:t>E</a:t>
            </a:r>
            <a:r>
              <a:rPr lang="en-US" sz="2200" baseline="-25000" dirty="0" err="1">
                <a:solidFill>
                  <a:srgbClr val="FFFFFF"/>
                </a:solidFill>
              </a:rPr>
              <a:t>Beam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  <a:cs typeface="Times New Roman" pitchFamily="18" charset="0"/>
              </a:rPr>
              <a:t>&lt;</a:t>
            </a:r>
            <a:r>
              <a:rPr lang="ru-RU" sz="2200" dirty="0">
                <a:solidFill>
                  <a:srgbClr val="FFFFFF"/>
                </a:solidFill>
                <a:cs typeface="Times New Roman" pitchFamily="18" charset="0"/>
              </a:rPr>
              <a:t>5</a:t>
            </a:r>
            <a:r>
              <a:rPr lang="en-US" sz="2200" dirty="0">
                <a:solidFill>
                  <a:srgbClr val="FFFFFF"/>
                </a:solidFill>
                <a:cs typeface="Times New Roman" pitchFamily="18" charset="0"/>
              </a:rPr>
              <a:t>0 GeV), </a:t>
            </a:r>
            <a:r>
              <a:rPr lang="ru-RU" sz="2200" dirty="0">
                <a:solidFill>
                  <a:srgbClr val="FFFFFF"/>
                </a:solidFill>
                <a:cs typeface="Times New Roman" pitchFamily="18" charset="0"/>
              </a:rPr>
              <a:t>сорта частиц пучка, множественности, </a:t>
            </a:r>
            <a:r>
              <a:rPr lang="ru-RU" sz="2200" b="1" dirty="0">
                <a:solidFill>
                  <a:srgbClr val="92D050"/>
                </a:solidFill>
                <a:cs typeface="Times New Roman" pitchFamily="18" charset="0"/>
              </a:rPr>
              <a:t>атомного номера</a:t>
            </a:r>
            <a:r>
              <a:rPr lang="en-US" sz="22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FFFFFF"/>
                </a:solidFill>
                <a:cs typeface="Times New Roman" pitchFamily="18" charset="0"/>
              </a:rPr>
              <a:t>с высокой точностью благодаря полному азимутальному углу и большой апертуре </a:t>
            </a:r>
          </a:p>
          <a:p>
            <a:pPr lvl="0">
              <a:buClr>
                <a:srgbClr val="DC9E1F"/>
              </a:buClr>
            </a:pPr>
            <a:r>
              <a:rPr lang="ru-RU" sz="2200" b="1" dirty="0" err="1">
                <a:solidFill>
                  <a:srgbClr val="95F5AE"/>
                </a:solidFill>
              </a:rPr>
              <a:t>Двухспиновая</a:t>
            </a:r>
            <a:r>
              <a:rPr lang="ru-RU" sz="2200" b="1" dirty="0">
                <a:solidFill>
                  <a:srgbClr val="95F5AE"/>
                </a:solidFill>
              </a:rPr>
              <a:t> асимметрия</a:t>
            </a:r>
            <a:r>
              <a:rPr lang="en-US" sz="2200" b="1" dirty="0">
                <a:solidFill>
                  <a:srgbClr val="95F5AE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A</a:t>
            </a:r>
            <a:r>
              <a:rPr lang="en-US" sz="2200" baseline="-25000" dirty="0">
                <a:solidFill>
                  <a:srgbClr val="FFFFFF"/>
                </a:solidFill>
              </a:rPr>
              <a:t>LL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ru-RU" sz="2200" dirty="0">
                <a:solidFill>
                  <a:srgbClr val="FFFFFF"/>
                </a:solidFill>
              </a:rPr>
              <a:t>в рождении </a:t>
            </a:r>
            <a:r>
              <a:rPr lang="ru-RU" sz="2200" dirty="0" err="1">
                <a:solidFill>
                  <a:srgbClr val="FFFFFF"/>
                </a:solidFill>
              </a:rPr>
              <a:t>чармония</a:t>
            </a:r>
            <a:r>
              <a:rPr lang="ru-RU" sz="2200" dirty="0">
                <a:solidFill>
                  <a:srgbClr val="FFFFFF"/>
                </a:solidFill>
              </a:rPr>
              <a:t> для изучения вклада </a:t>
            </a:r>
            <a:r>
              <a:rPr lang="ru-RU" sz="2200" dirty="0" err="1">
                <a:solidFill>
                  <a:srgbClr val="FFFFFF"/>
                </a:solidFill>
              </a:rPr>
              <a:t>глюнов</a:t>
            </a:r>
            <a:r>
              <a:rPr lang="ru-RU" sz="2200" dirty="0">
                <a:solidFill>
                  <a:srgbClr val="FFFFFF"/>
                </a:solidFill>
              </a:rPr>
              <a:t> в спин протона </a:t>
            </a:r>
            <a:r>
              <a:rPr lang="ru-RU" sz="2200" i="1" dirty="0">
                <a:solidFill>
                  <a:srgbClr val="FFFFFF"/>
                </a:solidFill>
                <a:sym typeface="Symbol" pitchFamily="18" charset="2"/>
              </a:rPr>
              <a:t></a:t>
            </a:r>
            <a:r>
              <a:rPr lang="en-US" sz="2200" i="1" dirty="0">
                <a:solidFill>
                  <a:srgbClr val="FFFFFF"/>
                </a:solidFill>
              </a:rPr>
              <a:t>G</a:t>
            </a:r>
            <a:r>
              <a:rPr lang="ru-RU" sz="2200" i="1" dirty="0">
                <a:solidFill>
                  <a:srgbClr val="FFFFFF"/>
                </a:solidFill>
              </a:rPr>
              <a:t>/</a:t>
            </a:r>
            <a:r>
              <a:rPr lang="en-US" sz="2200" i="1" dirty="0">
                <a:solidFill>
                  <a:srgbClr val="FFFFFF"/>
                </a:solidFill>
              </a:rPr>
              <a:t>G</a:t>
            </a:r>
            <a:r>
              <a:rPr lang="ru-RU" sz="2200" i="1" dirty="0">
                <a:solidFill>
                  <a:srgbClr val="FFFFFF"/>
                </a:solidFill>
              </a:rPr>
              <a:t>(</a:t>
            </a:r>
            <a:r>
              <a:rPr lang="en-US" sz="2200" i="1" dirty="0">
                <a:solidFill>
                  <a:srgbClr val="FFFFFF"/>
                </a:solidFill>
              </a:rPr>
              <a:t>x</a:t>
            </a:r>
            <a:r>
              <a:rPr lang="ru-RU" sz="2200" i="1" dirty="0">
                <a:solidFill>
                  <a:srgbClr val="FFFFFF"/>
                </a:solidFill>
              </a:rPr>
              <a:t>)</a:t>
            </a:r>
            <a:r>
              <a:rPr lang="ru-RU" sz="2200" dirty="0">
                <a:solidFill>
                  <a:srgbClr val="FFFFFF"/>
                </a:solidFill>
              </a:rPr>
              <a:t> при больших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x</a:t>
            </a:r>
            <a:r>
              <a:rPr lang="en-US" sz="2200" baseline="-25000" dirty="0" err="1">
                <a:solidFill>
                  <a:srgbClr val="FFFFFF"/>
                </a:solidFill>
              </a:rPr>
              <a:t>F</a:t>
            </a:r>
            <a:r>
              <a:rPr lang="en-US" sz="2200" baseline="-25000" dirty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  </a:t>
            </a:r>
            <a:endParaRPr lang="en-US" sz="22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8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A1B4D-89A9-4690-DCB5-71C5084B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эксперимента </a:t>
            </a:r>
            <a:r>
              <a:rPr lang="ru-RU" dirty="0" err="1"/>
              <a:t>спасчарм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C6CC94-1053-8216-3BCF-CAA57036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B1CDF4-AC8F-A1CC-F2CF-57C95F0E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 Мочалов, СПИНовые эффекты на ядерных мишенях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E082D6-13DF-AFA6-69CB-5B247B8C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21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2A8EA2-B0F8-83D7-516B-FA028A25AA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Одновременные исследования нескольких наблюдаемых</a:t>
            </a:r>
          </a:p>
          <a:p>
            <a:r>
              <a:rPr lang="ru-RU" sz="2800" dirty="0"/>
              <a:t>Разнообразие пучков: поляризованные пучки протонов и антипротонов, неполяризованные π±, K±, p, анти-p, d, C.</a:t>
            </a:r>
          </a:p>
          <a:p>
            <a:r>
              <a:rPr lang="ru-RU" sz="2800" dirty="0"/>
              <a:t>Поперечно и продольно поляризованные и </a:t>
            </a:r>
            <a:r>
              <a:rPr lang="ru-RU" sz="2800" dirty="0">
                <a:solidFill>
                  <a:srgbClr val="00B050"/>
                </a:solidFill>
              </a:rPr>
              <a:t>ядерные мишени</a:t>
            </a:r>
            <a:r>
              <a:rPr lang="ru-RU" sz="2800" dirty="0"/>
              <a:t>.</a:t>
            </a:r>
          </a:p>
          <a:p>
            <a:r>
              <a:rPr lang="ru-RU" sz="2800" dirty="0"/>
              <a:t>Множество изучаемых поляризационных величин: </a:t>
            </a:r>
            <a:r>
              <a:rPr lang="ru-RU" sz="2800" dirty="0">
                <a:solidFill>
                  <a:srgbClr val="00B050"/>
                </a:solidFill>
              </a:rPr>
              <a:t>A</a:t>
            </a:r>
            <a:r>
              <a:rPr lang="ru-RU" sz="2800" baseline="-25000" dirty="0">
                <a:solidFill>
                  <a:srgbClr val="00B050"/>
                </a:solidFill>
              </a:rPr>
              <a:t>N</a:t>
            </a:r>
            <a:r>
              <a:rPr lang="ru-RU" sz="2800" dirty="0">
                <a:solidFill>
                  <a:srgbClr val="00B050"/>
                </a:solidFill>
              </a:rPr>
              <a:t>,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B050"/>
                </a:solidFill>
              </a:rPr>
              <a:t>P</a:t>
            </a:r>
            <a:r>
              <a:rPr lang="ru-RU" sz="2800" baseline="-25000" dirty="0">
                <a:solidFill>
                  <a:srgbClr val="00B050"/>
                </a:solidFill>
              </a:rPr>
              <a:t>N</a:t>
            </a:r>
            <a:r>
              <a:rPr lang="ru-RU" sz="2800" dirty="0"/>
              <a:t>, A</a:t>
            </a:r>
            <a:r>
              <a:rPr lang="ru-RU" sz="2800" baseline="-25000" dirty="0"/>
              <a:t>NN</a:t>
            </a:r>
            <a:r>
              <a:rPr lang="ru-RU" sz="2800" dirty="0"/>
              <a:t>, A</a:t>
            </a:r>
            <a:r>
              <a:rPr lang="ru-RU" sz="2800" baseline="-25000" dirty="0"/>
              <a:t>LL</a:t>
            </a:r>
            <a:r>
              <a:rPr lang="ru-RU" sz="2800" dirty="0"/>
              <a:t>, D</a:t>
            </a:r>
            <a:r>
              <a:rPr lang="ru-RU" sz="2800" baseline="-25000" dirty="0"/>
              <a:t>NN</a:t>
            </a:r>
            <a:r>
              <a:rPr lang="ru-RU" sz="2800" dirty="0"/>
              <a:t>, </a:t>
            </a:r>
            <a:r>
              <a:rPr lang="el-GR" sz="2800" dirty="0">
                <a:solidFill>
                  <a:srgbClr val="00B050"/>
                </a:solidFill>
              </a:rPr>
              <a:t>ρ</a:t>
            </a:r>
            <a:r>
              <a:rPr lang="en-US" sz="2800" dirty="0" err="1">
                <a:solidFill>
                  <a:srgbClr val="00B050"/>
                </a:solidFill>
              </a:rPr>
              <a:t>ik</a:t>
            </a:r>
            <a:r>
              <a:rPr lang="en-US" sz="2800" dirty="0"/>
              <a:t>, …</a:t>
            </a:r>
          </a:p>
          <a:p>
            <a:pPr marL="0" indent="0">
              <a:buNone/>
            </a:pPr>
            <a:endParaRPr lang="en-US" sz="2400" dirty="0"/>
          </a:p>
          <a:p>
            <a:endParaRPr lang="ru-RU" sz="2400" dirty="0"/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393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C9D98A00-E269-42D7-5FE8-D6D469D6C4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5148" y="1196751"/>
            <a:ext cx="8123316" cy="3453913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B207C33-83E0-6CC9-E7A9-15E5B0B72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83453" y="1266270"/>
            <a:ext cx="3853352" cy="338439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996FD22-D1DA-130C-433E-8B5CBBFF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84212"/>
          </a:xfrm>
        </p:spPr>
        <p:txBody>
          <a:bodyPr/>
          <a:lstStyle/>
          <a:p>
            <a:r>
              <a:rPr lang="ru-RU" dirty="0"/>
              <a:t>Характеристики поляризованных пучков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B5D484-67A8-A5D1-C3F3-29A05E2F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59B613-2D7D-7101-563C-9CE4735F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СПИНовые эффекты на ядерных мишенях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2656C-60F6-B0A4-AB6D-48DBA586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22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B988F-2770-03FB-DE8F-2CA3F9B932B7}"/>
              </a:ext>
            </a:extLst>
          </p:cNvPr>
          <p:cNvSpPr txBox="1"/>
          <p:nvPr/>
        </p:nvSpPr>
        <p:spPr>
          <a:xfrm>
            <a:off x="498375" y="4720183"/>
            <a:ext cx="814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V.Abramov</a:t>
            </a:r>
            <a:r>
              <a:rPr lang="en-US" sz="2400" dirty="0"/>
              <a:t> et al, The polarized proton and antiproton beam project at U-70 accelerator Nuclear Inst. and Methods in Physics Research, A 901 (2018) 62–68 </a:t>
            </a:r>
          </a:p>
        </p:txBody>
      </p:sp>
    </p:spTree>
    <p:extLst>
      <p:ext uri="{BB962C8B-B14F-4D97-AF65-F5344CB8AC3E}">
        <p14:creationId xmlns:p14="http://schemas.microsoft.com/office/powerpoint/2010/main" val="18586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B9931F53-6C66-ECD9-D231-E7B01E81D9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8401" y="1076444"/>
            <a:ext cx="3733800" cy="3573525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9657687F-9222-75EC-7AAB-FFAD2DD0AD3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11801" y="1076443"/>
            <a:ext cx="3756198" cy="357352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956744-2FCC-3D9A-30AC-1D30886E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84211"/>
          </a:xfrm>
        </p:spPr>
        <p:txBody>
          <a:bodyPr/>
          <a:lstStyle/>
          <a:p>
            <a:r>
              <a:rPr lang="ru-RU" dirty="0"/>
              <a:t>Предсказания асимметрии протонов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C7C4B7-8175-C47E-42D6-54D9A0E3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6D12CD-00DB-5AD6-6973-8BE2EAF0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СПИНовые эффекты на ядерных мишенях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742EF-6D22-7B93-26B0-08815F5A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23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50D6C-3EDA-07FE-FAC2-CD48654FB01E}"/>
              </a:ext>
            </a:extLst>
          </p:cNvPr>
          <p:cNvSpPr txBox="1"/>
          <p:nvPr/>
        </p:nvSpPr>
        <p:spPr>
          <a:xfrm>
            <a:off x="598401" y="4795974"/>
            <a:ext cx="796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Physics of Particles and Nuclei, 2014, Vol. 45, No. 1, pp. 62–65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DB6FE-6A30-BB70-67A0-A72B6DACAB5B}"/>
              </a:ext>
            </a:extLst>
          </p:cNvPr>
          <p:cNvSpPr txBox="1"/>
          <p:nvPr/>
        </p:nvSpPr>
        <p:spPr>
          <a:xfrm>
            <a:off x="587201" y="5366057"/>
            <a:ext cx="7969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Предсказания сделаны в рамках модели Хромомагнитной Поляризации Кварков (ХПК) – Абрамов В.В. </a:t>
            </a:r>
          </a:p>
        </p:txBody>
      </p:sp>
    </p:spTree>
    <p:extLst>
      <p:ext uri="{BB962C8B-B14F-4D97-AF65-F5344CB8AC3E}">
        <p14:creationId xmlns:p14="http://schemas.microsoft.com/office/powerpoint/2010/main" val="476948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7AD4B6-9554-B045-852A-C724666A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r>
              <a:rPr lang="ru-RU" dirty="0"/>
              <a:t>Предсказания поляризации гиперонов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E9B53-294C-9D8A-575D-1D32DC34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586FC-817D-2FED-7497-DA3A209B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СПИНовые эффекты на ядерных мишенях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9CF51-5BDB-282A-A033-242785BA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24</a:t>
            </a:fld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B4078005-8C8F-8239-A038-DF3FCE603A9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44008" y="1417638"/>
            <a:ext cx="4352068" cy="4297362"/>
          </a:xfrm>
          <a:prstGeom prst="rect">
            <a:avLst/>
          </a:prstGeo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025D467B-3859-0E1C-0DA3-34FFCE8C68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72398" y="1417638"/>
            <a:ext cx="4420414" cy="42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86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5E256-D94E-B408-C733-F343253A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31070"/>
          </a:xfrm>
        </p:spPr>
        <p:txBody>
          <a:bodyPr/>
          <a:lstStyle/>
          <a:p>
            <a:r>
              <a:rPr lang="ru-RU" dirty="0"/>
              <a:t>Осцилляции поляризации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053D90-8857-170F-A92C-08228EEC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E5A475-FC0E-5FAD-A2CF-20C686A3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 Мочалов, СПИНовые эффекты на ядерных мишенях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ED2ED8-E7AA-C840-852D-ED9B4540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25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BA2847F-F1B8-08AB-A113-0B2B4E098A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6618" y="1187461"/>
            <a:ext cx="8830763" cy="4248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AA792B-C34F-D1C8-BB7B-6F6B4B29A5F2}"/>
              </a:ext>
            </a:extLst>
          </p:cNvPr>
          <p:cNvSpPr txBox="1"/>
          <p:nvPr/>
        </p:nvSpPr>
        <p:spPr>
          <a:xfrm>
            <a:off x="1483707" y="5665309"/>
            <a:ext cx="753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Physics of Particles and Nuclei, 2014, Vol. 45, No. 1, pp. 62–65.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7748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40E3D-D4E1-0424-3831-8926BDDB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84212"/>
          </a:xfrm>
        </p:spPr>
        <p:txBody>
          <a:bodyPr/>
          <a:lstStyle/>
          <a:p>
            <a:r>
              <a:rPr lang="ru-RU" dirty="0"/>
              <a:t>Эксперимент </a:t>
            </a:r>
            <a:r>
              <a:rPr lang="ru-RU" dirty="0" err="1"/>
              <a:t>спасчарм</a:t>
            </a:r>
            <a:r>
              <a:rPr lang="ru-RU" dirty="0"/>
              <a:t> сейчас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E48FA1-F897-3B50-5410-AEC63895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22E173-7B66-D7D0-2DD7-E67FF863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 Мочалов, СПИНовые эффекты на ядерных мишенях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BF744B-CC67-242D-E117-974D8276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26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E1EF1BF-53A2-F031-1093-C31D8712E5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1082907"/>
            <a:ext cx="7924800" cy="3823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F6312D-01DB-822B-4DB5-E7CCB95F0354}"/>
              </a:ext>
            </a:extLst>
          </p:cNvPr>
          <p:cNvSpPr txBox="1"/>
          <p:nvPr/>
        </p:nvSpPr>
        <p:spPr>
          <a:xfrm>
            <a:off x="609600" y="4906325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Пучок отрицательных частиц</a:t>
            </a:r>
            <a:r>
              <a:rPr lang="en-US" sz="2400" dirty="0"/>
              <a:t>  pi/K/pbar=98%, 1.75%,0.15%, </a:t>
            </a:r>
            <a:endParaRPr lang="ru-RU" sz="2400" dirty="0"/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E=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26,5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ГэВ </a:t>
            </a:r>
            <a:r>
              <a:rPr lang="ru-RU" sz="2400" dirty="0"/>
              <a:t>Интенсивность</a:t>
            </a:r>
            <a:r>
              <a:rPr lang="en-US" sz="2400" dirty="0"/>
              <a:t>: up to 10</a:t>
            </a:r>
            <a:r>
              <a:rPr lang="en-US" sz="2400" baseline="30000" dirty="0"/>
              <a:t>6</a:t>
            </a:r>
            <a:endParaRPr lang="ru-RU" sz="2400" baseline="30000" dirty="0"/>
          </a:p>
          <a:p>
            <a:r>
              <a:rPr lang="ru-RU" sz="2400" dirty="0"/>
              <a:t>Пучок протонов, </a:t>
            </a:r>
            <a:r>
              <a:rPr lang="en-US" sz="2400" dirty="0"/>
              <a:t>E=50 </a:t>
            </a:r>
            <a:r>
              <a:rPr lang="ru-RU" sz="2400" dirty="0"/>
              <a:t>ГэВ, Интенсивность </a:t>
            </a:r>
            <a:r>
              <a:rPr lang="ru-RU" sz="2400"/>
              <a:t>до 3х</a:t>
            </a:r>
            <a:r>
              <a:rPr lang="en-US" sz="2400"/>
              <a:t>10</a:t>
            </a:r>
            <a:r>
              <a:rPr lang="en-US" sz="2400" baseline="30000"/>
              <a:t>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983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3A9689AB-DDDD-280A-EBA3-50ECAD5C1E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520" y="1700809"/>
            <a:ext cx="4245235" cy="411187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7E17E8-F868-C436-676C-0E7CFA8D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Предсказания Поляризации гиперонов на пучке мезонов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171EF3-63D3-F089-3A81-C414BFBD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DA9553-D51D-FAF4-2DB7-8CDEFA84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СПИНовые эффекты на ядерных мишенях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680FD0-DA62-FE5A-DCE4-155A2027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27</a:t>
            </a:fld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FF1EECC-D023-6841-EA12-A9F75891393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58200" y="1700808"/>
            <a:ext cx="4231231" cy="41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46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B526F0A7-4CC0-46B0-257D-3CB5B17F57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4855" y="1542235"/>
            <a:ext cx="4678594" cy="3384376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5F048D4-1459-6821-9884-2C2D239BA33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76056" y="1556792"/>
            <a:ext cx="3824410" cy="338437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A1012C-232B-2CBB-A967-C0A16385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обработка данных эксперимента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D27949-BB02-059D-FC5F-6ECAE19D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B16206-11A0-DB89-621D-ABAA47B0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СПИНовые эффекты на ядерных мишенях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1196E-A7BC-664F-D1A2-E17CD98D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28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1BBEE-756B-0E25-58B1-BAD169B66227}"/>
              </a:ext>
            </a:extLst>
          </p:cNvPr>
          <p:cNvSpPr txBox="1"/>
          <p:nvPr/>
        </p:nvSpPr>
        <p:spPr>
          <a:xfrm>
            <a:off x="390364" y="5051208"/>
            <a:ext cx="836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Реконструирована более </a:t>
            </a:r>
            <a:r>
              <a:rPr lang="en-US" sz="2400" dirty="0"/>
              <a:t>100 </a:t>
            </a:r>
            <a:r>
              <a:rPr lang="ru-RU" sz="2400" dirty="0"/>
              <a:t>000 </a:t>
            </a:r>
            <a:r>
              <a:rPr lang="en-US" sz="2400" dirty="0"/>
              <a:t>K</a:t>
            </a:r>
            <a:r>
              <a:rPr lang="en-US" sz="2400" baseline="-25000" dirty="0"/>
              <a:t>s</a:t>
            </a:r>
            <a:r>
              <a:rPr lang="en-US" sz="2400" dirty="0"/>
              <a:t> (</a:t>
            </a:r>
            <a:r>
              <a:rPr lang="ru-RU" sz="2400" dirty="0"/>
              <a:t>ширина </a:t>
            </a:r>
            <a:r>
              <a:rPr lang="el-GR" sz="2400" dirty="0"/>
              <a:t>σ</a:t>
            </a:r>
            <a:r>
              <a:rPr lang="en-US" sz="2400" dirty="0"/>
              <a:t> </a:t>
            </a:r>
            <a:r>
              <a:rPr lang="ru-RU" sz="2400" dirty="0"/>
              <a:t>около </a:t>
            </a:r>
            <a:r>
              <a:rPr lang="en-US" sz="2400" dirty="0"/>
              <a:t>12 MeV/c</a:t>
            </a:r>
            <a:r>
              <a:rPr lang="en-US" sz="2400" baseline="30000" dirty="0"/>
              <a:t>2</a:t>
            </a:r>
            <a:r>
              <a:rPr lang="en-US" sz="2400" dirty="0"/>
              <a:t>) </a:t>
            </a:r>
            <a:r>
              <a:rPr lang="ru-RU" sz="2400" dirty="0"/>
              <a:t>и более </a:t>
            </a:r>
            <a:r>
              <a:rPr lang="en-US" sz="2400" dirty="0"/>
              <a:t>20 </a:t>
            </a:r>
            <a:r>
              <a:rPr lang="ru-RU" sz="2400" dirty="0"/>
              <a:t>000</a:t>
            </a:r>
            <a:r>
              <a:rPr lang="en-US" sz="2400" dirty="0"/>
              <a:t> </a:t>
            </a:r>
            <a:r>
              <a:rPr lang="el-GR" sz="2400" dirty="0"/>
              <a:t>Λ</a:t>
            </a:r>
            <a:r>
              <a:rPr lang="ru-RU" sz="2400" dirty="0"/>
              <a:t>-гиперонов</a:t>
            </a:r>
            <a:r>
              <a:rPr lang="en-US" sz="2400" dirty="0"/>
              <a:t> (</a:t>
            </a:r>
            <a:r>
              <a:rPr lang="ru-RU" sz="2400" dirty="0"/>
              <a:t>ширина </a:t>
            </a:r>
            <a:r>
              <a:rPr lang="el-GR" sz="2400" dirty="0"/>
              <a:t>σ</a:t>
            </a:r>
            <a:r>
              <a:rPr lang="en-US" sz="2400" dirty="0"/>
              <a:t> </a:t>
            </a:r>
            <a:r>
              <a:rPr lang="ru-RU" sz="2400" dirty="0"/>
              <a:t>около</a:t>
            </a:r>
            <a:r>
              <a:rPr lang="en-US" sz="2400" dirty="0"/>
              <a:t> 4 MeV/c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2408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7B1FD-1574-F76A-B2BE-DEFB74421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84211"/>
          </a:xfrm>
        </p:spPr>
        <p:txBody>
          <a:bodyPr/>
          <a:lstStyle/>
          <a:p>
            <a:r>
              <a:rPr lang="ru-RU" dirty="0"/>
              <a:t>Спектры </a:t>
            </a:r>
            <a:r>
              <a:rPr lang="en-US" i="1" cap="none" dirty="0" err="1"/>
              <a:t>h</a:t>
            </a:r>
            <a:r>
              <a:rPr lang="en-US" i="1" cap="none" baseline="30000" dirty="0" err="1"/>
              <a:t>+</a:t>
            </a:r>
            <a:r>
              <a:rPr lang="en-US" i="1" cap="none" dirty="0" err="1"/>
              <a:t>h</a:t>
            </a:r>
            <a:r>
              <a:rPr lang="en-US" i="1" cap="none" baseline="30000" dirty="0"/>
              <a:t>-</a:t>
            </a:r>
            <a:r>
              <a:rPr lang="en-US" cap="none" dirty="0"/>
              <a:t> </a:t>
            </a:r>
            <a:r>
              <a:rPr lang="ru-RU" cap="none" dirty="0"/>
              <a:t>НА ЯДРАХ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AE7119-2175-0854-AE91-DDC545FD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156E54-9431-633B-8E3A-65C33361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 Мочалов, СПИНовые эффекты на ядерных мишенях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1D5DEE-CA81-B94C-873E-FFF697B5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29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90FD3C7-3F99-6BE5-DF60-AFAE737C7B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7543" y="1052736"/>
            <a:ext cx="8260451" cy="36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DA3DA7-196A-2EA4-2186-7DDE08EEB2C4}"/>
              </a:ext>
            </a:extLst>
          </p:cNvPr>
          <p:cNvSpPr txBox="1"/>
          <p:nvPr/>
        </p:nvSpPr>
        <p:spPr>
          <a:xfrm>
            <a:off x="467543" y="4914746"/>
            <a:ext cx="826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92D050"/>
                </a:solidFill>
              </a:rPr>
              <a:t>Результаты представлены в докладе Н.К. Калугина</a:t>
            </a:r>
          </a:p>
        </p:txBody>
      </p:sp>
    </p:spTree>
    <p:extLst>
      <p:ext uri="{BB962C8B-B14F-4D97-AF65-F5344CB8AC3E}">
        <p14:creationId xmlns:p14="http://schemas.microsoft.com/office/powerpoint/2010/main" val="391679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67C12-5C59-4751-6A3A-D7B52C2E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868362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Чем важны поляризационные исследования в сильных взаимодействиях ?</a:t>
            </a:r>
            <a:endParaRPr lang="ru-RU" sz="24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9AC596-B9E7-9F3C-EB12-F20D0F5E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CF441F-C9C9-8A4A-D1AA-9960EF2C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 Мочалов, СПИНовые эффекты на ядерных мишенях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145264-4854-AB92-981B-C5FC8909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3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AB1E7-148E-C47E-0649-842D2C7356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1143000"/>
            <a:ext cx="8496944" cy="5022304"/>
          </a:xfrm>
        </p:spPr>
        <p:txBody>
          <a:bodyPr>
            <a:normAutofit/>
          </a:bodyPr>
          <a:lstStyle/>
          <a:p>
            <a:pPr marL="0" indent="2730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cs typeface="Arial" panose="020B0604020202020204" pitchFamily="34" charset="0"/>
              </a:rPr>
              <a:t>Интерес к исследованию спиновой зависимости сильного взаимодействия связан с возможностью изучения </a:t>
            </a:r>
            <a:r>
              <a:rPr lang="ru-RU" altLang="ru-RU" sz="2400" i="1" dirty="0">
                <a:solidFill>
                  <a:srgbClr val="00B050"/>
                </a:solidFill>
                <a:cs typeface="Arial" panose="020B0604020202020204" pitchFamily="34" charset="0"/>
              </a:rPr>
              <a:t>динамики взаимодействия и спиновой структуры адронов</a:t>
            </a:r>
            <a:r>
              <a:rPr lang="ru-RU" altLang="ru-RU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dirty="0">
                <a:cs typeface="Arial" panose="020B0604020202020204" pitchFamily="34" charset="0"/>
              </a:rPr>
              <a:t>через взаимодействия партонов, имеющих ненулевой спин. </a:t>
            </a:r>
          </a:p>
          <a:p>
            <a:pPr marL="0" indent="2730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cs typeface="Arial" panose="020B0604020202020204" pitchFamily="34" charset="0"/>
              </a:rPr>
              <a:t>Развивается теоретическое осмысление спиновых эффектов. Однако сегодня </a:t>
            </a:r>
            <a:r>
              <a:rPr lang="ru-RU" altLang="ru-RU" sz="2400" i="1" dirty="0">
                <a:solidFill>
                  <a:srgbClr val="FF0000"/>
                </a:solidFill>
                <a:cs typeface="Arial" panose="020B0604020202020204" pitchFamily="34" charset="0"/>
              </a:rPr>
              <a:t>нет теории</a:t>
            </a:r>
            <a:r>
              <a:rPr lang="ru-RU" altLang="ru-RU" sz="2400" dirty="0">
                <a:cs typeface="Arial" panose="020B0604020202020204" pitchFamily="34" charset="0"/>
              </a:rPr>
              <a:t>, претендующей на полное описание всех наблюденных поляризационных эффектов. </a:t>
            </a:r>
          </a:p>
          <a:p>
            <a:pPr marL="0" indent="2730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cs typeface="Arial" panose="020B0604020202020204" pitchFamily="34" charset="0"/>
              </a:rPr>
              <a:t>Новые экспериментальные результаты в этой трудной для теоретиков области непертурбативной КХД важны для развития теоретических подходов и возможного создания теории (модели) для описания всех спиновых эффектов.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15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ACB9974-9BAE-FA22-D75F-683C15F555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5" y="1265915"/>
            <a:ext cx="4738619" cy="4899389"/>
          </a:xfrm>
        </p:spPr>
        <p:txBody>
          <a:bodyPr>
            <a:normAutofit/>
          </a:bodyPr>
          <a:lstStyle/>
          <a:p>
            <a:r>
              <a:rPr lang="ru-RU" sz="2400" dirty="0"/>
              <a:t>Проводится анализ набранных данных по измерению поляризации </a:t>
            </a:r>
            <a:r>
              <a:rPr lang="el-GR" sz="2400" dirty="0"/>
              <a:t>Λ</a:t>
            </a:r>
            <a:r>
              <a:rPr lang="ru-RU" sz="2400" dirty="0"/>
              <a:t>-гиперонов и спиновой выстроенности  векторных 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(</a:t>
            </a:r>
            <a:r>
              <a:rPr kumimoji="0" lang="el-GR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ρ</a:t>
            </a:r>
            <a:r>
              <a:rPr kumimoji="0" lang="en-US" sz="24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and K*) </a:t>
            </a:r>
            <a:r>
              <a:rPr lang="ru-RU" sz="2400"/>
              <a:t>мезонов </a:t>
            </a:r>
            <a:endParaRPr lang="ru-RU" sz="2400" dirty="0"/>
          </a:p>
          <a:p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r>
              <a:rPr lang="ru-RU" sz="2400" dirty="0">
                <a:solidFill>
                  <a:srgbClr val="FFFFFF"/>
                </a:solidFill>
              </a:rPr>
              <a:t>Проводится необходимое для получения результата моделирование реконструкции эффективности от угла распада для реальной установки 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CEA0B22-73E4-BCE5-BC3D-1BFFDB6FC4F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134155" y="1279959"/>
            <a:ext cx="3649503" cy="351719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8D9AC1A-A737-507B-DB30-BE864A2C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49" y="487817"/>
            <a:ext cx="7924800" cy="778098"/>
          </a:xfrm>
        </p:spPr>
        <p:txBody>
          <a:bodyPr/>
          <a:lstStyle/>
          <a:p>
            <a:r>
              <a:rPr lang="ru-RU" sz="3200" dirty="0"/>
              <a:t>Изучение поляризации </a:t>
            </a:r>
            <a:r>
              <a:rPr lang="el-GR" sz="3200" dirty="0"/>
              <a:t>Λ</a:t>
            </a:r>
            <a:r>
              <a:rPr lang="en-US" sz="3200" dirty="0"/>
              <a:t> </a:t>
            </a:r>
            <a:r>
              <a:rPr lang="ru-RU" sz="3200" dirty="0" err="1"/>
              <a:t>гиперонлв</a:t>
            </a:r>
            <a:r>
              <a:rPr lang="ru-RU" sz="3200" dirty="0"/>
              <a:t> и выстроенности векторных мезонов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D9A376-7E42-B40A-0811-E7128294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5A6EB7-5238-B322-D37C-FA949A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В. Мочалов, СПИНовые эффекты на ядерных мишенях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0B7F7-6EF6-5515-016F-F320D49B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30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C3B178-6358-014A-233F-27C045296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960" y="3627131"/>
            <a:ext cx="2480079" cy="156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47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8B03F-B974-658B-1A4C-5251D7B0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9E6BC2-0AE6-8BE7-0403-6B8A6A2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241CF1-E320-84BB-AC2D-18B4386B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 Мочалов, СПИНовые эффекты на ядерных мишенях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6F59DE-8239-66E1-51A1-E4EC2773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31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50E5A4-5A35-91B3-BEEA-E5BE07D0E2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784976" cy="5195703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В эксперименте СПАСЧАРМ начато систематическое исследование спиновых эффектов, в том числе при взаимодействии с ядрами.</a:t>
            </a:r>
          </a:p>
          <a:p>
            <a:r>
              <a:rPr lang="ru-RU" sz="2200" dirty="0"/>
              <a:t>Детекторы установки работает с высокой эффективностью и стабильностью, что позволяет с необходимой точностью регистрировать векторные мезоны и </a:t>
            </a:r>
            <a:r>
              <a:rPr lang="el-GR" sz="2200" dirty="0"/>
              <a:t>Λ-</a:t>
            </a:r>
            <a:r>
              <a:rPr lang="ru-RU" sz="2200" dirty="0"/>
              <a:t>гипероны </a:t>
            </a:r>
          </a:p>
          <a:p>
            <a:r>
              <a:rPr lang="ru-RU" sz="2200" dirty="0"/>
              <a:t>Ожидаются значительные эффекты в поляризации гиперонов и зависимость поляризации от атомного веса мишени</a:t>
            </a:r>
          </a:p>
          <a:p>
            <a:r>
              <a:rPr lang="ru-RU" sz="2200" dirty="0"/>
              <a:t>Получен первый результат по А-зависимости инклюзивного рождения </a:t>
            </a:r>
            <a:r>
              <a:rPr lang="en-US" sz="2200" dirty="0"/>
              <a:t>K</a:t>
            </a:r>
            <a:r>
              <a:rPr lang="en-US" sz="2200" baseline="-25000" dirty="0"/>
              <a:t>s</a:t>
            </a:r>
            <a:r>
              <a:rPr lang="ru-RU" sz="2200" dirty="0"/>
              <a:t>-мезона, в ближайшее время планируется получить первые результаты по поляризации </a:t>
            </a:r>
            <a:r>
              <a:rPr lang="el-GR" sz="2200" dirty="0"/>
              <a:t>Λ-</a:t>
            </a:r>
            <a:r>
              <a:rPr lang="ru-RU" sz="2200" dirty="0"/>
              <a:t>гиперонов </a:t>
            </a:r>
          </a:p>
          <a:p>
            <a:r>
              <a:rPr lang="ru-RU" sz="2200" dirty="0"/>
              <a:t>В ближайших сеансах планируется исследовать зависимость поляризации </a:t>
            </a:r>
            <a:r>
              <a:rPr lang="el-GR" sz="2200" dirty="0"/>
              <a:t>Λ-</a:t>
            </a:r>
            <a:r>
              <a:rPr lang="ru-RU" sz="2200" dirty="0"/>
              <a:t>гиперонов и выстроенности векторных мезонов на разных ядрах 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C000"/>
                </a:solidFill>
              </a:rPr>
              <a:t>Работа выполнена при поддержке гранта РНФ 22-12-00164</a:t>
            </a:r>
          </a:p>
        </p:txBody>
      </p:sp>
    </p:spTree>
    <p:extLst>
      <p:ext uri="{BB962C8B-B14F-4D97-AF65-F5344CB8AC3E}">
        <p14:creationId xmlns:p14="http://schemas.microsoft.com/office/powerpoint/2010/main" val="402743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E3FFE868-9E61-4BFE-6271-0E02063F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BEE148-3631-6254-31AA-17DDE3E7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В. Мочалов, </a:t>
            </a:r>
            <a:r>
              <a:rPr lang="ru-RU" dirty="0" err="1"/>
              <a:t>СПИНовые</a:t>
            </a:r>
            <a:r>
              <a:rPr lang="ru-RU" dirty="0"/>
              <a:t> эффекты на ядерных мишенях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F5394F-DEA9-BC4B-454E-4C84044D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4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99D3473-4F8B-0123-5E6F-52EE8102416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01386" y="908720"/>
            <a:ext cx="854122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985554"/>
            <a:ext cx="4791184" cy="2871466"/>
          </a:xfrm>
        </p:spPr>
        <p:txBody>
          <a:bodyPr>
            <a:normAutofit/>
          </a:bodyPr>
          <a:lstStyle/>
          <a:p>
            <a:r>
              <a:rPr lang="ru-RU" sz="2400" dirty="0"/>
              <a:t>В наивной </a:t>
            </a:r>
            <a:r>
              <a:rPr lang="ru-RU" sz="2400" dirty="0" err="1"/>
              <a:t>кварковой</a:t>
            </a:r>
            <a:r>
              <a:rPr lang="ru-RU" sz="2400" dirty="0"/>
              <a:t> модели протон состоит из трех кварков - </a:t>
            </a:r>
            <a:r>
              <a:rPr lang="en-US" sz="2400" dirty="0"/>
              <a:t>2 u </a:t>
            </a:r>
            <a:r>
              <a:rPr lang="ru-RU" sz="2400" dirty="0"/>
              <a:t>кварка</a:t>
            </a:r>
            <a:r>
              <a:rPr lang="en-US" sz="2400" dirty="0"/>
              <a:t> (</a:t>
            </a:r>
            <a:r>
              <a:rPr lang="ru-RU" sz="2400" dirty="0"/>
              <a:t>заряд</a:t>
            </a:r>
            <a:r>
              <a:rPr lang="en-US" sz="2400" dirty="0"/>
              <a:t> = +2/3) </a:t>
            </a:r>
            <a:r>
              <a:rPr lang="ru-RU" sz="2400" dirty="0"/>
              <a:t>и</a:t>
            </a:r>
            <a:r>
              <a:rPr lang="en-US" sz="2400" dirty="0"/>
              <a:t> 1 d </a:t>
            </a:r>
            <a:r>
              <a:rPr lang="ru-RU" sz="2400" dirty="0"/>
              <a:t>кварк</a:t>
            </a:r>
            <a:r>
              <a:rPr lang="en-US" sz="2400" dirty="0"/>
              <a:t> (</a:t>
            </a:r>
            <a:r>
              <a:rPr lang="ru-RU" sz="2400" dirty="0"/>
              <a:t>заряд</a:t>
            </a:r>
            <a:r>
              <a:rPr lang="en-US" sz="2400" dirty="0"/>
              <a:t> =</a:t>
            </a:r>
            <a:r>
              <a:rPr lang="ru-RU" sz="2400" dirty="0"/>
              <a:t> </a:t>
            </a:r>
            <a:r>
              <a:rPr lang="en-US" sz="2400" dirty="0"/>
              <a:t>-1/3) </a:t>
            </a:r>
            <a:endParaRPr lang="ru-RU" sz="2400" dirty="0"/>
          </a:p>
          <a:p>
            <a:r>
              <a:rPr lang="ru-RU" sz="2400" dirty="0"/>
              <a:t>Ожидалось, что спин протона определяется суммой спинов кварков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58425"/>
          </a:xfrm>
        </p:spPr>
        <p:txBody>
          <a:bodyPr/>
          <a:lstStyle/>
          <a:p>
            <a:r>
              <a:rPr lang="ru-RU" dirty="0"/>
              <a:t>Протон в наивной </a:t>
            </a:r>
            <a:r>
              <a:rPr lang="ru-RU" dirty="0" err="1"/>
              <a:t>кварковой</a:t>
            </a:r>
            <a:r>
              <a:rPr lang="ru-RU" dirty="0"/>
              <a:t> модели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ЯДРО-2023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В. Мочалов, </a:t>
            </a:r>
            <a:r>
              <a:rPr lang="ru-RU" dirty="0" err="1">
                <a:solidFill>
                  <a:srgbClr val="FFFFFF"/>
                </a:solidFill>
              </a:rPr>
              <a:t>СПИНовые</a:t>
            </a:r>
            <a:r>
              <a:rPr lang="ru-RU" dirty="0">
                <a:solidFill>
                  <a:srgbClr val="FFFFFF"/>
                </a:solidFill>
              </a:rPr>
              <a:t> эффекты на ядерных мишенях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23561"/>
            <a:ext cx="2522240" cy="231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522DE3-A92B-5044-6695-EA122A70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7793"/>
            <a:ext cx="7778824" cy="2185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18F697-5786-CEF5-42D7-AA61C649B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3362082"/>
            <a:ext cx="396240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0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Отношение электрического и магнитного форм-факторов протона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ЯДРО-2023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В. Мочалов, </a:t>
            </a:r>
            <a:r>
              <a:rPr lang="ru-RU" dirty="0" err="1">
                <a:solidFill>
                  <a:srgbClr val="FFFFFF"/>
                </a:solidFill>
              </a:rPr>
              <a:t>СПИНовые</a:t>
            </a:r>
            <a:r>
              <a:rPr lang="ru-RU" dirty="0">
                <a:solidFill>
                  <a:srgbClr val="FFFFFF"/>
                </a:solidFill>
              </a:rPr>
              <a:t> эффекты на ядерных мишенях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>
                <a:solidFill>
                  <a:srgbClr val="FFFFFF"/>
                </a:solidFill>
              </a:rPr>
              <a:pPr/>
              <a:t>6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6792"/>
            <a:ext cx="5157663" cy="3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8BF8A3-6060-79A0-197F-83EF81AAEEAC}"/>
              </a:ext>
            </a:extLst>
          </p:cNvPr>
          <p:cNvSpPr txBox="1"/>
          <p:nvPr/>
        </p:nvSpPr>
        <p:spPr>
          <a:xfrm>
            <a:off x="6084168" y="1557344"/>
            <a:ext cx="245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Электрический заряд в центре протона </a:t>
            </a:r>
            <a:r>
              <a:rPr lang="en-US" sz="2800" dirty="0"/>
              <a:t>&lt;0?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150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000" b="0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Понятие односпиновой асимметрии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 dirty="0"/>
              <a:t>ЯДРО-2023</a:t>
            </a:r>
            <a:endParaRPr lang="en-US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/>
              <a:t>В. Мочалов, </a:t>
            </a:r>
            <a:r>
              <a:rPr lang="ru-RU" altLang="ru-RU" dirty="0" err="1"/>
              <a:t>СПИНовые</a:t>
            </a:r>
            <a:r>
              <a:rPr lang="ru-RU" altLang="ru-RU" dirty="0"/>
              <a:t> эффекты на ядерных мишенях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0669-CE8A-4DA0-B546-D3B064FB49D9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1963"/>
            <a:ext cx="49530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4897437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495800" y="1447800"/>
            <a:ext cx="2884488" cy="381000"/>
          </a:xfrm>
          <a:prstGeom prst="wedgeRectCallout">
            <a:avLst>
              <a:gd name="adj1" fmla="val -46917"/>
              <a:gd name="adj2" fmla="val 15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2000" dirty="0">
                <a:solidFill>
                  <a:srgbClr val="FFFF00"/>
                </a:solidFill>
                <a:cs typeface="Arial" charset="0"/>
              </a:rPr>
              <a:t>Поперечная плоскость</a:t>
            </a:r>
            <a:endParaRPr lang="en-US" altLang="ru-RU" sz="2000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181600" y="2438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ru-RU" altLang="ru-RU">
              <a:cs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715000" y="2286000"/>
            <a:ext cx="3449983" cy="83099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ru-RU" sz="2400" dirty="0">
                <a:latin typeface="+mn-lt"/>
                <a:cs typeface="Arial" charset="0"/>
              </a:rPr>
              <a:t>Вторичные частицы имеют </a:t>
            </a:r>
          </a:p>
          <a:p>
            <a:pPr eaLnBrk="0" hangingPunct="0"/>
            <a:r>
              <a:rPr lang="ru-RU" altLang="ru-RU" sz="2400" dirty="0">
                <a:latin typeface="+mn-lt"/>
                <a:cs typeface="Arial" charset="0"/>
              </a:rPr>
              <a:t>азимутальную симметрию</a:t>
            </a:r>
            <a:endParaRPr lang="en-US" altLang="ru-RU" sz="2400" dirty="0">
              <a:latin typeface="+mn-lt"/>
              <a:cs typeface="Arial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148263" y="3860800"/>
            <a:ext cx="6096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ru-RU" altLang="ru-RU">
              <a:cs typeface="Arial" charset="0"/>
            </a:endParaRPr>
          </a:p>
        </p:txBody>
      </p:sp>
      <p:pic>
        <p:nvPicPr>
          <p:cNvPr id="1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44900"/>
            <a:ext cx="26765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2600"/>
            <a:ext cx="25923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867400" y="5157788"/>
            <a:ext cx="3334567" cy="83099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ru-RU" sz="2400" dirty="0">
                <a:latin typeface="+mj-lt"/>
                <a:cs typeface="Arial" charset="0"/>
              </a:rPr>
              <a:t>Появляется </a:t>
            </a:r>
          </a:p>
          <a:p>
            <a:pPr eaLnBrk="0" hangingPunct="0"/>
            <a:r>
              <a:rPr lang="ru-RU" altLang="ru-RU" sz="2400" dirty="0">
                <a:latin typeface="+mj-lt"/>
                <a:cs typeface="Arial" charset="0"/>
              </a:rPr>
              <a:t>азимутальная асимметрия</a:t>
            </a:r>
            <a:endParaRPr lang="en-US" altLang="ru-RU" sz="24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3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CDD7-A3CF-7E53-D683-3A8758AB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ru-RU" dirty="0"/>
              <a:t>Понятия спиновых наблюдаемых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A91A40-BAFE-F824-B279-5CAB931D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42C00F-A142-E12F-E163-4AF62728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 Мочалов, СПИНовые эффекты на ядерных мишенях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22D832-0235-1EC3-930C-33955366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81AAD670-3C95-4903-E65D-424290AEC5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836712"/>
                <a:ext cx="7924800" cy="4114800"/>
              </a:xfrm>
            </p:spPr>
            <p:txBody>
              <a:bodyPr>
                <a:noAutofit/>
              </a:bodyPr>
              <a:lstStyle/>
              <a:p>
                <a:r>
                  <a:rPr lang="ru-RU" sz="2200" dirty="0">
                    <a:ea typeface="Calibri" panose="020F0502020204030204" pitchFamily="34" charset="0"/>
                  </a:rPr>
                  <a:t>Измерение односпиновой асимметрии </a:t>
                </a:r>
                <a:r>
                  <a:rPr lang="en-US" sz="2200" dirty="0" err="1"/>
                  <a:t>dσ</a:t>
                </a:r>
                <a:r>
                  <a:rPr lang="en-US" sz="2200" dirty="0"/>
                  <a:t>/d</a:t>
                </a:r>
                <a:r>
                  <a:rPr lang="ru-RU" sz="2200" dirty="0"/>
                  <a:t>ϕ</a:t>
                </a:r>
                <a:r>
                  <a:rPr lang="en-US" sz="2200" dirty="0"/>
                  <a:t> = </a:t>
                </a:r>
                <a:r>
                  <a:rPr lang="ru-RU" sz="2200" dirty="0"/>
                  <a:t>σ</a:t>
                </a:r>
                <a:r>
                  <a:rPr lang="en-US" sz="2200" baseline="-25000" dirty="0"/>
                  <a:t>0</a:t>
                </a:r>
                <a:r>
                  <a:rPr lang="en-US" sz="2200" dirty="0"/>
                  <a:t>(1 + P</a:t>
                </a:r>
                <a:r>
                  <a:rPr lang="en-US" sz="2200" baseline="-25000" dirty="0"/>
                  <a:t>B </a:t>
                </a:r>
                <a:r>
                  <a:rPr lang="en-US" sz="2200" dirty="0"/>
                  <a:t>A</a:t>
                </a:r>
                <a:r>
                  <a:rPr lang="en-US" sz="2200" baseline="-25000" dirty="0"/>
                  <a:t>N </a:t>
                </a:r>
                <a:r>
                  <a:rPr lang="en-US" sz="2200" dirty="0"/>
                  <a:t>cos(</a:t>
                </a:r>
                <a:r>
                  <a:rPr lang="ru-RU" sz="2200" dirty="0"/>
                  <a:t>ϕ</a:t>
                </a:r>
                <a:r>
                  <a:rPr lang="en-US" sz="2200" dirty="0"/>
                  <a:t>))</a:t>
                </a:r>
                <a:endParaRPr lang="ru-RU" sz="2200" i="1" dirty="0">
                  <a:effectLst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sz="2200" dirty="0">
                    <a:effectLst/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  <m:sup/>
                    </m:sSubSup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p>
                        </m:s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p>
                        </m:s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↓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200" dirty="0">
                    <a:effectLst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meas</m:t>
                        </m:r>
                      </m:sup>
                    </m:sSubSup>
                    <m:r>
                      <a:rPr lang="ru-RU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𝜑</m:t>
                        </m:r>
                      </m:den>
                    </m:f>
                    <m:r>
                      <a:rPr lang="ru-RU" sz="22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p>
                        </m:s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p>
                        </m:s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200" dirty="0"/>
                  <a:t>, </a:t>
                </a:r>
              </a:p>
              <a:p>
                <a:r>
                  <a:rPr lang="ru-RU" sz="2200" dirty="0">
                    <a:effectLst/>
                    <a:ea typeface="Calibri" panose="020F0502020204030204" pitchFamily="34" charset="0"/>
                  </a:rPr>
                  <a:t>Измерение двухспиновой асимметрии </a:t>
                </a:r>
              </a:p>
              <a:p>
                <a:pPr marL="0" indent="0">
                  <a:buNone/>
                </a:pPr>
                <a:r>
                  <a:rPr lang="ru-RU" sz="2200" dirty="0"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𝐿𝐿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ru-RU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eff</m:t>
                            </m:r>
                          </m:sup>
                        </m:sSub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++</m:t>
                            </m:r>
                          </m:e>
                        </m:d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+−</m:t>
                            </m:r>
                          </m:e>
                        </m:d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++</m:t>
                            </m:r>
                          </m:e>
                        </m:d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+−</m:t>
                            </m:r>
                          </m:e>
                        </m:d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ru-RU" sz="2200" dirty="0"/>
              </a:p>
              <a:p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Измерение поляризации (по угловым распределениям продуктов распада) dN/dΩ = (1 + α</a:t>
                </a:r>
                <a:r>
                  <a:rPr lang="ru-RU" sz="2200" b="1" dirty="0">
                    <a:effectLst/>
                    <a:ea typeface="Times New Roman" panose="02020603050405020304" pitchFamily="18" charset="0"/>
                  </a:rPr>
                  <a:t>Pe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p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) / 4π = (1 + αPcosθ</a:t>
                </a:r>
                <a:r>
                  <a:rPr lang="ru-RU" sz="2200" baseline="-25000" dirty="0">
                    <a:effectLst/>
                    <a:ea typeface="Times New Roman" panose="02020603050405020304" pitchFamily="18" charset="0"/>
                  </a:rPr>
                  <a:t>p</a:t>
                </a:r>
                <a:r>
                  <a:rPr lang="ru-RU" sz="2200" dirty="0">
                    <a:effectLst/>
                    <a:ea typeface="Times New Roman" panose="02020603050405020304" pitchFamily="18" charset="0"/>
                  </a:rPr>
                  <a:t>) / 4π.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r>
                  <a:rPr lang="ru-RU" sz="2200" dirty="0">
                    <a:effectLst/>
                    <a:ea typeface="Calibri" panose="020F0502020204030204" pitchFamily="34" charset="0"/>
                  </a:rPr>
                  <a:t>Выстроенность векторных мезонов (аналог поляризации гиперонов – при отсутствии выстроенности все диагональные элементы спиновой матрицы плотности равны 1</a:t>
                </a:r>
                <a:r>
                  <a:rPr lang="en-US" sz="2200" dirty="0">
                    <a:effectLst/>
                    <a:ea typeface="Calibri" panose="020F0502020204030204" pitchFamily="34" charset="0"/>
                  </a:rPr>
                  <a:t>/3)</a:t>
                </a:r>
                <a:endParaRPr lang="ru-RU" sz="2200" dirty="0"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81AAD670-3C95-4903-E65D-424290AEC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836712"/>
                <a:ext cx="7924800" cy="4114800"/>
              </a:xfrm>
              <a:blipFill>
                <a:blip r:embed="rId2"/>
                <a:stretch>
                  <a:fillRect l="-846" t="-1037" r="-1000" b="-10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62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14B34-9081-C862-544B-408A2800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000" b="0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Асимметрия в области кулон-ядерной интерференции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A0FAFC-4B08-72AA-82F9-028A6FEF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ЯДРО-2023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C88462-BD30-9E2F-BD22-E3010522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 Мочалов, СПИНовые эффекты на ядерных мишенях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9C9016-9B5F-F74D-29D1-B09A7E95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9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2F529AA-E0D8-7D04-8F08-324CDCAC18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7053" y="1417638"/>
            <a:ext cx="724204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85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d\sigma\propto \vec{S}_\perp\cdot (\vec{P}\times \vec{K}_\perp)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97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N=\frac{L-R}{L+R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571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6900</TotalTime>
  <Words>1354</Words>
  <Application>Microsoft Office PowerPoint</Application>
  <PresentationFormat>Экран (4:3)</PresentationFormat>
  <Paragraphs>188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Cambria Math</vt:lpstr>
      <vt:lpstr>Comic Sans MS</vt:lpstr>
      <vt:lpstr>Горизонт</vt:lpstr>
      <vt:lpstr>ИССЛЕДОВАНИЕ СПИНОВЫХ ЭФФЕКТОВ  НА ЯДЕРНЫХ МИШЕНЯХ  НА УСКОРИТЕЛЬНОМ КОМПЛЕКСЕ У-70</vt:lpstr>
      <vt:lpstr>Содержание</vt:lpstr>
      <vt:lpstr>Чем важны поляризационные исследования в сильных взаимодействиях ?</vt:lpstr>
      <vt:lpstr>Презентация PowerPoint</vt:lpstr>
      <vt:lpstr>Протон в наивной кварковой модели</vt:lpstr>
      <vt:lpstr>Отношение электрического и магнитного форм-факторов протона</vt:lpstr>
      <vt:lpstr>Понятие односпиновой асимметрии</vt:lpstr>
      <vt:lpstr>Понятия спиновых наблюдаемых</vt:lpstr>
      <vt:lpstr>Асимметрия в области кулон-ядерной интерференции</vt:lpstr>
      <vt:lpstr>асимметрия упругого протон-протонного рассеяния</vt:lpstr>
      <vt:lpstr>Поляризация в зарядово-обменных реакциях</vt:lpstr>
      <vt:lpstr>Односпиновая асимметрия инклюзивного рождения пионов</vt:lpstr>
      <vt:lpstr>Асимметрия рождения нейтронов в pp-взаимодействиях</vt:lpstr>
      <vt:lpstr>Поляризация Λ-гиперонов</vt:lpstr>
      <vt:lpstr>ОдноСпиновые асимметрии на ядрах</vt:lpstr>
      <vt:lpstr>Поляризация Λ-гиперонов на ядрах </vt:lpstr>
      <vt:lpstr>Проект эксперимента СПАСЧАРМ с поляризованными пучками</vt:lpstr>
      <vt:lpstr>Концептуальный проект эксперимента</vt:lpstr>
      <vt:lpstr>Экспериментальная установка</vt:lpstr>
      <vt:lpstr>Физическая программа эксперимента спасчарм</vt:lpstr>
      <vt:lpstr>Преимущества эксперимента спасчарм</vt:lpstr>
      <vt:lpstr>Характеристики поляризованных пучков</vt:lpstr>
      <vt:lpstr>Предсказания асимметрии протонов</vt:lpstr>
      <vt:lpstr>Предсказания поляризации гиперонов</vt:lpstr>
      <vt:lpstr>Осцилляции поляризации</vt:lpstr>
      <vt:lpstr>Эксперимент спасчарм сейчас</vt:lpstr>
      <vt:lpstr>Предсказания Поляризации гиперонов на пучке мезонов</vt:lpstr>
      <vt:lpstr>Первая обработка данных эксперимента</vt:lpstr>
      <vt:lpstr>Спектры h+h- НА ЯДРАХ</vt:lpstr>
      <vt:lpstr>Изучение поляризации Λ гиперонлв и выстроенности векторных мезонов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vmochalov</dc:creator>
  <cp:lastModifiedBy>vasily.mochalov vasily.mochalov</cp:lastModifiedBy>
  <cp:revision>223</cp:revision>
  <dcterms:created xsi:type="dcterms:W3CDTF">2012-08-27T07:40:24Z</dcterms:created>
  <dcterms:modified xsi:type="dcterms:W3CDTF">2023-09-29T13:08:27Z</dcterms:modified>
</cp:coreProperties>
</file>