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89" r:id="rId3"/>
    <p:sldId id="290" r:id="rId4"/>
    <p:sldId id="327" r:id="rId5"/>
    <p:sldId id="329" r:id="rId6"/>
    <p:sldId id="328" r:id="rId7"/>
    <p:sldId id="282" r:id="rId8"/>
    <p:sldId id="330" r:id="rId9"/>
    <p:sldId id="333" r:id="rId10"/>
    <p:sldId id="334" r:id="rId11"/>
    <p:sldId id="331" r:id="rId12"/>
    <p:sldId id="332" r:id="rId13"/>
    <p:sldId id="335" r:id="rId14"/>
    <p:sldId id="336" r:id="rId15"/>
    <p:sldId id="337" r:id="rId16"/>
    <p:sldId id="343" r:id="rId17"/>
    <p:sldId id="344" r:id="rId18"/>
    <p:sldId id="345" r:id="rId19"/>
    <p:sldId id="346" r:id="rId20"/>
    <p:sldId id="353" r:id="rId21"/>
    <p:sldId id="326" r:id="rId22"/>
    <p:sldId id="324" r:id="rId23"/>
    <p:sldId id="308" r:id="rId24"/>
    <p:sldId id="320" r:id="rId25"/>
    <p:sldId id="319" r:id="rId26"/>
    <p:sldId id="322" r:id="rId27"/>
    <p:sldId id="339" r:id="rId28"/>
    <p:sldId id="318" r:id="rId29"/>
    <p:sldId id="349" r:id="rId30"/>
    <p:sldId id="350" r:id="rId31"/>
    <p:sldId id="321" r:id="rId32"/>
    <p:sldId id="352" r:id="rId33"/>
    <p:sldId id="341" r:id="rId34"/>
    <p:sldId id="340" r:id="rId35"/>
    <p:sldId id="347" r:id="rId36"/>
    <p:sldId id="351" r:id="rId37"/>
    <p:sldId id="313" r:id="rId38"/>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4660"/>
  </p:normalViewPr>
  <p:slideViewPr>
    <p:cSldViewPr>
      <p:cViewPr>
        <p:scale>
          <a:sx n="76" d="100"/>
          <a:sy n="76" d="100"/>
        </p:scale>
        <p:origin x="-714" y="2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4782825-26D1-4E5F-B6B0-6F8AFCF014AF}" type="datetimeFigureOut">
              <a:rPr lang="ru-RU" smtClean="0"/>
              <a:t>04.09.2019</a:t>
            </a:fld>
            <a:endParaRPr lang="ru-RU"/>
          </a:p>
        </p:txBody>
      </p:sp>
      <p:sp>
        <p:nvSpPr>
          <p:cNvPr id="4" name="Образ слайда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A0C6152-B422-4759-B5BD-2D6FCEF58508}" type="slidenum">
              <a:rPr lang="ru-RU" smtClean="0"/>
              <a:t>‹#›</a:t>
            </a:fld>
            <a:endParaRPr lang="ru-RU"/>
          </a:p>
        </p:txBody>
      </p:sp>
    </p:spTree>
    <p:extLst>
      <p:ext uri="{BB962C8B-B14F-4D97-AF65-F5344CB8AC3E}">
        <p14:creationId xmlns:p14="http://schemas.microsoft.com/office/powerpoint/2010/main" val="254402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R="0" algn="l"/>
            <a:endParaRPr lang="ru-RU" b="0" i="0" u="none" strike="noStrike" baseline="0" dirty="0" smtClean="0"/>
          </a:p>
          <a:p>
            <a:endParaRPr lang="ru-RU" dirty="0"/>
          </a:p>
        </p:txBody>
      </p:sp>
      <p:sp>
        <p:nvSpPr>
          <p:cNvPr id="4" name="Номер слайда 3"/>
          <p:cNvSpPr>
            <a:spLocks noGrp="1"/>
          </p:cNvSpPr>
          <p:nvPr>
            <p:ph type="sldNum" sz="quarter" idx="10"/>
          </p:nvPr>
        </p:nvSpPr>
        <p:spPr/>
        <p:txBody>
          <a:bodyPr/>
          <a:lstStyle/>
          <a:p>
            <a:fld id="{9A0C6152-B422-4759-B5BD-2D6FCEF58508}" type="slidenum">
              <a:rPr lang="ru-RU" smtClean="0"/>
              <a:t>13</a:t>
            </a:fld>
            <a:endParaRPr lang="ru-RU"/>
          </a:p>
        </p:txBody>
      </p:sp>
    </p:spTree>
    <p:extLst>
      <p:ext uri="{BB962C8B-B14F-4D97-AF65-F5344CB8AC3E}">
        <p14:creationId xmlns:p14="http://schemas.microsoft.com/office/powerpoint/2010/main" val="246635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32430" y="2358644"/>
            <a:ext cx="4279138" cy="574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Narrow"/>
                <a:cs typeface="Arial Narrow"/>
              </a:defRPr>
            </a:lvl1pPr>
          </a:lstStyle>
          <a:p>
            <a:pPr marL="12700">
              <a:lnSpc>
                <a:spcPct val="100000"/>
              </a:lnSpc>
              <a:spcBef>
                <a:spcPts val="15"/>
              </a:spcBef>
            </a:pPr>
            <a:r>
              <a:rPr spc="50" dirty="0"/>
              <a:t>DSP</a:t>
            </a:r>
            <a:r>
              <a:rPr spc="55" dirty="0"/>
              <a:t>I</a:t>
            </a:r>
            <a:r>
              <a:rPr spc="50" dirty="0"/>
              <a:t>N</a:t>
            </a:r>
            <a:r>
              <a:rPr spc="55" dirty="0"/>
              <a:t>-2015</a:t>
            </a:r>
          </a:p>
        </p:txBody>
      </p:sp>
      <p:sp>
        <p:nvSpPr>
          <p:cNvPr id="5" name="Holder 5"/>
          <p:cNvSpPr>
            <a:spLocks noGrp="1"/>
          </p:cNvSpPr>
          <p:nvPr>
            <p:ph type="dt" sz="half" idx="6"/>
          </p:nvPr>
        </p:nvSpPr>
        <p:spPr/>
        <p:txBody>
          <a:bodyPr lIns="0" tIns="0" rIns="0" bIns="0"/>
          <a:lstStyle>
            <a:lvl1pPr>
              <a:defRPr sz="1000" b="0" i="0">
                <a:solidFill>
                  <a:schemeClr val="bg1"/>
                </a:solidFill>
                <a:latin typeface="Arial Narrow"/>
                <a:cs typeface="Arial Narrow"/>
              </a:defRPr>
            </a:lvl1pPr>
          </a:lstStyle>
          <a:p>
            <a:pPr marL="12700">
              <a:lnSpc>
                <a:spcPct val="100000"/>
              </a:lnSpc>
              <a:spcBef>
                <a:spcPts val="15"/>
              </a:spcBef>
            </a:pPr>
            <a:r>
              <a:rPr spc="25" dirty="0"/>
              <a:t>S. </a:t>
            </a:r>
            <a:r>
              <a:rPr spc="45" dirty="0"/>
              <a:t>NURUSHEV </a:t>
            </a:r>
            <a:r>
              <a:rPr spc="50" dirty="0"/>
              <a:t>ANTI-PROTON</a:t>
            </a:r>
            <a:r>
              <a:rPr spc="245" dirty="0"/>
              <a:t> </a:t>
            </a:r>
            <a:r>
              <a:rPr spc="35" dirty="0"/>
              <a:t>BEAM</a:t>
            </a:r>
          </a:p>
        </p:txBody>
      </p:sp>
      <p:sp>
        <p:nvSpPr>
          <p:cNvPr id="6" name="Holder 6"/>
          <p:cNvSpPr>
            <a:spLocks noGrp="1"/>
          </p:cNvSpPr>
          <p:nvPr>
            <p:ph type="sldNum" sz="quarter" idx="7"/>
          </p:nvPr>
        </p:nvSpPr>
        <p:spPr/>
        <p:txBody>
          <a:bodyPr lIns="0" tIns="0" rIns="0" bIns="0"/>
          <a:lstStyle>
            <a:lvl1pPr>
              <a:defRPr sz="1100" b="0" i="0">
                <a:solidFill>
                  <a:schemeClr val="bg1"/>
                </a:solidFill>
                <a:latin typeface="Arial Narrow"/>
                <a:cs typeface="Arial Narrow"/>
              </a:defRPr>
            </a:lvl1pPr>
          </a:lstStyle>
          <a:p>
            <a:pPr marL="889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Narrow"/>
                <a:cs typeface="Arial Narrow"/>
              </a:defRPr>
            </a:lvl1pPr>
          </a:lstStyle>
          <a:p>
            <a:pPr marL="12700">
              <a:lnSpc>
                <a:spcPct val="100000"/>
              </a:lnSpc>
              <a:spcBef>
                <a:spcPts val="15"/>
              </a:spcBef>
            </a:pPr>
            <a:r>
              <a:rPr spc="50" dirty="0"/>
              <a:t>DSP</a:t>
            </a:r>
            <a:r>
              <a:rPr spc="55" dirty="0"/>
              <a:t>I</a:t>
            </a:r>
            <a:r>
              <a:rPr spc="50" dirty="0"/>
              <a:t>N</a:t>
            </a:r>
            <a:r>
              <a:rPr spc="55" dirty="0"/>
              <a:t>-2015</a:t>
            </a:r>
          </a:p>
        </p:txBody>
      </p:sp>
      <p:sp>
        <p:nvSpPr>
          <p:cNvPr id="5" name="Holder 5"/>
          <p:cNvSpPr>
            <a:spLocks noGrp="1"/>
          </p:cNvSpPr>
          <p:nvPr>
            <p:ph type="dt" sz="half" idx="6"/>
          </p:nvPr>
        </p:nvSpPr>
        <p:spPr/>
        <p:txBody>
          <a:bodyPr lIns="0" tIns="0" rIns="0" bIns="0"/>
          <a:lstStyle>
            <a:lvl1pPr>
              <a:defRPr sz="1000" b="0" i="0">
                <a:solidFill>
                  <a:schemeClr val="bg1"/>
                </a:solidFill>
                <a:latin typeface="Arial Narrow"/>
                <a:cs typeface="Arial Narrow"/>
              </a:defRPr>
            </a:lvl1pPr>
          </a:lstStyle>
          <a:p>
            <a:pPr marL="12700">
              <a:lnSpc>
                <a:spcPct val="100000"/>
              </a:lnSpc>
              <a:spcBef>
                <a:spcPts val="15"/>
              </a:spcBef>
            </a:pPr>
            <a:r>
              <a:rPr spc="25" dirty="0"/>
              <a:t>S. </a:t>
            </a:r>
            <a:r>
              <a:rPr spc="45" dirty="0"/>
              <a:t>NURUSHEV </a:t>
            </a:r>
            <a:r>
              <a:rPr spc="50" dirty="0"/>
              <a:t>ANTI-PROTON</a:t>
            </a:r>
            <a:r>
              <a:rPr spc="245" dirty="0"/>
              <a:t> </a:t>
            </a:r>
            <a:r>
              <a:rPr spc="35" dirty="0"/>
              <a:t>BEAM</a:t>
            </a:r>
          </a:p>
        </p:txBody>
      </p:sp>
      <p:sp>
        <p:nvSpPr>
          <p:cNvPr id="6" name="Holder 6"/>
          <p:cNvSpPr>
            <a:spLocks noGrp="1"/>
          </p:cNvSpPr>
          <p:nvPr>
            <p:ph type="sldNum" sz="quarter" idx="7"/>
          </p:nvPr>
        </p:nvSpPr>
        <p:spPr/>
        <p:txBody>
          <a:bodyPr lIns="0" tIns="0" rIns="0" bIns="0"/>
          <a:lstStyle>
            <a:lvl1pPr>
              <a:defRPr sz="1100" b="0" i="0">
                <a:solidFill>
                  <a:schemeClr val="bg1"/>
                </a:solidFill>
                <a:latin typeface="Arial Narrow"/>
                <a:cs typeface="Arial Narrow"/>
              </a:defRPr>
            </a:lvl1pPr>
          </a:lstStyle>
          <a:p>
            <a:pPr marL="889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Arial Narrow"/>
                <a:cs typeface="Arial Narr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879340" y="1625600"/>
            <a:ext cx="3542029" cy="3982085"/>
          </a:xfrm>
          <a:prstGeom prst="rect">
            <a:avLst/>
          </a:prstGeom>
        </p:spPr>
        <p:txBody>
          <a:bodyPr wrap="square" lIns="0" tIns="0" rIns="0" bIns="0">
            <a:spAutoFit/>
          </a:bodyPr>
          <a:lstStyle>
            <a:lvl1pPr>
              <a:defRPr sz="2400" b="0" i="0">
                <a:solidFill>
                  <a:srgbClr val="FFFF00"/>
                </a:solidFill>
                <a:latin typeface="Arial Narrow"/>
                <a:cs typeface="Arial Narrow"/>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Arial Narrow"/>
                <a:cs typeface="Arial Narrow"/>
              </a:defRPr>
            </a:lvl1pPr>
          </a:lstStyle>
          <a:p>
            <a:pPr marL="12700">
              <a:lnSpc>
                <a:spcPct val="100000"/>
              </a:lnSpc>
              <a:spcBef>
                <a:spcPts val="15"/>
              </a:spcBef>
            </a:pPr>
            <a:r>
              <a:rPr spc="50" dirty="0"/>
              <a:t>DSP</a:t>
            </a:r>
            <a:r>
              <a:rPr spc="55" dirty="0"/>
              <a:t>I</a:t>
            </a:r>
            <a:r>
              <a:rPr spc="50" dirty="0"/>
              <a:t>N</a:t>
            </a:r>
            <a:r>
              <a:rPr spc="55" dirty="0"/>
              <a:t>-2015</a:t>
            </a:r>
          </a:p>
        </p:txBody>
      </p:sp>
      <p:sp>
        <p:nvSpPr>
          <p:cNvPr id="6" name="Holder 6"/>
          <p:cNvSpPr>
            <a:spLocks noGrp="1"/>
          </p:cNvSpPr>
          <p:nvPr>
            <p:ph type="dt" sz="half" idx="6"/>
          </p:nvPr>
        </p:nvSpPr>
        <p:spPr/>
        <p:txBody>
          <a:bodyPr lIns="0" tIns="0" rIns="0" bIns="0"/>
          <a:lstStyle>
            <a:lvl1pPr>
              <a:defRPr sz="1000" b="0" i="0">
                <a:solidFill>
                  <a:schemeClr val="bg1"/>
                </a:solidFill>
                <a:latin typeface="Arial Narrow"/>
                <a:cs typeface="Arial Narrow"/>
              </a:defRPr>
            </a:lvl1pPr>
          </a:lstStyle>
          <a:p>
            <a:pPr marL="12700">
              <a:lnSpc>
                <a:spcPct val="100000"/>
              </a:lnSpc>
              <a:spcBef>
                <a:spcPts val="15"/>
              </a:spcBef>
            </a:pPr>
            <a:r>
              <a:rPr spc="25" dirty="0"/>
              <a:t>S. </a:t>
            </a:r>
            <a:r>
              <a:rPr spc="45" dirty="0"/>
              <a:t>NURUSHEV </a:t>
            </a:r>
            <a:r>
              <a:rPr spc="50" dirty="0"/>
              <a:t>ANTI-PROTON</a:t>
            </a:r>
            <a:r>
              <a:rPr spc="245" dirty="0"/>
              <a:t> </a:t>
            </a:r>
            <a:r>
              <a:rPr spc="35" dirty="0"/>
              <a:t>BEAM</a:t>
            </a:r>
          </a:p>
        </p:txBody>
      </p:sp>
      <p:sp>
        <p:nvSpPr>
          <p:cNvPr id="7" name="Holder 7"/>
          <p:cNvSpPr>
            <a:spLocks noGrp="1"/>
          </p:cNvSpPr>
          <p:nvPr>
            <p:ph type="sldNum" sz="quarter" idx="7"/>
          </p:nvPr>
        </p:nvSpPr>
        <p:spPr/>
        <p:txBody>
          <a:bodyPr lIns="0" tIns="0" rIns="0" bIns="0"/>
          <a:lstStyle>
            <a:lvl1pPr>
              <a:defRPr sz="1100" b="0" i="0">
                <a:solidFill>
                  <a:schemeClr val="bg1"/>
                </a:solidFill>
                <a:latin typeface="Arial Narrow"/>
                <a:cs typeface="Arial Narrow"/>
              </a:defRPr>
            </a:lvl1pPr>
          </a:lstStyle>
          <a:p>
            <a:pPr marL="889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Arial Narrow"/>
                <a:cs typeface="Arial Narrow"/>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Arial Narrow"/>
                <a:cs typeface="Arial Narrow"/>
              </a:defRPr>
            </a:lvl1pPr>
          </a:lstStyle>
          <a:p>
            <a:pPr marL="12700">
              <a:lnSpc>
                <a:spcPct val="100000"/>
              </a:lnSpc>
              <a:spcBef>
                <a:spcPts val="15"/>
              </a:spcBef>
            </a:pPr>
            <a:r>
              <a:rPr spc="50" dirty="0"/>
              <a:t>DSP</a:t>
            </a:r>
            <a:r>
              <a:rPr spc="55" dirty="0"/>
              <a:t>I</a:t>
            </a:r>
            <a:r>
              <a:rPr spc="50" dirty="0"/>
              <a:t>N</a:t>
            </a:r>
            <a:r>
              <a:rPr spc="55" dirty="0"/>
              <a:t>-2015</a:t>
            </a:r>
          </a:p>
        </p:txBody>
      </p:sp>
      <p:sp>
        <p:nvSpPr>
          <p:cNvPr id="4" name="Holder 4"/>
          <p:cNvSpPr>
            <a:spLocks noGrp="1"/>
          </p:cNvSpPr>
          <p:nvPr>
            <p:ph type="dt" sz="half" idx="6"/>
          </p:nvPr>
        </p:nvSpPr>
        <p:spPr/>
        <p:txBody>
          <a:bodyPr lIns="0" tIns="0" rIns="0" bIns="0"/>
          <a:lstStyle>
            <a:lvl1pPr>
              <a:defRPr sz="1000" b="0" i="0">
                <a:solidFill>
                  <a:schemeClr val="bg1"/>
                </a:solidFill>
                <a:latin typeface="Arial Narrow"/>
                <a:cs typeface="Arial Narrow"/>
              </a:defRPr>
            </a:lvl1pPr>
          </a:lstStyle>
          <a:p>
            <a:pPr marL="12700">
              <a:lnSpc>
                <a:spcPct val="100000"/>
              </a:lnSpc>
              <a:spcBef>
                <a:spcPts val="15"/>
              </a:spcBef>
            </a:pPr>
            <a:r>
              <a:rPr spc="25" dirty="0"/>
              <a:t>S. </a:t>
            </a:r>
            <a:r>
              <a:rPr spc="45" dirty="0"/>
              <a:t>NURUSHEV </a:t>
            </a:r>
            <a:r>
              <a:rPr spc="50" dirty="0"/>
              <a:t>ANTI-PROTON</a:t>
            </a:r>
            <a:r>
              <a:rPr spc="245" dirty="0"/>
              <a:t> </a:t>
            </a:r>
            <a:r>
              <a:rPr spc="35" dirty="0"/>
              <a:t>BEAM</a:t>
            </a:r>
          </a:p>
        </p:txBody>
      </p:sp>
      <p:sp>
        <p:nvSpPr>
          <p:cNvPr id="5" name="Holder 5"/>
          <p:cNvSpPr>
            <a:spLocks noGrp="1"/>
          </p:cNvSpPr>
          <p:nvPr>
            <p:ph type="sldNum" sz="quarter" idx="7"/>
          </p:nvPr>
        </p:nvSpPr>
        <p:spPr/>
        <p:txBody>
          <a:bodyPr lIns="0" tIns="0" rIns="0" bIns="0"/>
          <a:lstStyle>
            <a:lvl1pPr>
              <a:defRPr sz="1100" b="0" i="0">
                <a:solidFill>
                  <a:schemeClr val="bg1"/>
                </a:solidFill>
                <a:latin typeface="Arial Narrow"/>
                <a:cs typeface="Arial Narrow"/>
              </a:defRPr>
            </a:lvl1pPr>
          </a:lstStyle>
          <a:p>
            <a:pPr marL="889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Arial Narrow"/>
                <a:cs typeface="Arial Narrow"/>
              </a:defRPr>
            </a:lvl1pPr>
          </a:lstStyle>
          <a:p>
            <a:pPr marL="12700">
              <a:lnSpc>
                <a:spcPct val="100000"/>
              </a:lnSpc>
              <a:spcBef>
                <a:spcPts val="15"/>
              </a:spcBef>
            </a:pPr>
            <a:r>
              <a:rPr spc="50" dirty="0"/>
              <a:t>DSP</a:t>
            </a:r>
            <a:r>
              <a:rPr spc="55" dirty="0"/>
              <a:t>I</a:t>
            </a:r>
            <a:r>
              <a:rPr spc="50" dirty="0"/>
              <a:t>N</a:t>
            </a:r>
            <a:r>
              <a:rPr spc="55" dirty="0"/>
              <a:t>-2015</a:t>
            </a:r>
          </a:p>
        </p:txBody>
      </p:sp>
      <p:sp>
        <p:nvSpPr>
          <p:cNvPr id="3" name="Holder 3"/>
          <p:cNvSpPr>
            <a:spLocks noGrp="1"/>
          </p:cNvSpPr>
          <p:nvPr>
            <p:ph type="dt" sz="half" idx="6"/>
          </p:nvPr>
        </p:nvSpPr>
        <p:spPr/>
        <p:txBody>
          <a:bodyPr lIns="0" tIns="0" rIns="0" bIns="0"/>
          <a:lstStyle>
            <a:lvl1pPr>
              <a:defRPr sz="1000" b="0" i="0">
                <a:solidFill>
                  <a:schemeClr val="bg1"/>
                </a:solidFill>
                <a:latin typeface="Arial Narrow"/>
                <a:cs typeface="Arial Narrow"/>
              </a:defRPr>
            </a:lvl1pPr>
          </a:lstStyle>
          <a:p>
            <a:pPr marL="12700">
              <a:lnSpc>
                <a:spcPct val="100000"/>
              </a:lnSpc>
              <a:spcBef>
                <a:spcPts val="15"/>
              </a:spcBef>
            </a:pPr>
            <a:r>
              <a:rPr spc="25" dirty="0"/>
              <a:t>S. </a:t>
            </a:r>
            <a:r>
              <a:rPr spc="45" dirty="0"/>
              <a:t>NURUSHEV </a:t>
            </a:r>
            <a:r>
              <a:rPr spc="50" dirty="0"/>
              <a:t>ANTI-PROTON</a:t>
            </a:r>
            <a:r>
              <a:rPr spc="245" dirty="0"/>
              <a:t> </a:t>
            </a:r>
            <a:r>
              <a:rPr spc="35" dirty="0"/>
              <a:t>BEAM</a:t>
            </a:r>
          </a:p>
        </p:txBody>
      </p:sp>
      <p:sp>
        <p:nvSpPr>
          <p:cNvPr id="4" name="Holder 4"/>
          <p:cNvSpPr>
            <a:spLocks noGrp="1"/>
          </p:cNvSpPr>
          <p:nvPr>
            <p:ph type="sldNum" sz="quarter" idx="7"/>
          </p:nvPr>
        </p:nvSpPr>
        <p:spPr/>
        <p:txBody>
          <a:bodyPr lIns="0" tIns="0" rIns="0" bIns="0"/>
          <a:lstStyle>
            <a:lvl1pPr>
              <a:defRPr sz="1100" b="0" i="0">
                <a:solidFill>
                  <a:schemeClr val="bg1"/>
                </a:solidFill>
                <a:latin typeface="Arial Narrow"/>
                <a:cs typeface="Arial Narrow"/>
              </a:defRPr>
            </a:lvl1pPr>
          </a:lstStyle>
          <a:p>
            <a:pPr marL="88900">
              <a:lnSpc>
                <a:spcPct val="100000"/>
              </a:lnSpc>
              <a:spcBef>
                <a:spcPts val="1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688340" y="435673"/>
            <a:ext cx="7767319" cy="939800"/>
          </a:xfrm>
          <a:prstGeom prst="rect">
            <a:avLst/>
          </a:prstGeom>
        </p:spPr>
        <p:txBody>
          <a:bodyPr wrap="square" lIns="0" tIns="0" rIns="0" bIns="0">
            <a:spAutoFit/>
          </a:bodyPr>
          <a:lstStyle>
            <a:lvl1pPr>
              <a:defRPr sz="3000" b="0" i="0">
                <a:solidFill>
                  <a:schemeClr val="bg1"/>
                </a:solidFill>
                <a:latin typeface="Arial Narrow"/>
                <a:cs typeface="Arial Narrow"/>
              </a:defRPr>
            </a:lvl1pPr>
          </a:lstStyle>
          <a:p>
            <a:endParaRPr/>
          </a:p>
        </p:txBody>
      </p:sp>
      <p:sp>
        <p:nvSpPr>
          <p:cNvPr id="3" name="Holder 3"/>
          <p:cNvSpPr>
            <a:spLocks noGrp="1"/>
          </p:cNvSpPr>
          <p:nvPr>
            <p:ph type="body" idx="1"/>
          </p:nvPr>
        </p:nvSpPr>
        <p:spPr>
          <a:xfrm>
            <a:off x="688340" y="1595119"/>
            <a:ext cx="7767319" cy="40792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474967" y="6456846"/>
            <a:ext cx="683895" cy="168909"/>
          </a:xfrm>
          <a:prstGeom prst="rect">
            <a:avLst/>
          </a:prstGeom>
        </p:spPr>
        <p:txBody>
          <a:bodyPr wrap="square" lIns="0" tIns="0" rIns="0" bIns="0">
            <a:spAutoFit/>
          </a:bodyPr>
          <a:lstStyle>
            <a:lvl1pPr>
              <a:defRPr sz="1000" b="0" i="0">
                <a:solidFill>
                  <a:schemeClr val="bg1"/>
                </a:solidFill>
                <a:latin typeface="Arial Narrow"/>
                <a:cs typeface="Arial Narrow"/>
              </a:defRPr>
            </a:lvl1pPr>
          </a:lstStyle>
          <a:p>
            <a:pPr marL="12700">
              <a:lnSpc>
                <a:spcPct val="100000"/>
              </a:lnSpc>
              <a:spcBef>
                <a:spcPts val="15"/>
              </a:spcBef>
            </a:pPr>
            <a:r>
              <a:rPr spc="50" dirty="0"/>
              <a:t>DSP</a:t>
            </a:r>
            <a:r>
              <a:rPr spc="55" dirty="0"/>
              <a:t>I</a:t>
            </a:r>
            <a:r>
              <a:rPr spc="50" dirty="0"/>
              <a:t>N</a:t>
            </a:r>
            <a:r>
              <a:rPr spc="55" dirty="0"/>
              <a:t>-2015</a:t>
            </a:r>
          </a:p>
        </p:txBody>
      </p:sp>
      <p:sp>
        <p:nvSpPr>
          <p:cNvPr id="5" name="Holder 5"/>
          <p:cNvSpPr>
            <a:spLocks noGrp="1"/>
          </p:cNvSpPr>
          <p:nvPr>
            <p:ph type="dt" sz="half" idx="6"/>
          </p:nvPr>
        </p:nvSpPr>
        <p:spPr>
          <a:xfrm>
            <a:off x="688211" y="6456846"/>
            <a:ext cx="2004695" cy="168909"/>
          </a:xfrm>
          <a:prstGeom prst="rect">
            <a:avLst/>
          </a:prstGeom>
        </p:spPr>
        <p:txBody>
          <a:bodyPr wrap="square" lIns="0" tIns="0" rIns="0" bIns="0">
            <a:spAutoFit/>
          </a:bodyPr>
          <a:lstStyle>
            <a:lvl1pPr>
              <a:defRPr sz="1000" b="0" i="0">
                <a:solidFill>
                  <a:schemeClr val="bg1"/>
                </a:solidFill>
                <a:latin typeface="Arial Narrow"/>
                <a:cs typeface="Arial Narrow"/>
              </a:defRPr>
            </a:lvl1pPr>
          </a:lstStyle>
          <a:p>
            <a:pPr marL="12700">
              <a:lnSpc>
                <a:spcPct val="100000"/>
              </a:lnSpc>
              <a:spcBef>
                <a:spcPts val="15"/>
              </a:spcBef>
            </a:pPr>
            <a:r>
              <a:rPr spc="25" dirty="0"/>
              <a:t>S. </a:t>
            </a:r>
            <a:r>
              <a:rPr spc="45" dirty="0"/>
              <a:t>NURUSHEV </a:t>
            </a:r>
            <a:r>
              <a:rPr spc="50" dirty="0"/>
              <a:t>ANTI-PROTON</a:t>
            </a:r>
            <a:r>
              <a:rPr spc="245" dirty="0"/>
              <a:t> </a:t>
            </a:r>
            <a:r>
              <a:rPr spc="35" dirty="0"/>
              <a:t>BEAM</a:t>
            </a:r>
          </a:p>
        </p:txBody>
      </p:sp>
      <p:sp>
        <p:nvSpPr>
          <p:cNvPr id="6" name="Holder 6"/>
          <p:cNvSpPr>
            <a:spLocks noGrp="1"/>
          </p:cNvSpPr>
          <p:nvPr>
            <p:ph type="sldNum" sz="quarter" idx="7"/>
          </p:nvPr>
        </p:nvSpPr>
        <p:spPr>
          <a:xfrm>
            <a:off x="8288019" y="6450298"/>
            <a:ext cx="179070" cy="184784"/>
          </a:xfrm>
          <a:prstGeom prst="rect">
            <a:avLst/>
          </a:prstGeom>
        </p:spPr>
        <p:txBody>
          <a:bodyPr wrap="square" lIns="0" tIns="0" rIns="0" bIns="0">
            <a:spAutoFit/>
          </a:bodyPr>
          <a:lstStyle>
            <a:lvl1pPr>
              <a:defRPr sz="1100" b="0" i="0">
                <a:solidFill>
                  <a:schemeClr val="bg1"/>
                </a:solidFill>
                <a:latin typeface="Arial Narrow"/>
                <a:cs typeface="Arial Narrow"/>
              </a:defRPr>
            </a:lvl1pPr>
          </a:lstStyle>
          <a:p>
            <a:pPr marL="88900">
              <a:lnSpc>
                <a:spcPct val="100000"/>
              </a:lnSpc>
              <a:spcBef>
                <a:spcPts val="1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5.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48.emf"/><Relationship Id="rId5" Type="http://schemas.openxmlformats.org/officeDocument/2006/relationships/oleObject" Target="../embeddings/oleObject3.bin"/><Relationship Id="rId4" Type="http://schemas.openxmlformats.org/officeDocument/2006/relationships/image" Target="../media/image47.emf"/></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oleObject" Target="../embeddings/oleObject4.bin"/><Relationship Id="rId7" Type="http://schemas.openxmlformats.org/officeDocument/2006/relationships/image" Target="../media/image54.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53.emf"/><Relationship Id="rId5" Type="http://schemas.openxmlformats.org/officeDocument/2006/relationships/oleObject" Target="../embeddings/oleObject5.bin"/><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61.emf"/><Relationship Id="rId5" Type="http://schemas.openxmlformats.org/officeDocument/2006/relationships/oleObject" Target="../embeddings/oleObject7.bin"/><Relationship Id="rId4" Type="http://schemas.openxmlformats.org/officeDocument/2006/relationships/image" Target="../media/image6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87895" y="228600"/>
            <a:ext cx="8271990" cy="2431435"/>
          </a:xfrm>
          <a:prstGeom prst="rect">
            <a:avLst/>
          </a:prstGeom>
        </p:spPr>
        <p:txBody>
          <a:bodyPr wrap="square">
            <a:spAutoFit/>
          </a:bodyPr>
          <a:lstStyle/>
          <a:p>
            <a:pPr algn="ctr">
              <a:spcAft>
                <a:spcPts val="1200"/>
              </a:spcAft>
            </a:pPr>
            <a:r>
              <a:rPr lang="en-US" sz="3600" b="1" dirty="0">
                <a:solidFill>
                  <a:schemeClr val="bg1"/>
                </a:solidFill>
              </a:rPr>
              <a:t>Direct reconstruction </a:t>
            </a:r>
            <a:r>
              <a:rPr lang="en-US" sz="3600" b="1" dirty="0" smtClean="0">
                <a:solidFill>
                  <a:schemeClr val="bg1"/>
                </a:solidFill>
              </a:rPr>
              <a:t>of </a:t>
            </a:r>
            <a:r>
              <a:rPr lang="en-US" sz="3600" b="1" dirty="0">
                <a:solidFill>
                  <a:schemeClr val="bg1"/>
                </a:solidFill>
              </a:rPr>
              <a:t>the </a:t>
            </a:r>
            <a:endParaRPr lang="en-US" sz="3600" b="1" dirty="0" smtClean="0">
              <a:solidFill>
                <a:schemeClr val="bg1"/>
              </a:solidFill>
            </a:endParaRPr>
          </a:p>
          <a:p>
            <a:pPr algn="ctr">
              <a:spcAft>
                <a:spcPts val="1200"/>
              </a:spcAft>
            </a:pPr>
            <a:r>
              <a:rPr lang="en-US" sz="3600" b="1" dirty="0" smtClean="0">
                <a:solidFill>
                  <a:schemeClr val="bg1"/>
                </a:solidFill>
              </a:rPr>
              <a:t>pp- </a:t>
            </a:r>
            <a:r>
              <a:rPr lang="en-US" sz="3600" b="1" dirty="0">
                <a:solidFill>
                  <a:schemeClr val="bg1"/>
                </a:solidFill>
              </a:rPr>
              <a:t>elastic scattering amplitudes at U70</a:t>
            </a:r>
            <a:endParaRPr lang="ru-RU" sz="3600" dirty="0">
              <a:solidFill>
                <a:schemeClr val="bg1"/>
              </a:solidFill>
            </a:endParaRPr>
          </a:p>
          <a:p>
            <a:pPr>
              <a:spcAft>
                <a:spcPts val="1200"/>
              </a:spcAft>
            </a:pPr>
            <a:endParaRPr lang="ru-RU" sz="6000" b="1" dirty="0">
              <a:solidFill>
                <a:schemeClr val="bg1"/>
              </a:solidFill>
              <a:effectLst/>
              <a:latin typeface="+mj-lt"/>
              <a:ea typeface="Times New Roman" panose="02020603050405020304" pitchFamily="18" charset="0"/>
            </a:endParaRPr>
          </a:p>
        </p:txBody>
      </p:sp>
      <p:sp>
        <p:nvSpPr>
          <p:cNvPr id="13" name="Прямоугольник 12"/>
          <p:cNvSpPr/>
          <p:nvPr/>
        </p:nvSpPr>
        <p:spPr>
          <a:xfrm>
            <a:off x="287895" y="4572000"/>
            <a:ext cx="8915400" cy="1631216"/>
          </a:xfrm>
          <a:prstGeom prst="rect">
            <a:avLst/>
          </a:prstGeom>
        </p:spPr>
        <p:txBody>
          <a:bodyPr wrap="square">
            <a:spAutoFit/>
          </a:bodyPr>
          <a:lstStyle/>
          <a:p>
            <a:r>
              <a:rPr lang="en-US" sz="2000" baseline="30000" dirty="0" smtClean="0">
                <a:solidFill>
                  <a:schemeClr val="bg1"/>
                </a:solidFill>
                <a:cs typeface="Times New Roman" pitchFamily="18" charset="0"/>
              </a:rPr>
              <a:t>1</a:t>
            </a:r>
            <a:r>
              <a:rPr lang="en-US" sz="2000" dirty="0" smtClean="0">
                <a:solidFill>
                  <a:schemeClr val="bg1"/>
                </a:solidFill>
                <a:cs typeface="Times New Roman" pitchFamily="18" charset="0"/>
              </a:rPr>
              <a:t>National </a:t>
            </a:r>
            <a:r>
              <a:rPr lang="en-US" sz="2000" dirty="0">
                <a:solidFill>
                  <a:schemeClr val="bg1"/>
                </a:solidFill>
                <a:cs typeface="Times New Roman" pitchFamily="18" charset="0"/>
              </a:rPr>
              <a:t>Research Nuclear University (Moscow Engineering Physics Institute), Moscow, 115409, Russia  </a:t>
            </a:r>
            <a:r>
              <a:rPr lang="en-US" sz="2000" dirty="0" smtClean="0">
                <a:solidFill>
                  <a:schemeClr val="bg1"/>
                </a:solidFill>
                <a:cs typeface="Times New Roman" pitchFamily="18" charset="0"/>
              </a:rPr>
              <a:t>                                                 </a:t>
            </a:r>
            <a:endParaRPr lang="ru-RU" sz="2000" dirty="0">
              <a:solidFill>
                <a:schemeClr val="bg1"/>
              </a:solidFill>
              <a:cs typeface="Times New Roman" pitchFamily="18" charset="0"/>
            </a:endParaRPr>
          </a:p>
          <a:p>
            <a:r>
              <a:rPr lang="en-US" sz="2000" baseline="30000" dirty="0" smtClean="0">
                <a:solidFill>
                  <a:schemeClr val="bg1"/>
                </a:solidFill>
                <a:cs typeface="Times New Roman" pitchFamily="18" charset="0"/>
              </a:rPr>
              <a:t>2</a:t>
            </a:r>
            <a:r>
              <a:rPr lang="en-US" sz="2000" dirty="0" smtClean="0">
                <a:solidFill>
                  <a:schemeClr val="bg1"/>
                </a:solidFill>
                <a:cs typeface="Times New Roman" pitchFamily="18" charset="0"/>
              </a:rPr>
              <a:t>NRC «</a:t>
            </a:r>
            <a:r>
              <a:rPr lang="en-US" sz="2000" dirty="0" err="1" smtClean="0">
                <a:solidFill>
                  <a:schemeClr val="bg1"/>
                </a:solidFill>
                <a:cs typeface="Times New Roman" pitchFamily="18" charset="0"/>
              </a:rPr>
              <a:t>Kurchatov</a:t>
            </a:r>
            <a:r>
              <a:rPr lang="en-US" sz="2000" dirty="0" smtClean="0">
                <a:solidFill>
                  <a:schemeClr val="bg1"/>
                </a:solidFill>
                <a:cs typeface="Times New Roman" pitchFamily="18" charset="0"/>
              </a:rPr>
              <a:t> Institute» - IHEP,  </a:t>
            </a:r>
            <a:r>
              <a:rPr lang="en-US" sz="2000" dirty="0" err="1" smtClean="0">
                <a:solidFill>
                  <a:schemeClr val="bg1"/>
                </a:solidFill>
                <a:cs typeface="Times New Roman" pitchFamily="18" charset="0"/>
              </a:rPr>
              <a:t>Protvino</a:t>
            </a:r>
            <a:r>
              <a:rPr lang="en-US" sz="2000" dirty="0" smtClean="0">
                <a:solidFill>
                  <a:schemeClr val="bg1"/>
                </a:solidFill>
                <a:cs typeface="Times New Roman" pitchFamily="18" charset="0"/>
              </a:rPr>
              <a:t>, Moscow region, 142281, Russia</a:t>
            </a:r>
            <a:endParaRPr lang="ru-RU" sz="2000" dirty="0" smtClean="0">
              <a:solidFill>
                <a:schemeClr val="bg1"/>
              </a:solidFill>
              <a:cs typeface="Times New Roman" pitchFamily="18" charset="0"/>
            </a:endParaRPr>
          </a:p>
          <a:p>
            <a:pPr lvl="0"/>
            <a:r>
              <a:rPr lang="en-US" sz="2000" baseline="30000" dirty="0" smtClean="0">
                <a:solidFill>
                  <a:schemeClr val="bg1"/>
                </a:solidFill>
                <a:cs typeface="Times New Roman" pitchFamily="18" charset="0"/>
              </a:rPr>
              <a:t>3</a:t>
            </a:r>
            <a:r>
              <a:rPr lang="en-GB" sz="2000" dirty="0" smtClean="0">
                <a:solidFill>
                  <a:schemeClr val="bg1"/>
                </a:solidFill>
              </a:rPr>
              <a:t> Joint </a:t>
            </a:r>
            <a:r>
              <a:rPr lang="en-GB" sz="2000" dirty="0">
                <a:solidFill>
                  <a:schemeClr val="bg1"/>
                </a:solidFill>
              </a:rPr>
              <a:t>Institute for Nuclear Research, </a:t>
            </a:r>
            <a:r>
              <a:rPr lang="en-GB" sz="2000" dirty="0" err="1">
                <a:solidFill>
                  <a:schemeClr val="bg1"/>
                </a:solidFill>
              </a:rPr>
              <a:t>Dubna</a:t>
            </a:r>
            <a:r>
              <a:rPr lang="en-GB" sz="2000" dirty="0">
                <a:solidFill>
                  <a:schemeClr val="bg1"/>
                </a:solidFill>
              </a:rPr>
              <a:t>, Moscow region, 141980,Russia</a:t>
            </a:r>
            <a:endParaRPr lang="ru-RU" sz="2000" dirty="0">
              <a:solidFill>
                <a:schemeClr val="bg1"/>
              </a:solidFill>
            </a:endParaRPr>
          </a:p>
          <a:p>
            <a:r>
              <a:rPr lang="en-US" sz="2000" dirty="0" smtClean="0">
                <a:solidFill>
                  <a:schemeClr val="bg1"/>
                </a:solidFill>
                <a:cs typeface="Times New Roman" pitchFamily="18" charset="0"/>
              </a:rPr>
              <a:t> </a:t>
            </a:r>
            <a:r>
              <a:rPr lang="en-US" sz="2000" baseline="30000" dirty="0" smtClean="0">
                <a:solidFill>
                  <a:schemeClr val="bg1"/>
                </a:solidFill>
                <a:cs typeface="Times New Roman" pitchFamily="18" charset="0"/>
              </a:rPr>
              <a:t>4</a:t>
            </a:r>
            <a:r>
              <a:rPr lang="en-US" sz="2000" dirty="0" smtClean="0">
                <a:solidFill>
                  <a:schemeClr val="bg1"/>
                </a:solidFill>
                <a:cs typeface="Times New Roman" pitchFamily="18" charset="0"/>
              </a:rPr>
              <a:t>GSI, </a:t>
            </a:r>
            <a:r>
              <a:rPr lang="en-US" sz="2000" dirty="0" err="1" smtClean="0">
                <a:solidFill>
                  <a:schemeClr val="bg1"/>
                </a:solidFill>
                <a:cs typeface="Times New Roman" pitchFamily="18" charset="0"/>
              </a:rPr>
              <a:t>Plankstrasse</a:t>
            </a:r>
            <a:r>
              <a:rPr lang="en-US" sz="2000" dirty="0" smtClean="0">
                <a:solidFill>
                  <a:schemeClr val="bg1"/>
                </a:solidFill>
                <a:cs typeface="Times New Roman" pitchFamily="18" charset="0"/>
              </a:rPr>
              <a:t> 1, 64291, Darmstadt, Germany                     </a:t>
            </a:r>
            <a:endParaRPr lang="ru-RU" sz="2000" dirty="0">
              <a:solidFill>
                <a:schemeClr val="bg1"/>
              </a:solidFill>
              <a:cs typeface="Times New Roman" pitchFamily="18" charset="0"/>
            </a:endParaRPr>
          </a:p>
        </p:txBody>
      </p:sp>
      <p:sp>
        <p:nvSpPr>
          <p:cNvPr id="11" name="Прямоугольник 10"/>
          <p:cNvSpPr/>
          <p:nvPr/>
        </p:nvSpPr>
        <p:spPr>
          <a:xfrm>
            <a:off x="368922" y="1828800"/>
            <a:ext cx="8153400" cy="2554545"/>
          </a:xfrm>
          <a:prstGeom prst="rect">
            <a:avLst/>
          </a:prstGeom>
        </p:spPr>
        <p:txBody>
          <a:bodyPr wrap="square">
            <a:spAutoFit/>
          </a:bodyPr>
          <a:lstStyle/>
          <a:p>
            <a:pPr algn="ctr"/>
            <a:r>
              <a:rPr lang="en-US" sz="3200" u="sng" dirty="0">
                <a:solidFill>
                  <a:schemeClr val="bg1"/>
                </a:solidFill>
                <a:latin typeface="Calibri" panose="020F0502020204030204" pitchFamily="34" charset="0"/>
                <a:ea typeface="Times New Roman" panose="02020603050405020304" pitchFamily="18" charset="0"/>
              </a:rPr>
              <a:t>M.B. </a:t>
            </a:r>
            <a:r>
              <a:rPr lang="en-US" sz="2800" u="sng" dirty="0" smtClean="0">
                <a:solidFill>
                  <a:schemeClr val="bg1"/>
                </a:solidFill>
                <a:latin typeface="Calibri" panose="020F0502020204030204" pitchFamily="34" charset="0"/>
                <a:ea typeface="Times New Roman" panose="02020603050405020304" pitchFamily="18" charset="0"/>
              </a:rPr>
              <a:t>Nurush</a:t>
            </a:r>
            <a:r>
              <a:rPr lang="en-US" sz="3200" u="sng" dirty="0" smtClean="0">
                <a:solidFill>
                  <a:schemeClr val="bg1"/>
                </a:solidFill>
                <a:latin typeface="Calibri" panose="020F0502020204030204" pitchFamily="34" charset="0"/>
                <a:ea typeface="Times New Roman" panose="02020603050405020304" pitchFamily="18" charset="0"/>
              </a:rPr>
              <a:t>eva</a:t>
            </a:r>
            <a:r>
              <a:rPr lang="en-US" sz="3200" u="sng" baseline="30000" dirty="0" smtClean="0">
                <a:solidFill>
                  <a:schemeClr val="bg1"/>
                </a:solidFill>
                <a:latin typeface="Calibri" panose="020F0502020204030204" pitchFamily="34" charset="0"/>
                <a:ea typeface="Times New Roman" panose="02020603050405020304" pitchFamily="18" charset="0"/>
              </a:rPr>
              <a:t>1</a:t>
            </a:r>
            <a:r>
              <a:rPr lang="en-US" sz="3200" dirty="0" smtClean="0">
                <a:solidFill>
                  <a:schemeClr val="bg1"/>
                </a:solidFill>
                <a:latin typeface="Calibri" panose="020F0502020204030204" pitchFamily="34" charset="0"/>
                <a:ea typeface="Times New Roman" panose="02020603050405020304" pitchFamily="18" charset="0"/>
              </a:rPr>
              <a:t>, A.A</a:t>
            </a:r>
            <a:r>
              <a:rPr lang="en-US" sz="3200" dirty="0">
                <a:solidFill>
                  <a:schemeClr val="bg1"/>
                </a:solidFill>
                <a:latin typeface="Calibri" panose="020F0502020204030204" pitchFamily="34" charset="0"/>
                <a:ea typeface="Times New Roman" panose="02020603050405020304" pitchFamily="18" charset="0"/>
              </a:rPr>
              <a:t>. Bogdanov</a:t>
            </a:r>
            <a:r>
              <a:rPr lang="en-US" sz="3200" baseline="30000" dirty="0">
                <a:solidFill>
                  <a:schemeClr val="bg1"/>
                </a:solidFill>
                <a:latin typeface="Calibri" panose="020F0502020204030204" pitchFamily="34" charset="0"/>
                <a:ea typeface="Times New Roman" panose="02020603050405020304" pitchFamily="18" charset="0"/>
              </a:rPr>
              <a:t>1</a:t>
            </a:r>
            <a:r>
              <a:rPr lang="en-US" sz="3200" dirty="0">
                <a:solidFill>
                  <a:schemeClr val="bg1"/>
                </a:solidFill>
                <a:latin typeface="Calibri" panose="020F0502020204030204" pitchFamily="34" charset="0"/>
                <a:ea typeface="Times New Roman" panose="02020603050405020304" pitchFamily="18" charset="0"/>
              </a:rPr>
              <a:t>, V.A.Chetvertkova</a:t>
            </a:r>
            <a:r>
              <a:rPr lang="en-US" sz="3200" baseline="30000" dirty="0">
                <a:solidFill>
                  <a:schemeClr val="bg1"/>
                </a:solidFill>
                <a:latin typeface="Calibri" panose="020F0502020204030204" pitchFamily="34" charset="0"/>
                <a:ea typeface="Times New Roman" panose="02020603050405020304" pitchFamily="18" charset="0"/>
              </a:rPr>
              <a:t>4</a:t>
            </a:r>
            <a:r>
              <a:rPr lang="en-US" sz="3200" dirty="0">
                <a:solidFill>
                  <a:schemeClr val="bg1"/>
                </a:solidFill>
                <a:latin typeface="Calibri" panose="020F0502020204030204" pitchFamily="34" charset="0"/>
                <a:ea typeface="Times New Roman" panose="02020603050405020304" pitchFamily="18" charset="0"/>
              </a:rPr>
              <a:t>, </a:t>
            </a:r>
            <a:r>
              <a:rPr lang="en-US" sz="3200" dirty="0" smtClean="0">
                <a:solidFill>
                  <a:schemeClr val="bg1"/>
                </a:solidFill>
                <a:latin typeface="Calibri" panose="020F0502020204030204" pitchFamily="34" charset="0"/>
                <a:ea typeface="Times New Roman" panose="02020603050405020304" pitchFamily="18" charset="0"/>
              </a:rPr>
              <a:t>A.V. Kozelov</a:t>
            </a:r>
            <a:r>
              <a:rPr lang="en-US" sz="3200" baseline="30000" dirty="0" smtClean="0">
                <a:solidFill>
                  <a:schemeClr val="bg1"/>
                </a:solidFill>
                <a:latin typeface="Calibri" panose="020F0502020204030204" pitchFamily="34" charset="0"/>
                <a:ea typeface="Times New Roman" panose="02020603050405020304" pitchFamily="18" charset="0"/>
              </a:rPr>
              <a:t>2</a:t>
            </a:r>
            <a:r>
              <a:rPr lang="en-US" sz="3200" dirty="0" smtClean="0">
                <a:solidFill>
                  <a:schemeClr val="bg1"/>
                </a:solidFill>
                <a:latin typeface="Calibri" panose="020F0502020204030204" pitchFamily="34" charset="0"/>
                <a:ea typeface="Times New Roman" panose="02020603050405020304" pitchFamily="18" charset="0"/>
              </a:rPr>
              <a:t>,</a:t>
            </a:r>
            <a:r>
              <a:rPr lang="en-US" sz="3200" baseline="30000" dirty="0" smtClean="0">
                <a:solidFill>
                  <a:schemeClr val="bg1"/>
                </a:solidFill>
                <a:latin typeface="Calibri" panose="020F0502020204030204" pitchFamily="34" charset="0"/>
                <a:ea typeface="Times New Roman" panose="02020603050405020304" pitchFamily="18" charset="0"/>
              </a:rPr>
              <a:t>  </a:t>
            </a:r>
            <a:endParaRPr lang="en-US" sz="3200" dirty="0" smtClean="0">
              <a:solidFill>
                <a:schemeClr val="bg1"/>
              </a:solidFill>
              <a:latin typeface="Calibri" panose="020F0502020204030204" pitchFamily="34" charset="0"/>
              <a:ea typeface="Times New Roman" panose="02020603050405020304" pitchFamily="18" charset="0"/>
            </a:endParaRPr>
          </a:p>
          <a:p>
            <a:pPr algn="ctr"/>
            <a:r>
              <a:rPr lang="en-US" sz="3200" dirty="0" smtClean="0">
                <a:solidFill>
                  <a:schemeClr val="bg1"/>
                </a:solidFill>
                <a:latin typeface="Calibri" panose="020F0502020204030204" pitchFamily="34" charset="0"/>
                <a:ea typeface="Times New Roman" panose="02020603050405020304" pitchFamily="18" charset="0"/>
              </a:rPr>
              <a:t>V.P</a:t>
            </a:r>
            <a:r>
              <a:rPr lang="en-US" sz="3200" dirty="0">
                <a:solidFill>
                  <a:schemeClr val="bg1"/>
                </a:solidFill>
                <a:latin typeface="Calibri" panose="020F0502020204030204" pitchFamily="34" charset="0"/>
                <a:ea typeface="Times New Roman" panose="02020603050405020304" pitchFamily="18" charset="0"/>
              </a:rPr>
              <a:t>. Ladygin</a:t>
            </a:r>
            <a:r>
              <a:rPr lang="en-US" sz="3200" baseline="30000" dirty="0">
                <a:solidFill>
                  <a:schemeClr val="bg1"/>
                </a:solidFill>
                <a:latin typeface="Calibri" panose="020F0502020204030204" pitchFamily="34" charset="0"/>
                <a:ea typeface="Times New Roman" panose="02020603050405020304" pitchFamily="18" charset="0"/>
              </a:rPr>
              <a:t>3</a:t>
            </a:r>
            <a:r>
              <a:rPr lang="en-US" sz="3200" dirty="0">
                <a:solidFill>
                  <a:schemeClr val="bg1"/>
                </a:solidFill>
                <a:latin typeface="Calibri" panose="020F0502020204030204" pitchFamily="34" charset="0"/>
                <a:ea typeface="Times New Roman" panose="02020603050405020304" pitchFamily="18" charset="0"/>
              </a:rPr>
              <a:t>, </a:t>
            </a:r>
            <a:r>
              <a:rPr lang="en-US" sz="3200" dirty="0" smtClean="0">
                <a:solidFill>
                  <a:schemeClr val="bg1"/>
                </a:solidFill>
                <a:latin typeface="Calibri" panose="020F0502020204030204" pitchFamily="34" charset="0"/>
                <a:ea typeface="Times New Roman" panose="02020603050405020304" pitchFamily="18" charset="0"/>
              </a:rPr>
              <a:t>V.V.Mochalov</a:t>
            </a:r>
            <a:r>
              <a:rPr lang="en-US" sz="3200" baseline="30000" dirty="0" smtClean="0">
                <a:solidFill>
                  <a:schemeClr val="bg1"/>
                </a:solidFill>
                <a:latin typeface="Calibri" panose="020F0502020204030204" pitchFamily="34" charset="0"/>
                <a:ea typeface="Times New Roman" panose="02020603050405020304" pitchFamily="18" charset="0"/>
              </a:rPr>
              <a:t>1,2</a:t>
            </a:r>
            <a:r>
              <a:rPr lang="en-US" sz="3200" dirty="0" smtClean="0">
                <a:solidFill>
                  <a:schemeClr val="bg1"/>
                </a:solidFill>
                <a:latin typeface="Calibri" panose="020F0502020204030204" pitchFamily="34" charset="0"/>
                <a:ea typeface="Times New Roman" panose="02020603050405020304" pitchFamily="18" charset="0"/>
              </a:rPr>
              <a:t>, </a:t>
            </a:r>
          </a:p>
          <a:p>
            <a:pPr algn="ctr"/>
            <a:r>
              <a:rPr lang="en-US" sz="3200" dirty="0" smtClean="0">
                <a:solidFill>
                  <a:schemeClr val="bg1"/>
                </a:solidFill>
                <a:latin typeface="Calibri" panose="020F0502020204030204" pitchFamily="34" charset="0"/>
                <a:ea typeface="Times New Roman" panose="02020603050405020304" pitchFamily="18" charset="0"/>
              </a:rPr>
              <a:t>V.A</a:t>
            </a:r>
            <a:r>
              <a:rPr lang="en-US" sz="3200" dirty="0">
                <a:solidFill>
                  <a:schemeClr val="bg1"/>
                </a:solidFill>
                <a:latin typeface="Calibri" panose="020F0502020204030204" pitchFamily="34" charset="0"/>
                <a:ea typeface="Times New Roman" panose="02020603050405020304" pitchFamily="18" charset="0"/>
              </a:rPr>
              <a:t>. </a:t>
            </a:r>
            <a:r>
              <a:rPr lang="en-US" sz="3200" dirty="0" smtClean="0">
                <a:solidFill>
                  <a:schemeClr val="bg1"/>
                </a:solidFill>
                <a:latin typeface="Calibri" panose="020F0502020204030204" pitchFamily="34" charset="0"/>
                <a:ea typeface="Times New Roman" panose="02020603050405020304" pitchFamily="18" charset="0"/>
              </a:rPr>
              <a:t>Okorokov</a:t>
            </a:r>
            <a:r>
              <a:rPr lang="en-US" sz="3200" baseline="30000" dirty="0" smtClean="0">
                <a:solidFill>
                  <a:schemeClr val="bg1"/>
                </a:solidFill>
                <a:latin typeface="Calibri" panose="020F0502020204030204" pitchFamily="34" charset="0"/>
                <a:ea typeface="Times New Roman" panose="02020603050405020304" pitchFamily="18" charset="0"/>
              </a:rPr>
              <a:t>1</a:t>
            </a:r>
            <a:r>
              <a:rPr lang="en-US" sz="3200" dirty="0" smtClean="0">
                <a:solidFill>
                  <a:schemeClr val="bg1"/>
                </a:solidFill>
                <a:latin typeface="Calibri" panose="020F0502020204030204" pitchFamily="34" charset="0"/>
                <a:ea typeface="Times New Roman" panose="02020603050405020304" pitchFamily="18" charset="0"/>
              </a:rPr>
              <a:t>, </a:t>
            </a:r>
            <a:r>
              <a:rPr lang="en-US" sz="3200" dirty="0">
                <a:solidFill>
                  <a:schemeClr val="bg1"/>
                </a:solidFill>
                <a:latin typeface="Calibri" panose="020F0502020204030204" pitchFamily="34" charset="0"/>
                <a:ea typeface="Times New Roman" panose="02020603050405020304" pitchFamily="18" charset="0"/>
              </a:rPr>
              <a:t>A.N.Vasiliev</a:t>
            </a:r>
            <a:r>
              <a:rPr lang="en-US" sz="3200" baseline="30000" dirty="0">
                <a:solidFill>
                  <a:schemeClr val="bg1"/>
                </a:solidFill>
                <a:latin typeface="Calibri" panose="020F0502020204030204" pitchFamily="34" charset="0"/>
                <a:ea typeface="Times New Roman" panose="02020603050405020304" pitchFamily="18" charset="0"/>
              </a:rPr>
              <a:t>1,2</a:t>
            </a:r>
            <a:r>
              <a:rPr lang="en-US" sz="3200" dirty="0">
                <a:solidFill>
                  <a:schemeClr val="bg1"/>
                </a:solidFill>
                <a:latin typeface="Calibri" panose="020F0502020204030204" pitchFamily="34" charset="0"/>
                <a:ea typeface="Times New Roman" panose="02020603050405020304" pitchFamily="18" charset="0"/>
              </a:rPr>
              <a:t>, </a:t>
            </a:r>
            <a:br>
              <a:rPr lang="en-US" sz="3200" dirty="0">
                <a:solidFill>
                  <a:schemeClr val="bg1"/>
                </a:solidFill>
                <a:latin typeface="Calibri" panose="020F0502020204030204" pitchFamily="34" charset="0"/>
                <a:ea typeface="Times New Roman" panose="02020603050405020304" pitchFamily="18" charset="0"/>
              </a:rPr>
            </a:br>
            <a:endParaRPr lang="ru-RU" sz="32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4800" y="457200"/>
            <a:ext cx="8839200" cy="5847755"/>
          </a:xfrm>
        </p:spPr>
        <p:txBody>
          <a:bodyPr/>
          <a:lstStyle/>
          <a:p>
            <a:r>
              <a:rPr lang="en-US" sz="2800" dirty="0">
                <a:solidFill>
                  <a:schemeClr val="bg1"/>
                </a:solidFill>
              </a:rPr>
              <a:t>Next step is to measure the </a:t>
            </a:r>
            <a:r>
              <a:rPr lang="en-US" sz="2800" dirty="0" err="1">
                <a:solidFill>
                  <a:schemeClr val="bg1"/>
                </a:solidFill>
              </a:rPr>
              <a:t>polaization</a:t>
            </a:r>
            <a:r>
              <a:rPr lang="en-US" sz="2800" dirty="0">
                <a:solidFill>
                  <a:schemeClr val="bg1"/>
                </a:solidFill>
              </a:rPr>
              <a:t> of the recoil particle due to </a:t>
            </a:r>
            <a:r>
              <a:rPr lang="en-US" sz="2800" dirty="0" smtClean="0">
                <a:solidFill>
                  <a:schemeClr val="bg1"/>
                </a:solidFill>
              </a:rPr>
              <a:t>possibility </a:t>
            </a:r>
            <a:r>
              <a:rPr lang="en-US" sz="2800" dirty="0">
                <a:solidFill>
                  <a:schemeClr val="bg1"/>
                </a:solidFill>
              </a:rPr>
              <a:t>to provide suitable </a:t>
            </a:r>
            <a:r>
              <a:rPr lang="en-US" sz="2800" dirty="0" smtClean="0">
                <a:solidFill>
                  <a:schemeClr val="bg1"/>
                </a:solidFill>
              </a:rPr>
              <a:t>figure </a:t>
            </a:r>
            <a:r>
              <a:rPr lang="en-US" sz="2800" dirty="0">
                <a:solidFill>
                  <a:schemeClr val="bg1"/>
                </a:solidFill>
              </a:rPr>
              <a:t>of merit for the large aperture </a:t>
            </a:r>
            <a:r>
              <a:rPr lang="en-US" sz="2800" dirty="0" smtClean="0">
                <a:solidFill>
                  <a:schemeClr val="bg1"/>
                </a:solidFill>
              </a:rPr>
              <a:t> of the </a:t>
            </a:r>
            <a:r>
              <a:rPr lang="en-US" sz="2800" dirty="0" err="1" smtClean="0">
                <a:solidFill>
                  <a:schemeClr val="bg1"/>
                </a:solidFill>
              </a:rPr>
              <a:t>polarimeter</a:t>
            </a:r>
            <a:r>
              <a:rPr lang="ru-RU" sz="2800" dirty="0" smtClean="0">
                <a:solidFill>
                  <a:schemeClr val="bg1"/>
                </a:solidFill>
              </a:rPr>
              <a:t>:</a:t>
            </a:r>
          </a:p>
          <a:p>
            <a:pPr marL="457200" indent="-457200">
              <a:buFont typeface="Arial" panose="020B0604020202020204" pitchFamily="34" charset="0"/>
              <a:buChar char="•"/>
            </a:pPr>
            <a:r>
              <a:rPr lang="en-US" sz="3200" b="1" dirty="0" err="1">
                <a:solidFill>
                  <a:srgbClr val="FFFF00"/>
                </a:solidFill>
              </a:rPr>
              <a:t>P</a:t>
            </a:r>
            <a:r>
              <a:rPr lang="en-US" sz="2400" b="1" dirty="0" err="1">
                <a:solidFill>
                  <a:srgbClr val="FFFF00"/>
                </a:solidFill>
              </a:rPr>
              <a:t>onoo</a:t>
            </a:r>
            <a:r>
              <a:rPr lang="en-US" sz="2800" b="1" dirty="0">
                <a:solidFill>
                  <a:srgbClr val="FFFF00"/>
                </a:solidFill>
              </a:rPr>
              <a:t> = </a:t>
            </a:r>
            <a:r>
              <a:rPr lang="en-US" sz="3200" b="1" dirty="0" err="1">
                <a:solidFill>
                  <a:srgbClr val="FFFF00"/>
                </a:solidFill>
              </a:rPr>
              <a:t>A</a:t>
            </a:r>
            <a:r>
              <a:rPr lang="en-US" sz="2400" b="1" dirty="0" err="1">
                <a:solidFill>
                  <a:srgbClr val="FFFF00"/>
                </a:solidFill>
              </a:rPr>
              <a:t>oono</a:t>
            </a:r>
            <a:r>
              <a:rPr lang="en-US" sz="2800" b="1" dirty="0">
                <a:solidFill>
                  <a:srgbClr val="FFFF00"/>
                </a:solidFill>
              </a:rPr>
              <a:t> = </a:t>
            </a:r>
            <a:r>
              <a:rPr lang="en-US" sz="3200" b="1" dirty="0" err="1" smtClean="0">
                <a:solidFill>
                  <a:srgbClr val="FFFF00"/>
                </a:solidFill>
              </a:rPr>
              <a:t>A</a:t>
            </a:r>
            <a:r>
              <a:rPr lang="en-US" sz="2400" b="1" dirty="0" err="1" smtClean="0">
                <a:solidFill>
                  <a:srgbClr val="FFFF00"/>
                </a:solidFill>
              </a:rPr>
              <a:t>ooon</a:t>
            </a:r>
            <a:r>
              <a:rPr lang="en-US" sz="2800" b="1" dirty="0" smtClean="0">
                <a:solidFill>
                  <a:srgbClr val="FFFF00"/>
                </a:solidFill>
              </a:rPr>
              <a:t> </a:t>
            </a:r>
            <a:r>
              <a:rPr lang="en-US" sz="2800" b="1" dirty="0" smtClean="0">
                <a:solidFill>
                  <a:schemeClr val="bg1"/>
                </a:solidFill>
              </a:rPr>
              <a:t>- </a:t>
            </a:r>
            <a:r>
              <a:rPr lang="en-US" sz="2800" dirty="0" smtClean="0">
                <a:solidFill>
                  <a:schemeClr val="bg1"/>
                </a:solidFill>
              </a:rPr>
              <a:t>the </a:t>
            </a:r>
            <a:r>
              <a:rPr lang="en-US" sz="2800" dirty="0">
                <a:solidFill>
                  <a:schemeClr val="bg1"/>
                </a:solidFill>
              </a:rPr>
              <a:t>polarization of the recoil proton </a:t>
            </a:r>
            <a:r>
              <a:rPr lang="en-US" sz="2800" dirty="0" err="1">
                <a:solidFill>
                  <a:schemeClr val="bg1"/>
                </a:solidFill>
              </a:rPr>
              <a:t>Ponoo</a:t>
            </a:r>
            <a:r>
              <a:rPr lang="en-US" sz="2800" dirty="0">
                <a:solidFill>
                  <a:schemeClr val="bg1"/>
                </a:solidFill>
              </a:rPr>
              <a:t> is the same as analyzing </a:t>
            </a:r>
            <a:r>
              <a:rPr lang="en-US" sz="2800" dirty="0" smtClean="0">
                <a:solidFill>
                  <a:schemeClr val="bg1"/>
                </a:solidFill>
              </a:rPr>
              <a:t>power</a:t>
            </a:r>
            <a:r>
              <a:rPr lang="en-US" sz="2800" b="1" dirty="0" smtClean="0">
                <a:solidFill>
                  <a:schemeClr val="bg1"/>
                </a:solidFill>
              </a:rPr>
              <a:t>.</a:t>
            </a:r>
            <a:r>
              <a:rPr lang="ru-RU" sz="2800" b="1" dirty="0" smtClean="0">
                <a:solidFill>
                  <a:schemeClr val="bg1"/>
                </a:solidFill>
              </a:rPr>
              <a:t> </a:t>
            </a:r>
          </a:p>
          <a:p>
            <a:pPr marL="457200" indent="-457200">
              <a:buFont typeface="Arial" panose="020B0604020202020204" pitchFamily="34" charset="0"/>
              <a:buChar char="•"/>
            </a:pPr>
            <a:r>
              <a:rPr lang="de-DE" sz="3200" b="1" dirty="0" err="1">
                <a:solidFill>
                  <a:srgbClr val="FFFF00"/>
                </a:solidFill>
              </a:rPr>
              <a:t>K</a:t>
            </a:r>
            <a:r>
              <a:rPr lang="de-DE" sz="2400" b="1" dirty="0" err="1">
                <a:solidFill>
                  <a:srgbClr val="FFFF00"/>
                </a:solidFill>
              </a:rPr>
              <a:t>onno</a:t>
            </a:r>
            <a:r>
              <a:rPr lang="de-DE" sz="2800" b="1" dirty="0">
                <a:solidFill>
                  <a:srgbClr val="FFFF00"/>
                </a:solidFill>
              </a:rPr>
              <a:t>, </a:t>
            </a:r>
            <a:r>
              <a:rPr lang="de-DE" sz="3200" b="1" dirty="0" err="1">
                <a:solidFill>
                  <a:srgbClr val="FFFF00"/>
                </a:solidFill>
              </a:rPr>
              <a:t>K</a:t>
            </a:r>
            <a:r>
              <a:rPr lang="de-DE" sz="2400" b="1" dirty="0" err="1">
                <a:solidFill>
                  <a:srgbClr val="FFFF00"/>
                </a:solidFill>
              </a:rPr>
              <a:t>ommo</a:t>
            </a:r>
            <a:r>
              <a:rPr lang="de-DE" sz="2800" b="1" dirty="0">
                <a:solidFill>
                  <a:srgbClr val="FFFF00"/>
                </a:solidFill>
              </a:rPr>
              <a:t>, </a:t>
            </a:r>
            <a:r>
              <a:rPr lang="de-DE" sz="3200" b="1" dirty="0" err="1">
                <a:solidFill>
                  <a:srgbClr val="FFFF00"/>
                </a:solidFill>
              </a:rPr>
              <a:t>K</a:t>
            </a:r>
            <a:r>
              <a:rPr lang="de-DE" sz="2400" b="1" dirty="0" err="1">
                <a:solidFill>
                  <a:srgbClr val="FFFF00"/>
                </a:solidFill>
              </a:rPr>
              <a:t>omlo</a:t>
            </a:r>
            <a:r>
              <a:rPr lang="de-DE" sz="2800" b="1" dirty="0">
                <a:solidFill>
                  <a:srgbClr val="FFFF00"/>
                </a:solidFill>
              </a:rPr>
              <a:t> </a:t>
            </a:r>
            <a:r>
              <a:rPr lang="de-DE" sz="2800" b="1" dirty="0" smtClean="0">
                <a:solidFill>
                  <a:srgbClr val="FFFF00"/>
                </a:solidFill>
              </a:rPr>
              <a:t> </a:t>
            </a:r>
            <a:r>
              <a:rPr lang="de-DE" sz="2800" b="1" dirty="0" smtClean="0">
                <a:solidFill>
                  <a:schemeClr val="bg1"/>
                </a:solidFill>
              </a:rPr>
              <a:t>- </a:t>
            </a:r>
            <a:r>
              <a:rPr lang="en-US" sz="2800" dirty="0" smtClean="0">
                <a:solidFill>
                  <a:schemeClr val="bg1"/>
                </a:solidFill>
              </a:rPr>
              <a:t>3 </a:t>
            </a:r>
            <a:r>
              <a:rPr lang="en-US" sz="2800" dirty="0">
                <a:solidFill>
                  <a:schemeClr val="bg1"/>
                </a:solidFill>
              </a:rPr>
              <a:t>polarization transfer </a:t>
            </a:r>
            <a:r>
              <a:rPr lang="en-US" sz="2800" dirty="0" smtClean="0">
                <a:solidFill>
                  <a:schemeClr val="bg1"/>
                </a:solidFill>
              </a:rPr>
              <a:t>coefficients </a:t>
            </a:r>
            <a:r>
              <a:rPr lang="en-US" sz="2800" dirty="0">
                <a:solidFill>
                  <a:schemeClr val="bg1"/>
                </a:solidFill>
              </a:rPr>
              <a:t>from the beam to the recoil particle </a:t>
            </a:r>
            <a:r>
              <a:rPr lang="en-US" sz="2800" dirty="0" smtClean="0">
                <a:solidFill>
                  <a:schemeClr val="bg1"/>
                </a:solidFill>
              </a:rPr>
              <a:t>in</a:t>
            </a:r>
            <a:r>
              <a:rPr lang="ru-RU" sz="2800" dirty="0" smtClean="0">
                <a:solidFill>
                  <a:schemeClr val="bg1"/>
                </a:solidFill>
              </a:rPr>
              <a:t> </a:t>
            </a:r>
            <a:r>
              <a:rPr lang="de-DE" sz="2800" dirty="0" err="1" smtClean="0">
                <a:solidFill>
                  <a:schemeClr val="bg1"/>
                </a:solidFill>
              </a:rPr>
              <a:t>c.m.s</a:t>
            </a:r>
            <a:endParaRPr lang="de-DE" sz="2800" dirty="0" smtClean="0">
              <a:solidFill>
                <a:schemeClr val="bg1"/>
              </a:solidFill>
            </a:endParaRPr>
          </a:p>
          <a:p>
            <a:pPr marL="457200" indent="-457200">
              <a:buFont typeface="Arial" panose="020B0604020202020204" pitchFamily="34" charset="0"/>
              <a:buChar char="•"/>
            </a:pPr>
            <a:r>
              <a:rPr lang="de-DE" sz="2800" dirty="0" smtClean="0">
                <a:solidFill>
                  <a:schemeClr val="bg1"/>
                </a:solidFill>
              </a:rPr>
              <a:t> </a:t>
            </a:r>
            <a:r>
              <a:rPr lang="en-US" sz="3200" b="1" dirty="0" err="1">
                <a:solidFill>
                  <a:srgbClr val="FFFF00"/>
                </a:solidFill>
              </a:rPr>
              <a:t>D</a:t>
            </a:r>
            <a:r>
              <a:rPr lang="en-US" sz="2400" b="1" dirty="0" err="1">
                <a:solidFill>
                  <a:srgbClr val="FFFF00"/>
                </a:solidFill>
              </a:rPr>
              <a:t>onon</a:t>
            </a:r>
            <a:r>
              <a:rPr lang="en-US" sz="2800" b="1" dirty="0">
                <a:solidFill>
                  <a:srgbClr val="FFFF00"/>
                </a:solidFill>
              </a:rPr>
              <a:t>, </a:t>
            </a:r>
            <a:r>
              <a:rPr lang="en-US" sz="3200" b="1" dirty="0" err="1">
                <a:solidFill>
                  <a:srgbClr val="FFFF00"/>
                </a:solidFill>
              </a:rPr>
              <a:t>D</a:t>
            </a:r>
            <a:r>
              <a:rPr lang="en-US" sz="2400" b="1" dirty="0" err="1">
                <a:solidFill>
                  <a:srgbClr val="FFFF00"/>
                </a:solidFill>
              </a:rPr>
              <a:t>omol</a:t>
            </a:r>
            <a:r>
              <a:rPr lang="en-US" sz="2800" b="1" dirty="0">
                <a:solidFill>
                  <a:srgbClr val="FFFF00"/>
                </a:solidFill>
              </a:rPr>
              <a:t> </a:t>
            </a:r>
            <a:r>
              <a:rPr lang="en-US" sz="2800" b="1" dirty="0" smtClean="0">
                <a:solidFill>
                  <a:srgbClr val="FFFF00"/>
                </a:solidFill>
              </a:rPr>
              <a:t> </a:t>
            </a:r>
            <a:r>
              <a:rPr lang="en-US" sz="2800" b="1" dirty="0" smtClean="0">
                <a:solidFill>
                  <a:schemeClr val="bg1"/>
                </a:solidFill>
              </a:rPr>
              <a:t>- </a:t>
            </a:r>
            <a:r>
              <a:rPr lang="en-US" sz="2800" dirty="0" smtClean="0">
                <a:solidFill>
                  <a:schemeClr val="bg1"/>
                </a:solidFill>
              </a:rPr>
              <a:t>2 </a:t>
            </a:r>
            <a:r>
              <a:rPr lang="en-US" sz="2800" dirty="0">
                <a:solidFill>
                  <a:schemeClr val="bg1"/>
                </a:solidFill>
              </a:rPr>
              <a:t>depolarization </a:t>
            </a:r>
            <a:r>
              <a:rPr lang="en-US" sz="2800" dirty="0" smtClean="0">
                <a:solidFill>
                  <a:schemeClr val="bg1"/>
                </a:solidFill>
              </a:rPr>
              <a:t>coefficients </a:t>
            </a:r>
            <a:r>
              <a:rPr lang="en-US" sz="2800" dirty="0">
                <a:solidFill>
                  <a:schemeClr val="bg1"/>
                </a:solidFill>
              </a:rPr>
              <a:t>for the target </a:t>
            </a:r>
            <a:r>
              <a:rPr lang="en-US" sz="2800" dirty="0" smtClean="0">
                <a:solidFill>
                  <a:schemeClr val="bg1"/>
                </a:solidFill>
              </a:rPr>
              <a:t>in </a:t>
            </a:r>
            <a:r>
              <a:rPr lang="de-DE" sz="2800" dirty="0" err="1">
                <a:solidFill>
                  <a:schemeClr val="bg1"/>
                </a:solidFill>
              </a:rPr>
              <a:t>c.m.s</a:t>
            </a:r>
            <a:endParaRPr lang="de-DE" sz="2800" dirty="0">
              <a:solidFill>
                <a:schemeClr val="bg1"/>
              </a:solidFill>
            </a:endParaRPr>
          </a:p>
          <a:p>
            <a:pPr marL="457200" indent="-457200">
              <a:buFont typeface="Arial" panose="020B0604020202020204" pitchFamily="34" charset="0"/>
              <a:buChar char="•"/>
            </a:pPr>
            <a:r>
              <a:rPr lang="en-US" sz="3200" b="1" dirty="0" err="1" smtClean="0">
                <a:solidFill>
                  <a:srgbClr val="FFFF00"/>
                </a:solidFill>
              </a:rPr>
              <a:t>N</a:t>
            </a:r>
            <a:r>
              <a:rPr lang="en-US" sz="2400" b="1" dirty="0" err="1" smtClean="0">
                <a:solidFill>
                  <a:srgbClr val="FFFF00"/>
                </a:solidFill>
              </a:rPr>
              <a:t>onll</a:t>
            </a:r>
            <a:r>
              <a:rPr lang="en-US" sz="2800" b="1" dirty="0">
                <a:solidFill>
                  <a:srgbClr val="FFFF00"/>
                </a:solidFill>
              </a:rPr>
              <a:t>,</a:t>
            </a:r>
            <a:r>
              <a:rPr lang="ru-RU" sz="2800" b="1" dirty="0">
                <a:solidFill>
                  <a:srgbClr val="FFFF00"/>
                </a:solidFill>
              </a:rPr>
              <a:t> </a:t>
            </a:r>
            <a:r>
              <a:rPr lang="en-US" sz="3200" b="1" dirty="0" err="1">
                <a:solidFill>
                  <a:srgbClr val="FFFF00"/>
                </a:solidFill>
              </a:rPr>
              <a:t>N</a:t>
            </a:r>
            <a:r>
              <a:rPr lang="en-US" sz="2400" b="1" dirty="0" err="1">
                <a:solidFill>
                  <a:srgbClr val="FFFF00"/>
                </a:solidFill>
              </a:rPr>
              <a:t>onml</a:t>
            </a:r>
            <a:r>
              <a:rPr lang="en-US" sz="2800" b="1" dirty="0">
                <a:solidFill>
                  <a:srgbClr val="FFFF00"/>
                </a:solidFill>
              </a:rPr>
              <a:t>, </a:t>
            </a:r>
            <a:r>
              <a:rPr lang="en-US" sz="3200" b="1" dirty="0" err="1">
                <a:solidFill>
                  <a:srgbClr val="FFFF00"/>
                </a:solidFill>
              </a:rPr>
              <a:t>N</a:t>
            </a:r>
            <a:r>
              <a:rPr lang="en-US" sz="2400" b="1" dirty="0" err="1">
                <a:solidFill>
                  <a:srgbClr val="FFFF00"/>
                </a:solidFill>
              </a:rPr>
              <a:t>omnl</a:t>
            </a:r>
            <a:r>
              <a:rPr lang="en-US" sz="2800" b="1" dirty="0">
                <a:solidFill>
                  <a:srgbClr val="FFFF00"/>
                </a:solidFill>
              </a:rPr>
              <a:t>, </a:t>
            </a:r>
            <a:r>
              <a:rPr lang="en-US" sz="3200" b="1" dirty="0" err="1">
                <a:solidFill>
                  <a:srgbClr val="FFFF00"/>
                </a:solidFill>
              </a:rPr>
              <a:t>N</a:t>
            </a:r>
            <a:r>
              <a:rPr lang="en-US" sz="2400" b="1" dirty="0" err="1">
                <a:solidFill>
                  <a:srgbClr val="FFFF00"/>
                </a:solidFill>
              </a:rPr>
              <a:t>omln</a:t>
            </a:r>
            <a:r>
              <a:rPr lang="en-US" sz="2800" b="1" dirty="0">
                <a:solidFill>
                  <a:srgbClr val="FFFF00"/>
                </a:solidFill>
              </a:rPr>
              <a:t>, </a:t>
            </a:r>
            <a:r>
              <a:rPr lang="en-US" sz="3200" b="1" dirty="0" err="1">
                <a:solidFill>
                  <a:srgbClr val="FFFF00"/>
                </a:solidFill>
              </a:rPr>
              <a:t>N</a:t>
            </a:r>
            <a:r>
              <a:rPr lang="en-US" sz="2400" b="1" dirty="0" err="1">
                <a:solidFill>
                  <a:srgbClr val="FFFF00"/>
                </a:solidFill>
              </a:rPr>
              <a:t>ommn</a:t>
            </a:r>
            <a:r>
              <a:rPr lang="en-US" sz="2800" b="1" dirty="0">
                <a:solidFill>
                  <a:srgbClr val="FFFF00"/>
                </a:solidFill>
              </a:rPr>
              <a:t> </a:t>
            </a:r>
            <a:r>
              <a:rPr lang="en-US" sz="2800" b="1" dirty="0" smtClean="0">
                <a:solidFill>
                  <a:schemeClr val="bg1"/>
                </a:solidFill>
              </a:rPr>
              <a:t> - </a:t>
            </a:r>
            <a:r>
              <a:rPr lang="en-US" sz="2800" dirty="0" smtClean="0">
                <a:solidFill>
                  <a:schemeClr val="bg1"/>
                </a:solidFill>
              </a:rPr>
              <a:t>5 </a:t>
            </a:r>
            <a:r>
              <a:rPr lang="en-US" sz="2800" dirty="0">
                <a:solidFill>
                  <a:schemeClr val="bg1"/>
                </a:solidFill>
              </a:rPr>
              <a:t>polarizations of the recoil particle with polarized beam and target </a:t>
            </a:r>
            <a:r>
              <a:rPr lang="en-US" sz="2800" dirty="0" smtClean="0">
                <a:solidFill>
                  <a:schemeClr val="bg1"/>
                </a:solidFill>
              </a:rPr>
              <a:t>in </a:t>
            </a:r>
            <a:r>
              <a:rPr lang="de-DE" sz="2800" dirty="0" err="1">
                <a:solidFill>
                  <a:schemeClr val="bg1"/>
                </a:solidFill>
              </a:rPr>
              <a:t>c.m.s</a:t>
            </a:r>
            <a:endParaRPr lang="de-DE" sz="2800" dirty="0">
              <a:solidFill>
                <a:schemeClr val="bg1"/>
              </a:solidFill>
            </a:endParaRPr>
          </a:p>
          <a:p>
            <a:r>
              <a:rPr lang="en-US" sz="2800" dirty="0" smtClean="0">
                <a:solidFill>
                  <a:schemeClr val="bg1"/>
                </a:solidFill>
              </a:rPr>
              <a:t>Therefore</a:t>
            </a:r>
            <a:r>
              <a:rPr lang="en-US" sz="2800" dirty="0">
                <a:solidFill>
                  <a:schemeClr val="bg1"/>
                </a:solidFill>
              </a:rPr>
              <a:t>, 15 </a:t>
            </a:r>
            <a:r>
              <a:rPr lang="en-US" sz="2800" dirty="0" smtClean="0">
                <a:solidFill>
                  <a:schemeClr val="bg1"/>
                </a:solidFill>
              </a:rPr>
              <a:t>deferent </a:t>
            </a:r>
            <a:r>
              <a:rPr lang="en-US" sz="2800" dirty="0">
                <a:solidFill>
                  <a:schemeClr val="bg1"/>
                </a:solidFill>
              </a:rPr>
              <a:t>observables in total </a:t>
            </a:r>
            <a:r>
              <a:rPr lang="en-US" sz="2800" dirty="0" smtClean="0">
                <a:solidFill>
                  <a:schemeClr val="bg1"/>
                </a:solidFill>
              </a:rPr>
              <a:t> can </a:t>
            </a:r>
            <a:r>
              <a:rPr lang="en-US" sz="2800" dirty="0">
                <a:solidFill>
                  <a:schemeClr val="bg1"/>
                </a:solidFill>
              </a:rPr>
              <a:t>be measured at</a:t>
            </a:r>
            <a:r>
              <a:rPr lang="en-US" sz="2800" dirty="0"/>
              <a:t> </a:t>
            </a:r>
            <a:r>
              <a:rPr lang="en-US" sz="2800" dirty="0">
                <a:solidFill>
                  <a:schemeClr val="bg1"/>
                </a:solidFill>
              </a:rPr>
              <a:t>U70.</a:t>
            </a:r>
            <a:endParaRPr lang="ru-RU" sz="2800" dirty="0">
              <a:solidFill>
                <a:schemeClr val="bg1"/>
              </a:solidFill>
            </a:endParaRPr>
          </a:p>
        </p:txBody>
      </p:sp>
    </p:spTree>
    <p:extLst>
      <p:ext uri="{BB962C8B-B14F-4D97-AF65-F5344CB8AC3E}">
        <p14:creationId xmlns:p14="http://schemas.microsoft.com/office/powerpoint/2010/main" val="3734303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1448674" y="1092717"/>
            <a:ext cx="5638800" cy="2418634"/>
          </a:xfrm>
          <a:prstGeom prst="rect">
            <a:avLst/>
          </a:prstGeom>
        </p:spPr>
      </p:pic>
      <p:sp>
        <p:nvSpPr>
          <p:cNvPr id="8" name="Прямоугольник 7"/>
          <p:cNvSpPr/>
          <p:nvPr/>
        </p:nvSpPr>
        <p:spPr>
          <a:xfrm>
            <a:off x="226990" y="3511351"/>
            <a:ext cx="8766220" cy="830997"/>
          </a:xfrm>
          <a:prstGeom prst="rect">
            <a:avLst/>
          </a:prstGeom>
        </p:spPr>
        <p:txBody>
          <a:bodyPr wrap="square">
            <a:spAutoFit/>
          </a:bodyPr>
          <a:lstStyle/>
          <a:p>
            <a:r>
              <a:rPr lang="en-US" sz="2400" dirty="0" smtClean="0">
                <a:solidFill>
                  <a:schemeClr val="bg1"/>
                </a:solidFill>
              </a:rPr>
              <a:t>Measuring </a:t>
            </a:r>
            <a:r>
              <a:rPr lang="en-US" sz="2400" dirty="0">
                <a:solidFill>
                  <a:schemeClr val="bg1"/>
                </a:solidFill>
              </a:rPr>
              <a:t>the cross section of </a:t>
            </a:r>
            <a:r>
              <a:rPr lang="en-US" sz="2400" dirty="0" err="1" smtClean="0">
                <a:solidFill>
                  <a:schemeClr val="bg1"/>
                </a:solidFill>
              </a:rPr>
              <a:t>Aoonn</a:t>
            </a:r>
            <a:r>
              <a:rPr lang="en-US" sz="2400" dirty="0">
                <a:solidFill>
                  <a:schemeClr val="bg1"/>
                </a:solidFill>
              </a:rPr>
              <a:t>, Konno and </a:t>
            </a:r>
            <a:r>
              <a:rPr lang="en-US" sz="2400" dirty="0" err="1">
                <a:solidFill>
                  <a:schemeClr val="bg1"/>
                </a:solidFill>
              </a:rPr>
              <a:t>Donon</a:t>
            </a:r>
            <a:r>
              <a:rPr lang="en-US" sz="2400" dirty="0">
                <a:solidFill>
                  <a:schemeClr val="bg1"/>
                </a:solidFill>
              </a:rPr>
              <a:t>, allows us to reconstruct the following amplitudes or their combinations </a:t>
            </a:r>
            <a:r>
              <a:rPr lang="ru-RU" sz="2400" dirty="0" smtClean="0">
                <a:solidFill>
                  <a:schemeClr val="bg1"/>
                </a:solidFill>
              </a:rPr>
              <a:t>:</a:t>
            </a:r>
            <a:endParaRPr lang="ru-RU" sz="2400" dirty="0">
              <a:solidFill>
                <a:schemeClr val="bg1"/>
              </a:solidFill>
            </a:endParaRPr>
          </a:p>
        </p:txBody>
      </p:sp>
      <p:pic>
        <p:nvPicPr>
          <p:cNvPr id="12" name="Рисунок 11"/>
          <p:cNvPicPr>
            <a:picLocks noChangeAspect="1"/>
          </p:cNvPicPr>
          <p:nvPr/>
        </p:nvPicPr>
        <p:blipFill>
          <a:blip r:embed="rId3"/>
          <a:stretch>
            <a:fillRect/>
          </a:stretch>
        </p:blipFill>
        <p:spPr>
          <a:xfrm>
            <a:off x="1868649" y="4392343"/>
            <a:ext cx="4800600" cy="1797039"/>
          </a:xfrm>
          <a:prstGeom prst="rect">
            <a:avLst/>
          </a:prstGeom>
        </p:spPr>
      </p:pic>
      <p:pic>
        <p:nvPicPr>
          <p:cNvPr id="13" name="Рисунок 12"/>
          <p:cNvPicPr>
            <a:picLocks noChangeAspect="1"/>
          </p:cNvPicPr>
          <p:nvPr/>
        </p:nvPicPr>
        <p:blipFill>
          <a:blip r:embed="rId4"/>
          <a:stretch>
            <a:fillRect/>
          </a:stretch>
        </p:blipFill>
        <p:spPr>
          <a:xfrm>
            <a:off x="1868649" y="6096000"/>
            <a:ext cx="4798851" cy="558875"/>
          </a:xfrm>
          <a:prstGeom prst="rect">
            <a:avLst/>
          </a:prstGeom>
        </p:spPr>
      </p:pic>
      <p:sp>
        <p:nvSpPr>
          <p:cNvPr id="2" name="Прямоугольник 1"/>
          <p:cNvSpPr/>
          <p:nvPr/>
        </p:nvSpPr>
        <p:spPr>
          <a:xfrm>
            <a:off x="762000" y="165286"/>
            <a:ext cx="7696200" cy="830997"/>
          </a:xfrm>
          <a:prstGeom prst="rect">
            <a:avLst/>
          </a:prstGeom>
        </p:spPr>
        <p:txBody>
          <a:bodyPr wrap="square">
            <a:spAutoFit/>
          </a:bodyPr>
          <a:lstStyle/>
          <a:p>
            <a:r>
              <a:rPr lang="en-US" sz="2400" dirty="0" smtClean="0">
                <a:solidFill>
                  <a:schemeClr val="bg1"/>
                </a:solidFill>
              </a:rPr>
              <a:t>We </a:t>
            </a:r>
            <a:r>
              <a:rPr lang="en-US" sz="2400" dirty="0">
                <a:solidFill>
                  <a:schemeClr val="bg1"/>
                </a:solidFill>
              </a:rPr>
              <a:t>express the measured observables in terms of scattering </a:t>
            </a:r>
            <a:r>
              <a:rPr lang="en-US" sz="2400" dirty="0" smtClean="0">
                <a:solidFill>
                  <a:schemeClr val="bg1"/>
                </a:solidFill>
              </a:rPr>
              <a:t>amplitudes as follows:</a:t>
            </a:r>
            <a:endParaRPr lang="ru-RU" sz="2400" dirty="0">
              <a:solidFill>
                <a:schemeClr val="bg1"/>
              </a:solidFill>
            </a:endParaRPr>
          </a:p>
        </p:txBody>
      </p:sp>
    </p:spTree>
    <p:extLst>
      <p:ext uri="{BB962C8B-B14F-4D97-AF65-F5344CB8AC3E}">
        <p14:creationId xmlns:p14="http://schemas.microsoft.com/office/powerpoint/2010/main" val="1809392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Текст 2"/>
              <p:cNvSpPr>
                <a:spLocks noGrp="1"/>
              </p:cNvSpPr>
              <p:nvPr>
                <p:ph type="body" idx="1"/>
              </p:nvPr>
            </p:nvSpPr>
            <p:spPr>
              <a:xfrm>
                <a:off x="381000" y="530436"/>
                <a:ext cx="8382000" cy="4460452"/>
              </a:xfrm>
            </p:spPr>
            <p:txBody>
              <a:bodyPr/>
              <a:lstStyle/>
              <a:p>
                <a:pPr algn="ctr"/>
                <a:r>
                  <a:rPr lang="en-US" sz="2400" dirty="0" smtClean="0">
                    <a:solidFill>
                      <a:schemeClr val="bg1"/>
                    </a:solidFill>
                  </a:rPr>
                  <a:t>The analyzing powers (or polarization of recoil particle) equal</a:t>
                </a:r>
                <a:r>
                  <a:rPr lang="en-US" sz="2800" dirty="0" smtClean="0">
                    <a:solidFill>
                      <a:schemeClr val="bg1"/>
                    </a:solidFill>
                  </a:rPr>
                  <a:t>  </a:t>
                </a:r>
                <a:r>
                  <a:rPr lang="en-US" sz="2800" dirty="0" smtClean="0">
                    <a:solidFill>
                      <a:srgbClr val="FFFF00"/>
                    </a:solidFill>
                  </a:rPr>
                  <a:t>σ</a:t>
                </a:r>
                <a:r>
                  <a:rPr lang="en-US" sz="3200" dirty="0" err="1" smtClean="0">
                    <a:solidFill>
                      <a:srgbClr val="FFFF00"/>
                    </a:solidFill>
                  </a:rPr>
                  <a:t>A</a:t>
                </a:r>
                <a:r>
                  <a:rPr lang="en-US" sz="2400" dirty="0" err="1" smtClean="0">
                    <a:solidFill>
                      <a:srgbClr val="FFFF00"/>
                    </a:solidFill>
                  </a:rPr>
                  <a:t>oono</a:t>
                </a:r>
                <a:r>
                  <a:rPr lang="en-US" sz="2800" dirty="0" smtClean="0">
                    <a:solidFill>
                      <a:srgbClr val="FFFF00"/>
                    </a:solidFill>
                  </a:rPr>
                  <a:t> </a:t>
                </a:r>
                <a:r>
                  <a:rPr lang="en-US" sz="2800" dirty="0">
                    <a:solidFill>
                      <a:srgbClr val="FFFF00"/>
                    </a:solidFill>
                  </a:rPr>
                  <a:t>= </a:t>
                </a:r>
                <a:r>
                  <a:rPr lang="en-US" sz="2800" dirty="0" err="1">
                    <a:solidFill>
                      <a:srgbClr val="FFFF00"/>
                    </a:solidFill>
                  </a:rPr>
                  <a:t>σ</a:t>
                </a:r>
                <a:r>
                  <a:rPr lang="en-US" sz="3200" dirty="0" err="1">
                    <a:solidFill>
                      <a:srgbClr val="FFFF00"/>
                    </a:solidFill>
                  </a:rPr>
                  <a:t>A</a:t>
                </a:r>
                <a:r>
                  <a:rPr lang="en-US" sz="2400" dirty="0" err="1">
                    <a:solidFill>
                      <a:srgbClr val="FFFF00"/>
                    </a:solidFill>
                  </a:rPr>
                  <a:t>ooon</a:t>
                </a:r>
                <a:r>
                  <a:rPr lang="en-US" sz="2800" dirty="0">
                    <a:solidFill>
                      <a:srgbClr val="FFFF00"/>
                    </a:solidFill>
                  </a:rPr>
                  <a:t> = </a:t>
                </a:r>
                <a:r>
                  <a:rPr lang="en-US" sz="2800" dirty="0" err="1">
                    <a:solidFill>
                      <a:srgbClr val="FFFF00"/>
                    </a:solidFill>
                  </a:rPr>
                  <a:t>σ</a:t>
                </a:r>
                <a:r>
                  <a:rPr lang="en-US" sz="3200" dirty="0" err="1">
                    <a:solidFill>
                      <a:srgbClr val="FFFF00"/>
                    </a:solidFill>
                  </a:rPr>
                  <a:t>P</a:t>
                </a:r>
                <a:r>
                  <a:rPr lang="en-US" sz="2400" dirty="0" err="1">
                    <a:solidFill>
                      <a:srgbClr val="FFFF00"/>
                    </a:solidFill>
                  </a:rPr>
                  <a:t>onoo</a:t>
                </a:r>
                <a:r>
                  <a:rPr lang="en-US" sz="2800" dirty="0">
                    <a:solidFill>
                      <a:srgbClr val="FFFF00"/>
                    </a:solidFill>
                  </a:rPr>
                  <a:t> = Re </a:t>
                </a:r>
                <a14:m>
                  <m:oMath xmlns:m="http://schemas.openxmlformats.org/officeDocument/2006/math">
                    <m:acc>
                      <m:accPr>
                        <m:chr m:val="̅"/>
                        <m:ctrlPr>
                          <a:rPr lang="en-US" sz="2800" i="1" smtClean="0">
                            <a:solidFill>
                              <a:srgbClr val="FFFF00"/>
                            </a:solidFill>
                            <a:latin typeface="Cambria Math"/>
                          </a:rPr>
                        </m:ctrlPr>
                      </m:accPr>
                      <m:e>
                        <m:r>
                          <a:rPr lang="en-US" sz="2800" b="0" i="1" smtClean="0">
                            <a:solidFill>
                              <a:srgbClr val="FFFF00"/>
                            </a:solidFill>
                            <a:latin typeface="Cambria Math" panose="02040503050406030204" pitchFamily="18" charset="0"/>
                          </a:rPr>
                          <m:t>𝑎</m:t>
                        </m:r>
                      </m:e>
                    </m:acc>
                  </m:oMath>
                </a14:m>
                <a:r>
                  <a:rPr lang="en-US" sz="2800" dirty="0" smtClean="0">
                    <a:solidFill>
                      <a:srgbClr val="FFFF00"/>
                    </a:solidFill>
                  </a:rPr>
                  <a:t> e</a:t>
                </a:r>
                <a:endParaRPr lang="en-US" dirty="0">
                  <a:solidFill>
                    <a:schemeClr val="bg1"/>
                  </a:solidFill>
                </a:endParaRPr>
              </a:p>
              <a:p>
                <a:r>
                  <a:rPr lang="en-US" sz="2400" dirty="0" smtClean="0">
                    <a:solidFill>
                      <a:schemeClr val="bg1"/>
                    </a:solidFill>
                  </a:rPr>
                  <a:t>        Lets assume that d amplitude is real (</a:t>
                </a:r>
                <a:r>
                  <a:rPr lang="en-US" sz="2800" dirty="0" smtClean="0">
                    <a:solidFill>
                      <a:schemeClr val="bg1"/>
                    </a:solidFill>
                  </a:rPr>
                  <a:t> </a:t>
                </a:r>
                <a:r>
                  <a:rPr lang="en-US" sz="2800" dirty="0" err="1">
                    <a:solidFill>
                      <a:schemeClr val="bg1"/>
                    </a:solidFill>
                  </a:rPr>
                  <a:t>Xsrbt</a:t>
                </a:r>
                <a:r>
                  <a:rPr lang="en-US" sz="2800" dirty="0">
                    <a:solidFill>
                      <a:schemeClr val="bg1"/>
                    </a:solidFill>
                  </a:rPr>
                  <a:t> = </a:t>
                </a:r>
                <a:r>
                  <a:rPr lang="el-GR" sz="2800" dirty="0">
                    <a:solidFill>
                      <a:schemeClr val="bg1"/>
                    </a:solidFill>
                  </a:rPr>
                  <a:t>σ</a:t>
                </a:r>
                <a:r>
                  <a:rPr lang="en-US" sz="3200" dirty="0" err="1">
                    <a:solidFill>
                      <a:schemeClr val="bg1"/>
                    </a:solidFill>
                  </a:rPr>
                  <a:t>X</a:t>
                </a:r>
                <a:r>
                  <a:rPr lang="en-US" sz="2400" dirty="0" err="1">
                    <a:solidFill>
                      <a:schemeClr val="bg1"/>
                    </a:solidFill>
                  </a:rPr>
                  <a:t>srbt</a:t>
                </a:r>
                <a:r>
                  <a:rPr lang="en-US" sz="2800" dirty="0">
                    <a:solidFill>
                      <a:schemeClr val="bg1"/>
                    </a:solidFill>
                  </a:rPr>
                  <a:t> </a:t>
                </a:r>
                <a:r>
                  <a:rPr lang="en-US" sz="2400" dirty="0">
                    <a:solidFill>
                      <a:schemeClr val="bg1"/>
                    </a:solidFill>
                  </a:rPr>
                  <a:t>)</a:t>
                </a:r>
                <a:endParaRPr lang="en-US" sz="2800" dirty="0" smtClean="0">
                  <a:solidFill>
                    <a:schemeClr val="bg1"/>
                  </a:solidFill>
                </a:endParaRPr>
              </a:p>
              <a:p>
                <a:r>
                  <a:rPr lang="it-IT" sz="2800" dirty="0" smtClean="0">
                    <a:solidFill>
                      <a:schemeClr val="bg1"/>
                    </a:solidFill>
                  </a:rPr>
                  <a:t>                         </a:t>
                </a:r>
                <a:r>
                  <a:rPr lang="it-IT" sz="2800" dirty="0" smtClean="0">
                    <a:solidFill>
                      <a:srgbClr val="FFFF00"/>
                    </a:solidFill>
                  </a:rPr>
                  <a:t>Re d = d</a:t>
                </a:r>
                <a:r>
                  <a:rPr lang="it-IT" sz="2000" dirty="0" smtClean="0">
                    <a:solidFill>
                      <a:srgbClr val="FFFF00"/>
                    </a:solidFill>
                  </a:rPr>
                  <a:t>1</a:t>
                </a:r>
                <a:r>
                  <a:rPr lang="it-IT" sz="2800" dirty="0" smtClean="0">
                    <a:solidFill>
                      <a:srgbClr val="FFFF00"/>
                    </a:solidFill>
                  </a:rPr>
                  <a:t>,              Im d = 0. </a:t>
                </a:r>
                <a:r>
                  <a:rPr lang="en-US" sz="2800" dirty="0" smtClean="0">
                    <a:solidFill>
                      <a:srgbClr val="FFFF00"/>
                    </a:solidFill>
                  </a:rPr>
                  <a:t> </a:t>
                </a:r>
              </a:p>
              <a:p>
                <a:r>
                  <a:rPr lang="en-US" sz="2800" dirty="0" smtClean="0">
                    <a:solidFill>
                      <a:srgbClr val="FFFF00"/>
                    </a:solidFill>
                  </a:rPr>
                  <a:t>                      </a:t>
                </a:r>
                <a:endParaRPr lang="it-IT" sz="2800" dirty="0" smtClean="0">
                  <a:solidFill>
                    <a:srgbClr val="FFFF00"/>
                  </a:solidFill>
                </a:endParaRPr>
              </a:p>
              <a:p>
                <a:r>
                  <a:rPr lang="it-IT" sz="2800" dirty="0" smtClean="0">
                    <a:solidFill>
                      <a:srgbClr val="FFFF00"/>
                    </a:solidFill>
                  </a:rPr>
                  <a:t>   Domol </a:t>
                </a:r>
                <a:r>
                  <a:rPr lang="it-IT" sz="2800" dirty="0">
                    <a:solidFill>
                      <a:srgbClr val="FFFF00"/>
                    </a:solidFill>
                  </a:rPr>
                  <a:t>= -</a:t>
                </a:r>
                <a:r>
                  <a:rPr lang="it-IT" sz="2800" dirty="0" smtClean="0">
                    <a:solidFill>
                      <a:srgbClr val="FFFF00"/>
                    </a:solidFill>
                  </a:rPr>
                  <a:t>Im </a:t>
                </a:r>
                <a14:m>
                  <m:oMath xmlns:m="http://schemas.openxmlformats.org/officeDocument/2006/math">
                    <m:acc>
                      <m:accPr>
                        <m:chr m:val="̅"/>
                        <m:ctrlPr>
                          <a:rPr lang="it-IT" sz="2800" i="1" dirty="0" smtClean="0">
                            <a:solidFill>
                              <a:srgbClr val="FFFF00"/>
                            </a:solidFill>
                            <a:latin typeface="Cambria Math"/>
                          </a:rPr>
                        </m:ctrlPr>
                      </m:accPr>
                      <m:e>
                        <m:r>
                          <a:rPr lang="en-US" sz="2800" b="0" i="1" dirty="0" smtClean="0">
                            <a:solidFill>
                              <a:srgbClr val="FFFF00"/>
                            </a:solidFill>
                            <a:latin typeface="Cambria Math" panose="02040503050406030204" pitchFamily="18" charset="0"/>
                          </a:rPr>
                          <m:t>𝑏</m:t>
                        </m:r>
                      </m:e>
                    </m:acc>
                  </m:oMath>
                </a14:m>
                <a:r>
                  <a:rPr lang="it-IT" sz="2800" dirty="0" smtClean="0">
                    <a:solidFill>
                      <a:srgbClr val="FFFF00"/>
                    </a:solidFill>
                  </a:rPr>
                  <a:t>e</a:t>
                </a:r>
              </a:p>
              <a:p>
                <a:r>
                  <a:rPr lang="it-IT" sz="2800" dirty="0" smtClean="0">
                    <a:solidFill>
                      <a:srgbClr val="FFFF00"/>
                    </a:solidFill>
                  </a:rPr>
                  <a:t>Nommn = Re </a:t>
                </a:r>
                <a14:m>
                  <m:oMath xmlns:m="http://schemas.openxmlformats.org/officeDocument/2006/math">
                    <m:acc>
                      <m:accPr>
                        <m:chr m:val="̅"/>
                        <m:ctrlPr>
                          <a:rPr lang="it-IT" sz="2800" i="1" smtClean="0">
                            <a:solidFill>
                              <a:srgbClr val="FFFF00"/>
                            </a:solidFill>
                            <a:latin typeface="Cambria Math"/>
                          </a:rPr>
                        </m:ctrlPr>
                      </m:accPr>
                      <m:e>
                        <m:r>
                          <a:rPr lang="en-US" sz="2800" b="0" i="1" smtClean="0">
                            <a:solidFill>
                              <a:srgbClr val="FFFF00"/>
                            </a:solidFill>
                            <a:latin typeface="Cambria Math" panose="02040503050406030204" pitchFamily="18" charset="0"/>
                          </a:rPr>
                          <m:t>𝑐</m:t>
                        </m:r>
                      </m:e>
                    </m:acc>
                  </m:oMath>
                </a14:m>
                <a:r>
                  <a:rPr lang="it-IT" sz="2800" dirty="0" smtClean="0">
                    <a:solidFill>
                      <a:srgbClr val="FFFF00"/>
                    </a:solidFill>
                  </a:rPr>
                  <a:t>e </a:t>
                </a:r>
              </a:p>
              <a:p>
                <a:r>
                  <a:rPr lang="it-IT" sz="2800" dirty="0" smtClean="0">
                    <a:solidFill>
                      <a:srgbClr val="FFFF00"/>
                    </a:solidFill>
                  </a:rPr>
                  <a:t>   Komlo </a:t>
                </a:r>
                <a:r>
                  <a:rPr lang="it-IT" sz="2800" dirty="0">
                    <a:solidFill>
                      <a:srgbClr val="FFFF00"/>
                    </a:solidFill>
                  </a:rPr>
                  <a:t>= -</a:t>
                </a:r>
                <a:r>
                  <a:rPr lang="it-IT" sz="2800" dirty="0" smtClean="0">
                    <a:solidFill>
                      <a:srgbClr val="FFFF00"/>
                    </a:solidFill>
                  </a:rPr>
                  <a:t>Im </a:t>
                </a:r>
                <a14:m>
                  <m:oMath xmlns:m="http://schemas.openxmlformats.org/officeDocument/2006/math">
                    <m:acc>
                      <m:accPr>
                        <m:chr m:val="̅"/>
                        <m:ctrlPr>
                          <a:rPr lang="it-IT" sz="2800" i="1" smtClean="0">
                            <a:solidFill>
                              <a:srgbClr val="FFFF00"/>
                            </a:solidFill>
                            <a:latin typeface="Cambria Math"/>
                          </a:rPr>
                        </m:ctrlPr>
                      </m:accPr>
                      <m:e>
                        <m:r>
                          <a:rPr lang="en-US" sz="2800" b="0" i="1" smtClean="0">
                            <a:solidFill>
                              <a:srgbClr val="FFFF00"/>
                            </a:solidFill>
                            <a:latin typeface="Cambria Math" panose="02040503050406030204" pitchFamily="18" charset="0"/>
                          </a:rPr>
                          <m:t>𝑐</m:t>
                        </m:r>
                      </m:e>
                    </m:acc>
                  </m:oMath>
                </a14:m>
                <a:r>
                  <a:rPr lang="it-IT" sz="2800" dirty="0" smtClean="0">
                    <a:solidFill>
                      <a:srgbClr val="FFFF00"/>
                    </a:solidFill>
                  </a:rPr>
                  <a:t>e</a:t>
                </a:r>
              </a:p>
              <a:p>
                <a:r>
                  <a:rPr lang="it-IT" sz="2800" dirty="0" smtClean="0">
                    <a:solidFill>
                      <a:srgbClr val="FFFF00"/>
                    </a:solidFill>
                  </a:rPr>
                  <a:t>     Nonll </a:t>
                </a:r>
                <a:r>
                  <a:rPr lang="it-IT" sz="2800" dirty="0">
                    <a:solidFill>
                      <a:srgbClr val="FFFF00"/>
                    </a:solidFill>
                  </a:rPr>
                  <a:t>= -</a:t>
                </a:r>
                <a:r>
                  <a:rPr lang="it-IT" sz="2800" dirty="0" smtClean="0">
                    <a:solidFill>
                      <a:srgbClr val="FFFF00"/>
                    </a:solidFill>
                  </a:rPr>
                  <a:t>Re </a:t>
                </a:r>
                <a14:m>
                  <m:oMath xmlns:m="http://schemas.openxmlformats.org/officeDocument/2006/math">
                    <m:acc>
                      <m:accPr>
                        <m:chr m:val="̅"/>
                        <m:ctrlPr>
                          <a:rPr lang="it-IT" sz="2800" i="1">
                            <a:solidFill>
                              <a:srgbClr val="FFFF00"/>
                            </a:solidFill>
                            <a:latin typeface="Cambria Math"/>
                          </a:rPr>
                        </m:ctrlPr>
                      </m:accPr>
                      <m:e>
                        <m:r>
                          <a:rPr lang="en-US" sz="2800" b="0" i="1" smtClean="0">
                            <a:solidFill>
                              <a:srgbClr val="FFFF00"/>
                            </a:solidFill>
                            <a:latin typeface="Cambria Math" panose="02040503050406030204" pitchFamily="18" charset="0"/>
                          </a:rPr>
                          <m:t>𝑑</m:t>
                        </m:r>
                      </m:e>
                    </m:acc>
                  </m:oMath>
                </a14:m>
                <a:r>
                  <a:rPr lang="it-IT" sz="2800" dirty="0" smtClean="0">
                    <a:solidFill>
                      <a:srgbClr val="FFFF00"/>
                    </a:solidFill>
                  </a:rPr>
                  <a:t>e</a:t>
                </a:r>
              </a:p>
              <a:p>
                <a:r>
                  <a:rPr lang="it-IT" sz="2800" dirty="0" smtClean="0">
                    <a:solidFill>
                      <a:srgbClr val="FFFF00"/>
                    </a:solidFill>
                  </a:rPr>
                  <a:t>   Aooml </a:t>
                </a:r>
                <a:r>
                  <a:rPr lang="it-IT" sz="2800" dirty="0">
                    <a:solidFill>
                      <a:srgbClr val="FFFF00"/>
                    </a:solidFill>
                  </a:rPr>
                  <a:t>= -</a:t>
                </a:r>
                <a:r>
                  <a:rPr lang="it-IT" sz="2800" dirty="0" smtClean="0">
                    <a:solidFill>
                      <a:srgbClr val="FFFF00"/>
                    </a:solidFill>
                  </a:rPr>
                  <a:t>Im </a:t>
                </a:r>
                <a14:m>
                  <m:oMath xmlns:m="http://schemas.openxmlformats.org/officeDocument/2006/math">
                    <m:acc>
                      <m:accPr>
                        <m:chr m:val="̅"/>
                        <m:ctrlPr>
                          <a:rPr lang="it-IT" sz="2800" i="1">
                            <a:solidFill>
                              <a:srgbClr val="FFFF00"/>
                            </a:solidFill>
                            <a:latin typeface="Cambria Math"/>
                          </a:rPr>
                        </m:ctrlPr>
                      </m:accPr>
                      <m:e>
                        <m:r>
                          <a:rPr lang="en-US" sz="2800" b="0" i="1" smtClean="0">
                            <a:solidFill>
                              <a:srgbClr val="FFFF00"/>
                            </a:solidFill>
                            <a:latin typeface="Cambria Math" panose="02040503050406030204" pitchFamily="18" charset="0"/>
                          </a:rPr>
                          <m:t>𝑑</m:t>
                        </m:r>
                      </m:e>
                    </m:acc>
                  </m:oMath>
                </a14:m>
                <a:r>
                  <a:rPr lang="it-IT" sz="2800" dirty="0" smtClean="0">
                    <a:solidFill>
                      <a:srgbClr val="FFFF00"/>
                    </a:solidFill>
                  </a:rPr>
                  <a:t>e</a:t>
                </a:r>
              </a:p>
            </p:txBody>
          </p:sp>
        </mc:Choice>
        <mc:Fallback xmlns="">
          <p:sp>
            <p:nvSpPr>
              <p:cNvPr id="3" name="Текст 2"/>
              <p:cNvSpPr>
                <a:spLocks noGrp="1" noRot="1" noChangeAspect="1" noMove="1" noResize="1" noEditPoints="1" noAdjustHandles="1" noChangeArrowheads="1" noChangeShapeType="1" noTextEdit="1"/>
              </p:cNvSpPr>
              <p:nvPr>
                <p:ph type="body" idx="1"/>
              </p:nvPr>
            </p:nvSpPr>
            <p:spPr>
              <a:xfrm>
                <a:off x="381000" y="530436"/>
                <a:ext cx="8382000" cy="4460452"/>
              </a:xfrm>
              <a:blipFill>
                <a:blip r:embed="rId2"/>
                <a:stretch>
                  <a:fillRect l="-2618" t="-956" b="-409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3200400" y="2715650"/>
                <a:ext cx="3657600" cy="2275238"/>
              </a:xfrm>
              <a:prstGeom prst="rect">
                <a:avLst/>
              </a:prstGeom>
            </p:spPr>
            <p:txBody>
              <a:bodyPr wrap="square">
                <a:spAutoFit/>
              </a:bodyPr>
              <a:lstStyle/>
              <a:p>
                <a:r>
                  <a:rPr lang="it-IT" sz="2800" dirty="0" smtClean="0">
                    <a:solidFill>
                      <a:srgbClr val="FFFF00"/>
                    </a:solidFill>
                  </a:rPr>
                  <a:t>Kommo = Re( </a:t>
                </a:r>
                <a14:m>
                  <m:oMath xmlns:m="http://schemas.openxmlformats.org/officeDocument/2006/math">
                    <m:acc>
                      <m:accPr>
                        <m:chr m:val="̅"/>
                        <m:ctrlPr>
                          <a:rPr lang="it-IT" sz="2800" i="1">
                            <a:solidFill>
                              <a:srgbClr val="FFFF00"/>
                            </a:solidFill>
                            <a:latin typeface="Cambria Math"/>
                          </a:rPr>
                        </m:ctrlPr>
                      </m:accPr>
                      <m:e>
                        <m:r>
                          <a:rPr lang="en-US" sz="2800" i="1">
                            <a:solidFill>
                              <a:srgbClr val="FFFF00"/>
                            </a:solidFill>
                            <a:latin typeface="Cambria Math" panose="02040503050406030204" pitchFamily="18" charset="0"/>
                          </a:rPr>
                          <m:t>𝑎</m:t>
                        </m:r>
                      </m:e>
                    </m:acc>
                  </m:oMath>
                </a14:m>
                <a:r>
                  <a:rPr lang="it-IT" sz="2800" dirty="0">
                    <a:solidFill>
                      <a:srgbClr val="FFFF00"/>
                    </a:solidFill>
                  </a:rPr>
                  <a:t>c  + </a:t>
                </a:r>
                <a14:m>
                  <m:oMath xmlns:m="http://schemas.openxmlformats.org/officeDocument/2006/math">
                    <m:acc>
                      <m:accPr>
                        <m:chr m:val="̅"/>
                        <m:ctrlPr>
                          <a:rPr lang="it-IT" sz="2800" i="1">
                            <a:solidFill>
                              <a:srgbClr val="FFFF00"/>
                            </a:solidFill>
                            <a:latin typeface="Cambria Math"/>
                          </a:rPr>
                        </m:ctrlPr>
                      </m:accPr>
                      <m:e>
                        <m:r>
                          <a:rPr lang="en-US" sz="2800" i="1">
                            <a:solidFill>
                              <a:srgbClr val="FFFF00"/>
                            </a:solidFill>
                            <a:latin typeface="Cambria Math" panose="02040503050406030204" pitchFamily="18" charset="0"/>
                          </a:rPr>
                          <m:t>𝑏</m:t>
                        </m:r>
                      </m:e>
                    </m:acc>
                  </m:oMath>
                </a14:m>
                <a:r>
                  <a:rPr lang="it-IT" sz="2800" dirty="0">
                    <a:solidFill>
                      <a:srgbClr val="FFFF00"/>
                    </a:solidFill>
                  </a:rPr>
                  <a:t>d )</a:t>
                </a:r>
              </a:p>
              <a:p>
                <a:r>
                  <a:rPr lang="it-IT" sz="2800" dirty="0" smtClean="0">
                    <a:solidFill>
                      <a:srgbClr val="FFFF00"/>
                    </a:solidFill>
                  </a:rPr>
                  <a:t>  Nomln </a:t>
                </a:r>
                <a:r>
                  <a:rPr lang="it-IT" sz="2800" dirty="0">
                    <a:solidFill>
                      <a:srgbClr val="FFFF00"/>
                    </a:solidFill>
                  </a:rPr>
                  <a:t>= Im( </a:t>
                </a:r>
                <a14:m>
                  <m:oMath xmlns:m="http://schemas.openxmlformats.org/officeDocument/2006/math">
                    <m:acc>
                      <m:accPr>
                        <m:chr m:val="̅"/>
                        <m:ctrlPr>
                          <a:rPr lang="it-IT" sz="2800" i="1">
                            <a:solidFill>
                              <a:srgbClr val="FFFF00"/>
                            </a:solidFill>
                            <a:latin typeface="Cambria Math"/>
                          </a:rPr>
                        </m:ctrlPr>
                      </m:accPr>
                      <m:e>
                        <m:r>
                          <a:rPr lang="en-US" sz="2800" i="1">
                            <a:solidFill>
                              <a:srgbClr val="FFFF00"/>
                            </a:solidFill>
                            <a:latin typeface="Cambria Math" panose="02040503050406030204" pitchFamily="18" charset="0"/>
                          </a:rPr>
                          <m:t>𝑎</m:t>
                        </m:r>
                      </m:e>
                    </m:acc>
                  </m:oMath>
                </a14:m>
                <a:r>
                  <a:rPr lang="it-IT" sz="2800" dirty="0">
                    <a:solidFill>
                      <a:srgbClr val="FFFF00"/>
                    </a:solidFill>
                  </a:rPr>
                  <a:t>c  - </a:t>
                </a:r>
                <a14:m>
                  <m:oMath xmlns:m="http://schemas.openxmlformats.org/officeDocument/2006/math">
                    <m:acc>
                      <m:accPr>
                        <m:chr m:val="̅"/>
                        <m:ctrlPr>
                          <a:rPr lang="it-IT" sz="2800" i="1">
                            <a:solidFill>
                              <a:srgbClr val="FFFF00"/>
                            </a:solidFill>
                            <a:latin typeface="Cambria Math"/>
                          </a:rPr>
                        </m:ctrlPr>
                      </m:accPr>
                      <m:e>
                        <m:r>
                          <a:rPr lang="en-US" sz="2800" i="1">
                            <a:solidFill>
                              <a:srgbClr val="FFFF00"/>
                            </a:solidFill>
                            <a:latin typeface="Cambria Math" panose="02040503050406030204" pitchFamily="18" charset="0"/>
                          </a:rPr>
                          <m:t>𝑏</m:t>
                        </m:r>
                      </m:e>
                    </m:acc>
                  </m:oMath>
                </a14:m>
                <a:r>
                  <a:rPr lang="it-IT" sz="2800" dirty="0">
                    <a:solidFill>
                      <a:srgbClr val="FFFF00"/>
                    </a:solidFill>
                  </a:rPr>
                  <a:t>d )</a:t>
                </a:r>
              </a:p>
              <a:p>
                <a:r>
                  <a:rPr lang="it-IT" sz="2800" dirty="0" smtClean="0">
                    <a:solidFill>
                      <a:srgbClr val="FFFF00"/>
                    </a:solidFill>
                  </a:rPr>
                  <a:t>  Nomnl </a:t>
                </a:r>
                <a:r>
                  <a:rPr lang="it-IT" sz="2800" dirty="0">
                    <a:solidFill>
                      <a:srgbClr val="FFFF00"/>
                    </a:solidFill>
                  </a:rPr>
                  <a:t>= Im( </a:t>
                </a:r>
                <a14:m>
                  <m:oMath xmlns:m="http://schemas.openxmlformats.org/officeDocument/2006/math">
                    <m:acc>
                      <m:accPr>
                        <m:chr m:val="̅"/>
                        <m:ctrlPr>
                          <a:rPr lang="it-IT" sz="2800" i="1">
                            <a:solidFill>
                              <a:srgbClr val="FFFF00"/>
                            </a:solidFill>
                            <a:latin typeface="Cambria Math"/>
                          </a:rPr>
                        </m:ctrlPr>
                      </m:accPr>
                      <m:e>
                        <m:r>
                          <a:rPr lang="en-US" sz="2800" i="1">
                            <a:solidFill>
                              <a:srgbClr val="FFFF00"/>
                            </a:solidFill>
                            <a:latin typeface="Cambria Math" panose="02040503050406030204" pitchFamily="18" charset="0"/>
                          </a:rPr>
                          <m:t>𝑎</m:t>
                        </m:r>
                      </m:e>
                    </m:acc>
                  </m:oMath>
                </a14:m>
                <a:r>
                  <a:rPr lang="it-IT" sz="2800" dirty="0">
                    <a:solidFill>
                      <a:srgbClr val="FFFF00"/>
                    </a:solidFill>
                  </a:rPr>
                  <a:t>b  -  </a:t>
                </a:r>
                <a14:m>
                  <m:oMath xmlns:m="http://schemas.openxmlformats.org/officeDocument/2006/math">
                    <m:acc>
                      <m:accPr>
                        <m:chr m:val="̅"/>
                        <m:ctrlPr>
                          <a:rPr lang="it-IT" sz="2800" i="1">
                            <a:solidFill>
                              <a:srgbClr val="FFFF00"/>
                            </a:solidFill>
                            <a:latin typeface="Cambria Math"/>
                          </a:rPr>
                        </m:ctrlPr>
                      </m:accPr>
                      <m:e>
                        <m:r>
                          <a:rPr lang="en-US" sz="2800" i="1">
                            <a:solidFill>
                              <a:srgbClr val="FFFF00"/>
                            </a:solidFill>
                            <a:latin typeface="Cambria Math" panose="02040503050406030204" pitchFamily="18" charset="0"/>
                          </a:rPr>
                          <m:t>𝑐</m:t>
                        </m:r>
                      </m:e>
                    </m:acc>
                  </m:oMath>
                </a14:m>
                <a:r>
                  <a:rPr lang="it-IT" sz="2800" dirty="0">
                    <a:solidFill>
                      <a:srgbClr val="FFFF00"/>
                    </a:solidFill>
                  </a:rPr>
                  <a:t>d )</a:t>
                </a:r>
              </a:p>
              <a:p>
                <a:r>
                  <a:rPr lang="it-IT" sz="2800" dirty="0" smtClean="0">
                    <a:solidFill>
                      <a:srgbClr val="FFFF00"/>
                    </a:solidFill>
                  </a:rPr>
                  <a:t>  Nonml </a:t>
                </a:r>
                <a:r>
                  <a:rPr lang="it-IT" sz="2800" dirty="0">
                    <a:solidFill>
                      <a:srgbClr val="FFFF00"/>
                    </a:solidFill>
                  </a:rPr>
                  <a:t>= Im(</a:t>
                </a:r>
                <a14:m>
                  <m:oMath xmlns:m="http://schemas.openxmlformats.org/officeDocument/2006/math">
                    <m:acc>
                      <m:accPr>
                        <m:chr m:val="̅"/>
                        <m:ctrlPr>
                          <a:rPr lang="it-IT" sz="2800" i="1">
                            <a:solidFill>
                              <a:srgbClr val="FFFF00"/>
                            </a:solidFill>
                            <a:latin typeface="Cambria Math"/>
                          </a:rPr>
                        </m:ctrlPr>
                      </m:accPr>
                      <m:e>
                        <m:r>
                          <a:rPr lang="en-US" sz="2800" i="1">
                            <a:solidFill>
                              <a:srgbClr val="FFFF00"/>
                            </a:solidFill>
                            <a:latin typeface="Cambria Math" panose="02040503050406030204" pitchFamily="18" charset="0"/>
                          </a:rPr>
                          <m:t> </m:t>
                        </m:r>
                        <m:r>
                          <a:rPr lang="en-US" sz="2800" i="1">
                            <a:solidFill>
                              <a:srgbClr val="FFFF00"/>
                            </a:solidFill>
                            <a:latin typeface="Cambria Math" panose="02040503050406030204" pitchFamily="18" charset="0"/>
                          </a:rPr>
                          <m:t>𝑎</m:t>
                        </m:r>
                      </m:e>
                    </m:acc>
                  </m:oMath>
                </a14:m>
                <a:r>
                  <a:rPr lang="it-IT" sz="2800" dirty="0">
                    <a:solidFill>
                      <a:srgbClr val="FFFF00"/>
                    </a:solidFill>
                  </a:rPr>
                  <a:t>d  +  </a:t>
                </a:r>
                <a14:m>
                  <m:oMath xmlns:m="http://schemas.openxmlformats.org/officeDocument/2006/math">
                    <m:acc>
                      <m:accPr>
                        <m:chr m:val="̅"/>
                        <m:ctrlPr>
                          <a:rPr lang="it-IT" sz="2800" i="1">
                            <a:solidFill>
                              <a:srgbClr val="FFFF00"/>
                            </a:solidFill>
                            <a:latin typeface="Cambria Math"/>
                          </a:rPr>
                        </m:ctrlPr>
                      </m:accPr>
                      <m:e>
                        <m:r>
                          <a:rPr lang="en-US" sz="2800" i="1">
                            <a:solidFill>
                              <a:srgbClr val="FFFF00"/>
                            </a:solidFill>
                            <a:latin typeface="Cambria Math" panose="02040503050406030204" pitchFamily="18" charset="0"/>
                          </a:rPr>
                          <m:t>𝑏</m:t>
                        </m:r>
                      </m:e>
                    </m:acc>
                  </m:oMath>
                </a14:m>
                <a:r>
                  <a:rPr lang="it-IT" sz="2800" dirty="0">
                    <a:solidFill>
                      <a:srgbClr val="FFFF00"/>
                    </a:solidFill>
                  </a:rPr>
                  <a:t>c )</a:t>
                </a:r>
              </a:p>
              <a:p>
                <a:r>
                  <a:rPr lang="it-IT" sz="2800" dirty="0" smtClean="0">
                    <a:solidFill>
                      <a:srgbClr val="FFFF00"/>
                    </a:solidFill>
                  </a:rPr>
                  <a:t>    Aooll </a:t>
                </a:r>
                <a:r>
                  <a:rPr lang="it-IT" sz="2800" dirty="0">
                    <a:solidFill>
                      <a:srgbClr val="FFFF00"/>
                    </a:solidFill>
                  </a:rPr>
                  <a:t>= -Re(</a:t>
                </a:r>
                <a14:m>
                  <m:oMath xmlns:m="http://schemas.openxmlformats.org/officeDocument/2006/math">
                    <m:acc>
                      <m:accPr>
                        <m:chr m:val="̅"/>
                        <m:ctrlPr>
                          <a:rPr lang="it-IT" sz="2800" i="1">
                            <a:solidFill>
                              <a:srgbClr val="FFFF00"/>
                            </a:solidFill>
                            <a:latin typeface="Cambria Math"/>
                          </a:rPr>
                        </m:ctrlPr>
                      </m:accPr>
                      <m:e>
                        <m:r>
                          <a:rPr lang="en-US" sz="2800" i="1">
                            <a:solidFill>
                              <a:srgbClr val="FFFF00"/>
                            </a:solidFill>
                            <a:latin typeface="Cambria Math" panose="02040503050406030204" pitchFamily="18" charset="0"/>
                          </a:rPr>
                          <m:t> </m:t>
                        </m:r>
                        <m:r>
                          <a:rPr lang="en-US" sz="2800" i="1">
                            <a:solidFill>
                              <a:srgbClr val="FFFF00"/>
                            </a:solidFill>
                            <a:latin typeface="Cambria Math" panose="02040503050406030204" pitchFamily="18" charset="0"/>
                          </a:rPr>
                          <m:t>𝑎</m:t>
                        </m:r>
                      </m:e>
                    </m:acc>
                  </m:oMath>
                </a14:m>
                <a:r>
                  <a:rPr lang="it-IT" sz="2800" dirty="0">
                    <a:solidFill>
                      <a:srgbClr val="FFFF00"/>
                    </a:solidFill>
                  </a:rPr>
                  <a:t>d  -  </a:t>
                </a:r>
                <a14:m>
                  <m:oMath xmlns:m="http://schemas.openxmlformats.org/officeDocument/2006/math">
                    <m:acc>
                      <m:accPr>
                        <m:chr m:val="̅"/>
                        <m:ctrlPr>
                          <a:rPr lang="it-IT" sz="2800" i="1">
                            <a:solidFill>
                              <a:srgbClr val="FFFF00"/>
                            </a:solidFill>
                            <a:latin typeface="Cambria Math"/>
                          </a:rPr>
                        </m:ctrlPr>
                      </m:accPr>
                      <m:e>
                        <m:r>
                          <a:rPr lang="en-US" sz="2800" i="1">
                            <a:solidFill>
                              <a:srgbClr val="FFFF00"/>
                            </a:solidFill>
                            <a:latin typeface="Cambria Math" panose="02040503050406030204" pitchFamily="18" charset="0"/>
                          </a:rPr>
                          <m:t>𝑏</m:t>
                        </m:r>
                      </m:e>
                    </m:acc>
                  </m:oMath>
                </a14:m>
                <a:r>
                  <a:rPr lang="it-IT" sz="2800" dirty="0">
                    <a:solidFill>
                      <a:srgbClr val="FFFF00"/>
                    </a:solidFill>
                  </a:rPr>
                  <a:t>c )</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200400" y="2715650"/>
                <a:ext cx="3657600" cy="2275238"/>
              </a:xfrm>
              <a:prstGeom prst="rect">
                <a:avLst/>
              </a:prstGeom>
              <a:blipFill>
                <a:blip r:embed="rId3"/>
                <a:stretch>
                  <a:fillRect l="-3333" t="-1872" r="-3167" b="-695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6934200" y="2945328"/>
                <a:ext cx="2362200" cy="1815882"/>
              </a:xfrm>
              <a:prstGeom prst="rect">
                <a:avLst/>
              </a:prstGeom>
            </p:spPr>
            <p:txBody>
              <a:bodyPr wrap="square">
                <a:spAutoFit/>
              </a:bodyPr>
              <a:lstStyle/>
              <a:p>
                <a:pPr>
                  <a:spcAft>
                    <a:spcPts val="0"/>
                  </a:spcAft>
                </a:pPr>
                <a14:m>
                  <m:oMath xmlns:m="http://schemas.openxmlformats.org/officeDocument/2006/math">
                    <m:r>
                      <a:rPr lang="en-US" sz="2800" b="0" i="1" smtClean="0">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800" b="0" i="1" smtClean="0">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b="0" i="1" smtClean="0">
                            <a:solidFill>
                              <a:srgbClr val="FFFF00"/>
                            </a:solidFill>
                            <a:latin typeface="Cambria Math"/>
                            <a:cs typeface="Times New Roman" panose="02020603050405020304" pitchFamily="18" charset="0"/>
                          </a:rPr>
                        </m:ctrlPr>
                      </m:sSubPr>
                      <m:e>
                        <m:r>
                          <a:rPr lang="en-US" sz="2800" b="0" i="1" smtClean="0">
                            <a:solidFill>
                              <a:srgbClr val="FFFF00"/>
                            </a:solidFill>
                            <a:latin typeface="Cambria Math" panose="02040503050406030204" pitchFamily="18" charset="0"/>
                            <a:cs typeface="Times New Roman" panose="02020603050405020304" pitchFamily="18" charset="0"/>
                          </a:rPr>
                          <m:t>𝑎</m:t>
                        </m:r>
                      </m:e>
                      <m:sub>
                        <m:r>
                          <a:rPr lang="en-US" sz="2800" b="0" i="1" smtClean="0">
                            <a:solidFill>
                              <a:srgbClr val="FFFF00"/>
                            </a:solidFill>
                            <a:latin typeface="Cambria Math" panose="02040503050406030204" pitchFamily="18" charset="0"/>
                            <a:cs typeface="Times New Roman" panose="02020603050405020304" pitchFamily="18" charset="0"/>
                          </a:rPr>
                          <m:t>1</m:t>
                        </m:r>
                      </m:sub>
                    </m:sSub>
                  </m:oMath>
                </a14:m>
                <a:r>
                  <a:rPr lang="en-US" sz="2800"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 + </a:t>
                </a:r>
                <a:r>
                  <a:rPr lang="en-US" sz="2800" dirty="0" err="1"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i</a:t>
                </a:r>
                <a14:m>
                  <m:oMath xmlns:m="http://schemas.openxmlformats.org/officeDocument/2006/math">
                    <m:sSub>
                      <m:sSubPr>
                        <m:ctrlPr>
                          <a:rPr lang="en-US" sz="2800" i="1" smtClean="0">
                            <a:solidFill>
                              <a:srgbClr val="FFFF00"/>
                            </a:solidFill>
                            <a:latin typeface="Cambria Math"/>
                            <a:cs typeface="Times New Roman" panose="02020603050405020304" pitchFamily="18" charset="0"/>
                          </a:rPr>
                        </m:ctrlPr>
                      </m:sSubPr>
                      <m:e>
                        <m:r>
                          <a:rPr lang="en-US" sz="2800" b="0" i="1" smtClean="0">
                            <a:solidFill>
                              <a:srgbClr val="FFFF00"/>
                            </a:solidFill>
                            <a:latin typeface="Cambria Math" panose="02040503050406030204" pitchFamily="18" charset="0"/>
                            <a:cs typeface="Times New Roman" panose="02020603050405020304" pitchFamily="18" charset="0"/>
                          </a:rPr>
                          <m:t>𝑎</m:t>
                        </m:r>
                      </m:e>
                      <m:sub>
                        <m:r>
                          <a:rPr lang="en-US" sz="2800" b="0" i="1" smtClean="0">
                            <a:solidFill>
                              <a:srgbClr val="FFFF00"/>
                            </a:solidFill>
                            <a:latin typeface="Cambria Math" panose="02040503050406030204" pitchFamily="18" charset="0"/>
                            <a:cs typeface="Times New Roman" panose="02020603050405020304" pitchFamily="18" charset="0"/>
                          </a:rPr>
                          <m:t>2</m:t>
                        </m:r>
                      </m:sub>
                    </m:sSub>
                  </m:oMath>
                </a14:m>
                <a:r>
                  <a:rPr lang="en-US" sz="2800" baseline="-25000"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 </a:t>
                </a:r>
              </a:p>
              <a:p>
                <a:pPr>
                  <a:spcAft>
                    <a:spcPts val="0"/>
                  </a:spcAft>
                </a:pPr>
                <a14:m>
                  <m:oMath xmlns:m="http://schemas.openxmlformats.org/officeDocument/2006/math">
                    <m:r>
                      <a:rPr lang="en-US" sz="2800" b="0" i="1" smtClean="0">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2800" i="1">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rgbClr val="FFFF00"/>
                            </a:solidFill>
                            <a:latin typeface="Cambria Math"/>
                            <a:cs typeface="Times New Roman" panose="02020603050405020304" pitchFamily="18" charset="0"/>
                          </a:rPr>
                        </m:ctrlPr>
                      </m:sSubPr>
                      <m:e>
                        <m:r>
                          <a:rPr lang="en-US" sz="2800" b="0" i="1" smtClean="0">
                            <a:solidFill>
                              <a:srgbClr val="FFFF00"/>
                            </a:solidFill>
                            <a:latin typeface="Cambria Math" panose="02040503050406030204" pitchFamily="18" charset="0"/>
                            <a:cs typeface="Times New Roman" panose="02020603050405020304" pitchFamily="18" charset="0"/>
                          </a:rPr>
                          <m:t>𝑏</m:t>
                        </m:r>
                      </m:e>
                      <m:sub>
                        <m:r>
                          <a:rPr lang="en-US" sz="2800" i="1">
                            <a:solidFill>
                              <a:srgbClr val="FFFF00"/>
                            </a:solidFill>
                            <a:latin typeface="Cambria Math" panose="02040503050406030204" pitchFamily="18" charset="0"/>
                            <a:cs typeface="Times New Roman" panose="02020603050405020304" pitchFamily="18" charset="0"/>
                          </a:rPr>
                          <m:t>1</m:t>
                        </m:r>
                      </m:sub>
                    </m:sSub>
                  </m:oMath>
                </a14:m>
                <a:r>
                  <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 + </a:t>
                </a:r>
                <a:r>
                  <a:rPr lang="en-US" sz="2800" dirty="0" err="1">
                    <a:solidFill>
                      <a:srgbClr val="FFFF00"/>
                    </a:solidFill>
                    <a:latin typeface="Calibri" panose="020F0502020204030204" pitchFamily="34" charset="0"/>
                    <a:ea typeface="Times New Roman" panose="02020603050405020304" pitchFamily="18" charset="0"/>
                    <a:cs typeface="Times New Roman" panose="02020603050405020304" pitchFamily="18" charset="0"/>
                  </a:rPr>
                  <a:t>i</a:t>
                </a:r>
                <a14:m>
                  <m:oMath xmlns:m="http://schemas.openxmlformats.org/officeDocument/2006/math">
                    <m:sSub>
                      <m:sSubPr>
                        <m:ctrlPr>
                          <a:rPr lang="en-US" sz="2800" i="1">
                            <a:solidFill>
                              <a:srgbClr val="FFFF00"/>
                            </a:solidFill>
                            <a:latin typeface="Cambria Math"/>
                            <a:cs typeface="Times New Roman" panose="02020603050405020304" pitchFamily="18" charset="0"/>
                          </a:rPr>
                        </m:ctrlPr>
                      </m:sSubPr>
                      <m:e>
                        <m:r>
                          <a:rPr lang="en-US" sz="2800" b="0" i="1" smtClean="0">
                            <a:solidFill>
                              <a:srgbClr val="FFFF00"/>
                            </a:solidFill>
                            <a:latin typeface="Cambria Math" panose="02040503050406030204" pitchFamily="18" charset="0"/>
                            <a:cs typeface="Times New Roman" panose="02020603050405020304" pitchFamily="18" charset="0"/>
                          </a:rPr>
                          <m:t>𝑏</m:t>
                        </m:r>
                      </m:e>
                      <m:sub>
                        <m:r>
                          <a:rPr lang="en-US" sz="2800" i="1">
                            <a:solidFill>
                              <a:srgbClr val="FFFF00"/>
                            </a:solidFill>
                            <a:latin typeface="Cambria Math" panose="02040503050406030204" pitchFamily="18" charset="0"/>
                            <a:cs typeface="Times New Roman" panose="02020603050405020304" pitchFamily="18" charset="0"/>
                          </a:rPr>
                          <m:t>2</m:t>
                        </m:r>
                      </m:sub>
                    </m:sSub>
                  </m:oMath>
                </a14:m>
                <a:endParaRPr lang="en-US" sz="2800" i="1" dirty="0" smtClean="0">
                  <a:solidFill>
                    <a:srgbClr val="FFFF00"/>
                  </a:solidFill>
                  <a:latin typeface="Cambria Math" panose="02040503050406030204" pitchFamily="18" charset="0"/>
                  <a:cs typeface="Times New Roman" panose="02020603050405020304" pitchFamily="18" charset="0"/>
                </a:endParaRPr>
              </a:p>
              <a:p>
                <a:pPr>
                  <a:spcAft>
                    <a:spcPts val="0"/>
                  </a:spcAft>
                </a:pPr>
                <a14:m>
                  <m:oMath xmlns:m="http://schemas.openxmlformats.org/officeDocument/2006/math">
                    <m:r>
                      <a:rPr lang="en-US" sz="2800" b="0" i="1" smtClean="0">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𝑐</m:t>
                    </m:r>
                    <m:r>
                      <a:rPr lang="en-US" sz="2800" i="1">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rgbClr val="FFFF00"/>
                            </a:solidFill>
                            <a:latin typeface="Cambria Math"/>
                            <a:cs typeface="Times New Roman" panose="02020603050405020304" pitchFamily="18" charset="0"/>
                          </a:rPr>
                        </m:ctrlPr>
                      </m:sSubPr>
                      <m:e>
                        <m:r>
                          <a:rPr lang="en-US" sz="2800" b="0" i="1" smtClean="0">
                            <a:solidFill>
                              <a:srgbClr val="FFFF00"/>
                            </a:solidFill>
                            <a:latin typeface="Cambria Math" panose="02040503050406030204" pitchFamily="18" charset="0"/>
                            <a:cs typeface="Times New Roman" panose="02020603050405020304" pitchFamily="18" charset="0"/>
                          </a:rPr>
                          <m:t>𝑐</m:t>
                        </m:r>
                      </m:e>
                      <m:sub>
                        <m:r>
                          <a:rPr lang="en-US" sz="2800" i="1">
                            <a:solidFill>
                              <a:srgbClr val="FFFF00"/>
                            </a:solidFill>
                            <a:latin typeface="Cambria Math" panose="02040503050406030204" pitchFamily="18" charset="0"/>
                            <a:cs typeface="Times New Roman" panose="02020603050405020304" pitchFamily="18" charset="0"/>
                          </a:rPr>
                          <m:t>1</m:t>
                        </m:r>
                      </m:sub>
                    </m:sSub>
                  </m:oMath>
                </a14:m>
                <a:r>
                  <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 + </a:t>
                </a:r>
                <a:r>
                  <a:rPr lang="en-US" sz="2800" dirty="0" err="1">
                    <a:solidFill>
                      <a:srgbClr val="FFFF00"/>
                    </a:solidFill>
                    <a:latin typeface="Calibri" panose="020F0502020204030204" pitchFamily="34" charset="0"/>
                    <a:ea typeface="Times New Roman" panose="02020603050405020304" pitchFamily="18" charset="0"/>
                    <a:cs typeface="Times New Roman" panose="02020603050405020304" pitchFamily="18" charset="0"/>
                  </a:rPr>
                  <a:t>i</a:t>
                </a:r>
                <a14:m>
                  <m:oMath xmlns:m="http://schemas.openxmlformats.org/officeDocument/2006/math">
                    <m:sSub>
                      <m:sSubPr>
                        <m:ctrlPr>
                          <a:rPr lang="en-US" sz="2800" i="1">
                            <a:solidFill>
                              <a:srgbClr val="FFFF00"/>
                            </a:solidFill>
                            <a:latin typeface="Cambria Math"/>
                            <a:cs typeface="Times New Roman" panose="02020603050405020304" pitchFamily="18" charset="0"/>
                          </a:rPr>
                        </m:ctrlPr>
                      </m:sSubPr>
                      <m:e>
                        <m:r>
                          <a:rPr lang="en-US" sz="2800" b="0" i="1" smtClean="0">
                            <a:solidFill>
                              <a:srgbClr val="FFFF00"/>
                            </a:solidFill>
                            <a:latin typeface="Cambria Math" panose="02040503050406030204" pitchFamily="18" charset="0"/>
                            <a:cs typeface="Times New Roman" panose="02020603050405020304" pitchFamily="18" charset="0"/>
                          </a:rPr>
                          <m:t>𝑐</m:t>
                        </m:r>
                      </m:e>
                      <m:sub>
                        <m:r>
                          <a:rPr lang="en-US" sz="2800" i="1">
                            <a:solidFill>
                              <a:srgbClr val="FFFF00"/>
                            </a:solidFill>
                            <a:latin typeface="Cambria Math" panose="02040503050406030204" pitchFamily="18" charset="0"/>
                            <a:cs typeface="Times New Roman" panose="02020603050405020304" pitchFamily="18" charset="0"/>
                          </a:rPr>
                          <m:t>2</m:t>
                        </m:r>
                      </m:sub>
                    </m:sSub>
                  </m:oMath>
                </a14:m>
                <a:endParaRPr lang="en-US" sz="2800" baseline="-25000"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14:m>
                  <m:oMath xmlns:m="http://schemas.openxmlformats.org/officeDocument/2006/math">
                    <m:r>
                      <a:rPr lang="en-US" sz="2800" b="0" i="1" smtClean="0">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𝑒</m:t>
                    </m:r>
                    <m:r>
                      <a:rPr lang="en-US" sz="2800" i="1">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rgbClr val="FFFF00"/>
                            </a:solidFill>
                            <a:latin typeface="Cambria Math"/>
                            <a:cs typeface="Times New Roman" panose="02020603050405020304" pitchFamily="18" charset="0"/>
                          </a:rPr>
                        </m:ctrlPr>
                      </m:sSubPr>
                      <m:e>
                        <m:r>
                          <a:rPr lang="en-US" sz="2800" b="0" i="1" smtClean="0">
                            <a:solidFill>
                              <a:srgbClr val="FFFF00"/>
                            </a:solidFill>
                            <a:latin typeface="Cambria Math" panose="02040503050406030204" pitchFamily="18" charset="0"/>
                            <a:cs typeface="Times New Roman" panose="02020603050405020304" pitchFamily="18" charset="0"/>
                          </a:rPr>
                          <m:t>𝑒</m:t>
                        </m:r>
                      </m:e>
                      <m:sub>
                        <m:r>
                          <a:rPr lang="en-US" sz="2800" i="1">
                            <a:solidFill>
                              <a:srgbClr val="FFFF00"/>
                            </a:solidFill>
                            <a:latin typeface="Cambria Math" panose="02040503050406030204" pitchFamily="18" charset="0"/>
                            <a:cs typeface="Times New Roman" panose="02020603050405020304" pitchFamily="18" charset="0"/>
                          </a:rPr>
                          <m:t>1</m:t>
                        </m:r>
                      </m:sub>
                    </m:sSub>
                  </m:oMath>
                </a14:m>
                <a:r>
                  <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 + </a:t>
                </a:r>
                <a:r>
                  <a:rPr lang="en-US" sz="2800" dirty="0" err="1">
                    <a:solidFill>
                      <a:srgbClr val="FFFF00"/>
                    </a:solidFill>
                    <a:latin typeface="Calibri" panose="020F0502020204030204" pitchFamily="34" charset="0"/>
                    <a:ea typeface="Times New Roman" panose="02020603050405020304" pitchFamily="18" charset="0"/>
                    <a:cs typeface="Times New Roman" panose="02020603050405020304" pitchFamily="18" charset="0"/>
                  </a:rPr>
                  <a:t>i</a:t>
                </a:r>
                <a14:m>
                  <m:oMath xmlns:m="http://schemas.openxmlformats.org/officeDocument/2006/math">
                    <m:sSub>
                      <m:sSubPr>
                        <m:ctrlPr>
                          <a:rPr lang="en-US" sz="2800" i="1">
                            <a:solidFill>
                              <a:srgbClr val="FFFF00"/>
                            </a:solidFill>
                            <a:latin typeface="Cambria Math"/>
                            <a:cs typeface="Times New Roman" panose="02020603050405020304" pitchFamily="18" charset="0"/>
                          </a:rPr>
                        </m:ctrlPr>
                      </m:sSubPr>
                      <m:e>
                        <m:r>
                          <a:rPr lang="en-US" sz="2800" b="0" i="1" smtClean="0">
                            <a:solidFill>
                              <a:srgbClr val="FFFF00"/>
                            </a:solidFill>
                            <a:latin typeface="Cambria Math" panose="02040503050406030204" pitchFamily="18" charset="0"/>
                            <a:cs typeface="Times New Roman" panose="02020603050405020304" pitchFamily="18" charset="0"/>
                          </a:rPr>
                          <m:t>𝑒</m:t>
                        </m:r>
                      </m:e>
                      <m:sub>
                        <m:r>
                          <a:rPr lang="en-US" sz="2800" i="1">
                            <a:solidFill>
                              <a:srgbClr val="FFFF00"/>
                            </a:solidFill>
                            <a:latin typeface="Cambria Math" panose="02040503050406030204" pitchFamily="18" charset="0"/>
                            <a:cs typeface="Times New Roman" panose="02020603050405020304" pitchFamily="18" charset="0"/>
                          </a:rPr>
                          <m:t>2</m:t>
                        </m:r>
                      </m:sub>
                    </m:sSub>
                  </m:oMath>
                </a14:m>
                <a:r>
                  <a:rPr lang="en-US" sz="2800" baseline="-250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endParaRPr lang="ru-RU" sz="2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6934200" y="2945328"/>
                <a:ext cx="2362200" cy="1815882"/>
              </a:xfrm>
              <a:prstGeom prst="rect">
                <a:avLst/>
              </a:prstGeom>
              <a:blipFill>
                <a:blip r:embed="rId4"/>
                <a:stretch>
                  <a:fillRect t="-3020" b="-8725"/>
                </a:stretch>
              </a:blipFill>
            </p:spPr>
            <p:txBody>
              <a:bodyPr/>
              <a:lstStyle/>
              <a:p>
                <a:r>
                  <a:rPr lang="ru-RU">
                    <a:noFill/>
                  </a:rPr>
                  <a:t> </a:t>
                </a:r>
              </a:p>
            </p:txBody>
          </p:sp>
        </mc:Fallback>
      </mc:AlternateContent>
      <p:sp>
        <p:nvSpPr>
          <p:cNvPr id="2" name="Прямоугольник 1"/>
          <p:cNvSpPr/>
          <p:nvPr/>
        </p:nvSpPr>
        <p:spPr>
          <a:xfrm>
            <a:off x="186688" y="5791200"/>
            <a:ext cx="8917941" cy="830997"/>
          </a:xfrm>
          <a:prstGeom prst="rect">
            <a:avLst/>
          </a:prstGeom>
        </p:spPr>
        <p:txBody>
          <a:bodyPr wrap="square">
            <a:spAutoFit/>
          </a:bodyPr>
          <a:lstStyle/>
          <a:p>
            <a:r>
              <a:rPr lang="en-US" sz="2400" dirty="0">
                <a:solidFill>
                  <a:schemeClr val="bg1"/>
                </a:solidFill>
              </a:rPr>
              <a:t>We choose the amplitude d to b</a:t>
            </a:r>
            <a:r>
              <a:rPr lang="en-US" sz="2400" dirty="0" smtClean="0">
                <a:solidFill>
                  <a:schemeClr val="bg1"/>
                </a:solidFill>
              </a:rPr>
              <a:t>e </a:t>
            </a:r>
            <a:r>
              <a:rPr lang="en-US" sz="2400" dirty="0">
                <a:solidFill>
                  <a:schemeClr val="bg1"/>
                </a:solidFill>
              </a:rPr>
              <a:t>real and positive and introduce the</a:t>
            </a:r>
          </a:p>
          <a:p>
            <a:r>
              <a:rPr lang="en-US" sz="2400" dirty="0" smtClean="0">
                <a:solidFill>
                  <a:schemeClr val="bg1"/>
                </a:solidFill>
              </a:rPr>
              <a:t>notations for </a:t>
            </a:r>
            <a:r>
              <a:rPr lang="en-US" sz="2400" dirty="0">
                <a:solidFill>
                  <a:schemeClr val="bg1"/>
                </a:solidFill>
              </a:rPr>
              <a:t>the real and </a:t>
            </a:r>
            <a:r>
              <a:rPr lang="en-US" sz="2400" dirty="0" smtClean="0">
                <a:solidFill>
                  <a:schemeClr val="bg1"/>
                </a:solidFill>
              </a:rPr>
              <a:t>imaginary parts </a:t>
            </a:r>
            <a:r>
              <a:rPr lang="en-US" sz="2400" dirty="0">
                <a:solidFill>
                  <a:schemeClr val="bg1"/>
                </a:solidFill>
              </a:rPr>
              <a:t>of each </a:t>
            </a:r>
            <a:r>
              <a:rPr lang="en-US" sz="2400" dirty="0" smtClean="0">
                <a:solidFill>
                  <a:schemeClr val="bg1"/>
                </a:solidFill>
              </a:rPr>
              <a:t>amplitudes</a:t>
            </a:r>
            <a:endParaRPr lang="ru-RU" sz="2400" dirty="0">
              <a:solidFill>
                <a:schemeClr val="bg1"/>
              </a:solidFill>
            </a:endParaRPr>
          </a:p>
        </p:txBody>
      </p:sp>
    </p:spTree>
    <p:extLst>
      <p:ext uri="{BB962C8B-B14F-4D97-AF65-F5344CB8AC3E}">
        <p14:creationId xmlns:p14="http://schemas.microsoft.com/office/powerpoint/2010/main" val="3402403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Текст 3"/>
          <p:cNvSpPr>
            <a:spLocks noGrp="1"/>
          </p:cNvSpPr>
          <p:nvPr>
            <p:ph sz="half" idx="2"/>
          </p:nvPr>
        </p:nvSpPr>
        <p:spPr/>
        <p:txBody>
          <a:bodyPr/>
          <a:lstStyle/>
          <a:p>
            <a:r>
              <a:rPr lang="en-US" dirty="0" smtClean="0"/>
              <a:t> </a:t>
            </a:r>
            <a:endParaRPr lang="ru-RU" dirty="0"/>
          </a:p>
        </p:txBody>
      </p:sp>
      <p:sp>
        <p:nvSpPr>
          <p:cNvPr id="29" name="Прямоугольник 28"/>
          <p:cNvSpPr/>
          <p:nvPr/>
        </p:nvSpPr>
        <p:spPr>
          <a:xfrm>
            <a:off x="2286000" y="1720840"/>
            <a:ext cx="4572000" cy="3416320"/>
          </a:xfrm>
          <a:prstGeom prst="rect">
            <a:avLst/>
          </a:prstGeom>
        </p:spPr>
        <p:txBody>
          <a:bodyPr>
            <a:spAutoFit/>
          </a:bodyPr>
          <a:lstStyle/>
          <a:p>
            <a:r>
              <a:rPr lang="ru-RU" dirty="0">
                <a:solidFill>
                  <a:schemeClr val="bg1"/>
                </a:solidFill>
              </a:rPr>
              <a:t> </a:t>
            </a:r>
          </a:p>
          <a:p>
            <a:r>
              <a:rPr lang="ru-RU" dirty="0">
                <a:solidFill>
                  <a:schemeClr val="bg1"/>
                </a:solidFill>
              </a:rPr>
              <a:t> </a:t>
            </a:r>
          </a:p>
          <a:p>
            <a:r>
              <a:rPr lang="ru-RU" dirty="0">
                <a:solidFill>
                  <a:schemeClr val="bg1"/>
                </a:solidFill>
              </a:rPr>
              <a:t> </a:t>
            </a:r>
          </a:p>
          <a:p>
            <a:r>
              <a:rPr lang="ru-RU" dirty="0">
                <a:solidFill>
                  <a:schemeClr val="bg1"/>
                </a:solidFill>
              </a:rPr>
              <a:t> </a:t>
            </a:r>
          </a:p>
          <a:p>
            <a:r>
              <a:rPr lang="ru-RU" dirty="0">
                <a:solidFill>
                  <a:schemeClr val="bg1"/>
                </a:solidFill>
              </a:rPr>
              <a:t> </a:t>
            </a:r>
          </a:p>
          <a:p>
            <a:r>
              <a:rPr lang="ru-RU" dirty="0">
                <a:solidFill>
                  <a:schemeClr val="bg1"/>
                </a:solidFill>
              </a:rPr>
              <a:t> </a:t>
            </a:r>
          </a:p>
          <a:p>
            <a:r>
              <a:rPr lang="ru-RU" dirty="0">
                <a:solidFill>
                  <a:schemeClr val="bg1"/>
                </a:solidFill>
              </a:rPr>
              <a:t> </a:t>
            </a:r>
          </a:p>
          <a:p>
            <a:r>
              <a:rPr lang="ru-RU" dirty="0">
                <a:solidFill>
                  <a:schemeClr val="bg1"/>
                </a:solidFill>
              </a:rPr>
              <a:t> </a:t>
            </a:r>
          </a:p>
          <a:p>
            <a:r>
              <a:rPr lang="ru-RU" dirty="0">
                <a:solidFill>
                  <a:schemeClr val="bg1"/>
                </a:solidFill>
              </a:rPr>
              <a:t> </a:t>
            </a:r>
          </a:p>
          <a:p>
            <a:r>
              <a:rPr lang="ru-RU" dirty="0">
                <a:solidFill>
                  <a:schemeClr val="bg1"/>
                </a:solidFill>
              </a:rPr>
              <a:t> </a:t>
            </a:r>
          </a:p>
          <a:p>
            <a:endParaRPr lang="ru-RU" dirty="0">
              <a:solidFill>
                <a:schemeClr val="bg1"/>
              </a:solidFill>
            </a:endParaRPr>
          </a:p>
          <a:p>
            <a:endParaRPr lang="ru-RU" dirty="0">
              <a:solidFill>
                <a:schemeClr val="bg1"/>
              </a:solidFill>
            </a:endParaRPr>
          </a:p>
        </p:txBody>
      </p:sp>
      <p:pic>
        <p:nvPicPr>
          <p:cNvPr id="2048" name="Рисунок 2047"/>
          <p:cNvPicPr>
            <a:picLocks noChangeAspect="1"/>
          </p:cNvPicPr>
          <p:nvPr/>
        </p:nvPicPr>
        <p:blipFill>
          <a:blip r:embed="rId3"/>
          <a:stretch>
            <a:fillRect/>
          </a:stretch>
        </p:blipFill>
        <p:spPr>
          <a:xfrm>
            <a:off x="1061483" y="1155740"/>
            <a:ext cx="6732997" cy="1165806"/>
          </a:xfrm>
          <a:prstGeom prst="rect">
            <a:avLst/>
          </a:prstGeom>
        </p:spPr>
      </p:pic>
      <p:pic>
        <p:nvPicPr>
          <p:cNvPr id="2067" name="Рисунок 2066"/>
          <p:cNvPicPr>
            <a:picLocks noChangeAspect="1"/>
          </p:cNvPicPr>
          <p:nvPr/>
        </p:nvPicPr>
        <p:blipFill>
          <a:blip r:embed="rId4"/>
          <a:stretch>
            <a:fillRect/>
          </a:stretch>
        </p:blipFill>
        <p:spPr>
          <a:xfrm>
            <a:off x="1068341" y="2412042"/>
            <a:ext cx="6732997" cy="1182380"/>
          </a:xfrm>
          <a:prstGeom prst="rect">
            <a:avLst/>
          </a:prstGeom>
        </p:spPr>
      </p:pic>
      <p:pic>
        <p:nvPicPr>
          <p:cNvPr id="2068" name="Рисунок 2067"/>
          <p:cNvPicPr>
            <a:picLocks noChangeAspect="1"/>
          </p:cNvPicPr>
          <p:nvPr/>
        </p:nvPicPr>
        <p:blipFill>
          <a:blip r:embed="rId5"/>
          <a:stretch>
            <a:fillRect/>
          </a:stretch>
        </p:blipFill>
        <p:spPr>
          <a:xfrm>
            <a:off x="1079167" y="3664938"/>
            <a:ext cx="6732997" cy="1182380"/>
          </a:xfrm>
          <a:prstGeom prst="rect">
            <a:avLst/>
          </a:prstGeom>
        </p:spPr>
      </p:pic>
      <p:pic>
        <p:nvPicPr>
          <p:cNvPr id="2080" name="Рисунок 2079"/>
          <p:cNvPicPr>
            <a:picLocks noChangeAspect="1"/>
          </p:cNvPicPr>
          <p:nvPr/>
        </p:nvPicPr>
        <p:blipFill>
          <a:blip r:embed="rId6"/>
          <a:stretch>
            <a:fillRect/>
          </a:stretch>
        </p:blipFill>
        <p:spPr>
          <a:xfrm>
            <a:off x="1079168" y="4919068"/>
            <a:ext cx="6745366" cy="1184552"/>
          </a:xfrm>
          <a:prstGeom prst="rect">
            <a:avLst/>
          </a:prstGeom>
        </p:spPr>
      </p:pic>
      <p:sp>
        <p:nvSpPr>
          <p:cNvPr id="2084" name="Объект 2083"/>
          <p:cNvSpPr>
            <a:spLocks noGrp="1"/>
          </p:cNvSpPr>
          <p:nvPr>
            <p:ph sz="half" idx="3"/>
          </p:nvPr>
        </p:nvSpPr>
        <p:spPr>
          <a:xfrm>
            <a:off x="4114800" y="1720840"/>
            <a:ext cx="3542029" cy="5601533"/>
          </a:xfrm>
        </p:spPr>
        <p:txBody>
          <a:bodyPr/>
          <a:lstStyle/>
          <a:p>
            <a:r>
              <a:rPr lang="en-US" sz="2800" dirty="0" smtClean="0">
                <a:solidFill>
                  <a:schemeClr val="tx1"/>
                </a:solidFill>
              </a:rPr>
              <a:t>(1)</a:t>
            </a:r>
          </a:p>
          <a:p>
            <a:endParaRPr lang="en-US" sz="2800" dirty="0">
              <a:solidFill>
                <a:schemeClr val="tx1"/>
              </a:solidFill>
            </a:endParaRPr>
          </a:p>
          <a:p>
            <a:endParaRPr lang="en-US" sz="2800" dirty="0" smtClean="0">
              <a:solidFill>
                <a:schemeClr val="tx1"/>
              </a:solidFill>
            </a:endParaRPr>
          </a:p>
          <a:p>
            <a:r>
              <a:rPr lang="en-US" sz="2800" dirty="0" smtClean="0">
                <a:solidFill>
                  <a:schemeClr val="tx1"/>
                </a:solidFill>
              </a:rPr>
              <a:t>(2)</a:t>
            </a:r>
          </a:p>
          <a:p>
            <a:endParaRPr lang="en-US" sz="2800" dirty="0">
              <a:solidFill>
                <a:schemeClr val="tx1"/>
              </a:solidFill>
            </a:endParaRPr>
          </a:p>
          <a:p>
            <a:endParaRPr lang="en-US" sz="2800" dirty="0" smtClean="0">
              <a:solidFill>
                <a:schemeClr val="tx1"/>
              </a:solidFill>
            </a:endParaRPr>
          </a:p>
          <a:p>
            <a:r>
              <a:rPr lang="en-US" sz="2800" dirty="0" smtClean="0">
                <a:solidFill>
                  <a:schemeClr val="tx1"/>
                </a:solidFill>
              </a:rPr>
              <a:t>(3)</a:t>
            </a:r>
          </a:p>
          <a:p>
            <a:endParaRPr lang="en-US" sz="2800" dirty="0">
              <a:solidFill>
                <a:schemeClr val="tx1"/>
              </a:solidFill>
            </a:endParaRPr>
          </a:p>
          <a:p>
            <a:endParaRPr lang="en-US" sz="2800" dirty="0" smtClean="0">
              <a:solidFill>
                <a:schemeClr val="tx1"/>
              </a:solidFill>
            </a:endParaRPr>
          </a:p>
          <a:p>
            <a:r>
              <a:rPr lang="en-US" sz="2800" dirty="0" smtClean="0">
                <a:solidFill>
                  <a:schemeClr val="tx1"/>
                </a:solidFill>
              </a:rPr>
              <a:t>(4)</a:t>
            </a:r>
          </a:p>
          <a:p>
            <a:endParaRPr lang="en-US" sz="2800" dirty="0">
              <a:solidFill>
                <a:schemeClr val="tx1"/>
              </a:solidFill>
            </a:endParaRPr>
          </a:p>
          <a:p>
            <a:endParaRPr lang="en-US" sz="2800" dirty="0" smtClean="0">
              <a:solidFill>
                <a:schemeClr val="tx1"/>
              </a:solidFill>
            </a:endParaRPr>
          </a:p>
          <a:p>
            <a:endParaRPr lang="ru-RU" sz="2800" dirty="0">
              <a:solidFill>
                <a:schemeClr val="tx1"/>
              </a:solidFill>
            </a:endParaRPr>
          </a:p>
        </p:txBody>
      </p:sp>
      <p:sp>
        <p:nvSpPr>
          <p:cNvPr id="2" name="Прямоугольник 1"/>
          <p:cNvSpPr/>
          <p:nvPr/>
        </p:nvSpPr>
        <p:spPr>
          <a:xfrm>
            <a:off x="1370509" y="105150"/>
            <a:ext cx="6454025" cy="954107"/>
          </a:xfrm>
          <a:prstGeom prst="rect">
            <a:avLst/>
          </a:prstGeom>
        </p:spPr>
        <p:txBody>
          <a:bodyPr wrap="square">
            <a:spAutoFit/>
          </a:bodyPr>
          <a:lstStyle/>
          <a:p>
            <a:r>
              <a:rPr lang="en-US" sz="2800" dirty="0" smtClean="0">
                <a:solidFill>
                  <a:schemeClr val="bg1"/>
                </a:solidFill>
              </a:rPr>
              <a:t>Relation between observables and the </a:t>
            </a:r>
            <a:r>
              <a:rPr lang="en-US" sz="2800" dirty="0">
                <a:solidFill>
                  <a:schemeClr val="bg1"/>
                </a:solidFill>
              </a:rPr>
              <a:t>real and imaginary parts of each </a:t>
            </a:r>
            <a:r>
              <a:rPr lang="en-US" sz="2800" dirty="0" err="1" smtClean="0">
                <a:solidFill>
                  <a:schemeClr val="bg1"/>
                </a:solidFill>
              </a:rPr>
              <a:t>anplitudes</a:t>
            </a:r>
            <a:endParaRPr lang="ru-RU" sz="2800" dirty="0">
              <a:solidFill>
                <a:schemeClr val="bg1"/>
              </a:solidFill>
            </a:endParaRPr>
          </a:p>
        </p:txBody>
      </p:sp>
    </p:spTree>
    <p:extLst>
      <p:ext uri="{BB962C8B-B14F-4D97-AF65-F5344CB8AC3E}">
        <p14:creationId xmlns:p14="http://schemas.microsoft.com/office/powerpoint/2010/main" val="156048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Группа 3"/>
          <p:cNvGrpSpPr/>
          <p:nvPr/>
        </p:nvGrpSpPr>
        <p:grpSpPr>
          <a:xfrm>
            <a:off x="457200" y="609600"/>
            <a:ext cx="5842449" cy="4351099"/>
            <a:chOff x="627471" y="618782"/>
            <a:chExt cx="5773329" cy="4272786"/>
          </a:xfrm>
        </p:grpSpPr>
        <p:pic>
          <p:nvPicPr>
            <p:cNvPr id="5" name="Рисунок 4"/>
            <p:cNvPicPr>
              <a:picLocks noChangeAspect="1"/>
            </p:cNvPicPr>
            <p:nvPr/>
          </p:nvPicPr>
          <p:blipFill rotWithShape="1">
            <a:blip r:embed="rId2"/>
            <a:srcRect r="28308" b="-21315"/>
            <a:stretch/>
          </p:blipFill>
          <p:spPr>
            <a:xfrm>
              <a:off x="627471" y="618782"/>
              <a:ext cx="5773329" cy="524218"/>
            </a:xfrm>
            <a:prstGeom prst="rect">
              <a:avLst/>
            </a:prstGeom>
          </p:spPr>
        </p:pic>
        <p:pic>
          <p:nvPicPr>
            <p:cNvPr id="7" name="Рисунок 6"/>
            <p:cNvPicPr>
              <a:picLocks noChangeAspect="1"/>
            </p:cNvPicPr>
            <p:nvPr/>
          </p:nvPicPr>
          <p:blipFill rotWithShape="1">
            <a:blip r:embed="rId3"/>
            <a:srcRect t="-1" r="28209" b="-29821"/>
            <a:stretch/>
          </p:blipFill>
          <p:spPr>
            <a:xfrm>
              <a:off x="627639" y="1029373"/>
              <a:ext cx="5773161" cy="570827"/>
            </a:xfrm>
            <a:prstGeom prst="rect">
              <a:avLst/>
            </a:prstGeom>
          </p:spPr>
        </p:pic>
        <p:pic>
          <p:nvPicPr>
            <p:cNvPr id="8" name="Рисунок 7"/>
            <p:cNvPicPr>
              <a:picLocks noChangeAspect="1"/>
            </p:cNvPicPr>
            <p:nvPr/>
          </p:nvPicPr>
          <p:blipFill rotWithShape="1">
            <a:blip r:embed="rId4"/>
            <a:srcRect r="28431" b="-17991"/>
            <a:stretch/>
          </p:blipFill>
          <p:spPr>
            <a:xfrm>
              <a:off x="637337" y="1471345"/>
              <a:ext cx="5763463" cy="509855"/>
            </a:xfrm>
            <a:prstGeom prst="rect">
              <a:avLst/>
            </a:prstGeom>
          </p:spPr>
        </p:pic>
        <p:pic>
          <p:nvPicPr>
            <p:cNvPr id="9" name="Рисунок 8"/>
            <p:cNvPicPr>
              <a:picLocks noChangeAspect="1"/>
            </p:cNvPicPr>
            <p:nvPr/>
          </p:nvPicPr>
          <p:blipFill rotWithShape="1">
            <a:blip r:embed="rId5"/>
            <a:srcRect r="28393" b="-22319"/>
            <a:stretch/>
          </p:blipFill>
          <p:spPr>
            <a:xfrm>
              <a:off x="637337" y="1910125"/>
              <a:ext cx="5763463" cy="528275"/>
            </a:xfrm>
            <a:prstGeom prst="rect">
              <a:avLst/>
            </a:prstGeom>
          </p:spPr>
        </p:pic>
        <p:pic>
          <p:nvPicPr>
            <p:cNvPr id="10" name="Рисунок 9"/>
            <p:cNvPicPr>
              <a:picLocks noChangeAspect="1"/>
            </p:cNvPicPr>
            <p:nvPr/>
          </p:nvPicPr>
          <p:blipFill rotWithShape="1">
            <a:blip r:embed="rId6"/>
            <a:srcRect r="28248" b="-22597"/>
            <a:stretch/>
          </p:blipFill>
          <p:spPr>
            <a:xfrm>
              <a:off x="627471" y="2326182"/>
              <a:ext cx="5762060" cy="528273"/>
            </a:xfrm>
            <a:prstGeom prst="rect">
              <a:avLst/>
            </a:prstGeom>
          </p:spPr>
        </p:pic>
        <p:pic>
          <p:nvPicPr>
            <p:cNvPr id="11" name="Рисунок 10"/>
            <p:cNvPicPr>
              <a:picLocks noChangeAspect="1"/>
            </p:cNvPicPr>
            <p:nvPr/>
          </p:nvPicPr>
          <p:blipFill rotWithShape="1">
            <a:blip r:embed="rId7"/>
            <a:srcRect t="-1" r="28453" b="-32581"/>
            <a:stretch/>
          </p:blipFill>
          <p:spPr>
            <a:xfrm>
              <a:off x="627827" y="2737583"/>
              <a:ext cx="5761684" cy="572902"/>
            </a:xfrm>
            <a:prstGeom prst="rect">
              <a:avLst/>
            </a:prstGeom>
          </p:spPr>
        </p:pic>
        <p:pic>
          <p:nvPicPr>
            <p:cNvPr id="12" name="Рисунок 11"/>
            <p:cNvPicPr>
              <a:picLocks noChangeAspect="1"/>
            </p:cNvPicPr>
            <p:nvPr/>
          </p:nvPicPr>
          <p:blipFill rotWithShape="1">
            <a:blip r:embed="rId8"/>
            <a:srcRect t="1" r="28453" b="-23835"/>
            <a:stretch/>
          </p:blipFill>
          <p:spPr>
            <a:xfrm>
              <a:off x="637337" y="3157767"/>
              <a:ext cx="5761684" cy="535104"/>
            </a:xfrm>
            <a:prstGeom prst="rect">
              <a:avLst/>
            </a:prstGeom>
          </p:spPr>
        </p:pic>
        <p:pic>
          <p:nvPicPr>
            <p:cNvPr id="13" name="Рисунок 12"/>
            <p:cNvPicPr>
              <a:picLocks noChangeAspect="1"/>
            </p:cNvPicPr>
            <p:nvPr/>
          </p:nvPicPr>
          <p:blipFill rotWithShape="1">
            <a:blip r:embed="rId9"/>
            <a:srcRect t="1" r="28387" b="-50275"/>
            <a:stretch/>
          </p:blipFill>
          <p:spPr>
            <a:xfrm>
              <a:off x="635319" y="3562395"/>
              <a:ext cx="5742903" cy="650396"/>
            </a:xfrm>
            <a:prstGeom prst="rect">
              <a:avLst/>
            </a:prstGeom>
          </p:spPr>
        </p:pic>
        <p:pic>
          <p:nvPicPr>
            <p:cNvPr id="14" name="Рисунок 13"/>
            <p:cNvPicPr>
              <a:picLocks noChangeAspect="1"/>
            </p:cNvPicPr>
            <p:nvPr/>
          </p:nvPicPr>
          <p:blipFill rotWithShape="1">
            <a:blip r:embed="rId10"/>
            <a:srcRect r="28385" b="-22038"/>
            <a:stretch/>
          </p:blipFill>
          <p:spPr>
            <a:xfrm>
              <a:off x="636240" y="3975536"/>
              <a:ext cx="5743439" cy="525173"/>
            </a:xfrm>
            <a:prstGeom prst="rect">
              <a:avLst/>
            </a:prstGeom>
          </p:spPr>
        </p:pic>
        <p:pic>
          <p:nvPicPr>
            <p:cNvPr id="15" name="Рисунок 14"/>
            <p:cNvPicPr>
              <a:picLocks noChangeAspect="1"/>
            </p:cNvPicPr>
            <p:nvPr/>
          </p:nvPicPr>
          <p:blipFill rotWithShape="1">
            <a:blip r:embed="rId11"/>
            <a:srcRect r="28119" b="-14124"/>
            <a:stretch/>
          </p:blipFill>
          <p:spPr>
            <a:xfrm>
              <a:off x="627471" y="4402693"/>
              <a:ext cx="5738449" cy="488875"/>
            </a:xfrm>
            <a:prstGeom prst="rect">
              <a:avLst/>
            </a:prstGeom>
          </p:spPr>
        </p:pic>
      </p:grpSp>
      <p:sp>
        <p:nvSpPr>
          <p:cNvPr id="17" name="Текст 16"/>
          <p:cNvSpPr>
            <a:spLocks noGrp="1"/>
          </p:cNvSpPr>
          <p:nvPr>
            <p:ph sz="half" idx="2"/>
          </p:nvPr>
        </p:nvSpPr>
        <p:spPr/>
        <p:txBody>
          <a:bodyPr/>
          <a:lstStyle/>
          <a:p>
            <a:r>
              <a:rPr lang="en-US" dirty="0" smtClean="0"/>
              <a:t>                                                                      </a:t>
            </a:r>
            <a:endParaRPr lang="ru-RU" dirty="0"/>
          </a:p>
        </p:txBody>
      </p:sp>
      <p:sp>
        <p:nvSpPr>
          <p:cNvPr id="19" name="Объект 18"/>
          <p:cNvSpPr>
            <a:spLocks noGrp="1"/>
          </p:cNvSpPr>
          <p:nvPr>
            <p:ph sz="half" idx="3"/>
          </p:nvPr>
        </p:nvSpPr>
        <p:spPr>
          <a:xfrm>
            <a:off x="5362222" y="654756"/>
            <a:ext cx="3544711" cy="4581770"/>
          </a:xfrm>
        </p:spPr>
        <p:txBody>
          <a:bodyPr/>
          <a:lstStyle/>
          <a:p>
            <a:r>
              <a:rPr lang="en-US" sz="2700" dirty="0" smtClean="0">
                <a:solidFill>
                  <a:schemeClr val="tx1"/>
                </a:solidFill>
              </a:rPr>
              <a:t>(5)</a:t>
            </a:r>
          </a:p>
          <a:p>
            <a:r>
              <a:rPr lang="en-US" sz="2700" dirty="0" smtClean="0">
                <a:solidFill>
                  <a:schemeClr val="tx1"/>
                </a:solidFill>
              </a:rPr>
              <a:t>(6)</a:t>
            </a:r>
          </a:p>
          <a:p>
            <a:r>
              <a:rPr lang="en-US" sz="2700" dirty="0" smtClean="0">
                <a:solidFill>
                  <a:schemeClr val="tx1"/>
                </a:solidFill>
              </a:rPr>
              <a:t>(7)</a:t>
            </a:r>
          </a:p>
          <a:p>
            <a:r>
              <a:rPr lang="en-US" sz="2700" dirty="0" smtClean="0">
                <a:solidFill>
                  <a:schemeClr val="tx1"/>
                </a:solidFill>
              </a:rPr>
              <a:t>(8)</a:t>
            </a:r>
          </a:p>
          <a:p>
            <a:r>
              <a:rPr lang="en-US" sz="2700" dirty="0" smtClean="0">
                <a:solidFill>
                  <a:schemeClr val="tx1"/>
                </a:solidFill>
              </a:rPr>
              <a:t>(9)</a:t>
            </a:r>
          </a:p>
          <a:p>
            <a:r>
              <a:rPr lang="en-US" sz="2700" dirty="0" smtClean="0">
                <a:solidFill>
                  <a:schemeClr val="tx1"/>
                </a:solidFill>
              </a:rPr>
              <a:t>(10)</a:t>
            </a:r>
          </a:p>
          <a:p>
            <a:r>
              <a:rPr lang="en-US" sz="2700" dirty="0" smtClean="0">
                <a:solidFill>
                  <a:schemeClr val="tx1"/>
                </a:solidFill>
              </a:rPr>
              <a:t>(11)</a:t>
            </a:r>
          </a:p>
          <a:p>
            <a:r>
              <a:rPr lang="en-US" sz="2700" dirty="0" smtClean="0">
                <a:solidFill>
                  <a:schemeClr val="tx1"/>
                </a:solidFill>
              </a:rPr>
              <a:t>(12)</a:t>
            </a:r>
          </a:p>
          <a:p>
            <a:r>
              <a:rPr lang="en-US" sz="2700" dirty="0" smtClean="0">
                <a:solidFill>
                  <a:schemeClr val="tx1"/>
                </a:solidFill>
              </a:rPr>
              <a:t>(13)</a:t>
            </a:r>
          </a:p>
          <a:p>
            <a:r>
              <a:rPr lang="en-US" sz="2700" dirty="0" smtClean="0">
                <a:solidFill>
                  <a:schemeClr val="tx1"/>
                </a:solidFill>
              </a:rPr>
              <a:t>(14)</a:t>
            </a:r>
          </a:p>
          <a:p>
            <a:endParaRPr lang="ru-RU" sz="2700" dirty="0">
              <a:solidFill>
                <a:schemeClr val="tx1"/>
              </a:solidFill>
            </a:endParaRPr>
          </a:p>
        </p:txBody>
      </p:sp>
      <p:sp>
        <p:nvSpPr>
          <p:cNvPr id="20" name="Прямоугольник 19"/>
          <p:cNvSpPr/>
          <p:nvPr/>
        </p:nvSpPr>
        <p:spPr>
          <a:xfrm>
            <a:off x="328357" y="5290522"/>
            <a:ext cx="8550354" cy="523220"/>
          </a:xfrm>
          <a:prstGeom prst="rect">
            <a:avLst/>
          </a:prstGeom>
        </p:spPr>
        <p:txBody>
          <a:bodyPr wrap="none">
            <a:spAutoFit/>
          </a:bodyPr>
          <a:lstStyle/>
          <a:p>
            <a:r>
              <a:rPr lang="en-US" sz="2800" dirty="0" smtClean="0">
                <a:solidFill>
                  <a:schemeClr val="bg1"/>
                </a:solidFill>
              </a:rPr>
              <a:t>We</a:t>
            </a:r>
            <a:r>
              <a:rPr lang="en-US" b="1" dirty="0"/>
              <a:t> </a:t>
            </a:r>
            <a:r>
              <a:rPr lang="en-US" sz="2800" dirty="0" smtClean="0">
                <a:solidFill>
                  <a:schemeClr val="bg1"/>
                </a:solidFill>
              </a:rPr>
              <a:t>express </a:t>
            </a:r>
            <a:r>
              <a:rPr lang="ru-RU" sz="2800" dirty="0" smtClean="0">
                <a:solidFill>
                  <a:schemeClr val="bg1"/>
                </a:solidFill>
              </a:rPr>
              <a:t> </a:t>
            </a:r>
            <a:r>
              <a:rPr lang="ru-RU" sz="2800" dirty="0">
                <a:solidFill>
                  <a:schemeClr val="bg1"/>
                </a:solidFill>
              </a:rPr>
              <a:t>c </a:t>
            </a:r>
            <a:r>
              <a:rPr lang="ru-RU" sz="2800" dirty="0" err="1">
                <a:solidFill>
                  <a:schemeClr val="bg1"/>
                </a:solidFill>
              </a:rPr>
              <a:t>and</a:t>
            </a:r>
            <a:r>
              <a:rPr lang="ru-RU" sz="2800" dirty="0">
                <a:solidFill>
                  <a:schemeClr val="bg1"/>
                </a:solidFill>
              </a:rPr>
              <a:t> e </a:t>
            </a:r>
            <a:r>
              <a:rPr lang="en-US" sz="2800" dirty="0" smtClean="0">
                <a:solidFill>
                  <a:schemeClr val="bg1"/>
                </a:solidFill>
              </a:rPr>
              <a:t>from </a:t>
            </a:r>
            <a:r>
              <a:rPr lang="ru-RU" sz="2800" dirty="0" smtClean="0">
                <a:solidFill>
                  <a:schemeClr val="bg1"/>
                </a:solidFill>
              </a:rPr>
              <a:t> </a:t>
            </a:r>
            <a:r>
              <a:rPr lang="ru-RU" sz="2800" dirty="0" err="1">
                <a:solidFill>
                  <a:schemeClr val="bg1"/>
                </a:solidFill>
              </a:rPr>
              <a:t>the</a:t>
            </a:r>
            <a:r>
              <a:rPr lang="ru-RU" sz="2800" dirty="0">
                <a:solidFill>
                  <a:schemeClr val="bg1"/>
                </a:solidFill>
              </a:rPr>
              <a:t> </a:t>
            </a:r>
            <a:r>
              <a:rPr lang="ru-RU" sz="2800" dirty="0" err="1" smtClean="0">
                <a:solidFill>
                  <a:schemeClr val="bg1"/>
                </a:solidFill>
              </a:rPr>
              <a:t>equations</a:t>
            </a:r>
            <a:r>
              <a:rPr lang="en-US" sz="2800" dirty="0" smtClean="0">
                <a:solidFill>
                  <a:schemeClr val="bg1"/>
                </a:solidFill>
              </a:rPr>
              <a:t> (7), (8), (9), (10) </a:t>
            </a:r>
            <a:r>
              <a:rPr lang="ru-RU"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val="255801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457200" y="381001"/>
            <a:ext cx="7767319" cy="1661993"/>
          </a:xfrm>
        </p:spPr>
        <p:txBody>
          <a:bodyPr/>
          <a:lstStyle/>
          <a:p>
            <a:r>
              <a:rPr lang="en-US" sz="3600" dirty="0" smtClean="0">
                <a:solidFill>
                  <a:schemeClr val="bg1"/>
                </a:solidFill>
              </a:rPr>
              <a:t>     </a:t>
            </a:r>
            <a:r>
              <a:rPr lang="en-US" sz="3600" dirty="0">
                <a:solidFill>
                  <a:schemeClr val="bg1"/>
                </a:solidFill>
              </a:rPr>
              <a:t>Manipulating </a:t>
            </a:r>
            <a:r>
              <a:rPr lang="en-US" sz="3600" dirty="0" smtClean="0">
                <a:solidFill>
                  <a:schemeClr val="bg1"/>
                </a:solidFill>
              </a:rPr>
              <a:t>these  </a:t>
            </a:r>
            <a:r>
              <a:rPr lang="en-US" sz="3600" dirty="0">
                <a:solidFill>
                  <a:schemeClr val="bg1"/>
                </a:solidFill>
              </a:rPr>
              <a:t>expressions </a:t>
            </a:r>
            <a:r>
              <a:rPr lang="en-US" sz="3600" dirty="0" smtClean="0">
                <a:solidFill>
                  <a:schemeClr val="bg1"/>
                </a:solidFill>
              </a:rPr>
              <a:t>we </a:t>
            </a:r>
            <a:r>
              <a:rPr lang="en-US" sz="3600" dirty="0">
                <a:solidFill>
                  <a:schemeClr val="bg1"/>
                </a:solidFill>
              </a:rPr>
              <a:t>obtain </a:t>
            </a:r>
            <a:r>
              <a:rPr lang="ru-RU" sz="3600" dirty="0">
                <a:solidFill>
                  <a:schemeClr val="bg1"/>
                </a:solidFill>
              </a:rPr>
              <a:t>c(</a:t>
            </a:r>
            <a:r>
              <a:rPr lang="en-US" sz="3600" dirty="0">
                <a:solidFill>
                  <a:schemeClr val="bg1"/>
                </a:solidFill>
              </a:rPr>
              <a:t>d</a:t>
            </a:r>
            <a:r>
              <a:rPr lang="en-US" sz="2400" dirty="0">
                <a:solidFill>
                  <a:schemeClr val="bg1"/>
                </a:solidFill>
              </a:rPr>
              <a:t>1</a:t>
            </a:r>
            <a:r>
              <a:rPr lang="ru-RU" sz="3600" dirty="0">
                <a:solidFill>
                  <a:schemeClr val="bg1"/>
                </a:solidFill>
              </a:rPr>
              <a:t>) </a:t>
            </a:r>
            <a:r>
              <a:rPr lang="ru-RU" sz="3600" dirty="0" err="1" smtClean="0">
                <a:solidFill>
                  <a:schemeClr val="bg1"/>
                </a:solidFill>
              </a:rPr>
              <a:t>and</a:t>
            </a:r>
            <a:r>
              <a:rPr lang="ru-RU" sz="3600" dirty="0" smtClean="0">
                <a:solidFill>
                  <a:schemeClr val="bg1"/>
                </a:solidFill>
              </a:rPr>
              <a:t> </a:t>
            </a:r>
            <a:r>
              <a:rPr lang="en-US" sz="3600" dirty="0" smtClean="0">
                <a:solidFill>
                  <a:schemeClr val="bg1"/>
                </a:solidFill>
              </a:rPr>
              <a:t>e</a:t>
            </a:r>
            <a:r>
              <a:rPr lang="ru-RU" sz="3600" dirty="0" smtClean="0">
                <a:solidFill>
                  <a:schemeClr val="bg1"/>
                </a:solidFill>
              </a:rPr>
              <a:t>(</a:t>
            </a:r>
            <a:r>
              <a:rPr lang="en-US" sz="3600" dirty="0">
                <a:solidFill>
                  <a:schemeClr val="bg1"/>
                </a:solidFill>
              </a:rPr>
              <a:t>d</a:t>
            </a:r>
            <a:r>
              <a:rPr lang="en-US" sz="2400" dirty="0">
                <a:solidFill>
                  <a:schemeClr val="bg1"/>
                </a:solidFill>
              </a:rPr>
              <a:t>1</a:t>
            </a:r>
            <a:r>
              <a:rPr lang="ru-RU" sz="3600" dirty="0">
                <a:solidFill>
                  <a:schemeClr val="bg1"/>
                </a:solidFill>
              </a:rPr>
              <a:t>)</a:t>
            </a:r>
            <a:r>
              <a:rPr lang="en-US" sz="3600" i="1" dirty="0" smtClean="0">
                <a:solidFill>
                  <a:schemeClr val="bg1"/>
                </a:solidFill>
              </a:rPr>
              <a:t> </a:t>
            </a:r>
            <a:r>
              <a:rPr lang="en-US" sz="3600" dirty="0" smtClean="0">
                <a:solidFill>
                  <a:schemeClr val="bg1"/>
                </a:solidFill>
              </a:rPr>
              <a:t>:</a:t>
            </a:r>
            <a:endParaRPr lang="ru-RU" sz="3600" dirty="0">
              <a:solidFill>
                <a:schemeClr val="bg1"/>
              </a:solidFill>
            </a:endParaRPr>
          </a:p>
          <a:p>
            <a:pPr algn="ctr"/>
            <a:endParaRPr lang="ru-RU" sz="3600" dirty="0">
              <a:solidFill>
                <a:schemeClr val="bg1"/>
              </a:solidFill>
            </a:endParaRPr>
          </a:p>
        </p:txBody>
      </p:sp>
      <p:pic>
        <p:nvPicPr>
          <p:cNvPr id="8" name="Рисунок 7"/>
          <p:cNvPicPr>
            <a:picLocks noChangeAspect="1"/>
          </p:cNvPicPr>
          <p:nvPr/>
        </p:nvPicPr>
        <p:blipFill rotWithShape="1">
          <a:blip r:embed="rId2"/>
          <a:srcRect r="31313"/>
          <a:stretch/>
        </p:blipFill>
        <p:spPr>
          <a:xfrm>
            <a:off x="1873955" y="1866497"/>
            <a:ext cx="5181601" cy="802609"/>
          </a:xfrm>
          <a:prstGeom prst="rect">
            <a:avLst/>
          </a:prstGeom>
        </p:spPr>
      </p:pic>
      <p:pic>
        <p:nvPicPr>
          <p:cNvPr id="9" name="Рисунок 8"/>
          <p:cNvPicPr>
            <a:picLocks noChangeAspect="1"/>
          </p:cNvPicPr>
          <p:nvPr/>
        </p:nvPicPr>
        <p:blipFill rotWithShape="1">
          <a:blip r:embed="rId3"/>
          <a:srcRect r="32000"/>
          <a:stretch/>
        </p:blipFill>
        <p:spPr>
          <a:xfrm>
            <a:off x="1873955" y="2668240"/>
            <a:ext cx="5181600" cy="827779"/>
          </a:xfrm>
          <a:prstGeom prst="rect">
            <a:avLst/>
          </a:prstGeom>
        </p:spPr>
      </p:pic>
      <p:pic>
        <p:nvPicPr>
          <p:cNvPr id="10" name="Рисунок 9"/>
          <p:cNvPicPr>
            <a:picLocks noChangeAspect="1"/>
          </p:cNvPicPr>
          <p:nvPr/>
        </p:nvPicPr>
        <p:blipFill rotWithShape="1">
          <a:blip r:embed="rId4"/>
          <a:srcRect r="32086"/>
          <a:stretch/>
        </p:blipFill>
        <p:spPr>
          <a:xfrm>
            <a:off x="1873954" y="3497446"/>
            <a:ext cx="5181601" cy="762966"/>
          </a:xfrm>
          <a:prstGeom prst="rect">
            <a:avLst/>
          </a:prstGeom>
        </p:spPr>
      </p:pic>
      <p:pic>
        <p:nvPicPr>
          <p:cNvPr id="11" name="Рисунок 10"/>
          <p:cNvPicPr>
            <a:picLocks noChangeAspect="1"/>
          </p:cNvPicPr>
          <p:nvPr/>
        </p:nvPicPr>
        <p:blipFill rotWithShape="1">
          <a:blip r:embed="rId5"/>
          <a:srcRect t="-1465" r="31923" b="1465"/>
          <a:stretch/>
        </p:blipFill>
        <p:spPr>
          <a:xfrm>
            <a:off x="1873953" y="4197131"/>
            <a:ext cx="5181601" cy="753340"/>
          </a:xfrm>
          <a:prstGeom prst="rect">
            <a:avLst/>
          </a:prstGeom>
        </p:spPr>
      </p:pic>
    </p:spTree>
    <p:extLst>
      <p:ext uri="{BB962C8B-B14F-4D97-AF65-F5344CB8AC3E}">
        <p14:creationId xmlns:p14="http://schemas.microsoft.com/office/powerpoint/2010/main" val="122770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07533" y="1108102"/>
            <a:ext cx="5967878" cy="1023938"/>
          </a:xfrm>
          <a:prstGeom prst="rect">
            <a:avLst/>
          </a:prstGeom>
        </p:spPr>
      </p:pic>
      <p:pic>
        <p:nvPicPr>
          <p:cNvPr id="7" name="Рисунок 6"/>
          <p:cNvPicPr>
            <a:picLocks noChangeAspect="1"/>
          </p:cNvPicPr>
          <p:nvPr/>
        </p:nvPicPr>
        <p:blipFill>
          <a:blip r:embed="rId3"/>
          <a:stretch>
            <a:fillRect/>
          </a:stretch>
        </p:blipFill>
        <p:spPr>
          <a:xfrm>
            <a:off x="990599" y="2263789"/>
            <a:ext cx="5967879" cy="1033462"/>
          </a:xfrm>
          <a:prstGeom prst="rect">
            <a:avLst/>
          </a:prstGeom>
        </p:spPr>
      </p:pic>
      <p:pic>
        <p:nvPicPr>
          <p:cNvPr id="8" name="Рисунок 7"/>
          <p:cNvPicPr>
            <a:picLocks noChangeAspect="1"/>
          </p:cNvPicPr>
          <p:nvPr/>
        </p:nvPicPr>
        <p:blipFill>
          <a:blip r:embed="rId4"/>
          <a:stretch>
            <a:fillRect/>
          </a:stretch>
        </p:blipFill>
        <p:spPr>
          <a:xfrm>
            <a:off x="993422" y="3429000"/>
            <a:ext cx="6119567" cy="1447800"/>
          </a:xfrm>
          <a:prstGeom prst="rect">
            <a:avLst/>
          </a:prstGeom>
        </p:spPr>
      </p:pic>
      <p:pic>
        <p:nvPicPr>
          <p:cNvPr id="9" name="Рисунок 8"/>
          <p:cNvPicPr>
            <a:picLocks noChangeAspect="1"/>
          </p:cNvPicPr>
          <p:nvPr/>
        </p:nvPicPr>
        <p:blipFill>
          <a:blip r:embed="rId5"/>
          <a:stretch>
            <a:fillRect/>
          </a:stretch>
        </p:blipFill>
        <p:spPr>
          <a:xfrm>
            <a:off x="993422" y="5008549"/>
            <a:ext cx="6119567" cy="1447800"/>
          </a:xfrm>
          <a:prstGeom prst="rect">
            <a:avLst/>
          </a:prstGeom>
        </p:spPr>
      </p:pic>
      <p:sp>
        <p:nvSpPr>
          <p:cNvPr id="10" name="Прямоугольник 9"/>
          <p:cNvSpPr/>
          <p:nvPr/>
        </p:nvSpPr>
        <p:spPr>
          <a:xfrm>
            <a:off x="914400" y="88120"/>
            <a:ext cx="7696200" cy="954107"/>
          </a:xfrm>
          <a:prstGeom prst="rect">
            <a:avLst/>
          </a:prstGeom>
        </p:spPr>
        <p:txBody>
          <a:bodyPr wrap="square">
            <a:spAutoFit/>
          </a:bodyPr>
          <a:lstStyle/>
          <a:p>
            <a:r>
              <a:rPr lang="en-US" sz="2800" dirty="0">
                <a:solidFill>
                  <a:schemeClr val="bg1"/>
                </a:solidFill>
              </a:rPr>
              <a:t>Manipulating the expressions (5), (6), (11), (12) </a:t>
            </a:r>
            <a:endParaRPr lang="ru-RU" sz="2800" dirty="0">
              <a:solidFill>
                <a:schemeClr val="bg1"/>
              </a:solidFill>
            </a:endParaRPr>
          </a:p>
          <a:p>
            <a:r>
              <a:rPr lang="en-US" sz="2800" dirty="0" smtClean="0">
                <a:solidFill>
                  <a:schemeClr val="bg1"/>
                </a:solidFill>
              </a:rPr>
              <a:t> </a:t>
            </a:r>
            <a:r>
              <a:rPr lang="en-US" sz="2800" dirty="0">
                <a:solidFill>
                  <a:schemeClr val="bg1"/>
                </a:solidFill>
              </a:rPr>
              <a:t>we obtain </a:t>
            </a:r>
            <a:r>
              <a:rPr lang="ru-RU" sz="2800" dirty="0">
                <a:solidFill>
                  <a:schemeClr val="bg1"/>
                </a:solidFill>
              </a:rPr>
              <a:t>a </a:t>
            </a:r>
            <a:r>
              <a:rPr lang="ru-RU" sz="2800" dirty="0" err="1">
                <a:solidFill>
                  <a:schemeClr val="bg1"/>
                </a:solidFill>
              </a:rPr>
              <a:t>and</a:t>
            </a:r>
            <a:r>
              <a:rPr lang="ru-RU" sz="2800" dirty="0">
                <a:solidFill>
                  <a:schemeClr val="bg1"/>
                </a:solidFill>
              </a:rPr>
              <a:t> </a:t>
            </a:r>
            <a:r>
              <a:rPr lang="ru-RU" sz="2800" dirty="0" smtClean="0">
                <a:solidFill>
                  <a:schemeClr val="bg1"/>
                </a:solidFill>
              </a:rPr>
              <a:t>b</a:t>
            </a:r>
            <a:r>
              <a:rPr lang="en-US" sz="2800" i="1" dirty="0" smtClean="0">
                <a:solidFill>
                  <a:schemeClr val="bg1"/>
                </a:solidFill>
              </a:rPr>
              <a:t> </a:t>
            </a:r>
            <a:r>
              <a:rPr lang="en-US" sz="2800" dirty="0">
                <a:solidFill>
                  <a:schemeClr val="bg1"/>
                </a:solidFill>
              </a:rPr>
              <a:t>as</a:t>
            </a:r>
            <a:endParaRPr lang="ru-RU" sz="2800" dirty="0">
              <a:solidFill>
                <a:schemeClr val="bg1"/>
              </a:solidFill>
            </a:endParaRPr>
          </a:p>
        </p:txBody>
      </p:sp>
    </p:spTree>
    <p:extLst>
      <p:ext uri="{BB962C8B-B14F-4D97-AF65-F5344CB8AC3E}">
        <p14:creationId xmlns:p14="http://schemas.microsoft.com/office/powerpoint/2010/main" val="321082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00600" y="1037375"/>
            <a:ext cx="4114800" cy="1443728"/>
          </a:xfrm>
        </p:spPr>
        <p:txBody>
          <a:bodyPr/>
          <a:lstStyle/>
          <a:p>
            <a:pPr algn="r"/>
            <a:r>
              <a:rPr lang="en-US" dirty="0" smtClean="0">
                <a:latin typeface="+mn-lt"/>
              </a:rPr>
              <a:t>From equations for</a:t>
            </a:r>
            <a:r>
              <a:rPr lang="ru-RU" dirty="0" smtClean="0">
                <a:latin typeface="+mn-lt"/>
              </a:rPr>
              <a:t> </a:t>
            </a:r>
            <a:r>
              <a:rPr lang="en-US" dirty="0" smtClean="0">
                <a:latin typeface="+mn-lt"/>
              </a:rPr>
              <a:t>           </a:t>
            </a:r>
            <a:r>
              <a:rPr lang="ru-RU" dirty="0" smtClean="0">
                <a:latin typeface="+mn-lt"/>
              </a:rPr>
              <a:t>c(</a:t>
            </a:r>
            <a:r>
              <a:rPr lang="en-US" sz="3200" dirty="0">
                <a:latin typeface="+mn-lt"/>
              </a:rPr>
              <a:t>d</a:t>
            </a:r>
            <a:r>
              <a:rPr lang="en-US" sz="2000" dirty="0">
                <a:latin typeface="+mn-lt"/>
              </a:rPr>
              <a:t>1</a:t>
            </a:r>
            <a:r>
              <a:rPr lang="ru-RU" dirty="0" smtClean="0">
                <a:latin typeface="+mn-lt"/>
              </a:rPr>
              <a:t>) </a:t>
            </a:r>
            <a:r>
              <a:rPr lang="en-US" dirty="0" smtClean="0">
                <a:latin typeface="+mn-lt"/>
              </a:rPr>
              <a:t>and </a:t>
            </a:r>
            <a:r>
              <a:rPr lang="ru-RU" dirty="0" smtClean="0">
                <a:latin typeface="+mn-lt"/>
              </a:rPr>
              <a:t>e(</a:t>
            </a:r>
            <a:r>
              <a:rPr lang="en-US" sz="3200" dirty="0">
                <a:latin typeface="+mn-lt"/>
              </a:rPr>
              <a:t>d</a:t>
            </a:r>
            <a:r>
              <a:rPr lang="en-US" sz="2000" dirty="0">
                <a:latin typeface="+mn-lt"/>
              </a:rPr>
              <a:t>1</a:t>
            </a:r>
            <a:r>
              <a:rPr lang="ru-RU" dirty="0" smtClean="0">
                <a:latin typeface="+mn-lt"/>
              </a:rPr>
              <a:t>) </a:t>
            </a:r>
            <a:r>
              <a:rPr lang="en-US" dirty="0" smtClean="0">
                <a:latin typeface="+mn-lt"/>
              </a:rPr>
              <a:t>we obtain </a:t>
            </a:r>
            <a:br>
              <a:rPr lang="en-US" dirty="0" smtClean="0">
                <a:latin typeface="+mn-lt"/>
              </a:rPr>
            </a:br>
            <a:r>
              <a:rPr lang="en-US" dirty="0">
                <a:latin typeface="+mn-lt"/>
              </a:rPr>
              <a:t> </a:t>
            </a:r>
            <a:r>
              <a:rPr lang="en-US" dirty="0" smtClean="0">
                <a:latin typeface="+mn-lt"/>
              </a:rPr>
              <a:t>               </a:t>
            </a:r>
            <a:r>
              <a:rPr lang="ru-RU" dirty="0" smtClean="0">
                <a:latin typeface="+mn-lt"/>
              </a:rPr>
              <a:t>a(</a:t>
            </a:r>
            <a:r>
              <a:rPr lang="en-US" sz="3200" dirty="0">
                <a:latin typeface="+mn-lt"/>
              </a:rPr>
              <a:t>d</a:t>
            </a:r>
            <a:r>
              <a:rPr lang="en-US" sz="2000" dirty="0">
                <a:latin typeface="+mn-lt"/>
              </a:rPr>
              <a:t>1</a:t>
            </a:r>
            <a:r>
              <a:rPr lang="ru-RU" dirty="0" smtClean="0">
                <a:latin typeface="+mn-lt"/>
              </a:rPr>
              <a:t>) </a:t>
            </a:r>
            <a:r>
              <a:rPr lang="en-US" dirty="0" smtClean="0">
                <a:latin typeface="+mn-lt"/>
              </a:rPr>
              <a:t>and</a:t>
            </a:r>
            <a:r>
              <a:rPr lang="ru-RU" dirty="0" smtClean="0">
                <a:latin typeface="+mn-lt"/>
              </a:rPr>
              <a:t> b(</a:t>
            </a:r>
            <a:r>
              <a:rPr lang="en-US" sz="3200" dirty="0">
                <a:latin typeface="+mn-lt"/>
              </a:rPr>
              <a:t>d</a:t>
            </a:r>
            <a:r>
              <a:rPr lang="en-US" sz="2000" dirty="0">
                <a:latin typeface="+mn-lt"/>
              </a:rPr>
              <a:t>1</a:t>
            </a:r>
            <a:r>
              <a:rPr lang="ru-RU" dirty="0" smtClean="0">
                <a:latin typeface="+mn-lt"/>
              </a:rPr>
              <a:t>):</a:t>
            </a:r>
            <a:endParaRPr lang="ru-RU" dirty="0">
              <a:latin typeface="+mn-lt"/>
            </a:endParaRPr>
          </a:p>
        </p:txBody>
      </p:sp>
      <p:pic>
        <p:nvPicPr>
          <p:cNvPr id="4" name="Рисунок 3"/>
          <p:cNvPicPr>
            <a:picLocks noChangeAspect="1"/>
          </p:cNvPicPr>
          <p:nvPr/>
        </p:nvPicPr>
        <p:blipFill>
          <a:blip r:embed="rId2"/>
          <a:stretch>
            <a:fillRect/>
          </a:stretch>
        </p:blipFill>
        <p:spPr>
          <a:xfrm>
            <a:off x="202488" y="275791"/>
            <a:ext cx="5516400" cy="995643"/>
          </a:xfrm>
          <a:prstGeom prst="rect">
            <a:avLst/>
          </a:prstGeom>
        </p:spPr>
      </p:pic>
      <p:pic>
        <p:nvPicPr>
          <p:cNvPr id="5" name="Рисунок 4"/>
          <p:cNvPicPr>
            <a:picLocks noChangeAspect="1"/>
          </p:cNvPicPr>
          <p:nvPr/>
        </p:nvPicPr>
        <p:blipFill rotWithShape="1">
          <a:blip r:embed="rId3"/>
          <a:srcRect r="24737"/>
          <a:stretch/>
        </p:blipFill>
        <p:spPr>
          <a:xfrm>
            <a:off x="205310" y="1248856"/>
            <a:ext cx="4442890" cy="998187"/>
          </a:xfrm>
          <a:prstGeom prst="rect">
            <a:avLst/>
          </a:prstGeom>
        </p:spPr>
      </p:pic>
      <p:pic>
        <p:nvPicPr>
          <p:cNvPr id="6" name="Рисунок 5"/>
          <p:cNvPicPr>
            <a:picLocks noChangeAspect="1"/>
          </p:cNvPicPr>
          <p:nvPr/>
        </p:nvPicPr>
        <p:blipFill rotWithShape="1">
          <a:blip r:embed="rId4"/>
          <a:srcRect r="5123"/>
          <a:stretch/>
        </p:blipFill>
        <p:spPr>
          <a:xfrm>
            <a:off x="205310" y="2221598"/>
            <a:ext cx="5895960" cy="2221602"/>
          </a:xfrm>
          <a:prstGeom prst="rect">
            <a:avLst/>
          </a:prstGeom>
        </p:spPr>
      </p:pic>
      <p:pic>
        <p:nvPicPr>
          <p:cNvPr id="7" name="Рисунок 6"/>
          <p:cNvPicPr>
            <a:picLocks noChangeAspect="1"/>
          </p:cNvPicPr>
          <p:nvPr/>
        </p:nvPicPr>
        <p:blipFill rotWithShape="1">
          <a:blip r:embed="rId5"/>
          <a:srcRect r="6036"/>
          <a:stretch/>
        </p:blipFill>
        <p:spPr>
          <a:xfrm>
            <a:off x="205310" y="4419600"/>
            <a:ext cx="5915026" cy="2221602"/>
          </a:xfrm>
          <a:prstGeom prst="rect">
            <a:avLst/>
          </a:prstGeom>
        </p:spPr>
      </p:pic>
    </p:spTree>
    <p:extLst>
      <p:ext uri="{BB962C8B-B14F-4D97-AF65-F5344CB8AC3E}">
        <p14:creationId xmlns:p14="http://schemas.microsoft.com/office/powerpoint/2010/main" val="1818799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r="5607" b="33122"/>
          <a:stretch/>
        </p:blipFill>
        <p:spPr>
          <a:xfrm>
            <a:off x="694603" y="2386902"/>
            <a:ext cx="7777163" cy="3019425"/>
          </a:xfrm>
          <a:prstGeom prst="rect">
            <a:avLst/>
          </a:prstGeom>
        </p:spPr>
      </p:pic>
      <p:sp>
        <p:nvSpPr>
          <p:cNvPr id="4" name="Заголовок 3"/>
          <p:cNvSpPr>
            <a:spLocks noGrp="1"/>
          </p:cNvSpPr>
          <p:nvPr>
            <p:ph type="title"/>
          </p:nvPr>
        </p:nvSpPr>
        <p:spPr>
          <a:xfrm>
            <a:off x="688340" y="435673"/>
            <a:ext cx="7767319" cy="954107"/>
          </a:xfrm>
        </p:spPr>
        <p:txBody>
          <a:bodyPr/>
          <a:lstStyle/>
          <a:p>
            <a:r>
              <a:rPr lang="en-US" dirty="0" smtClean="0">
                <a:latin typeface="+mj-lt"/>
              </a:rPr>
              <a:t>To express </a:t>
            </a:r>
            <a:r>
              <a:rPr lang="en-US" sz="2800" dirty="0"/>
              <a:t>d</a:t>
            </a:r>
            <a:r>
              <a:rPr lang="en-US" sz="2000" dirty="0"/>
              <a:t>1</a:t>
            </a:r>
            <a:r>
              <a:rPr lang="en-US" sz="3200" dirty="0"/>
              <a:t> </a:t>
            </a:r>
            <a:r>
              <a:rPr lang="en-US" dirty="0" smtClean="0">
                <a:latin typeface="+mj-lt"/>
              </a:rPr>
              <a:t>we </a:t>
            </a:r>
            <a:r>
              <a:rPr lang="en-US" dirty="0">
                <a:latin typeface="+mj-lt"/>
              </a:rPr>
              <a:t>substitute the found a, b, c, </a:t>
            </a:r>
            <a:r>
              <a:rPr lang="en-US" dirty="0" smtClean="0">
                <a:latin typeface="+mj-lt"/>
              </a:rPr>
              <a:t>vs </a:t>
            </a:r>
            <a:r>
              <a:rPr lang="en-US" dirty="0">
                <a:latin typeface="+mj-lt"/>
              </a:rPr>
              <a:t>d</a:t>
            </a:r>
            <a:r>
              <a:rPr lang="en-US" sz="2400" dirty="0">
                <a:latin typeface="+mj-lt"/>
              </a:rPr>
              <a:t>1</a:t>
            </a:r>
            <a:r>
              <a:rPr lang="en-US" dirty="0">
                <a:latin typeface="+mj-lt"/>
              </a:rPr>
              <a:t> into the </a:t>
            </a:r>
            <a:r>
              <a:rPr lang="en-US" dirty="0" smtClean="0">
                <a:latin typeface="+mj-lt"/>
              </a:rPr>
              <a:t> equation</a:t>
            </a:r>
            <a:endParaRPr lang="ru-RU" dirty="0">
              <a:latin typeface="+mj-lt"/>
            </a:endParaRPr>
          </a:p>
        </p:txBody>
      </p:sp>
      <p:pic>
        <p:nvPicPr>
          <p:cNvPr id="5" name="Рисунок 4"/>
          <p:cNvPicPr>
            <a:picLocks noChangeAspect="1"/>
          </p:cNvPicPr>
          <p:nvPr/>
        </p:nvPicPr>
        <p:blipFill rotWithShape="1">
          <a:blip r:embed="rId3"/>
          <a:srcRect r="41455" b="-47436"/>
          <a:stretch/>
        </p:blipFill>
        <p:spPr>
          <a:xfrm>
            <a:off x="1943098" y="1676400"/>
            <a:ext cx="5257801" cy="710502"/>
          </a:xfrm>
          <a:prstGeom prst="rect">
            <a:avLst/>
          </a:prstGeom>
        </p:spPr>
      </p:pic>
      <p:sp>
        <p:nvSpPr>
          <p:cNvPr id="2" name="TextBox 1"/>
          <p:cNvSpPr txBox="1"/>
          <p:nvPr/>
        </p:nvSpPr>
        <p:spPr>
          <a:xfrm>
            <a:off x="3200400" y="5562600"/>
            <a:ext cx="4724400" cy="646331"/>
          </a:xfrm>
          <a:prstGeom prst="rect">
            <a:avLst/>
          </a:prstGeom>
          <a:noFill/>
        </p:spPr>
        <p:txBody>
          <a:bodyPr wrap="square" rtlCol="0">
            <a:spAutoFit/>
          </a:bodyPr>
          <a:lstStyle/>
          <a:p>
            <a:r>
              <a:rPr lang="en-US" sz="3600" dirty="0" smtClean="0">
                <a:solidFill>
                  <a:schemeClr val="bg1"/>
                </a:solidFill>
              </a:rPr>
              <a:t>Too complicated !!!</a:t>
            </a:r>
            <a:endParaRPr lang="ru-RU" sz="3600" dirty="0">
              <a:solidFill>
                <a:schemeClr val="bg1"/>
              </a:solidFill>
            </a:endParaRPr>
          </a:p>
        </p:txBody>
      </p:sp>
    </p:spTree>
    <p:extLst>
      <p:ext uri="{BB962C8B-B14F-4D97-AF65-F5344CB8AC3E}">
        <p14:creationId xmlns:p14="http://schemas.microsoft.com/office/powerpoint/2010/main" val="2843034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04521"/>
            <a:ext cx="7767319" cy="1292662"/>
          </a:xfrm>
        </p:spPr>
        <p:txBody>
          <a:bodyPr/>
          <a:lstStyle/>
          <a:p>
            <a:r>
              <a:rPr lang="en-US" sz="2800" dirty="0" smtClean="0">
                <a:latin typeface="+mn-lt"/>
              </a:rPr>
              <a:t>When we </a:t>
            </a:r>
            <a:r>
              <a:rPr lang="en-US" sz="2800" dirty="0">
                <a:latin typeface="+mn-lt"/>
              </a:rPr>
              <a:t>choose the amplitude </a:t>
            </a:r>
            <a:r>
              <a:rPr lang="en-US" sz="2800" dirty="0" smtClean="0">
                <a:latin typeface="+mn-lt"/>
              </a:rPr>
              <a:t>e </a:t>
            </a:r>
            <a:r>
              <a:rPr lang="en-US" sz="2800" dirty="0">
                <a:latin typeface="+mn-lt"/>
              </a:rPr>
              <a:t>to be real and </a:t>
            </a:r>
            <a:r>
              <a:rPr lang="en-US" sz="2800" dirty="0" smtClean="0">
                <a:latin typeface="+mn-lt"/>
              </a:rPr>
              <a:t>positive, we get the following equation for amplitudes:</a:t>
            </a:r>
            <a:endParaRPr lang="ru-RU" sz="2800" dirty="0">
              <a:latin typeface="+mn-lt"/>
            </a:endParaRPr>
          </a:p>
        </p:txBody>
      </p:sp>
      <p:pic>
        <p:nvPicPr>
          <p:cNvPr id="4" name="Рисунок 3"/>
          <p:cNvPicPr>
            <a:picLocks noChangeAspect="1"/>
          </p:cNvPicPr>
          <p:nvPr/>
        </p:nvPicPr>
        <p:blipFill>
          <a:blip r:embed="rId2"/>
          <a:stretch>
            <a:fillRect/>
          </a:stretch>
        </p:blipFill>
        <p:spPr>
          <a:xfrm>
            <a:off x="1597378" y="1975917"/>
            <a:ext cx="6248400" cy="1752600"/>
          </a:xfrm>
          <a:prstGeom prst="rect">
            <a:avLst/>
          </a:prstGeom>
        </p:spPr>
      </p:pic>
      <p:pic>
        <p:nvPicPr>
          <p:cNvPr id="5" name="Рисунок 4"/>
          <p:cNvPicPr>
            <a:picLocks noChangeAspect="1"/>
          </p:cNvPicPr>
          <p:nvPr/>
        </p:nvPicPr>
        <p:blipFill rotWithShape="1">
          <a:blip r:embed="rId3"/>
          <a:srcRect r="130"/>
          <a:stretch/>
        </p:blipFill>
        <p:spPr>
          <a:xfrm>
            <a:off x="1597378" y="3728517"/>
            <a:ext cx="6248400" cy="1815919"/>
          </a:xfrm>
          <a:prstGeom prst="rect">
            <a:avLst/>
          </a:prstGeom>
        </p:spPr>
      </p:pic>
      <p:pic>
        <p:nvPicPr>
          <p:cNvPr id="6" name="Рисунок 5"/>
          <p:cNvPicPr>
            <a:picLocks noChangeAspect="1"/>
          </p:cNvPicPr>
          <p:nvPr/>
        </p:nvPicPr>
        <p:blipFill rotWithShape="1">
          <a:blip r:embed="rId4"/>
          <a:srcRect r="7145"/>
          <a:stretch/>
        </p:blipFill>
        <p:spPr>
          <a:xfrm>
            <a:off x="1597378" y="5544436"/>
            <a:ext cx="6248400" cy="672919"/>
          </a:xfrm>
          <a:prstGeom prst="rect">
            <a:avLst/>
          </a:prstGeom>
        </p:spPr>
      </p:pic>
      <p:pic>
        <p:nvPicPr>
          <p:cNvPr id="7" name="Рисунок 6"/>
          <p:cNvPicPr>
            <a:picLocks noChangeAspect="1"/>
          </p:cNvPicPr>
          <p:nvPr/>
        </p:nvPicPr>
        <p:blipFill rotWithShape="1">
          <a:blip r:embed="rId5"/>
          <a:srcRect r="54370"/>
          <a:stretch/>
        </p:blipFill>
        <p:spPr>
          <a:xfrm>
            <a:off x="4959263" y="5496148"/>
            <a:ext cx="3276600" cy="718075"/>
          </a:xfrm>
          <a:prstGeom prst="rect">
            <a:avLst/>
          </a:prstGeom>
        </p:spPr>
      </p:pic>
    </p:spTree>
    <p:extLst>
      <p:ext uri="{BB962C8B-B14F-4D97-AF65-F5344CB8AC3E}">
        <p14:creationId xmlns:p14="http://schemas.microsoft.com/office/powerpoint/2010/main" val="199140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5800" y="838200"/>
            <a:ext cx="7767319" cy="5170646"/>
          </a:xfrm>
        </p:spPr>
        <p:txBody>
          <a:bodyPr/>
          <a:lstStyle/>
          <a:p>
            <a:r>
              <a:rPr lang="en-US" sz="2800" dirty="0" smtClean="0">
                <a:solidFill>
                  <a:schemeClr val="bg1"/>
                </a:solidFill>
                <a:ea typeface="Times New Roman" panose="02020603050405020304" pitchFamily="18" charset="0"/>
              </a:rPr>
              <a:t>Newly developing SPASCHARM (</a:t>
            </a:r>
            <a:r>
              <a:rPr lang="en-US" sz="2800" dirty="0" err="1" smtClean="0">
                <a:solidFill>
                  <a:schemeClr val="bg1"/>
                </a:solidFill>
                <a:ea typeface="Times New Roman" panose="02020603050405020304" pitchFamily="18" charset="0"/>
              </a:rPr>
              <a:t>SPin</a:t>
            </a:r>
            <a:r>
              <a:rPr lang="en-US" sz="2800" dirty="0" smtClean="0">
                <a:solidFill>
                  <a:schemeClr val="bg1"/>
                </a:solidFill>
                <a:ea typeface="Times New Roman" panose="02020603050405020304" pitchFamily="18" charset="0"/>
              </a:rPr>
              <a:t> Asymmetry in </a:t>
            </a:r>
            <a:r>
              <a:rPr lang="en-US" sz="2800" dirty="0" err="1" smtClean="0">
                <a:solidFill>
                  <a:schemeClr val="bg1"/>
                </a:solidFill>
                <a:ea typeface="Times New Roman" panose="02020603050405020304" pitchFamily="18" charset="0"/>
              </a:rPr>
              <a:t>CHARMonia</a:t>
            </a:r>
            <a:r>
              <a:rPr lang="en-US" sz="2800" dirty="0" smtClean="0">
                <a:solidFill>
                  <a:schemeClr val="bg1"/>
                </a:solidFill>
                <a:ea typeface="Times New Roman" panose="02020603050405020304" pitchFamily="18" charset="0"/>
              </a:rPr>
              <a:t>) experiment at U</a:t>
            </a:r>
            <a:r>
              <a:rPr lang="ru-RU" sz="2800" dirty="0" smtClean="0">
                <a:solidFill>
                  <a:schemeClr val="bg1"/>
                </a:solidFill>
                <a:ea typeface="Times New Roman" panose="02020603050405020304" pitchFamily="18" charset="0"/>
              </a:rPr>
              <a:t>-</a:t>
            </a:r>
            <a:r>
              <a:rPr lang="en-US" sz="2800" dirty="0" smtClean="0">
                <a:solidFill>
                  <a:schemeClr val="bg1"/>
                </a:solidFill>
                <a:ea typeface="Times New Roman" panose="02020603050405020304" pitchFamily="18" charset="0"/>
              </a:rPr>
              <a:t>70 accelerator will give the unique possibility to measure spin effects with the use of polarized proton and antiproton beams and polarized target</a:t>
            </a:r>
            <a:r>
              <a:rPr lang="en-US" sz="2800" dirty="0">
                <a:solidFill>
                  <a:schemeClr val="bg1"/>
                </a:solidFill>
                <a:ea typeface="Times New Roman" panose="02020603050405020304" pitchFamily="18" charset="0"/>
              </a:rPr>
              <a:t>s. The SPASCHARM experiment also requires polarimetry </a:t>
            </a:r>
            <a:r>
              <a:rPr lang="en-US" sz="2800" dirty="0" smtClean="0">
                <a:solidFill>
                  <a:schemeClr val="bg1"/>
                </a:solidFill>
                <a:ea typeface="Times New Roman" panose="02020603050405020304" pitchFamily="18" charset="0"/>
              </a:rPr>
              <a:t>[1] </a:t>
            </a:r>
            <a:r>
              <a:rPr lang="en-US" sz="2800" dirty="0">
                <a:solidFill>
                  <a:schemeClr val="bg1"/>
                </a:solidFill>
                <a:ea typeface="Times New Roman" panose="02020603050405020304" pitchFamily="18" charset="0"/>
              </a:rPr>
              <a:t>to verify beam polarization, which will help to study spin effects in elastic processes, since the detectors are the same in both cases</a:t>
            </a:r>
            <a:r>
              <a:rPr lang="en-US" sz="2800" dirty="0" smtClean="0">
                <a:solidFill>
                  <a:schemeClr val="bg1"/>
                </a:solidFill>
                <a:ea typeface="Times New Roman" panose="02020603050405020304" pitchFamily="18" charset="0"/>
              </a:rPr>
              <a:t>.</a:t>
            </a:r>
            <a:endParaRPr lang="ru-RU" sz="2800" dirty="0">
              <a:solidFill>
                <a:schemeClr val="bg1"/>
              </a:solidFill>
            </a:endParaRPr>
          </a:p>
          <a:p>
            <a:r>
              <a:rPr lang="en-US" sz="2800" dirty="0">
                <a:solidFill>
                  <a:schemeClr val="bg1"/>
                </a:solidFill>
              </a:rPr>
              <a:t> Here we suggest to carry out </a:t>
            </a:r>
            <a:r>
              <a:rPr lang="en-US" sz="2800" dirty="0" smtClean="0">
                <a:solidFill>
                  <a:schemeClr val="bg1"/>
                </a:solidFill>
              </a:rPr>
              <a:t>the  </a:t>
            </a:r>
            <a:r>
              <a:rPr lang="en-US" sz="2800" dirty="0">
                <a:solidFill>
                  <a:schemeClr val="bg1"/>
                </a:solidFill>
              </a:rPr>
              <a:t>direct reconstruction of pp </a:t>
            </a:r>
            <a:r>
              <a:rPr lang="en-US" sz="2800" dirty="0" smtClean="0">
                <a:solidFill>
                  <a:schemeClr val="bg1"/>
                </a:solidFill>
              </a:rPr>
              <a:t>elastic </a:t>
            </a:r>
            <a:r>
              <a:rPr lang="en-US" sz="2800" dirty="0">
                <a:solidFill>
                  <a:schemeClr val="bg1"/>
                </a:solidFill>
              </a:rPr>
              <a:t>scattering amplitudes </a:t>
            </a:r>
            <a:r>
              <a:rPr lang="en-US" sz="2800" dirty="0" smtClean="0">
                <a:solidFill>
                  <a:schemeClr val="bg1"/>
                </a:solidFill>
              </a:rPr>
              <a:t>(DRSA)</a:t>
            </a:r>
            <a:endParaRPr lang="ru-RU" sz="2800" dirty="0">
              <a:solidFill>
                <a:schemeClr val="bg1"/>
              </a:solidFill>
            </a:endParaRPr>
          </a:p>
        </p:txBody>
      </p:sp>
      <p:sp>
        <p:nvSpPr>
          <p:cNvPr id="4" name="Прямоугольник 3"/>
          <p:cNvSpPr/>
          <p:nvPr/>
        </p:nvSpPr>
        <p:spPr>
          <a:xfrm>
            <a:off x="1219200" y="6096000"/>
            <a:ext cx="5791200" cy="369332"/>
          </a:xfrm>
          <a:prstGeom prst="rect">
            <a:avLst/>
          </a:prstGeom>
        </p:spPr>
        <p:txBody>
          <a:bodyPr wrap="square">
            <a:spAutoFit/>
          </a:bodyPr>
          <a:lstStyle/>
          <a:p>
            <a:r>
              <a:rPr lang="en-US" dirty="0" smtClean="0">
                <a:solidFill>
                  <a:schemeClr val="bg1"/>
                </a:solidFill>
              </a:rPr>
              <a:t>[1] A </a:t>
            </a:r>
            <a:r>
              <a:rPr lang="en-US" dirty="0" err="1">
                <a:solidFill>
                  <a:schemeClr val="bg1"/>
                </a:solidFill>
              </a:rPr>
              <a:t>A</a:t>
            </a:r>
            <a:r>
              <a:rPr lang="en-US" dirty="0">
                <a:solidFill>
                  <a:schemeClr val="bg1"/>
                </a:solidFill>
              </a:rPr>
              <a:t> </a:t>
            </a:r>
            <a:r>
              <a:rPr lang="en-US" dirty="0" err="1">
                <a:solidFill>
                  <a:schemeClr val="bg1"/>
                </a:solidFill>
              </a:rPr>
              <a:t>Bogdanov</a:t>
            </a:r>
            <a:r>
              <a:rPr lang="en-US" dirty="0">
                <a:solidFill>
                  <a:schemeClr val="bg1"/>
                </a:solidFill>
              </a:rPr>
              <a:t> </a:t>
            </a:r>
            <a:r>
              <a:rPr lang="en-US" i="1" dirty="0">
                <a:solidFill>
                  <a:schemeClr val="bg1"/>
                </a:solidFill>
              </a:rPr>
              <a:t>et al </a:t>
            </a:r>
            <a:r>
              <a:rPr lang="en-US" dirty="0">
                <a:solidFill>
                  <a:schemeClr val="bg1"/>
                </a:solidFill>
              </a:rPr>
              <a:t>2016 </a:t>
            </a:r>
            <a:r>
              <a:rPr lang="en-US" i="1" dirty="0">
                <a:solidFill>
                  <a:schemeClr val="bg1"/>
                </a:solidFill>
              </a:rPr>
              <a:t>J. Phys.: Conf. Ser. </a:t>
            </a:r>
            <a:r>
              <a:rPr lang="en-US" b="1" dirty="0">
                <a:solidFill>
                  <a:schemeClr val="bg1"/>
                </a:solidFill>
              </a:rPr>
              <a:t>678 </a:t>
            </a:r>
            <a:r>
              <a:rPr lang="en-US" dirty="0">
                <a:solidFill>
                  <a:schemeClr val="bg1"/>
                </a:solidFill>
              </a:rPr>
              <a:t>012034</a:t>
            </a:r>
            <a:endParaRPr lang="ru-RU" dirty="0">
              <a:solidFill>
                <a:schemeClr val="bg1"/>
              </a:solidFill>
            </a:endParaRPr>
          </a:p>
        </p:txBody>
      </p:sp>
      <p:sp>
        <p:nvSpPr>
          <p:cNvPr id="5" name="Заголовок 1"/>
          <p:cNvSpPr>
            <a:spLocks noGrp="1"/>
          </p:cNvSpPr>
          <p:nvPr>
            <p:ph type="title"/>
          </p:nvPr>
        </p:nvSpPr>
        <p:spPr>
          <a:xfrm>
            <a:off x="381000" y="161092"/>
            <a:ext cx="7767319" cy="677108"/>
          </a:xfrm>
        </p:spPr>
        <p:txBody>
          <a:bodyPr/>
          <a:lstStyle/>
          <a:p>
            <a:pPr algn="ctr"/>
            <a:r>
              <a:rPr lang="en-US" sz="4400" b="1" dirty="0" err="1" smtClean="0">
                <a:latin typeface="+mn-lt"/>
              </a:rPr>
              <a:t>Introdaction</a:t>
            </a:r>
            <a:endParaRPr lang="ru-RU" sz="4400" b="1" dirty="0">
              <a:latin typeface="+mn-lt"/>
            </a:endParaRPr>
          </a:p>
        </p:txBody>
      </p:sp>
    </p:spTree>
    <p:extLst>
      <p:ext uri="{BB962C8B-B14F-4D97-AF65-F5344CB8AC3E}">
        <p14:creationId xmlns:p14="http://schemas.microsoft.com/office/powerpoint/2010/main" val="2964463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340" y="435673"/>
            <a:ext cx="7767319" cy="461665"/>
          </a:xfrm>
        </p:spPr>
        <p:txBody>
          <a:bodyPr/>
          <a:lstStyle/>
          <a:p>
            <a:r>
              <a:rPr lang="en-US" dirty="0" smtClean="0"/>
              <a:t>Equation for </a:t>
            </a:r>
            <a:r>
              <a:rPr lang="en-US" i="1" dirty="0" smtClean="0">
                <a:solidFill>
                  <a:srgbClr val="FFFF00"/>
                </a:solidFill>
              </a:rPr>
              <a:t>e</a:t>
            </a:r>
            <a:r>
              <a:rPr lang="en-US" dirty="0" smtClean="0"/>
              <a:t> and minimal set of observables</a:t>
            </a:r>
            <a:endParaRPr lang="ru-RU" dirty="0"/>
          </a:p>
        </p:txBody>
      </p:sp>
      <p:sp>
        <p:nvSpPr>
          <p:cNvPr id="3" name="Текст 2"/>
          <p:cNvSpPr>
            <a:spLocks noGrp="1"/>
          </p:cNvSpPr>
          <p:nvPr>
            <p:ph type="body" idx="1"/>
          </p:nvPr>
        </p:nvSpPr>
        <p:spPr>
          <a:xfrm>
            <a:off x="688340" y="1595119"/>
            <a:ext cx="7767319" cy="553998"/>
          </a:xfrm>
        </p:spPr>
        <p:txBody>
          <a:bodyPr/>
          <a:lstStyle/>
          <a:p>
            <a:endParaRPr lang="ru-RU" dirty="0"/>
          </a:p>
          <a:p>
            <a:endParaRPr lang="ru-RU" dirty="0"/>
          </a:p>
        </p:txBody>
      </p:sp>
      <p:pic>
        <p:nvPicPr>
          <p:cNvPr id="7" name="Рисунок 6"/>
          <p:cNvPicPr>
            <a:picLocks noChangeAspect="1"/>
          </p:cNvPicPr>
          <p:nvPr/>
        </p:nvPicPr>
        <p:blipFill>
          <a:blip r:embed="rId2"/>
          <a:stretch>
            <a:fillRect/>
          </a:stretch>
        </p:blipFill>
        <p:spPr>
          <a:xfrm>
            <a:off x="1134969" y="1143000"/>
            <a:ext cx="6874060" cy="2667318"/>
          </a:xfrm>
          <a:prstGeom prst="rect">
            <a:avLst/>
          </a:prstGeom>
        </p:spPr>
      </p:pic>
      <p:sp>
        <p:nvSpPr>
          <p:cNvPr id="4" name="TextBox 3"/>
          <p:cNvSpPr txBox="1"/>
          <p:nvPr/>
        </p:nvSpPr>
        <p:spPr>
          <a:xfrm>
            <a:off x="1134969" y="3871904"/>
            <a:ext cx="6942231" cy="1384995"/>
          </a:xfrm>
          <a:prstGeom prst="rect">
            <a:avLst/>
          </a:prstGeom>
          <a:noFill/>
        </p:spPr>
        <p:txBody>
          <a:bodyPr wrap="square" rtlCol="0">
            <a:spAutoFit/>
          </a:bodyPr>
          <a:lstStyle/>
          <a:p>
            <a:pPr algn="ctr"/>
            <a:r>
              <a:rPr lang="en-US" sz="2800" dirty="0" err="1">
                <a:solidFill>
                  <a:srgbClr val="FFFF00"/>
                </a:solidFill>
              </a:rPr>
              <a:t>Aoono</a:t>
            </a:r>
            <a:r>
              <a:rPr lang="en-US" sz="2800" dirty="0">
                <a:solidFill>
                  <a:srgbClr val="FFFF00"/>
                </a:solidFill>
              </a:rPr>
              <a:t>, </a:t>
            </a:r>
            <a:r>
              <a:rPr lang="en-US" sz="2800" dirty="0" err="1">
                <a:solidFill>
                  <a:srgbClr val="FFFF00"/>
                </a:solidFill>
              </a:rPr>
              <a:t>Aooml</a:t>
            </a:r>
            <a:r>
              <a:rPr lang="en-US" sz="2800" dirty="0">
                <a:solidFill>
                  <a:srgbClr val="FFFF00"/>
                </a:solidFill>
              </a:rPr>
              <a:t>, </a:t>
            </a:r>
            <a:r>
              <a:rPr lang="en-US" sz="2800" dirty="0" err="1">
                <a:solidFill>
                  <a:srgbClr val="FFFF00"/>
                </a:solidFill>
              </a:rPr>
              <a:t>Komlo</a:t>
            </a:r>
            <a:r>
              <a:rPr lang="en-US" sz="2800" dirty="0">
                <a:solidFill>
                  <a:srgbClr val="FFFF00"/>
                </a:solidFill>
              </a:rPr>
              <a:t>, </a:t>
            </a:r>
            <a:r>
              <a:rPr lang="en-US" sz="2800" dirty="0" err="1">
                <a:solidFill>
                  <a:srgbClr val="FFFF00"/>
                </a:solidFill>
              </a:rPr>
              <a:t>Kommo</a:t>
            </a:r>
            <a:r>
              <a:rPr lang="en-US" sz="2800" dirty="0">
                <a:solidFill>
                  <a:srgbClr val="FFFF00"/>
                </a:solidFill>
              </a:rPr>
              <a:t>, </a:t>
            </a:r>
            <a:r>
              <a:rPr lang="en-US" sz="2800" dirty="0" err="1">
                <a:solidFill>
                  <a:srgbClr val="FFFF00"/>
                </a:solidFill>
              </a:rPr>
              <a:t>Domol</a:t>
            </a:r>
            <a:r>
              <a:rPr lang="en-US" sz="2800" dirty="0">
                <a:solidFill>
                  <a:srgbClr val="FFFF00"/>
                </a:solidFill>
              </a:rPr>
              <a:t>, </a:t>
            </a:r>
            <a:endParaRPr lang="en-US" sz="2800" dirty="0"/>
          </a:p>
          <a:p>
            <a:pPr algn="ctr"/>
            <a:r>
              <a:rPr lang="en-US" sz="2800" dirty="0" err="1">
                <a:solidFill>
                  <a:srgbClr val="FFFF00"/>
                </a:solidFill>
              </a:rPr>
              <a:t>Nomln</a:t>
            </a:r>
            <a:r>
              <a:rPr lang="en-US" sz="2800" dirty="0">
                <a:solidFill>
                  <a:srgbClr val="FFFF00"/>
                </a:solidFill>
              </a:rPr>
              <a:t>, </a:t>
            </a:r>
            <a:r>
              <a:rPr lang="en-US" sz="2800" dirty="0" err="1">
                <a:solidFill>
                  <a:srgbClr val="FFFF00"/>
                </a:solidFill>
              </a:rPr>
              <a:t>Nonml</a:t>
            </a:r>
            <a:r>
              <a:rPr lang="en-US" sz="2800" dirty="0">
                <a:solidFill>
                  <a:srgbClr val="FFFF00"/>
                </a:solidFill>
              </a:rPr>
              <a:t>, </a:t>
            </a:r>
            <a:r>
              <a:rPr lang="en-US" sz="2800" dirty="0" err="1">
                <a:solidFill>
                  <a:srgbClr val="FFFF00"/>
                </a:solidFill>
              </a:rPr>
              <a:t>Nommn</a:t>
            </a:r>
            <a:r>
              <a:rPr lang="en-US" sz="2800" dirty="0">
                <a:solidFill>
                  <a:srgbClr val="FFFF00"/>
                </a:solidFill>
              </a:rPr>
              <a:t>, </a:t>
            </a:r>
            <a:r>
              <a:rPr lang="en-US" sz="2800" dirty="0" err="1" smtClean="0">
                <a:solidFill>
                  <a:srgbClr val="FFFF00"/>
                </a:solidFill>
              </a:rPr>
              <a:t>Nonll</a:t>
            </a:r>
            <a:r>
              <a:rPr lang="en-US" sz="2800" smtClean="0">
                <a:solidFill>
                  <a:srgbClr val="FFFF00"/>
                </a:solidFill>
              </a:rPr>
              <a:t> = 9 spin observables </a:t>
            </a:r>
            <a:r>
              <a:rPr lang="en-US" sz="2800" dirty="0" smtClean="0">
                <a:solidFill>
                  <a:srgbClr val="FFFF00"/>
                </a:solidFill>
              </a:rPr>
              <a:t>+ cross-section</a:t>
            </a:r>
            <a:endParaRPr lang="ru-RU" sz="2800" dirty="0"/>
          </a:p>
        </p:txBody>
      </p:sp>
    </p:spTree>
    <p:extLst>
      <p:ext uri="{BB962C8B-B14F-4D97-AF65-F5344CB8AC3E}">
        <p14:creationId xmlns:p14="http://schemas.microsoft.com/office/powerpoint/2010/main" val="1939298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340" y="435673"/>
            <a:ext cx="7767319" cy="553998"/>
          </a:xfrm>
        </p:spPr>
        <p:txBody>
          <a:bodyPr/>
          <a:lstStyle/>
          <a:p>
            <a:pPr algn="ctr"/>
            <a:r>
              <a:rPr lang="en-US" sz="3600" dirty="0" smtClean="0">
                <a:latin typeface="+mj-lt"/>
              </a:rPr>
              <a:t>SPASCHARM</a:t>
            </a:r>
            <a:r>
              <a:rPr lang="en-US" dirty="0" smtClean="0">
                <a:latin typeface="+mj-lt"/>
              </a:rPr>
              <a:t> set up possibility</a:t>
            </a:r>
            <a:endParaRPr lang="ru-RU" dirty="0">
              <a:latin typeface="+mj-lt"/>
            </a:endParaRPr>
          </a:p>
        </p:txBody>
      </p:sp>
      <p:sp>
        <p:nvSpPr>
          <p:cNvPr id="3" name="Текст 2"/>
          <p:cNvSpPr>
            <a:spLocks noGrp="1"/>
          </p:cNvSpPr>
          <p:nvPr>
            <p:ph type="body" idx="1"/>
          </p:nvPr>
        </p:nvSpPr>
        <p:spPr>
          <a:xfrm>
            <a:off x="688340" y="1595119"/>
            <a:ext cx="7767319" cy="3447098"/>
          </a:xfrm>
        </p:spPr>
        <p:txBody>
          <a:bodyPr/>
          <a:lstStyle/>
          <a:p>
            <a:r>
              <a:rPr lang="en-US" sz="2800" dirty="0">
                <a:solidFill>
                  <a:schemeClr val="bg1"/>
                </a:solidFill>
              </a:rPr>
              <a:t>The use of elastic processes to determine the absolute value of polarization makes it possible to measure the polarization </a:t>
            </a:r>
            <a:r>
              <a:rPr lang="en-US" sz="2800" dirty="0" smtClean="0">
                <a:solidFill>
                  <a:schemeClr val="bg1"/>
                </a:solidFill>
              </a:rPr>
              <a:t>of </a:t>
            </a:r>
            <a:r>
              <a:rPr lang="en-US" sz="2800" dirty="0">
                <a:solidFill>
                  <a:schemeClr val="bg1"/>
                </a:solidFill>
              </a:rPr>
              <a:t>protons </a:t>
            </a:r>
            <a:r>
              <a:rPr lang="en-US" sz="2800" dirty="0" smtClean="0">
                <a:solidFill>
                  <a:schemeClr val="bg1"/>
                </a:solidFill>
              </a:rPr>
              <a:t> and (anti</a:t>
            </a:r>
            <a:r>
              <a:rPr lang="en-US" sz="2800" dirty="0">
                <a:solidFill>
                  <a:schemeClr val="bg1"/>
                </a:solidFill>
              </a:rPr>
              <a:t>) protons for any particle energy</a:t>
            </a:r>
            <a:r>
              <a:rPr lang="en-US" sz="2800" dirty="0" smtClean="0">
                <a:solidFill>
                  <a:schemeClr val="bg1"/>
                </a:solidFill>
              </a:rPr>
              <a:t>.  But the </a:t>
            </a:r>
            <a:r>
              <a:rPr lang="en-US" sz="2800" dirty="0">
                <a:solidFill>
                  <a:schemeClr val="bg1"/>
                </a:solidFill>
              </a:rPr>
              <a:t>high pion background to antiprotons from </a:t>
            </a:r>
            <a:r>
              <a:rPr lang="en-US" sz="2800" dirty="0" smtClean="0">
                <a:solidFill>
                  <a:schemeClr val="bg1"/>
                </a:solidFill>
              </a:rPr>
              <a:t>Λ(bar) </a:t>
            </a:r>
            <a:r>
              <a:rPr lang="en-US" sz="2000" dirty="0">
                <a:solidFill>
                  <a:schemeClr val="bg1"/>
                </a:solidFill>
              </a:rPr>
              <a:t>→</a:t>
            </a:r>
            <a:r>
              <a:rPr lang="en-US" sz="2800" dirty="0">
                <a:solidFill>
                  <a:schemeClr val="bg1"/>
                </a:solidFill>
              </a:rPr>
              <a:t> </a:t>
            </a:r>
            <a:r>
              <a:rPr lang="en-US" sz="2800" dirty="0" smtClean="0">
                <a:solidFill>
                  <a:schemeClr val="bg1"/>
                </a:solidFill>
              </a:rPr>
              <a:t>p(bar)</a:t>
            </a:r>
            <a:r>
              <a:rPr lang="ru-RU" sz="2800" dirty="0" smtClean="0">
                <a:solidFill>
                  <a:schemeClr val="bg1"/>
                </a:solidFill>
              </a:rPr>
              <a:t>π</a:t>
            </a:r>
            <a:r>
              <a:rPr lang="en-US" sz="2800" baseline="30000" dirty="0">
                <a:solidFill>
                  <a:schemeClr val="bg1"/>
                </a:solidFill>
              </a:rPr>
              <a:t>-</a:t>
            </a:r>
            <a:r>
              <a:rPr lang="ru-RU" sz="2800" dirty="0">
                <a:solidFill>
                  <a:schemeClr val="bg1"/>
                </a:solidFill>
              </a:rPr>
              <a:t> </a:t>
            </a:r>
            <a:r>
              <a:rPr lang="en-US" sz="2800" dirty="0">
                <a:solidFill>
                  <a:schemeClr val="bg1"/>
                </a:solidFill>
              </a:rPr>
              <a:t> decays might make it not feasible operating antiproton beam at momenta below 16 GeV/c. </a:t>
            </a:r>
          </a:p>
          <a:p>
            <a:endParaRPr lang="ru-RU" sz="2800" dirty="0">
              <a:solidFill>
                <a:schemeClr val="bg1"/>
              </a:solidFill>
            </a:endParaRPr>
          </a:p>
        </p:txBody>
      </p:sp>
    </p:spTree>
    <p:extLst>
      <p:ext uri="{BB962C8B-B14F-4D97-AF65-F5344CB8AC3E}">
        <p14:creationId xmlns:p14="http://schemas.microsoft.com/office/powerpoint/2010/main" val="4210468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842023" y="1905000"/>
            <a:ext cx="7459951" cy="3895978"/>
          </a:xfrm>
          <a:prstGeom prst="rect">
            <a:avLst/>
          </a:prstGeom>
        </p:spPr>
      </p:pic>
      <p:sp>
        <p:nvSpPr>
          <p:cNvPr id="10" name="Заголовок 9"/>
          <p:cNvSpPr>
            <a:spLocks noGrp="1"/>
          </p:cNvSpPr>
          <p:nvPr>
            <p:ph type="title"/>
          </p:nvPr>
        </p:nvSpPr>
        <p:spPr>
          <a:xfrm>
            <a:off x="688340" y="435673"/>
            <a:ext cx="7767319" cy="1754326"/>
          </a:xfrm>
        </p:spPr>
        <p:txBody>
          <a:bodyPr/>
          <a:lstStyle/>
          <a:p>
            <a:r>
              <a:rPr lang="en-US" sz="2800" b="1" dirty="0">
                <a:latin typeface="+mj-lt"/>
              </a:rPr>
              <a:t>The intensity of polarized proton (left frame) and antiproton (right frame) beams with </a:t>
            </a:r>
            <a:r>
              <a:rPr lang="en-US" sz="2800" b="1" dirty="0" smtClean="0">
                <a:latin typeface="+mj-lt"/>
              </a:rPr>
              <a:t>the</a:t>
            </a:r>
            <a:r>
              <a:rPr lang="en-US" sz="2800" b="1" dirty="0">
                <a:latin typeface="+mj-lt"/>
              </a:rPr>
              <a:t/>
            </a:r>
            <a:br>
              <a:rPr lang="en-US" sz="2800" b="1" dirty="0">
                <a:latin typeface="+mj-lt"/>
              </a:rPr>
            </a:br>
            <a:r>
              <a:rPr lang="en-US" sz="2800" b="1" dirty="0">
                <a:latin typeface="+mj-lt"/>
              </a:rPr>
              <a:t>maximum ∆p/p per </a:t>
            </a:r>
            <a:r>
              <a:rPr lang="en-US" sz="2800" b="1" dirty="0" smtClean="0">
                <a:latin typeface="+mj-lt"/>
              </a:rPr>
              <a:t> 10</a:t>
            </a:r>
            <a:r>
              <a:rPr lang="en-US" b="1" baseline="30000" dirty="0" smtClean="0"/>
              <a:t>13</a:t>
            </a:r>
            <a:r>
              <a:rPr lang="en-US" sz="2800" b="1" dirty="0" smtClean="0">
                <a:latin typeface="+mj-lt"/>
              </a:rPr>
              <a:t>  </a:t>
            </a:r>
            <a:r>
              <a:rPr lang="en-US" sz="2800" b="1" dirty="0">
                <a:latin typeface="+mj-lt"/>
              </a:rPr>
              <a:t>of 60 GeV primary protons </a:t>
            </a:r>
            <a:br>
              <a:rPr lang="en-US" sz="2800" b="1" dirty="0">
                <a:latin typeface="+mj-lt"/>
              </a:rPr>
            </a:br>
            <a:endParaRPr lang="en-US" sz="2800" b="1" dirty="0">
              <a:latin typeface="+mj-lt"/>
            </a:endParaRPr>
          </a:p>
        </p:txBody>
      </p:sp>
      <p:sp>
        <p:nvSpPr>
          <p:cNvPr id="2" name="Прямоугольник 1"/>
          <p:cNvSpPr/>
          <p:nvPr/>
        </p:nvSpPr>
        <p:spPr>
          <a:xfrm>
            <a:off x="842023" y="6096000"/>
            <a:ext cx="7311377" cy="646331"/>
          </a:xfrm>
          <a:prstGeom prst="rect">
            <a:avLst/>
          </a:prstGeom>
        </p:spPr>
        <p:txBody>
          <a:bodyPr wrap="square">
            <a:spAutoFit/>
          </a:bodyPr>
          <a:lstStyle/>
          <a:p>
            <a:r>
              <a:rPr lang="en-US" dirty="0" smtClean="0">
                <a:solidFill>
                  <a:schemeClr val="bg1"/>
                </a:solidFill>
              </a:rPr>
              <a:t>V.V. Abramov </a:t>
            </a:r>
            <a:r>
              <a:rPr lang="en-US" dirty="0">
                <a:solidFill>
                  <a:schemeClr val="bg1"/>
                </a:solidFill>
              </a:rPr>
              <a:t>et al </a:t>
            </a:r>
            <a:r>
              <a:rPr lang="en-US" dirty="0" smtClean="0">
                <a:solidFill>
                  <a:schemeClr val="bg1"/>
                </a:solidFill>
              </a:rPr>
              <a:t>Nuclear </a:t>
            </a:r>
            <a:r>
              <a:rPr lang="en-US" dirty="0">
                <a:solidFill>
                  <a:schemeClr val="bg1"/>
                </a:solidFill>
              </a:rPr>
              <a:t>Inst. and Methods in Physics Research, A 901 (2018) 62–68</a:t>
            </a:r>
            <a:endParaRPr lang="ru-RU" sz="2400" dirty="0">
              <a:solidFill>
                <a:schemeClr val="bg1"/>
              </a:solidFill>
            </a:endParaRPr>
          </a:p>
        </p:txBody>
      </p:sp>
    </p:spTree>
    <p:extLst>
      <p:ext uri="{BB962C8B-B14F-4D97-AF65-F5344CB8AC3E}">
        <p14:creationId xmlns:p14="http://schemas.microsoft.com/office/powerpoint/2010/main" val="1872435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80735" y="990600"/>
            <a:ext cx="7467600" cy="4101123"/>
          </a:xfrm>
          <a:prstGeom prst="rect">
            <a:avLst/>
          </a:prstGeom>
        </p:spPr>
        <p:txBody>
          <a:bodyPr vert="horz" wrap="square" lIns="0" tIns="12700" rIns="0" bIns="0" rtlCol="0">
            <a:spAutoFit/>
          </a:bodyPr>
          <a:lstStyle/>
          <a:p>
            <a:pPr marL="12700" marR="5080">
              <a:spcBef>
                <a:spcPts val="100"/>
              </a:spcBef>
            </a:pPr>
            <a:r>
              <a:rPr lang="en-US" sz="2400" dirty="0">
                <a:solidFill>
                  <a:schemeClr val="bg1"/>
                </a:solidFill>
              </a:rPr>
              <a:t>After the Lorentz boost into the laboratory frame</a:t>
            </a:r>
            <a:r>
              <a:rPr lang="ru-RU" sz="2400" dirty="0">
                <a:solidFill>
                  <a:schemeClr val="bg1"/>
                </a:solidFill>
              </a:rPr>
              <a:t> </a:t>
            </a:r>
            <a:r>
              <a:rPr lang="en-US" sz="2400" dirty="0">
                <a:solidFill>
                  <a:schemeClr val="bg1"/>
                </a:solidFill>
              </a:rPr>
              <a:t>transversely polarized portions of the total beam are selected, using the particle’s trajectory</a:t>
            </a:r>
            <a:r>
              <a:rPr lang="ru-RU" sz="2400" dirty="0">
                <a:solidFill>
                  <a:schemeClr val="bg1"/>
                </a:solidFill>
              </a:rPr>
              <a:t> </a:t>
            </a:r>
            <a:r>
              <a:rPr lang="en-US" sz="2400" dirty="0">
                <a:solidFill>
                  <a:schemeClr val="bg1"/>
                </a:solidFill>
              </a:rPr>
              <a:t>tagging or collimation.</a:t>
            </a:r>
            <a:r>
              <a:rPr lang="ru-RU" sz="2400" dirty="0">
                <a:solidFill>
                  <a:schemeClr val="bg1"/>
                </a:solidFill>
              </a:rPr>
              <a:t> </a:t>
            </a:r>
            <a:endParaRPr lang="en-US" sz="2400" dirty="0">
              <a:solidFill>
                <a:schemeClr val="bg1"/>
              </a:solidFill>
            </a:endParaRPr>
          </a:p>
          <a:p>
            <a:pPr marL="12700" marR="5080">
              <a:spcBef>
                <a:spcPts val="100"/>
              </a:spcBef>
            </a:pPr>
            <a:r>
              <a:rPr sz="2400" spc="-40" dirty="0" smtClean="0">
                <a:solidFill>
                  <a:schemeClr val="bg1"/>
                </a:solidFill>
                <a:cs typeface="Arial Narrow"/>
              </a:rPr>
              <a:t>Tagging </a:t>
            </a:r>
            <a:r>
              <a:rPr sz="2400" spc="-5" dirty="0">
                <a:solidFill>
                  <a:schemeClr val="bg1"/>
                </a:solidFill>
                <a:cs typeface="Arial Narrow"/>
              </a:rPr>
              <a:t>system allows for each particle to measure position in both  directions </a:t>
            </a:r>
            <a:r>
              <a:rPr sz="2400" dirty="0">
                <a:solidFill>
                  <a:schemeClr val="bg1"/>
                </a:solidFill>
                <a:cs typeface="Arial Narrow"/>
              </a:rPr>
              <a:t>(X </a:t>
            </a:r>
            <a:r>
              <a:rPr sz="2400" spc="-5" dirty="0">
                <a:solidFill>
                  <a:schemeClr val="bg1"/>
                </a:solidFill>
                <a:cs typeface="Arial Narrow"/>
              </a:rPr>
              <a:t>and Y) in intermediate focus and momentum with </a:t>
            </a:r>
            <a:r>
              <a:rPr sz="2400" spc="-10" dirty="0">
                <a:solidFill>
                  <a:schemeClr val="bg1"/>
                </a:solidFill>
                <a:cs typeface="Arial Narrow"/>
              </a:rPr>
              <a:t>an  </a:t>
            </a:r>
            <a:r>
              <a:rPr sz="2400" spc="-5" dirty="0">
                <a:solidFill>
                  <a:schemeClr val="bg1"/>
                </a:solidFill>
                <a:cs typeface="Arial Narrow"/>
              </a:rPr>
              <a:t>accuracy better than</a:t>
            </a:r>
            <a:r>
              <a:rPr sz="2400" spc="65" dirty="0">
                <a:solidFill>
                  <a:schemeClr val="bg1"/>
                </a:solidFill>
                <a:cs typeface="Arial Narrow"/>
              </a:rPr>
              <a:t> </a:t>
            </a:r>
            <a:r>
              <a:rPr sz="2400" spc="-5" dirty="0">
                <a:solidFill>
                  <a:schemeClr val="bg1"/>
                </a:solidFill>
                <a:cs typeface="Arial Narrow"/>
              </a:rPr>
              <a:t>1</a:t>
            </a:r>
            <a:r>
              <a:rPr sz="2400" spc="-5" dirty="0" smtClean="0">
                <a:solidFill>
                  <a:schemeClr val="bg1"/>
                </a:solidFill>
                <a:cs typeface="Arial Narrow"/>
              </a:rPr>
              <a:t>%</a:t>
            </a:r>
            <a:r>
              <a:rPr lang="en-US" sz="2400" spc="-5" dirty="0" smtClean="0">
                <a:solidFill>
                  <a:schemeClr val="bg1"/>
                </a:solidFill>
                <a:cs typeface="Arial Narrow"/>
              </a:rPr>
              <a:t> </a:t>
            </a:r>
          </a:p>
          <a:p>
            <a:pPr marL="12700" marR="5080">
              <a:spcBef>
                <a:spcPts val="100"/>
              </a:spcBef>
            </a:pPr>
            <a:r>
              <a:rPr lang="en-US" sz="2400" spc="-5" dirty="0" smtClean="0">
                <a:solidFill>
                  <a:schemeClr val="bg1"/>
                </a:solidFill>
                <a:cs typeface="Arial Narrow"/>
              </a:rPr>
              <a:t>So </a:t>
            </a:r>
            <a:r>
              <a:rPr lang="en-US" sz="2400" dirty="0">
                <a:solidFill>
                  <a:schemeClr val="bg1"/>
                </a:solidFill>
              </a:rPr>
              <a:t>we can select the  events as elastic on the dual criteria of coplanarity and agreement to the scattering angles with kinematics .</a:t>
            </a:r>
          </a:p>
          <a:p>
            <a:pPr marL="12700" marR="5080">
              <a:lnSpc>
                <a:spcPct val="100000"/>
              </a:lnSpc>
              <a:spcBef>
                <a:spcPts val="100"/>
              </a:spcBef>
            </a:pPr>
            <a:endParaRPr sz="2400" dirty="0">
              <a:solidFill>
                <a:schemeClr val="bg1"/>
              </a:solidFill>
              <a:cs typeface="Arial Narrow"/>
            </a:endParaRPr>
          </a:p>
        </p:txBody>
      </p:sp>
      <p:sp>
        <p:nvSpPr>
          <p:cNvPr id="7" name="Заголовок 1"/>
          <p:cNvSpPr>
            <a:spLocks noGrp="1"/>
          </p:cNvSpPr>
          <p:nvPr>
            <p:ph type="title"/>
          </p:nvPr>
        </p:nvSpPr>
        <p:spPr>
          <a:xfrm>
            <a:off x="730876" y="304800"/>
            <a:ext cx="7767319" cy="939800"/>
          </a:xfrm>
        </p:spPr>
        <p:txBody>
          <a:bodyPr/>
          <a:lstStyle/>
          <a:p>
            <a:r>
              <a:rPr lang="en-US" sz="4000" b="1" dirty="0"/>
              <a:t>The criteria to select elastic processes</a:t>
            </a:r>
            <a:endParaRPr lang="ru-RU" sz="4000" dirty="0"/>
          </a:p>
        </p:txBody>
      </p:sp>
    </p:spTree>
    <p:extLst>
      <p:ext uri="{BB962C8B-B14F-4D97-AF65-F5344CB8AC3E}">
        <p14:creationId xmlns:p14="http://schemas.microsoft.com/office/powerpoint/2010/main" val="774374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09600" y="155222"/>
            <a:ext cx="7767319" cy="939800"/>
          </a:xfrm>
        </p:spPr>
        <p:txBody>
          <a:bodyPr/>
          <a:lstStyle/>
          <a:p>
            <a:r>
              <a:rPr lang="en-US" sz="4000" b="1" dirty="0"/>
              <a:t>The criteria to select elastic processes</a:t>
            </a:r>
            <a:endParaRPr lang="ru-RU" sz="4000" dirty="0"/>
          </a:p>
        </p:txBody>
      </p:sp>
      <p:sp>
        <p:nvSpPr>
          <p:cNvPr id="5" name="Текст 4"/>
          <p:cNvSpPr>
            <a:spLocks noGrp="1"/>
          </p:cNvSpPr>
          <p:nvPr>
            <p:ph type="body" idx="1"/>
          </p:nvPr>
        </p:nvSpPr>
        <p:spPr>
          <a:xfrm>
            <a:off x="702451" y="1066800"/>
            <a:ext cx="7767319" cy="4459682"/>
          </a:xfrm>
          <a:prstGeom prst="rect">
            <a:avLst/>
          </a:prstGeom>
        </p:spPr>
        <p:txBody>
          <a:bodyPr wrap="square">
            <a:spAutoFit/>
          </a:bodyPr>
          <a:lstStyle/>
          <a:p>
            <a:pPr>
              <a:lnSpc>
                <a:spcPct val="115000"/>
              </a:lnSpc>
              <a:spcAft>
                <a:spcPts val="1000"/>
              </a:spcAft>
            </a:pPr>
            <a:r>
              <a:rPr lang="en-US" sz="2800" dirty="0">
                <a:solidFill>
                  <a:schemeClr val="bg1"/>
                </a:solidFill>
              </a:rPr>
              <a:t>To estimate the S / (S + B) ratio, 10</a:t>
            </a:r>
            <a:r>
              <a:rPr lang="en-US" sz="2800" baseline="30000" dirty="0">
                <a:solidFill>
                  <a:schemeClr val="bg1"/>
                </a:solidFill>
              </a:rPr>
              <a:t>6  </a:t>
            </a:r>
            <a:r>
              <a:rPr lang="en-US" sz="2800" dirty="0" smtClean="0">
                <a:solidFill>
                  <a:schemeClr val="bg1"/>
                </a:solidFill>
              </a:rPr>
              <a:t>events were </a:t>
            </a:r>
            <a:r>
              <a:rPr lang="en-US" sz="2800" dirty="0">
                <a:solidFill>
                  <a:schemeClr val="bg1"/>
                </a:solidFill>
              </a:rPr>
              <a:t>simulated using the PYTHIA </a:t>
            </a:r>
            <a:r>
              <a:rPr lang="ru-RU" sz="2800" dirty="0" smtClean="0">
                <a:solidFill>
                  <a:schemeClr val="bg1"/>
                </a:solidFill>
              </a:rPr>
              <a:t>6.3 </a:t>
            </a:r>
            <a:r>
              <a:rPr lang="en-US" sz="2800" dirty="0" smtClean="0">
                <a:solidFill>
                  <a:schemeClr val="bg1"/>
                </a:solidFill>
              </a:rPr>
              <a:t>generator. </a:t>
            </a:r>
            <a:r>
              <a:rPr lang="en-US" sz="2800" dirty="0">
                <a:solidFill>
                  <a:schemeClr val="bg1"/>
                </a:solidFill>
              </a:rPr>
              <a:t>The signal is elastic pp scattering. Background - diffraction processes </a:t>
            </a:r>
            <a:r>
              <a:rPr lang="ru-RU" sz="2800" dirty="0" smtClean="0">
                <a:solidFill>
                  <a:schemeClr val="bg1"/>
                </a:solidFill>
              </a:rPr>
              <a:t> </a:t>
            </a:r>
            <a:r>
              <a:rPr lang="en-US" sz="2800" dirty="0" smtClean="0">
                <a:solidFill>
                  <a:schemeClr val="bg1"/>
                </a:solidFill>
              </a:rPr>
              <a:t>as A </a:t>
            </a:r>
            <a:r>
              <a:rPr lang="en-US" sz="2800" dirty="0">
                <a:solidFill>
                  <a:schemeClr val="bg1"/>
                </a:solidFill>
              </a:rPr>
              <a:t>+ </a:t>
            </a:r>
            <a:r>
              <a:rPr lang="en-US" sz="2800" dirty="0" smtClean="0">
                <a:solidFill>
                  <a:schemeClr val="bg1"/>
                </a:solidFill>
              </a:rPr>
              <a:t>B</a:t>
            </a:r>
            <a:r>
              <a:rPr lang="en-US" dirty="0">
                <a:solidFill>
                  <a:schemeClr val="bg1"/>
                </a:solidFill>
                <a:sym typeface="Wingdings" panose="05000000000000000000" pitchFamily="2" charset="2"/>
              </a:rPr>
              <a:t>  </a:t>
            </a:r>
            <a:r>
              <a:rPr lang="en-US" sz="2800" dirty="0" smtClean="0">
                <a:solidFill>
                  <a:schemeClr val="bg1"/>
                </a:solidFill>
              </a:rPr>
              <a:t>X </a:t>
            </a:r>
            <a:r>
              <a:rPr lang="en-US" sz="2800" dirty="0">
                <a:solidFill>
                  <a:schemeClr val="bg1"/>
                </a:solidFill>
              </a:rPr>
              <a:t>+ B, A + </a:t>
            </a:r>
            <a:r>
              <a:rPr lang="en-US" sz="2800" dirty="0" smtClean="0">
                <a:solidFill>
                  <a:schemeClr val="bg1"/>
                </a:solidFill>
              </a:rPr>
              <a:t>B</a:t>
            </a:r>
            <a:r>
              <a:rPr lang="en-US" sz="2800" dirty="0">
                <a:solidFill>
                  <a:schemeClr val="bg1"/>
                </a:solidFill>
                <a:sym typeface="Wingdings" panose="05000000000000000000" pitchFamily="2" charset="2"/>
              </a:rPr>
              <a:t> </a:t>
            </a:r>
            <a:r>
              <a:rPr lang="en-US" sz="2000" dirty="0">
                <a:solidFill>
                  <a:schemeClr val="bg1"/>
                </a:solidFill>
                <a:sym typeface="Wingdings" panose="05000000000000000000" pitchFamily="2" charset="2"/>
              </a:rPr>
              <a:t></a:t>
            </a:r>
            <a:r>
              <a:rPr lang="en-US" sz="2800" dirty="0">
                <a:solidFill>
                  <a:schemeClr val="bg1"/>
                </a:solidFill>
                <a:sym typeface="Wingdings" panose="05000000000000000000" pitchFamily="2" charset="2"/>
              </a:rPr>
              <a:t> </a:t>
            </a:r>
            <a:r>
              <a:rPr lang="en-US" sz="2800" dirty="0" smtClean="0">
                <a:solidFill>
                  <a:schemeClr val="bg1"/>
                </a:solidFill>
              </a:rPr>
              <a:t>A </a:t>
            </a:r>
            <a:r>
              <a:rPr lang="en-US" sz="2800" dirty="0">
                <a:solidFill>
                  <a:schemeClr val="bg1"/>
                </a:solidFill>
              </a:rPr>
              <a:t>+ X in which only two charged particles enter the detector</a:t>
            </a:r>
            <a:r>
              <a:rPr lang="en-US" sz="2800" dirty="0" smtClean="0">
                <a:solidFill>
                  <a:schemeClr val="bg1"/>
                </a:solidFill>
              </a:rPr>
              <a:t>.  The </a:t>
            </a:r>
            <a:r>
              <a:rPr lang="en-US" sz="2800" dirty="0">
                <a:solidFill>
                  <a:schemeClr val="bg1"/>
                </a:solidFill>
              </a:rPr>
              <a:t>geometry and resolution of the detector were taken into account In the </a:t>
            </a:r>
            <a:r>
              <a:rPr lang="en-US" sz="2800" dirty="0" smtClean="0">
                <a:solidFill>
                  <a:schemeClr val="bg1"/>
                </a:solidFill>
              </a:rPr>
              <a:t>simulation. Separation </a:t>
            </a:r>
            <a:r>
              <a:rPr lang="en-US" sz="2800" dirty="0">
                <a:solidFill>
                  <a:schemeClr val="bg1"/>
                </a:solidFill>
              </a:rPr>
              <a:t>was carried out using the two-dimensional distribution tg1 * tg2 of the difference in angles (phi1-phi2). </a:t>
            </a:r>
            <a:endParaRPr lang="en-US" sz="2800" dirty="0" smtClean="0">
              <a:solidFill>
                <a:schemeClr val="bg1"/>
              </a:solidFill>
            </a:endParaRPr>
          </a:p>
        </p:txBody>
      </p:sp>
    </p:spTree>
    <p:extLst>
      <p:ext uri="{BB962C8B-B14F-4D97-AF65-F5344CB8AC3E}">
        <p14:creationId xmlns:p14="http://schemas.microsoft.com/office/powerpoint/2010/main" val="144152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500" y="152400"/>
            <a:ext cx="8572500" cy="587853"/>
          </a:xfrm>
          <a:prstGeom prst="rect">
            <a:avLst/>
          </a:prstGeom>
        </p:spPr>
        <p:txBody>
          <a:bodyPr wrap="square">
            <a:spAutoFit/>
          </a:bodyPr>
          <a:lstStyle/>
          <a:p>
            <a:pPr>
              <a:lnSpc>
                <a:spcPct val="115000"/>
              </a:lnSpc>
              <a:spcAft>
                <a:spcPts val="1000"/>
              </a:spcAft>
            </a:pPr>
            <a:r>
              <a:rPr lang="en-US" sz="2800" b="1" dirty="0">
                <a:solidFill>
                  <a:schemeClr val="bg1"/>
                </a:solidFill>
                <a:ea typeface="Calibri" panose="020F0502020204030204" pitchFamily="34" charset="0"/>
                <a:cs typeface="Times New Roman" panose="02020603050405020304" pitchFamily="18" charset="0"/>
              </a:rPr>
              <a:t>The momentum of the incident protons </a:t>
            </a:r>
            <a:r>
              <a:rPr lang="en-US" sz="2800" b="1" dirty="0" smtClean="0">
                <a:solidFill>
                  <a:schemeClr val="bg1"/>
                </a:solidFill>
                <a:ea typeface="Calibri" panose="020F0502020204030204" pitchFamily="34" charset="0"/>
                <a:cs typeface="Times New Roman" panose="02020603050405020304" pitchFamily="18" charset="0"/>
              </a:rPr>
              <a:t>from </a:t>
            </a:r>
            <a:r>
              <a:rPr lang="en-US" sz="2800" b="1" dirty="0">
                <a:solidFill>
                  <a:schemeClr val="bg1"/>
                </a:solidFill>
                <a:ea typeface="Calibri" panose="020F0502020204030204" pitchFamily="34" charset="0"/>
                <a:cs typeface="Times New Roman" panose="02020603050405020304" pitchFamily="18" charset="0"/>
              </a:rPr>
              <a:t>16 </a:t>
            </a:r>
            <a:r>
              <a:rPr lang="en-US" sz="2800" b="1" dirty="0" smtClean="0">
                <a:solidFill>
                  <a:schemeClr val="bg1"/>
                </a:solidFill>
                <a:ea typeface="Calibri" panose="020F0502020204030204" pitchFamily="34" charset="0"/>
                <a:cs typeface="Times New Roman" panose="02020603050405020304" pitchFamily="18" charset="0"/>
              </a:rPr>
              <a:t>GeV/c</a:t>
            </a:r>
            <a:endParaRPr lang="ru-RU" sz="2800" b="1" dirty="0">
              <a:solidFill>
                <a:schemeClr val="bg1"/>
              </a:solidFill>
              <a:effectLst/>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981200" y="892653"/>
            <a:ext cx="5334000" cy="3893916"/>
          </a:xfrm>
          <a:prstGeom prst="rect">
            <a:avLst/>
          </a:prstGeom>
        </p:spPr>
      </p:pic>
      <p:sp>
        <p:nvSpPr>
          <p:cNvPr id="7" name="Прямоугольник 6"/>
          <p:cNvSpPr/>
          <p:nvPr/>
        </p:nvSpPr>
        <p:spPr>
          <a:xfrm>
            <a:off x="1600200" y="4938969"/>
            <a:ext cx="6553200" cy="400110"/>
          </a:xfrm>
          <a:prstGeom prst="rect">
            <a:avLst/>
          </a:prstGeom>
        </p:spPr>
        <p:txBody>
          <a:bodyPr wrap="square">
            <a:spAutoFit/>
          </a:bodyPr>
          <a:lstStyle/>
          <a:p>
            <a:r>
              <a:rPr lang="en-US" sz="2000" dirty="0" smtClean="0">
                <a:solidFill>
                  <a:schemeClr val="bg1"/>
                </a:solidFill>
              </a:rPr>
              <a:t>Fig.4. Momentum  </a:t>
            </a:r>
            <a:r>
              <a:rPr lang="en-US" sz="2000" dirty="0">
                <a:solidFill>
                  <a:schemeClr val="bg1"/>
                </a:solidFill>
              </a:rPr>
              <a:t>distribution of incident protons.</a:t>
            </a:r>
            <a:endParaRPr lang="ru-RU" sz="2000" dirty="0">
              <a:solidFill>
                <a:schemeClr val="bg1"/>
              </a:solidFill>
            </a:endParaRPr>
          </a:p>
        </p:txBody>
      </p:sp>
      <p:sp>
        <p:nvSpPr>
          <p:cNvPr id="2" name="Прямоугольник 1"/>
          <p:cNvSpPr/>
          <p:nvPr/>
        </p:nvSpPr>
        <p:spPr>
          <a:xfrm>
            <a:off x="914400" y="5562600"/>
            <a:ext cx="7467600" cy="830997"/>
          </a:xfrm>
          <a:prstGeom prst="rect">
            <a:avLst/>
          </a:prstGeom>
        </p:spPr>
        <p:txBody>
          <a:bodyPr wrap="square">
            <a:spAutoFit/>
          </a:bodyPr>
          <a:lstStyle/>
          <a:p>
            <a:r>
              <a:rPr lang="en-US" sz="2400" dirty="0">
                <a:solidFill>
                  <a:schemeClr val="bg1"/>
                </a:solidFill>
              </a:rPr>
              <a:t>The momentum distribution of incident protons of the order of 2% was also taken into account.</a:t>
            </a:r>
            <a:endParaRPr lang="ru-RU" sz="2400" dirty="0">
              <a:solidFill>
                <a:schemeClr val="bg1"/>
              </a:solidFill>
            </a:endParaRPr>
          </a:p>
        </p:txBody>
      </p:sp>
    </p:spTree>
    <p:extLst>
      <p:ext uri="{BB962C8B-B14F-4D97-AF65-F5344CB8AC3E}">
        <p14:creationId xmlns:p14="http://schemas.microsoft.com/office/powerpoint/2010/main" val="3877209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339" y="166154"/>
            <a:ext cx="7767319" cy="939800"/>
          </a:xfrm>
        </p:spPr>
        <p:txBody>
          <a:bodyPr/>
          <a:lstStyle/>
          <a:p>
            <a:r>
              <a:rPr lang="en-US" sz="4000" b="1" dirty="0">
                <a:latin typeface="+mj-lt"/>
              </a:rPr>
              <a:t>Estimating the size of the detector</a:t>
            </a:r>
            <a:r>
              <a:rPr lang="ru-RU" sz="4000" dirty="0">
                <a:latin typeface="+mj-lt"/>
              </a:rPr>
              <a:t/>
            </a:r>
            <a:br>
              <a:rPr lang="ru-RU" sz="4000" dirty="0">
                <a:latin typeface="+mj-lt"/>
              </a:rPr>
            </a:br>
            <a:endParaRPr lang="ru-RU" sz="4000" dirty="0">
              <a:latin typeface="+mj-lt"/>
            </a:endParaRPr>
          </a:p>
        </p:txBody>
      </p:sp>
      <p:pic>
        <p:nvPicPr>
          <p:cNvPr id="10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62" y="999544"/>
            <a:ext cx="46482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53062" y="6243172"/>
            <a:ext cx="5638800" cy="369332"/>
          </a:xfrm>
          <a:prstGeom prst="rect">
            <a:avLst/>
          </a:prstGeom>
        </p:spPr>
        <p:txBody>
          <a:bodyPr wrap="square">
            <a:spAutoFit/>
          </a:bodyPr>
          <a:lstStyle/>
          <a:p>
            <a:r>
              <a:rPr lang="en-US" dirty="0" smtClean="0">
                <a:solidFill>
                  <a:schemeClr val="bg1"/>
                </a:solidFill>
              </a:rPr>
              <a:t>[11] </a:t>
            </a:r>
            <a:r>
              <a:rPr lang="ru-RU" dirty="0" smtClean="0">
                <a:solidFill>
                  <a:schemeClr val="bg1"/>
                </a:solidFill>
              </a:rPr>
              <a:t>V </a:t>
            </a:r>
            <a:r>
              <a:rPr lang="ru-RU" dirty="0" err="1">
                <a:solidFill>
                  <a:schemeClr val="bg1"/>
                </a:solidFill>
              </a:rPr>
              <a:t>V</a:t>
            </a:r>
            <a:r>
              <a:rPr lang="ru-RU" dirty="0">
                <a:solidFill>
                  <a:schemeClr val="bg1"/>
                </a:solidFill>
              </a:rPr>
              <a:t> </a:t>
            </a:r>
            <a:r>
              <a:rPr lang="ru-RU" dirty="0" err="1">
                <a:solidFill>
                  <a:schemeClr val="bg1"/>
                </a:solidFill>
              </a:rPr>
              <a:t>Abramov</a:t>
            </a:r>
            <a:r>
              <a:rPr lang="ru-RU" dirty="0">
                <a:solidFill>
                  <a:schemeClr val="bg1"/>
                </a:solidFill>
              </a:rPr>
              <a:t> </a:t>
            </a:r>
            <a:r>
              <a:rPr lang="ru-RU" dirty="0" err="1">
                <a:solidFill>
                  <a:schemeClr val="bg1"/>
                </a:solidFill>
              </a:rPr>
              <a:t>et</a:t>
            </a:r>
            <a:r>
              <a:rPr lang="ru-RU" dirty="0">
                <a:solidFill>
                  <a:schemeClr val="bg1"/>
                </a:solidFill>
              </a:rPr>
              <a:t> </a:t>
            </a:r>
            <a:r>
              <a:rPr lang="ru-RU" dirty="0" err="1">
                <a:solidFill>
                  <a:schemeClr val="bg1"/>
                </a:solidFill>
              </a:rPr>
              <a:t>al</a:t>
            </a:r>
            <a:r>
              <a:rPr lang="ru-RU" dirty="0">
                <a:solidFill>
                  <a:schemeClr val="bg1"/>
                </a:solidFill>
              </a:rPr>
              <a:t> 2017 J. </a:t>
            </a:r>
            <a:r>
              <a:rPr lang="ru-RU" dirty="0" err="1">
                <a:solidFill>
                  <a:schemeClr val="bg1"/>
                </a:solidFill>
              </a:rPr>
              <a:t>Phys</a:t>
            </a:r>
            <a:r>
              <a:rPr lang="ru-RU" dirty="0">
                <a:solidFill>
                  <a:schemeClr val="bg1"/>
                </a:solidFill>
              </a:rPr>
              <a:t>.: </a:t>
            </a:r>
            <a:r>
              <a:rPr lang="ru-RU" dirty="0" err="1">
                <a:solidFill>
                  <a:schemeClr val="bg1"/>
                </a:solidFill>
              </a:rPr>
              <a:t>Conf</a:t>
            </a:r>
            <a:r>
              <a:rPr lang="ru-RU" dirty="0">
                <a:solidFill>
                  <a:schemeClr val="bg1"/>
                </a:solidFill>
              </a:rPr>
              <a:t>. </a:t>
            </a:r>
            <a:r>
              <a:rPr lang="ru-RU" dirty="0" err="1">
                <a:solidFill>
                  <a:schemeClr val="bg1"/>
                </a:solidFill>
              </a:rPr>
              <a:t>Ser</a:t>
            </a:r>
            <a:r>
              <a:rPr lang="ru-RU" dirty="0">
                <a:solidFill>
                  <a:schemeClr val="bg1"/>
                </a:solidFill>
              </a:rPr>
              <a:t>. 938 012006</a:t>
            </a:r>
          </a:p>
        </p:txBody>
      </p:sp>
      <p:sp>
        <p:nvSpPr>
          <p:cNvPr id="3" name="Rectangle 2"/>
          <p:cNvSpPr>
            <a:spLocks noChangeArrowheads="1"/>
          </p:cNvSpPr>
          <p:nvPr/>
        </p:nvSpPr>
        <p:spPr bwMode="auto">
          <a:xfrm>
            <a:off x="4419599" y="1399131"/>
            <a:ext cx="71228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1590741375"/>
              </p:ext>
            </p:extLst>
          </p:nvPr>
        </p:nvGraphicFramePr>
        <p:xfrm>
          <a:off x="5055220" y="995019"/>
          <a:ext cx="3936642" cy="1213219"/>
        </p:xfrm>
        <a:graphic>
          <a:graphicData uri="http://schemas.openxmlformats.org/presentationml/2006/ole">
            <mc:AlternateContent xmlns:mc="http://schemas.openxmlformats.org/markup-compatibility/2006">
              <mc:Choice xmlns:v="urn:schemas-microsoft-com:vml" Requires="v">
                <p:oleObj spid="_x0000_s1067" name="Точечный рисунок" r:id="rId4" imgW="9152381" imgH="2819794" progId="Paint.Picture">
                  <p:embed/>
                </p:oleObj>
              </mc:Choice>
              <mc:Fallback>
                <p:oleObj name="Точечный рисунок" r:id="rId4" imgW="9152381" imgH="2819794"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220" y="995019"/>
                        <a:ext cx="3936642" cy="1213219"/>
                      </a:xfrm>
                      <a:prstGeom prst="rect">
                        <a:avLst/>
                      </a:prstGeom>
                      <a:noFill/>
                    </p:spPr>
                  </p:pic>
                </p:oleObj>
              </mc:Fallback>
            </mc:AlternateContent>
          </a:graphicData>
        </a:graphic>
      </p:graphicFrame>
      <p:sp>
        <p:nvSpPr>
          <p:cNvPr id="6" name="Прямоугольник 5"/>
          <p:cNvSpPr/>
          <p:nvPr/>
        </p:nvSpPr>
        <p:spPr>
          <a:xfrm>
            <a:off x="533400" y="4307406"/>
            <a:ext cx="4572000" cy="646331"/>
          </a:xfrm>
          <a:prstGeom prst="rect">
            <a:avLst/>
          </a:prstGeom>
        </p:spPr>
        <p:txBody>
          <a:bodyPr>
            <a:spAutoFit/>
          </a:bodyPr>
          <a:lstStyle/>
          <a:p>
            <a:r>
              <a:rPr lang="en-US" dirty="0" smtClean="0">
                <a:solidFill>
                  <a:schemeClr val="bg1"/>
                </a:solidFill>
                <a:ea typeface="Calibri" panose="020F0502020204030204" pitchFamily="34" charset="0"/>
              </a:rPr>
              <a:t>Fig.5 </a:t>
            </a:r>
            <a:r>
              <a:rPr lang="ru-RU" dirty="0" smtClean="0">
                <a:solidFill>
                  <a:schemeClr val="bg1"/>
                </a:solidFill>
                <a:ea typeface="Calibri" panose="020F0502020204030204" pitchFamily="34" charset="0"/>
              </a:rPr>
              <a:t>. </a:t>
            </a:r>
            <a:r>
              <a:rPr lang="en-US" dirty="0">
                <a:solidFill>
                  <a:schemeClr val="bg1"/>
                </a:solidFill>
                <a:ea typeface="Calibri" panose="020F0502020204030204" pitchFamily="34" charset="0"/>
              </a:rPr>
              <a:t>Scheme of the detector for measuring the elastic </a:t>
            </a:r>
            <a:r>
              <a:rPr lang="en-US" dirty="0" smtClean="0">
                <a:solidFill>
                  <a:schemeClr val="bg1"/>
                </a:solidFill>
                <a:ea typeface="Calibri" panose="020F0502020204030204" pitchFamily="34" charset="0"/>
              </a:rPr>
              <a:t>processes</a:t>
            </a:r>
            <a:endParaRPr lang="ru-RU" dirty="0">
              <a:solidFill>
                <a:schemeClr val="bg1"/>
              </a:solidFill>
            </a:endParaRPr>
          </a:p>
        </p:txBody>
      </p:sp>
      <p:sp>
        <p:nvSpPr>
          <p:cNvPr id="8" name="Прямоугольник 7"/>
          <p:cNvSpPr/>
          <p:nvPr/>
        </p:nvSpPr>
        <p:spPr>
          <a:xfrm>
            <a:off x="533400" y="5144966"/>
            <a:ext cx="8534400" cy="1133387"/>
          </a:xfrm>
          <a:prstGeom prst="rect">
            <a:avLst/>
          </a:prstGeom>
        </p:spPr>
        <p:txBody>
          <a:bodyPr wrap="square">
            <a:spAutoFit/>
          </a:bodyPr>
          <a:lstStyle/>
          <a:p>
            <a:pPr>
              <a:lnSpc>
                <a:spcPct val="115000"/>
              </a:lnSpc>
              <a:spcAft>
                <a:spcPts val="1000"/>
              </a:spcAft>
            </a:pPr>
            <a:r>
              <a:rPr lang="en-US" sz="2000" kern="0" dirty="0">
                <a:solidFill>
                  <a:schemeClr val="bg1"/>
                </a:solidFill>
                <a:ea typeface="Calibri" panose="020F0502020204030204" pitchFamily="34" charset="0"/>
                <a:cs typeface="Calibri" panose="020F0502020204030204" pitchFamily="34" charset="0"/>
              </a:rPr>
              <a:t>The detector was chosen based on the characteristics of the one presented at [11] that was modeled for registering the elastic processes in scattering of 45 GeV/c protons</a:t>
            </a:r>
            <a:endParaRPr lang="ru-RU" sz="2000" dirty="0">
              <a:solidFill>
                <a:schemeClr val="bg1"/>
              </a:solidFill>
              <a:effectLst/>
              <a:ea typeface="Calibri" panose="020F0502020204030204" pitchFamily="34" charset="0"/>
              <a:cs typeface="Calibri" panose="020F0502020204030204" pitchFamily="34" charset="0"/>
            </a:endParaRPr>
          </a:p>
        </p:txBody>
      </p:sp>
      <p:sp>
        <p:nvSpPr>
          <p:cNvPr id="7" name="Прямоугольник 6"/>
          <p:cNvSpPr/>
          <p:nvPr/>
        </p:nvSpPr>
        <p:spPr>
          <a:xfrm>
            <a:off x="5283280" y="2308837"/>
            <a:ext cx="3606639" cy="646331"/>
          </a:xfrm>
          <a:prstGeom prst="rect">
            <a:avLst/>
          </a:prstGeom>
        </p:spPr>
        <p:txBody>
          <a:bodyPr wrap="square">
            <a:spAutoFit/>
          </a:bodyPr>
          <a:lstStyle/>
          <a:p>
            <a:r>
              <a:rPr lang="en-US" dirty="0" smtClean="0">
                <a:solidFill>
                  <a:schemeClr val="bg1"/>
                </a:solidFill>
              </a:rPr>
              <a:t>Fig. 6. The overlapping scintillator design of the h</a:t>
            </a:r>
            <a:r>
              <a:rPr lang="ru-RU" dirty="0" err="1" smtClean="0">
                <a:solidFill>
                  <a:schemeClr val="bg1"/>
                </a:solidFill>
              </a:rPr>
              <a:t>odoscope</a:t>
            </a:r>
            <a:r>
              <a:rPr lang="ru-RU" dirty="0" smtClean="0">
                <a:solidFill>
                  <a:schemeClr val="bg1"/>
                </a:solidFill>
              </a:rPr>
              <a:t> </a:t>
            </a:r>
            <a:r>
              <a:rPr lang="en-US" dirty="0" smtClean="0">
                <a:solidFill>
                  <a:schemeClr val="bg1"/>
                </a:solidFill>
              </a:rPr>
              <a:t>.</a:t>
            </a:r>
            <a:endParaRPr lang="ru-RU" dirty="0">
              <a:solidFill>
                <a:schemeClr val="bg1"/>
              </a:solidFill>
            </a:endParaRPr>
          </a:p>
        </p:txBody>
      </p:sp>
      <p:sp>
        <p:nvSpPr>
          <p:cNvPr id="16" name="Объект 8"/>
          <p:cNvSpPr>
            <a:spLocks noGrp="1"/>
          </p:cNvSpPr>
          <p:nvPr>
            <p:ph sz="half" idx="3"/>
          </p:nvPr>
        </p:nvSpPr>
        <p:spPr>
          <a:xfrm>
            <a:off x="5283280" y="3076300"/>
            <a:ext cx="3542029" cy="2462213"/>
          </a:xfrm>
        </p:spPr>
        <p:txBody>
          <a:bodyPr/>
          <a:lstStyle/>
          <a:p>
            <a:r>
              <a:rPr lang="en-US" sz="2000" dirty="0">
                <a:solidFill>
                  <a:schemeClr val="bg1"/>
                </a:solidFill>
                <a:latin typeface="+mn-lt"/>
              </a:rPr>
              <a:t>The </a:t>
            </a:r>
            <a:r>
              <a:rPr lang="en-US" sz="2000" dirty="0" err="1">
                <a:solidFill>
                  <a:schemeClr val="bg1"/>
                </a:solidFill>
                <a:latin typeface="+mn-lt"/>
              </a:rPr>
              <a:t>hodoscopes</a:t>
            </a:r>
            <a:r>
              <a:rPr lang="en-US" sz="2000" dirty="0">
                <a:solidFill>
                  <a:schemeClr val="bg1"/>
                </a:solidFill>
                <a:latin typeface="+mn-lt"/>
              </a:rPr>
              <a:t> are made of scintillators that are located “comb”, and although the width of each scintillator is 6 mm, this arrangement allows </a:t>
            </a:r>
            <a:r>
              <a:rPr lang="en-US" sz="2000" dirty="0" smtClean="0">
                <a:solidFill>
                  <a:schemeClr val="bg1"/>
                </a:solidFill>
                <a:latin typeface="+mn-lt"/>
              </a:rPr>
              <a:t>us </a:t>
            </a:r>
            <a:r>
              <a:rPr lang="en-US" sz="2000" dirty="0">
                <a:solidFill>
                  <a:schemeClr val="bg1"/>
                </a:solidFill>
                <a:latin typeface="+mn-lt"/>
              </a:rPr>
              <a:t>to know the coordinate of the particle’s impact with an accuracy of 2 mm</a:t>
            </a:r>
          </a:p>
          <a:p>
            <a:endParaRPr lang="ru-RU" sz="2000" dirty="0"/>
          </a:p>
        </p:txBody>
      </p:sp>
    </p:spTree>
    <p:extLst>
      <p:ext uri="{BB962C8B-B14F-4D97-AF65-F5344CB8AC3E}">
        <p14:creationId xmlns:p14="http://schemas.microsoft.com/office/powerpoint/2010/main" val="3533322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17"/>
          <p:cNvSpPr>
            <a:spLocks noGrp="1"/>
          </p:cNvSpPr>
          <p:nvPr>
            <p:ph type="title"/>
          </p:nvPr>
        </p:nvSpPr>
        <p:spPr>
          <a:xfrm>
            <a:off x="711200" y="474133"/>
            <a:ext cx="7744459" cy="1846659"/>
          </a:xfrm>
        </p:spPr>
        <p:txBody>
          <a:bodyPr/>
          <a:lstStyle/>
          <a:p>
            <a:r>
              <a:rPr lang="en-US" sz="2400" dirty="0">
                <a:latin typeface="+mn-lt"/>
              </a:rPr>
              <a:t>Knowing from the simulation of the projection of the particle momentum, it is possible to obtain the exact coordinate of the particle entering the recoil and scattering detector, and accordingly the azimuthal and polar angles of the recoil and scattering particles (φ, θ).</a:t>
            </a:r>
            <a:endParaRPr lang="ru-RU" sz="2400" dirty="0">
              <a:latin typeface="+mn-lt"/>
            </a:endParaRPr>
          </a:p>
        </p:txBody>
      </p:sp>
      <p:sp>
        <p:nvSpPr>
          <p:cNvPr id="1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7" name="Объект 16"/>
          <p:cNvGraphicFramePr>
            <a:graphicFrameLocks/>
          </p:cNvGraphicFramePr>
          <p:nvPr>
            <p:extLst>
              <p:ext uri="{D42A27DB-BD31-4B8C-83A1-F6EECF244321}">
                <p14:modId xmlns:p14="http://schemas.microsoft.com/office/powerpoint/2010/main" val="2375212552"/>
              </p:ext>
            </p:extLst>
          </p:nvPr>
        </p:nvGraphicFramePr>
        <p:xfrm>
          <a:off x="838200" y="2503642"/>
          <a:ext cx="3333750" cy="2653222"/>
        </p:xfrm>
        <a:graphic>
          <a:graphicData uri="http://schemas.openxmlformats.org/presentationml/2006/ole">
            <mc:AlternateContent xmlns:mc="http://schemas.openxmlformats.org/markup-compatibility/2006">
              <mc:Choice xmlns:v="urn:schemas-microsoft-com:vml" Requires="v">
                <p:oleObj spid="_x0000_s3163" name="Точечный рисунок" r:id="rId3" imgW="1924127" imgH="977741" progId="Paint.Picture">
                  <p:embed/>
                </p:oleObj>
              </mc:Choice>
              <mc:Fallback>
                <p:oleObj name="Точечный рисунок" r:id="rId3" imgW="1924127" imgH="977741" progId="Paint.Picture">
                  <p:embed/>
                  <p:pic>
                    <p:nvPicPr>
                      <p:cNvPr id="0" name="ole_rId19"/>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03642"/>
                        <a:ext cx="3333750" cy="2653222"/>
                      </a:xfrm>
                      <a:prstGeom prst="rect">
                        <a:avLst/>
                      </a:prstGeom>
                      <a:solidFill>
                        <a:srgbClr val="FFFFFF"/>
                      </a:solidFill>
                      <a:ln>
                        <a:noFill/>
                      </a:ln>
                    </p:spPr>
                  </p:pic>
                </p:oleObj>
              </mc:Fallback>
            </mc:AlternateContent>
          </a:graphicData>
        </a:graphic>
      </p:graphicFrame>
      <p:sp>
        <p:nvSpPr>
          <p:cNvPr id="2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4" name="Объект 23"/>
          <p:cNvGraphicFramePr>
            <a:graphicFrameLocks/>
          </p:cNvGraphicFramePr>
          <p:nvPr>
            <p:extLst>
              <p:ext uri="{D42A27DB-BD31-4B8C-83A1-F6EECF244321}">
                <p14:modId xmlns:p14="http://schemas.microsoft.com/office/powerpoint/2010/main" val="436076579"/>
              </p:ext>
            </p:extLst>
          </p:nvPr>
        </p:nvGraphicFramePr>
        <p:xfrm>
          <a:off x="4792133" y="2531864"/>
          <a:ext cx="3329869" cy="2653222"/>
        </p:xfrm>
        <a:graphic>
          <a:graphicData uri="http://schemas.openxmlformats.org/presentationml/2006/ole">
            <mc:AlternateContent xmlns:mc="http://schemas.openxmlformats.org/markup-compatibility/2006">
              <mc:Choice xmlns:v="urn:schemas-microsoft-com:vml" Requires="v">
                <p:oleObj spid="_x0000_s3164" name="Точечный рисунок" r:id="rId5" imgW="1918630" imgH="967154" progId="Paint.Picture">
                  <p:embed/>
                </p:oleObj>
              </mc:Choice>
              <mc:Fallback>
                <p:oleObj name="Точечный рисунок" r:id="rId5" imgW="1918630" imgH="967154" progId="Paint.Picture">
                  <p:embed/>
                  <p:pic>
                    <p:nvPicPr>
                      <p:cNvPr id="0" name="ole_rId21"/>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2133" y="2531864"/>
                        <a:ext cx="3329869" cy="2653222"/>
                      </a:xfrm>
                      <a:prstGeom prst="rect">
                        <a:avLst/>
                      </a:prstGeom>
                      <a:solidFill>
                        <a:srgbClr val="FFFFFF"/>
                      </a:solidFill>
                      <a:ln>
                        <a:noFill/>
                      </a:ln>
                    </p:spPr>
                  </p:pic>
                </p:oleObj>
              </mc:Fallback>
            </mc:AlternateContent>
          </a:graphicData>
        </a:graphic>
      </p:graphicFrame>
      <p:sp>
        <p:nvSpPr>
          <p:cNvPr id="2" name="Прямоугольник 1"/>
          <p:cNvSpPr/>
          <p:nvPr/>
        </p:nvSpPr>
        <p:spPr>
          <a:xfrm>
            <a:off x="381000" y="5339714"/>
            <a:ext cx="4114800" cy="923330"/>
          </a:xfrm>
          <a:prstGeom prst="rect">
            <a:avLst/>
          </a:prstGeom>
        </p:spPr>
        <p:txBody>
          <a:bodyPr wrap="square">
            <a:spAutoFit/>
          </a:bodyPr>
          <a:lstStyle/>
          <a:p>
            <a:r>
              <a:rPr lang="en-US" dirty="0">
                <a:solidFill>
                  <a:schemeClr val="bg1"/>
                </a:solidFill>
              </a:rPr>
              <a:t>Distribution of scattered protons in the </a:t>
            </a:r>
            <a:r>
              <a:rPr lang="en-US" dirty="0" smtClean="0">
                <a:solidFill>
                  <a:schemeClr val="bg1"/>
                </a:solidFill>
              </a:rPr>
              <a:t>XY plane </a:t>
            </a:r>
            <a:r>
              <a:rPr lang="en-US" dirty="0">
                <a:solidFill>
                  <a:schemeClr val="bg1"/>
                </a:solidFill>
              </a:rPr>
              <a:t>where the scattered proton </a:t>
            </a:r>
            <a:r>
              <a:rPr lang="en-US" dirty="0" err="1" smtClean="0">
                <a:solidFill>
                  <a:schemeClr val="bg1"/>
                </a:solidFill>
              </a:rPr>
              <a:t>hodoscope</a:t>
            </a:r>
            <a:r>
              <a:rPr lang="en-US" dirty="0" smtClean="0">
                <a:solidFill>
                  <a:schemeClr val="bg1"/>
                </a:solidFill>
              </a:rPr>
              <a:t> </a:t>
            </a:r>
            <a:r>
              <a:rPr lang="en-US" dirty="0">
                <a:solidFill>
                  <a:schemeClr val="bg1"/>
                </a:solidFill>
              </a:rPr>
              <a:t>is located</a:t>
            </a:r>
            <a:endParaRPr lang="ru-RU" dirty="0">
              <a:solidFill>
                <a:schemeClr val="bg1"/>
              </a:solidFill>
            </a:endParaRPr>
          </a:p>
        </p:txBody>
      </p:sp>
      <p:sp>
        <p:nvSpPr>
          <p:cNvPr id="8" name="Прямоугольник 7"/>
          <p:cNvSpPr/>
          <p:nvPr/>
        </p:nvSpPr>
        <p:spPr>
          <a:xfrm>
            <a:off x="4724400" y="5339714"/>
            <a:ext cx="4281311" cy="923330"/>
          </a:xfrm>
          <a:prstGeom prst="rect">
            <a:avLst/>
          </a:prstGeom>
        </p:spPr>
        <p:txBody>
          <a:bodyPr wrap="square">
            <a:spAutoFit/>
          </a:bodyPr>
          <a:lstStyle/>
          <a:p>
            <a:r>
              <a:rPr lang="en-US" dirty="0">
                <a:solidFill>
                  <a:schemeClr val="bg1"/>
                </a:solidFill>
              </a:rPr>
              <a:t>Distribution of </a:t>
            </a:r>
            <a:r>
              <a:rPr lang="en-US" dirty="0" smtClean="0">
                <a:solidFill>
                  <a:schemeClr val="bg1"/>
                </a:solidFill>
              </a:rPr>
              <a:t>recoil </a:t>
            </a:r>
            <a:r>
              <a:rPr lang="en-US" dirty="0">
                <a:solidFill>
                  <a:schemeClr val="bg1"/>
                </a:solidFill>
              </a:rPr>
              <a:t>protons in the </a:t>
            </a:r>
            <a:r>
              <a:rPr lang="en-US" dirty="0" smtClean="0">
                <a:solidFill>
                  <a:schemeClr val="bg1"/>
                </a:solidFill>
              </a:rPr>
              <a:t>YZ plane </a:t>
            </a:r>
            <a:r>
              <a:rPr lang="en-US" dirty="0">
                <a:solidFill>
                  <a:schemeClr val="bg1"/>
                </a:solidFill>
              </a:rPr>
              <a:t>where the recoil</a:t>
            </a:r>
            <a:r>
              <a:rPr lang="en-US" dirty="0" smtClean="0">
                <a:solidFill>
                  <a:schemeClr val="bg1"/>
                </a:solidFill>
              </a:rPr>
              <a:t> </a:t>
            </a:r>
            <a:r>
              <a:rPr lang="en-US" dirty="0">
                <a:solidFill>
                  <a:schemeClr val="bg1"/>
                </a:solidFill>
              </a:rPr>
              <a:t>proton </a:t>
            </a:r>
            <a:r>
              <a:rPr lang="en-US" dirty="0" err="1" smtClean="0">
                <a:solidFill>
                  <a:schemeClr val="bg1"/>
                </a:solidFill>
              </a:rPr>
              <a:t>hodoscope</a:t>
            </a:r>
            <a:endParaRPr lang="en-US" dirty="0" smtClean="0">
              <a:solidFill>
                <a:schemeClr val="bg1"/>
              </a:solidFill>
            </a:endParaRPr>
          </a:p>
          <a:p>
            <a:r>
              <a:rPr lang="en-US" dirty="0" smtClean="0">
                <a:solidFill>
                  <a:schemeClr val="bg1"/>
                </a:solidFill>
              </a:rPr>
              <a:t> </a:t>
            </a:r>
            <a:r>
              <a:rPr lang="en-US" dirty="0">
                <a:solidFill>
                  <a:schemeClr val="bg1"/>
                </a:solidFill>
              </a:rPr>
              <a:t>is located</a:t>
            </a:r>
            <a:endParaRPr lang="ru-RU" dirty="0">
              <a:solidFill>
                <a:schemeClr val="bg1"/>
              </a:solidFill>
            </a:endParaRPr>
          </a:p>
        </p:txBody>
      </p:sp>
    </p:spTree>
    <p:extLst>
      <p:ext uri="{BB962C8B-B14F-4D97-AF65-F5344CB8AC3E}">
        <p14:creationId xmlns:p14="http://schemas.microsoft.com/office/powerpoint/2010/main" val="1943265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40386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rotWithShape="1">
          <a:blip r:embed="rId2">
            <a:lum contrast="20000"/>
          </a:blip>
          <a:srcRect r="18998" b="24310"/>
          <a:stretch/>
        </p:blipFill>
        <p:spPr>
          <a:xfrm>
            <a:off x="3276601" y="762001"/>
            <a:ext cx="4953000" cy="3429000"/>
          </a:xfrm>
          <a:prstGeom prst="rect">
            <a:avLst/>
          </a:prstGeom>
        </p:spPr>
      </p:pic>
      <p:pic>
        <p:nvPicPr>
          <p:cNvPr id="13" name="Рисунок 12"/>
          <p:cNvPicPr>
            <a:picLocks noChangeAspect="1"/>
          </p:cNvPicPr>
          <p:nvPr/>
        </p:nvPicPr>
        <p:blipFill rotWithShape="1">
          <a:blip r:embed="rId3"/>
          <a:srcRect l="-1895" t="4839" r="52604" b="-4839"/>
          <a:stretch/>
        </p:blipFill>
        <p:spPr>
          <a:xfrm>
            <a:off x="152400" y="762000"/>
            <a:ext cx="3448834" cy="3581400"/>
          </a:xfrm>
          <a:prstGeom prst="rect">
            <a:avLst/>
          </a:prstGeom>
        </p:spPr>
      </p:pic>
      <p:sp>
        <p:nvSpPr>
          <p:cNvPr id="5" name="Прямоугольник 4"/>
          <p:cNvSpPr/>
          <p:nvPr/>
        </p:nvSpPr>
        <p:spPr>
          <a:xfrm>
            <a:off x="381000" y="4947400"/>
            <a:ext cx="8077200" cy="1791260"/>
          </a:xfrm>
          <a:prstGeom prst="rect">
            <a:avLst/>
          </a:prstGeom>
        </p:spPr>
        <p:txBody>
          <a:bodyPr wrap="square">
            <a:spAutoFit/>
          </a:bodyPr>
          <a:lstStyle/>
          <a:p>
            <a:pPr>
              <a:lnSpc>
                <a:spcPct val="115000"/>
              </a:lnSpc>
              <a:spcAft>
                <a:spcPts val="1000"/>
              </a:spcAft>
            </a:pPr>
            <a:r>
              <a:rPr lang="en-US" sz="2400" dirty="0" smtClean="0">
                <a:solidFill>
                  <a:schemeClr val="bg1"/>
                </a:solidFill>
                <a:ea typeface="Calibri" panose="020F0502020204030204" pitchFamily="34" charset="0"/>
                <a:cs typeface="Calibri" panose="020F0502020204030204" pitchFamily="34" charset="0"/>
              </a:rPr>
              <a:t>Since the prototype detector was designed for 45 GeV/c, in present studies the sizes were changed based on the comparison of the angles of the recoil protons for 16 and 45 GeV/c.</a:t>
            </a:r>
            <a:endParaRPr lang="ru-RU" sz="2400" dirty="0">
              <a:solidFill>
                <a:schemeClr val="bg1"/>
              </a:solidFill>
              <a:effectLst/>
              <a:ea typeface="Calibri" panose="020F0502020204030204" pitchFamily="34" charset="0"/>
              <a:cs typeface="Calibri" panose="020F0502020204030204" pitchFamily="34" charset="0"/>
            </a:endParaRPr>
          </a:p>
        </p:txBody>
      </p:sp>
      <p:sp>
        <p:nvSpPr>
          <p:cNvPr id="8" name="Прямоугольник 7"/>
          <p:cNvSpPr/>
          <p:nvPr/>
        </p:nvSpPr>
        <p:spPr>
          <a:xfrm>
            <a:off x="4800600" y="4291569"/>
            <a:ext cx="2769028" cy="369332"/>
          </a:xfrm>
          <a:prstGeom prst="rect">
            <a:avLst/>
          </a:prstGeom>
        </p:spPr>
        <p:txBody>
          <a:bodyPr wrap="none">
            <a:spAutoFit/>
          </a:bodyPr>
          <a:lstStyle/>
          <a:p>
            <a:r>
              <a:rPr lang="en-US" dirty="0">
                <a:solidFill>
                  <a:schemeClr val="bg1"/>
                </a:solidFill>
                <a:ea typeface="Calibri" panose="020F0502020204030204" pitchFamily="34" charset="0"/>
              </a:rPr>
              <a:t>Angles of the recoil </a:t>
            </a:r>
            <a:r>
              <a:rPr lang="en-US" dirty="0" smtClean="0">
                <a:solidFill>
                  <a:schemeClr val="bg1"/>
                </a:solidFill>
                <a:ea typeface="Calibri" panose="020F0502020204030204" pitchFamily="34" charset="0"/>
              </a:rPr>
              <a:t>protons</a:t>
            </a:r>
            <a:endParaRPr lang="ru-RU" dirty="0">
              <a:solidFill>
                <a:schemeClr val="bg1"/>
              </a:solidFill>
            </a:endParaRPr>
          </a:p>
        </p:txBody>
      </p:sp>
      <p:sp>
        <p:nvSpPr>
          <p:cNvPr id="11" name="Прямоугольник 10"/>
          <p:cNvSpPr/>
          <p:nvPr/>
        </p:nvSpPr>
        <p:spPr>
          <a:xfrm>
            <a:off x="832206" y="4294771"/>
            <a:ext cx="3174523" cy="369332"/>
          </a:xfrm>
          <a:prstGeom prst="rect">
            <a:avLst/>
          </a:prstGeom>
        </p:spPr>
        <p:txBody>
          <a:bodyPr wrap="none">
            <a:spAutoFit/>
          </a:bodyPr>
          <a:lstStyle/>
          <a:p>
            <a:r>
              <a:rPr lang="en-US" dirty="0">
                <a:solidFill>
                  <a:schemeClr val="bg1"/>
                </a:solidFill>
                <a:ea typeface="Calibri" panose="020F0502020204030204" pitchFamily="34" charset="0"/>
              </a:rPr>
              <a:t>Angles of the </a:t>
            </a:r>
            <a:r>
              <a:rPr lang="en-US" dirty="0" smtClean="0">
                <a:solidFill>
                  <a:schemeClr val="bg1"/>
                </a:solidFill>
                <a:ea typeface="Calibri" panose="020F0502020204030204" pitchFamily="34" charset="0"/>
              </a:rPr>
              <a:t>scattering protons</a:t>
            </a:r>
            <a:endParaRPr lang="ru-RU" dirty="0">
              <a:solidFill>
                <a:schemeClr val="bg1"/>
              </a:solidFill>
            </a:endParaRPr>
          </a:p>
        </p:txBody>
      </p:sp>
      <p:sp>
        <p:nvSpPr>
          <p:cNvPr id="10" name="Прямоугольник 9"/>
          <p:cNvSpPr/>
          <p:nvPr/>
        </p:nvSpPr>
        <p:spPr>
          <a:xfrm>
            <a:off x="891473" y="63880"/>
            <a:ext cx="7924800" cy="492122"/>
          </a:xfrm>
          <a:prstGeom prst="rect">
            <a:avLst/>
          </a:prstGeom>
        </p:spPr>
        <p:txBody>
          <a:bodyPr wrap="square">
            <a:spAutoFit/>
          </a:bodyPr>
          <a:lstStyle/>
          <a:p>
            <a:pPr>
              <a:lnSpc>
                <a:spcPct val="115000"/>
              </a:lnSpc>
              <a:spcAft>
                <a:spcPts val="1000"/>
              </a:spcAft>
            </a:pPr>
            <a:r>
              <a:rPr lang="en-US" sz="2400" b="1" dirty="0" smtClean="0">
                <a:solidFill>
                  <a:schemeClr val="bg1"/>
                </a:solidFill>
                <a:ea typeface="Calibri" panose="020F0502020204030204" pitchFamily="34" charset="0"/>
                <a:cs typeface="Calibri" panose="020F0502020204030204" pitchFamily="34" charset="0"/>
              </a:rPr>
              <a:t>The </a:t>
            </a:r>
            <a:r>
              <a:rPr lang="en-US" sz="2400" b="1" dirty="0">
                <a:solidFill>
                  <a:schemeClr val="bg1"/>
                </a:solidFill>
                <a:ea typeface="Calibri" panose="020F0502020204030204" pitchFamily="34" charset="0"/>
                <a:cs typeface="Calibri" panose="020F0502020204030204" pitchFamily="34" charset="0"/>
              </a:rPr>
              <a:t>angles or the recoil protons for 16 and 45 GeV/c.</a:t>
            </a:r>
            <a:endParaRPr lang="ru-RU" sz="2400" b="1" dirty="0">
              <a:solidFill>
                <a:schemeClr val="bg1"/>
              </a:solidFill>
              <a:ea typeface="Calibri" panose="020F0502020204030204" pitchFamily="34" charset="0"/>
              <a:cs typeface="Calibri" panose="020F0502020204030204" pitchFamily="34" charset="0"/>
            </a:endParaRPr>
          </a:p>
        </p:txBody>
      </p:sp>
      <p:sp>
        <p:nvSpPr>
          <p:cNvPr id="12" name="Прямоугольник 11"/>
          <p:cNvSpPr/>
          <p:nvPr/>
        </p:nvSpPr>
        <p:spPr>
          <a:xfrm>
            <a:off x="1926321" y="4595169"/>
            <a:ext cx="4511813" cy="369332"/>
          </a:xfrm>
          <a:prstGeom prst="rect">
            <a:avLst/>
          </a:prstGeom>
        </p:spPr>
        <p:txBody>
          <a:bodyPr wrap="none">
            <a:spAutoFit/>
          </a:bodyPr>
          <a:lstStyle/>
          <a:p>
            <a:r>
              <a:rPr lang="en-US" dirty="0" smtClean="0">
                <a:solidFill>
                  <a:schemeClr val="bg1"/>
                </a:solidFill>
              </a:rPr>
              <a:t>Red </a:t>
            </a:r>
            <a:r>
              <a:rPr lang="ru-RU" dirty="0" smtClean="0">
                <a:solidFill>
                  <a:schemeClr val="bg1"/>
                </a:solidFill>
              </a:rPr>
              <a:t> </a:t>
            </a:r>
            <a:r>
              <a:rPr lang="en-US" dirty="0" smtClean="0">
                <a:solidFill>
                  <a:schemeClr val="bg1"/>
                </a:solidFill>
              </a:rPr>
              <a:t>line - </a:t>
            </a:r>
            <a:r>
              <a:rPr lang="ru-RU" dirty="0" err="1" smtClean="0">
                <a:solidFill>
                  <a:schemeClr val="bg1"/>
                </a:solidFill>
              </a:rPr>
              <a:t>for</a:t>
            </a:r>
            <a:r>
              <a:rPr lang="ru-RU" dirty="0" smtClean="0">
                <a:solidFill>
                  <a:schemeClr val="bg1"/>
                </a:solidFill>
              </a:rPr>
              <a:t> </a:t>
            </a:r>
            <a:r>
              <a:rPr lang="ru-RU" dirty="0">
                <a:solidFill>
                  <a:schemeClr val="bg1"/>
                </a:solidFill>
              </a:rPr>
              <a:t>16 </a:t>
            </a:r>
            <a:r>
              <a:rPr lang="ru-RU" dirty="0" err="1">
                <a:solidFill>
                  <a:schemeClr val="bg1"/>
                </a:solidFill>
              </a:rPr>
              <a:t>GeV</a:t>
            </a:r>
            <a:r>
              <a:rPr lang="ru-RU" dirty="0">
                <a:solidFill>
                  <a:schemeClr val="bg1"/>
                </a:solidFill>
              </a:rPr>
              <a:t> / </a:t>
            </a:r>
            <a:r>
              <a:rPr lang="en-US" dirty="0" smtClean="0">
                <a:solidFill>
                  <a:schemeClr val="bg1"/>
                </a:solidFill>
              </a:rPr>
              <a:t>c, blue - </a:t>
            </a:r>
            <a:r>
              <a:rPr lang="ru-RU" dirty="0" err="1" smtClean="0">
                <a:solidFill>
                  <a:schemeClr val="bg1"/>
                </a:solidFill>
              </a:rPr>
              <a:t>for</a:t>
            </a:r>
            <a:r>
              <a:rPr lang="ru-RU" dirty="0" smtClean="0">
                <a:solidFill>
                  <a:schemeClr val="bg1"/>
                </a:solidFill>
              </a:rPr>
              <a:t> </a:t>
            </a:r>
            <a:r>
              <a:rPr lang="ru-RU" dirty="0">
                <a:solidFill>
                  <a:schemeClr val="bg1"/>
                </a:solidFill>
              </a:rPr>
              <a:t>45 </a:t>
            </a:r>
            <a:r>
              <a:rPr lang="ru-RU" dirty="0" err="1">
                <a:solidFill>
                  <a:schemeClr val="bg1"/>
                </a:solidFill>
              </a:rPr>
              <a:t>GeV</a:t>
            </a:r>
            <a:r>
              <a:rPr lang="ru-RU" dirty="0">
                <a:solidFill>
                  <a:schemeClr val="bg1"/>
                </a:solidFill>
              </a:rPr>
              <a:t> / </a:t>
            </a:r>
            <a:r>
              <a:rPr lang="en-US" dirty="0" smtClean="0">
                <a:solidFill>
                  <a:schemeClr val="bg1"/>
                </a:solidFill>
              </a:rPr>
              <a:t>c</a:t>
            </a:r>
            <a:r>
              <a:rPr lang="ru-RU"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141666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strVal val="ppt_h"/>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010109702"/>
              </p:ext>
            </p:extLst>
          </p:nvPr>
        </p:nvGraphicFramePr>
        <p:xfrm>
          <a:off x="380998" y="304800"/>
          <a:ext cx="8458199" cy="5135136"/>
        </p:xfrm>
        <a:graphic>
          <a:graphicData uri="http://schemas.openxmlformats.org/drawingml/2006/table">
            <a:tbl>
              <a:tblPr firstRow="1" bandRow="1">
                <a:tableStyleId>{2D5ABB26-0587-4C30-8999-92F81FD0307C}</a:tableStyleId>
              </a:tblPr>
              <a:tblGrid>
                <a:gridCol w="1124368">
                  <a:extLst>
                    <a:ext uri="{9D8B030D-6E8A-4147-A177-3AD203B41FA5}">
                      <a16:colId xmlns:a16="http://schemas.microsoft.com/office/drawing/2014/main" xmlns="" val="20000"/>
                    </a:ext>
                  </a:extLst>
                </a:gridCol>
                <a:gridCol w="1199325">
                  <a:extLst>
                    <a:ext uri="{9D8B030D-6E8A-4147-A177-3AD203B41FA5}">
                      <a16:colId xmlns:a16="http://schemas.microsoft.com/office/drawing/2014/main" xmlns="" val="20001"/>
                    </a:ext>
                  </a:extLst>
                </a:gridCol>
                <a:gridCol w="1499158">
                  <a:extLst>
                    <a:ext uri="{9D8B030D-6E8A-4147-A177-3AD203B41FA5}">
                      <a16:colId xmlns:a16="http://schemas.microsoft.com/office/drawing/2014/main" xmlns="" val="20002"/>
                    </a:ext>
                  </a:extLst>
                </a:gridCol>
                <a:gridCol w="2773442">
                  <a:extLst>
                    <a:ext uri="{9D8B030D-6E8A-4147-A177-3AD203B41FA5}">
                      <a16:colId xmlns:a16="http://schemas.microsoft.com/office/drawing/2014/main" xmlns="" val="20003"/>
                    </a:ext>
                  </a:extLst>
                </a:gridCol>
                <a:gridCol w="1861906">
                  <a:extLst>
                    <a:ext uri="{9D8B030D-6E8A-4147-A177-3AD203B41FA5}">
                      <a16:colId xmlns:a16="http://schemas.microsoft.com/office/drawing/2014/main" xmlns="" val="20004"/>
                    </a:ext>
                  </a:extLst>
                </a:gridCol>
              </a:tblGrid>
              <a:tr h="831978">
                <a:tc>
                  <a:txBody>
                    <a:bodyPr/>
                    <a:lstStyle/>
                    <a:p>
                      <a:r>
                        <a:rPr lang="en-US" b="0" dirty="0" err="1" smtClean="0">
                          <a:solidFill>
                            <a:schemeClr val="bg1"/>
                          </a:solidFill>
                        </a:rPr>
                        <a:t>Hodoscopes</a:t>
                      </a:r>
                      <a:endParaRPr lang="ru-RU" b="0" dirty="0">
                        <a:solidFill>
                          <a:schemeClr val="bg1"/>
                        </a:solidFill>
                      </a:endParaRPr>
                    </a:p>
                  </a:txBody>
                  <a:tcPr>
                    <a:lnR w="12700" cap="flat" cmpd="sng" algn="ctr">
                      <a:solidFill>
                        <a:schemeClr val="tx1"/>
                      </a:solidFill>
                      <a:prstDash val="solid"/>
                      <a:round/>
                      <a:headEnd type="none" w="med" len="med"/>
                      <a:tailEnd type="none" w="med" len="med"/>
                    </a:lnR>
                  </a:tcPr>
                </a:tc>
                <a:tc>
                  <a:txBody>
                    <a:bodyPr/>
                    <a:lstStyle/>
                    <a:p>
                      <a:r>
                        <a:rPr lang="en-US" dirty="0" smtClean="0">
                          <a:solidFill>
                            <a:schemeClr val="bg1"/>
                          </a:solidFill>
                        </a:rPr>
                        <a:t>Distance from</a:t>
                      </a:r>
                      <a:r>
                        <a:rPr lang="en-US" baseline="0" dirty="0" smtClean="0">
                          <a:solidFill>
                            <a:schemeClr val="bg1"/>
                          </a:solidFill>
                        </a:rPr>
                        <a:t> PT ( mm)</a:t>
                      </a:r>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bg1"/>
                          </a:solidFill>
                        </a:rPr>
                        <a:t>Total dimensions (mm)</a:t>
                      </a:r>
                      <a:endParaRPr lang="ru-RU" dirty="0">
                        <a:solidFill>
                          <a:schemeClr val="bg1"/>
                        </a:solidFill>
                      </a:endParaRPr>
                    </a:p>
                  </a:txBody>
                  <a:tcPr>
                    <a:lnL w="12700" cap="flat" cmpd="sng" algn="ctr">
                      <a:solidFill>
                        <a:schemeClr val="tx1"/>
                      </a:solidFill>
                      <a:prstDash val="solid"/>
                      <a:round/>
                      <a:headEnd type="none" w="med" len="med"/>
                      <a:tailEnd type="none" w="med" len="med"/>
                    </a:lnL>
                  </a:tcPr>
                </a:tc>
                <a:tc>
                  <a:txBody>
                    <a:bodyPr/>
                    <a:lstStyle/>
                    <a:p>
                      <a:r>
                        <a:rPr lang="en-US" dirty="0" smtClean="0">
                          <a:solidFill>
                            <a:schemeClr val="bg1"/>
                          </a:solidFill>
                        </a:rPr>
                        <a:t>Dimension of scintillator width x thickness x length</a:t>
                      </a:r>
                    </a:p>
                    <a:p>
                      <a:r>
                        <a:rPr lang="en-US" dirty="0" smtClean="0">
                          <a:solidFill>
                            <a:schemeClr val="bg1"/>
                          </a:solidFill>
                        </a:rPr>
                        <a:t>(mm)</a:t>
                      </a:r>
                      <a:endParaRPr lang="ru-RU" dirty="0">
                        <a:solidFill>
                          <a:schemeClr val="bg1"/>
                        </a:solidFill>
                      </a:endParaRPr>
                    </a:p>
                  </a:txBody>
                  <a:tcPr/>
                </a:tc>
                <a:tc>
                  <a:txBody>
                    <a:bodyPr/>
                    <a:lstStyle/>
                    <a:p>
                      <a:r>
                        <a:rPr lang="en-US" dirty="0" smtClean="0">
                          <a:solidFill>
                            <a:schemeClr val="bg1"/>
                          </a:solidFill>
                        </a:rPr>
                        <a:t>Numbers of PM</a:t>
                      </a:r>
                      <a:endParaRPr lang="ru-RU" dirty="0">
                        <a:solidFill>
                          <a:schemeClr val="bg1"/>
                        </a:solidFill>
                      </a:endParaRPr>
                    </a:p>
                  </a:txBody>
                  <a:tcPr/>
                </a:tc>
                <a:extLst>
                  <a:ext uri="{0D108BD9-81ED-4DB2-BD59-A6C34878D82A}">
                    <a16:rowId xmlns:a16="http://schemas.microsoft.com/office/drawing/2014/main" xmlns="" val="10000"/>
                  </a:ext>
                </a:extLst>
              </a:tr>
              <a:tr h="363991">
                <a:tc>
                  <a:txBody>
                    <a:bodyPr/>
                    <a:lstStyle/>
                    <a:p>
                      <a:endParaRPr lang="ru-RU" dirty="0">
                        <a:solidFill>
                          <a:schemeClr val="bg1"/>
                        </a:solidFill>
                      </a:endParaRPr>
                    </a:p>
                  </a:txBody>
                  <a:tcPr/>
                </a:tc>
                <a:tc>
                  <a:txBody>
                    <a:bodyPr/>
                    <a:lstStyle/>
                    <a:p>
                      <a:r>
                        <a:rPr lang="en-US" dirty="0" smtClean="0">
                          <a:solidFill>
                            <a:schemeClr val="bg1"/>
                          </a:solidFill>
                        </a:rPr>
                        <a:t>         Z</a:t>
                      </a:r>
                      <a:endParaRPr lang="ru-RU" dirty="0">
                        <a:solidFill>
                          <a:schemeClr val="bg1"/>
                        </a:solidFill>
                      </a:endParaRPr>
                    </a:p>
                  </a:txBody>
                  <a:tcPr>
                    <a:lnT w="12700" cap="flat" cmpd="sng" algn="ctr">
                      <a:solidFill>
                        <a:schemeClr val="tx1"/>
                      </a:solidFill>
                      <a:prstDash val="solid"/>
                      <a:round/>
                      <a:headEnd type="none" w="med" len="med"/>
                      <a:tailEnd type="none" w="med" len="med"/>
                    </a:lnT>
                  </a:tcPr>
                </a:tc>
                <a:tc>
                  <a:txBody>
                    <a:bodyPr/>
                    <a:lstStyle/>
                    <a:p>
                      <a:r>
                        <a:rPr lang="en-US" dirty="0" smtClean="0">
                          <a:solidFill>
                            <a:schemeClr val="bg1"/>
                          </a:solidFill>
                        </a:rPr>
                        <a:t>     X  </a:t>
                      </a:r>
                      <a:r>
                        <a:rPr lang="en-US" sz="1800" kern="1200" dirty="0" smtClean="0">
                          <a:solidFill>
                            <a:schemeClr val="bg1"/>
                          </a:solidFill>
                        </a:rPr>
                        <a:t>×</a:t>
                      </a:r>
                      <a:r>
                        <a:rPr lang="en-US" dirty="0" smtClean="0">
                          <a:solidFill>
                            <a:schemeClr val="bg1"/>
                          </a:solidFill>
                        </a:rPr>
                        <a:t>  Y</a:t>
                      </a:r>
                      <a:endParaRPr lang="ru-RU" dirty="0">
                        <a:solidFill>
                          <a:schemeClr val="bg1"/>
                        </a:solidFill>
                      </a:endParaRPr>
                    </a:p>
                  </a:txBody>
                  <a:tcPr/>
                </a:tc>
                <a:tc>
                  <a:txBody>
                    <a:bodyPr/>
                    <a:lstStyle/>
                    <a:p>
                      <a:r>
                        <a:rPr lang="en-US" dirty="0" smtClean="0">
                          <a:solidFill>
                            <a:schemeClr val="bg1"/>
                          </a:solidFill>
                        </a:rPr>
                        <a:t> X                               Y         </a:t>
                      </a:r>
                      <a:endParaRPr lang="ru-RU" dirty="0">
                        <a:solidFill>
                          <a:schemeClr val="bg1"/>
                        </a:solidFill>
                      </a:endParaRPr>
                    </a:p>
                  </a:txBody>
                  <a:tcPr/>
                </a:tc>
                <a:tc>
                  <a:txBody>
                    <a:bodyPr/>
                    <a:lstStyle/>
                    <a:p>
                      <a:r>
                        <a:rPr lang="en-US" dirty="0" smtClean="0">
                          <a:solidFill>
                            <a:schemeClr val="bg1"/>
                          </a:solidFill>
                        </a:rPr>
                        <a:t>X           Y    </a:t>
                      </a:r>
                      <a:endParaRPr lang="ru-RU" dirty="0">
                        <a:solidFill>
                          <a:schemeClr val="bg1"/>
                        </a:solidFill>
                      </a:endParaRPr>
                    </a:p>
                  </a:txBody>
                  <a:tcPr/>
                </a:tc>
                <a:extLst>
                  <a:ext uri="{0D108BD9-81ED-4DB2-BD59-A6C34878D82A}">
                    <a16:rowId xmlns:a16="http://schemas.microsoft.com/office/drawing/2014/main" xmlns="" val="10001"/>
                  </a:ext>
                </a:extLst>
              </a:tr>
              <a:tr h="363991">
                <a:tc>
                  <a:txBody>
                    <a:bodyPr/>
                    <a:lstStyle/>
                    <a:p>
                      <a:endParaRPr lang="ru-RU" dirty="0">
                        <a:solidFill>
                          <a:schemeClr val="bg1"/>
                        </a:solidFill>
                      </a:endParaRPr>
                    </a:p>
                  </a:txBody>
                  <a:tcPr/>
                </a:tc>
                <a:tc>
                  <a:txBody>
                    <a:bodyPr/>
                    <a:lstStyle/>
                    <a:p>
                      <a:endParaRPr lang="ru-RU" b="1" dirty="0">
                        <a:solidFill>
                          <a:schemeClr val="bg1"/>
                        </a:solidFill>
                      </a:endParaRPr>
                    </a:p>
                  </a:txBody>
                  <a:tcPr/>
                </a:tc>
                <a:tc>
                  <a:txBody>
                    <a:bodyPr/>
                    <a:lstStyle/>
                    <a:p>
                      <a:r>
                        <a:rPr lang="en-US" dirty="0" smtClean="0">
                          <a:solidFill>
                            <a:schemeClr val="bg1"/>
                          </a:solidFill>
                        </a:rPr>
                        <a:t>           Beam</a:t>
                      </a:r>
                      <a:endParaRPr lang="ru-RU" b="1" dirty="0">
                        <a:solidFill>
                          <a:schemeClr val="bg1"/>
                        </a:solidFill>
                      </a:endParaRPr>
                    </a:p>
                  </a:txBody>
                  <a:tcPr/>
                </a:tc>
                <a:tc>
                  <a:txBody>
                    <a:bodyPr/>
                    <a:lstStyle/>
                    <a:p>
                      <a:r>
                        <a:rPr lang="en-US" dirty="0" smtClean="0">
                          <a:solidFill>
                            <a:schemeClr val="bg1"/>
                          </a:solidFill>
                        </a:rPr>
                        <a:t>Hodoscopes</a:t>
                      </a:r>
                      <a:endParaRPr lang="ru-RU" dirty="0">
                        <a:solidFill>
                          <a:schemeClr val="bg1"/>
                        </a:solidFill>
                      </a:endParaRPr>
                    </a:p>
                  </a:txBody>
                  <a:tcPr/>
                </a:tc>
                <a:tc>
                  <a:txBody>
                    <a:bodyPr/>
                    <a:lstStyle/>
                    <a:p>
                      <a:endParaRPr lang="ru-RU" dirty="0">
                        <a:solidFill>
                          <a:schemeClr val="bg1"/>
                        </a:solidFill>
                      </a:endParaRPr>
                    </a:p>
                  </a:txBody>
                  <a:tcPr/>
                </a:tc>
                <a:extLst>
                  <a:ext uri="{0D108BD9-81ED-4DB2-BD59-A6C34878D82A}">
                    <a16:rowId xmlns:a16="http://schemas.microsoft.com/office/drawing/2014/main" xmlns="" val="10002"/>
                  </a:ext>
                </a:extLst>
              </a:tr>
              <a:tr h="398656">
                <a:tc>
                  <a:txBody>
                    <a:bodyPr/>
                    <a:lstStyle/>
                    <a:p>
                      <a:r>
                        <a:rPr lang="en-US" sz="2000" baseline="0" dirty="0" smtClean="0">
                          <a:solidFill>
                            <a:schemeClr val="bg1"/>
                          </a:solidFill>
                        </a:rPr>
                        <a:t>      H1</a:t>
                      </a:r>
                      <a:endParaRPr lang="ru-RU" sz="2000" b="1" baseline="0" dirty="0">
                        <a:solidFill>
                          <a:schemeClr val="bg1"/>
                        </a:solidFill>
                      </a:endParaRPr>
                    </a:p>
                  </a:txBody>
                  <a:tcPr/>
                </a:tc>
                <a:tc>
                  <a:txBody>
                    <a:bodyPr/>
                    <a:lstStyle/>
                    <a:p>
                      <a:r>
                        <a:rPr lang="en-US" dirty="0" smtClean="0">
                          <a:solidFill>
                            <a:schemeClr val="bg1"/>
                          </a:solidFill>
                        </a:rPr>
                        <a:t>     -9000</a:t>
                      </a:r>
                      <a:endParaRPr lang="ru-RU" dirty="0">
                        <a:solidFill>
                          <a:schemeClr val="bg1"/>
                        </a:solidFill>
                      </a:endParaRPr>
                    </a:p>
                  </a:txBody>
                  <a:tcPr/>
                </a:tc>
                <a:tc>
                  <a:txBody>
                    <a:bodyPr/>
                    <a:lstStyle/>
                    <a:p>
                      <a:r>
                        <a:rPr lang="en-US" dirty="0" smtClean="0">
                          <a:solidFill>
                            <a:schemeClr val="bg1"/>
                          </a:solidFill>
                        </a:rPr>
                        <a:t>     40 </a:t>
                      </a:r>
                      <a:r>
                        <a:rPr lang="en-US" sz="1800" kern="1200" dirty="0" smtClean="0">
                          <a:solidFill>
                            <a:schemeClr val="bg1"/>
                          </a:solidFill>
                        </a:rPr>
                        <a:t>×</a:t>
                      </a:r>
                      <a:r>
                        <a:rPr lang="en-US" dirty="0" smtClean="0">
                          <a:solidFill>
                            <a:schemeClr val="bg1"/>
                          </a:solidFill>
                        </a:rPr>
                        <a:t> 40</a:t>
                      </a:r>
                      <a:endParaRPr lang="ru-RU" dirty="0">
                        <a:solidFill>
                          <a:schemeClr val="bg1"/>
                        </a:solidFill>
                      </a:endParaRPr>
                    </a:p>
                  </a:txBody>
                  <a:tcPr/>
                </a:tc>
                <a:tc>
                  <a:txBody>
                    <a:bodyPr/>
                    <a:lstStyle/>
                    <a:p>
                      <a:r>
                        <a:rPr lang="en-US" dirty="0" smtClean="0">
                          <a:solidFill>
                            <a:schemeClr val="bg1"/>
                          </a:solidFill>
                        </a:rPr>
                        <a:t>6 </a:t>
                      </a:r>
                      <a:r>
                        <a:rPr lang="en-US" sz="1800" kern="1200" dirty="0" smtClean="0">
                          <a:solidFill>
                            <a:schemeClr val="bg1"/>
                          </a:solidFill>
                        </a:rPr>
                        <a:t>× 3 × 40            6 × 3 × 40</a:t>
                      </a:r>
                      <a:endParaRPr lang="ru-RU" dirty="0">
                        <a:solidFill>
                          <a:schemeClr val="bg1"/>
                        </a:solidFill>
                      </a:endParaRPr>
                    </a:p>
                  </a:txBody>
                  <a:tcPr/>
                </a:tc>
                <a:tc>
                  <a:txBody>
                    <a:bodyPr/>
                    <a:lstStyle/>
                    <a:p>
                      <a:r>
                        <a:rPr lang="en-US" dirty="0" smtClean="0">
                          <a:solidFill>
                            <a:schemeClr val="bg1"/>
                          </a:solidFill>
                        </a:rPr>
                        <a:t>9            9</a:t>
                      </a:r>
                      <a:endParaRPr lang="ru-RU" dirty="0">
                        <a:solidFill>
                          <a:schemeClr val="bg1"/>
                        </a:solidFill>
                      </a:endParaRPr>
                    </a:p>
                  </a:txBody>
                  <a:tcPr/>
                </a:tc>
                <a:extLst>
                  <a:ext uri="{0D108BD9-81ED-4DB2-BD59-A6C34878D82A}">
                    <a16:rowId xmlns:a16="http://schemas.microsoft.com/office/drawing/2014/main" xmlns="" val="10003"/>
                  </a:ext>
                </a:extLst>
              </a:tr>
              <a:tr h="398656">
                <a:tc>
                  <a:txBody>
                    <a:bodyPr/>
                    <a:lstStyle/>
                    <a:p>
                      <a:r>
                        <a:rPr lang="en-US" sz="2000" baseline="0" dirty="0" smtClean="0">
                          <a:solidFill>
                            <a:schemeClr val="bg1"/>
                          </a:solidFill>
                        </a:rPr>
                        <a:t>      H2</a:t>
                      </a:r>
                      <a:endParaRPr lang="ru-RU" sz="2000" b="1" baseline="0" dirty="0">
                        <a:solidFill>
                          <a:schemeClr val="bg1"/>
                        </a:solidFill>
                      </a:endParaRPr>
                    </a:p>
                  </a:txBody>
                  <a:tcPr/>
                </a:tc>
                <a:tc>
                  <a:txBody>
                    <a:bodyPr/>
                    <a:lstStyle/>
                    <a:p>
                      <a:r>
                        <a:rPr lang="en-US" dirty="0" smtClean="0">
                          <a:solidFill>
                            <a:schemeClr val="bg1"/>
                          </a:solidFill>
                        </a:rPr>
                        <a:t>     -2800</a:t>
                      </a:r>
                      <a:endParaRPr lang="ru-RU" dirty="0">
                        <a:solidFill>
                          <a:schemeClr val="bg1"/>
                        </a:solidFill>
                      </a:endParaRPr>
                    </a:p>
                  </a:txBody>
                  <a:tcPr/>
                </a:tc>
                <a:tc>
                  <a:txBody>
                    <a:bodyPr/>
                    <a:lstStyle/>
                    <a:p>
                      <a:r>
                        <a:rPr lang="en-US" dirty="0" smtClean="0">
                          <a:solidFill>
                            <a:schemeClr val="bg1"/>
                          </a:solidFill>
                        </a:rPr>
                        <a:t>     40 </a:t>
                      </a:r>
                      <a:r>
                        <a:rPr lang="en-US" sz="1800" kern="1200" dirty="0" smtClean="0">
                          <a:solidFill>
                            <a:schemeClr val="bg1"/>
                          </a:solidFill>
                        </a:rPr>
                        <a:t>×</a:t>
                      </a:r>
                      <a:r>
                        <a:rPr lang="en-US" dirty="0" smtClean="0">
                          <a:solidFill>
                            <a:schemeClr val="bg1"/>
                          </a:solidFill>
                        </a:rPr>
                        <a:t> 40</a:t>
                      </a:r>
                      <a:endParaRPr lang="ru-RU" dirty="0">
                        <a:solidFill>
                          <a:schemeClr val="bg1"/>
                        </a:solidFill>
                      </a:endParaRPr>
                    </a:p>
                  </a:txBody>
                  <a:tcPr/>
                </a:tc>
                <a:tc>
                  <a:txBody>
                    <a:bodyPr/>
                    <a:lstStyle/>
                    <a:p>
                      <a:r>
                        <a:rPr lang="en-US" dirty="0" smtClean="0">
                          <a:solidFill>
                            <a:schemeClr val="bg1"/>
                          </a:solidFill>
                        </a:rPr>
                        <a:t>6 </a:t>
                      </a:r>
                      <a:r>
                        <a:rPr lang="en-US" sz="1800" kern="1200" dirty="0" smtClean="0">
                          <a:solidFill>
                            <a:schemeClr val="bg1"/>
                          </a:solidFill>
                        </a:rPr>
                        <a:t>× 3 × 40            6</a:t>
                      </a:r>
                      <a:r>
                        <a:rPr lang="en-US" sz="1800" kern="1200" baseline="0" dirty="0" smtClean="0">
                          <a:solidFill>
                            <a:schemeClr val="bg1"/>
                          </a:solidFill>
                        </a:rPr>
                        <a:t> </a:t>
                      </a:r>
                      <a:r>
                        <a:rPr lang="en-US" sz="1800" kern="1200" dirty="0" smtClean="0">
                          <a:solidFill>
                            <a:schemeClr val="bg1"/>
                          </a:solidFill>
                        </a:rPr>
                        <a:t>× 3 × 40</a:t>
                      </a:r>
                      <a:endParaRPr lang="ru-RU" dirty="0">
                        <a:solidFill>
                          <a:schemeClr val="bg1"/>
                        </a:solidFill>
                      </a:endParaRPr>
                    </a:p>
                  </a:txBody>
                  <a:tcPr/>
                </a:tc>
                <a:tc>
                  <a:txBody>
                    <a:bodyPr/>
                    <a:lstStyle/>
                    <a:p>
                      <a:r>
                        <a:rPr lang="en-US" dirty="0" smtClean="0">
                          <a:solidFill>
                            <a:schemeClr val="bg1"/>
                          </a:solidFill>
                        </a:rPr>
                        <a:t> 9           9</a:t>
                      </a:r>
                      <a:endParaRPr lang="ru-RU" dirty="0">
                        <a:solidFill>
                          <a:schemeClr val="bg1"/>
                        </a:solidFill>
                      </a:endParaRPr>
                    </a:p>
                  </a:txBody>
                  <a:tcPr/>
                </a:tc>
                <a:extLst>
                  <a:ext uri="{0D108BD9-81ED-4DB2-BD59-A6C34878D82A}">
                    <a16:rowId xmlns:a16="http://schemas.microsoft.com/office/drawing/2014/main" xmlns="" val="10004"/>
                  </a:ext>
                </a:extLst>
              </a:tr>
              <a:tr h="363991">
                <a:tc>
                  <a:txBody>
                    <a:bodyPr/>
                    <a:lstStyle/>
                    <a:p>
                      <a:endParaRPr lang="ru-RU" dirty="0">
                        <a:solidFill>
                          <a:schemeClr val="bg1"/>
                        </a:solidFill>
                      </a:endParaRPr>
                    </a:p>
                  </a:txBody>
                  <a:tcPr/>
                </a:tc>
                <a:tc>
                  <a:txBody>
                    <a:bodyPr/>
                    <a:lstStyle/>
                    <a:p>
                      <a:endParaRPr lang="ru-RU" b="1" dirty="0">
                        <a:solidFill>
                          <a:schemeClr val="bg1"/>
                        </a:solidFill>
                      </a:endParaRPr>
                    </a:p>
                  </a:txBody>
                  <a:tcPr/>
                </a:tc>
                <a:tc>
                  <a:txBody>
                    <a:bodyPr/>
                    <a:lstStyle/>
                    <a:p>
                      <a:r>
                        <a:rPr lang="en-US" dirty="0" smtClean="0">
                          <a:solidFill>
                            <a:schemeClr val="bg1"/>
                          </a:solidFill>
                        </a:rPr>
                        <a:t>       Forward</a:t>
                      </a:r>
                      <a:endParaRPr lang="ru-RU" b="1" dirty="0">
                        <a:solidFill>
                          <a:schemeClr val="bg1"/>
                        </a:solidFill>
                      </a:endParaRPr>
                    </a:p>
                  </a:txBody>
                  <a:tcPr/>
                </a:tc>
                <a:tc>
                  <a:txBody>
                    <a:bodyPr/>
                    <a:lstStyle/>
                    <a:p>
                      <a:r>
                        <a:rPr lang="en-US" dirty="0" smtClean="0">
                          <a:solidFill>
                            <a:schemeClr val="bg1"/>
                          </a:solidFill>
                        </a:rPr>
                        <a:t>Hodoscopes</a:t>
                      </a:r>
                      <a:endParaRPr lang="ru-RU" dirty="0">
                        <a:solidFill>
                          <a:schemeClr val="bg1"/>
                        </a:solidFill>
                      </a:endParaRPr>
                    </a:p>
                  </a:txBody>
                  <a:tcPr/>
                </a:tc>
                <a:tc>
                  <a:txBody>
                    <a:bodyPr/>
                    <a:lstStyle/>
                    <a:p>
                      <a:endParaRPr lang="ru-RU" dirty="0">
                        <a:solidFill>
                          <a:schemeClr val="bg1"/>
                        </a:solidFill>
                      </a:endParaRPr>
                    </a:p>
                  </a:txBody>
                  <a:tcPr/>
                </a:tc>
                <a:extLst>
                  <a:ext uri="{0D108BD9-81ED-4DB2-BD59-A6C34878D82A}">
                    <a16:rowId xmlns:a16="http://schemas.microsoft.com/office/drawing/2014/main" xmlns="" val="10005"/>
                  </a:ext>
                </a:extLst>
              </a:tr>
              <a:tr h="398656">
                <a:tc>
                  <a:txBody>
                    <a:bodyPr/>
                    <a:lstStyle/>
                    <a:p>
                      <a:r>
                        <a:rPr lang="en-US" sz="2000" dirty="0" smtClean="0">
                          <a:solidFill>
                            <a:schemeClr val="bg1"/>
                          </a:solidFill>
                        </a:rPr>
                        <a:t>       H3</a:t>
                      </a:r>
                      <a:endParaRPr lang="ru-RU" sz="2000" b="1" dirty="0">
                        <a:solidFill>
                          <a:schemeClr val="bg1"/>
                        </a:solidFill>
                      </a:endParaRPr>
                    </a:p>
                  </a:txBody>
                  <a:tcPr/>
                </a:tc>
                <a:tc>
                  <a:txBody>
                    <a:bodyPr/>
                    <a:lstStyle/>
                    <a:p>
                      <a:r>
                        <a:rPr lang="en-US" dirty="0" smtClean="0">
                          <a:solidFill>
                            <a:schemeClr val="bg1"/>
                          </a:solidFill>
                        </a:rPr>
                        <a:t>        850</a:t>
                      </a:r>
                      <a:endParaRPr lang="ru-RU" dirty="0">
                        <a:solidFill>
                          <a:schemeClr val="bg1"/>
                        </a:solidFill>
                      </a:endParaRPr>
                    </a:p>
                  </a:txBody>
                  <a:tcPr/>
                </a:tc>
                <a:tc>
                  <a:txBody>
                    <a:bodyPr/>
                    <a:lstStyle/>
                    <a:p>
                      <a:r>
                        <a:rPr lang="en-US" dirty="0" smtClean="0">
                          <a:solidFill>
                            <a:schemeClr val="bg1"/>
                          </a:solidFill>
                        </a:rPr>
                        <a:t>     62 </a:t>
                      </a:r>
                      <a:r>
                        <a:rPr lang="en-US" sz="1800" kern="1200" dirty="0" smtClean="0">
                          <a:solidFill>
                            <a:schemeClr val="bg1"/>
                          </a:solidFill>
                        </a:rPr>
                        <a:t>× 45</a:t>
                      </a:r>
                      <a:endParaRPr lang="ru-RU" dirty="0">
                        <a:solidFill>
                          <a:schemeClr val="bg1"/>
                        </a:solidFill>
                      </a:endParaRPr>
                    </a:p>
                  </a:txBody>
                  <a:tcPr/>
                </a:tc>
                <a:tc>
                  <a:txBody>
                    <a:bodyPr/>
                    <a:lstStyle/>
                    <a:p>
                      <a:r>
                        <a:rPr lang="en-US" dirty="0" smtClean="0">
                          <a:solidFill>
                            <a:schemeClr val="bg1"/>
                          </a:solidFill>
                        </a:rPr>
                        <a:t>6 </a:t>
                      </a:r>
                      <a:r>
                        <a:rPr lang="en-US" sz="1800" kern="1200" dirty="0" smtClean="0">
                          <a:solidFill>
                            <a:schemeClr val="bg1"/>
                          </a:solidFill>
                        </a:rPr>
                        <a:t>× 3 × 62           </a:t>
                      </a:r>
                      <a:r>
                        <a:rPr lang="en-US" dirty="0" smtClean="0">
                          <a:solidFill>
                            <a:schemeClr val="bg1"/>
                          </a:solidFill>
                        </a:rPr>
                        <a:t>6 </a:t>
                      </a:r>
                      <a:r>
                        <a:rPr lang="en-US" sz="1800" kern="1200" dirty="0" smtClean="0">
                          <a:solidFill>
                            <a:schemeClr val="bg1"/>
                          </a:solidFill>
                        </a:rPr>
                        <a:t>× 3 × 45</a:t>
                      </a:r>
                      <a:endParaRPr lang="ru-RU" dirty="0">
                        <a:solidFill>
                          <a:schemeClr val="bg1"/>
                        </a:solidFill>
                      </a:endParaRPr>
                    </a:p>
                  </a:txBody>
                  <a:tcPr/>
                </a:tc>
                <a:tc>
                  <a:txBody>
                    <a:bodyPr/>
                    <a:lstStyle/>
                    <a:p>
                      <a:r>
                        <a:rPr lang="en-US" dirty="0" smtClean="0">
                          <a:solidFill>
                            <a:schemeClr val="bg1"/>
                          </a:solidFill>
                        </a:rPr>
                        <a:t>15           11</a:t>
                      </a:r>
                      <a:endParaRPr lang="ru-RU" dirty="0">
                        <a:solidFill>
                          <a:schemeClr val="bg1"/>
                        </a:solidFill>
                      </a:endParaRPr>
                    </a:p>
                  </a:txBody>
                  <a:tcPr/>
                </a:tc>
                <a:extLst>
                  <a:ext uri="{0D108BD9-81ED-4DB2-BD59-A6C34878D82A}">
                    <a16:rowId xmlns:a16="http://schemas.microsoft.com/office/drawing/2014/main" xmlns="" val="10006"/>
                  </a:ext>
                </a:extLst>
              </a:tr>
              <a:tr h="398656">
                <a:tc>
                  <a:txBody>
                    <a:bodyPr/>
                    <a:lstStyle/>
                    <a:p>
                      <a:r>
                        <a:rPr lang="en-US" sz="2000" dirty="0" smtClean="0">
                          <a:solidFill>
                            <a:schemeClr val="bg1"/>
                          </a:solidFill>
                        </a:rPr>
                        <a:t>       H4</a:t>
                      </a:r>
                      <a:endParaRPr lang="ru-RU" sz="2000" b="1" dirty="0">
                        <a:solidFill>
                          <a:schemeClr val="bg1"/>
                        </a:solidFill>
                      </a:endParaRPr>
                    </a:p>
                  </a:txBody>
                  <a:tcPr/>
                </a:tc>
                <a:tc>
                  <a:txBody>
                    <a:bodyPr/>
                    <a:lstStyle/>
                    <a:p>
                      <a:r>
                        <a:rPr lang="en-US" dirty="0" smtClean="0">
                          <a:solidFill>
                            <a:schemeClr val="bg1"/>
                          </a:solidFill>
                        </a:rPr>
                        <a:t>      2850</a:t>
                      </a:r>
                      <a:endParaRPr lang="ru-RU" dirty="0">
                        <a:solidFill>
                          <a:schemeClr val="bg1"/>
                        </a:solidFill>
                      </a:endParaRPr>
                    </a:p>
                  </a:txBody>
                  <a:tcPr/>
                </a:tc>
                <a:tc>
                  <a:txBody>
                    <a:bodyPr/>
                    <a:lstStyle/>
                    <a:p>
                      <a:r>
                        <a:rPr lang="en-US" dirty="0" smtClean="0">
                          <a:solidFill>
                            <a:schemeClr val="bg1"/>
                          </a:solidFill>
                        </a:rPr>
                        <a:t>   182 </a:t>
                      </a:r>
                      <a:r>
                        <a:rPr lang="en-US" sz="1800" kern="1200" dirty="0" smtClean="0">
                          <a:solidFill>
                            <a:schemeClr val="bg1"/>
                          </a:solidFill>
                        </a:rPr>
                        <a:t>× 86</a:t>
                      </a:r>
                      <a:endParaRPr lang="ru-RU" dirty="0">
                        <a:solidFill>
                          <a:schemeClr val="bg1"/>
                        </a:solidFill>
                      </a:endParaRPr>
                    </a:p>
                  </a:txBody>
                  <a:tcPr/>
                </a:tc>
                <a:tc>
                  <a:txBody>
                    <a:bodyPr/>
                    <a:lstStyle/>
                    <a:p>
                      <a:r>
                        <a:rPr lang="en-US" dirty="0" smtClean="0">
                          <a:solidFill>
                            <a:schemeClr val="bg1"/>
                          </a:solidFill>
                        </a:rPr>
                        <a:t>6 </a:t>
                      </a:r>
                      <a:r>
                        <a:rPr lang="en-US" sz="1800" kern="1200" dirty="0" smtClean="0">
                          <a:solidFill>
                            <a:schemeClr val="bg1"/>
                          </a:solidFill>
                        </a:rPr>
                        <a:t>× 3 × 182         </a:t>
                      </a:r>
                      <a:r>
                        <a:rPr lang="en-US" dirty="0" smtClean="0">
                          <a:solidFill>
                            <a:schemeClr val="bg1"/>
                          </a:solidFill>
                        </a:rPr>
                        <a:t>6 </a:t>
                      </a:r>
                      <a:r>
                        <a:rPr lang="en-US" sz="1800" kern="1200" dirty="0" smtClean="0">
                          <a:solidFill>
                            <a:schemeClr val="bg1"/>
                          </a:solidFill>
                        </a:rPr>
                        <a:t>× 3 × 86  </a:t>
                      </a:r>
                      <a:endParaRPr lang="ru-RU" dirty="0">
                        <a:solidFill>
                          <a:schemeClr val="bg1"/>
                        </a:solidFill>
                      </a:endParaRPr>
                    </a:p>
                  </a:txBody>
                  <a:tcPr/>
                </a:tc>
                <a:tc>
                  <a:txBody>
                    <a:bodyPr/>
                    <a:lstStyle/>
                    <a:p>
                      <a:r>
                        <a:rPr lang="en-US" dirty="0" smtClean="0">
                          <a:solidFill>
                            <a:schemeClr val="bg1"/>
                          </a:solidFill>
                        </a:rPr>
                        <a:t> 45         21</a:t>
                      </a:r>
                      <a:endParaRPr lang="ru-RU" dirty="0">
                        <a:solidFill>
                          <a:schemeClr val="bg1"/>
                        </a:solidFill>
                      </a:endParaRPr>
                    </a:p>
                  </a:txBody>
                  <a:tcPr/>
                </a:tc>
                <a:extLst>
                  <a:ext uri="{0D108BD9-81ED-4DB2-BD59-A6C34878D82A}">
                    <a16:rowId xmlns:a16="http://schemas.microsoft.com/office/drawing/2014/main" xmlns="" val="10007"/>
                  </a:ext>
                </a:extLst>
              </a:tr>
              <a:tr h="363991">
                <a:tc>
                  <a:txBody>
                    <a:bodyPr/>
                    <a:lstStyle/>
                    <a:p>
                      <a:endParaRPr lang="ru-RU" dirty="0">
                        <a:solidFill>
                          <a:schemeClr val="bg1"/>
                        </a:solidFill>
                      </a:endParaRPr>
                    </a:p>
                  </a:txBody>
                  <a:tcPr/>
                </a:tc>
                <a:tc>
                  <a:txBody>
                    <a:bodyPr/>
                    <a:lstStyle/>
                    <a:p>
                      <a:endParaRPr lang="ru-RU" b="1" dirty="0">
                        <a:solidFill>
                          <a:schemeClr val="bg1"/>
                        </a:solidFill>
                      </a:endParaRPr>
                    </a:p>
                  </a:txBody>
                  <a:tcPr/>
                </a:tc>
                <a:tc>
                  <a:txBody>
                    <a:bodyPr/>
                    <a:lstStyle/>
                    <a:p>
                      <a:r>
                        <a:rPr lang="en-US" dirty="0" smtClean="0">
                          <a:solidFill>
                            <a:schemeClr val="bg1"/>
                          </a:solidFill>
                        </a:rPr>
                        <a:t>           Recoil</a:t>
                      </a:r>
                      <a:endParaRPr lang="ru-RU" b="1" dirty="0">
                        <a:solidFill>
                          <a:schemeClr val="bg1"/>
                        </a:solidFill>
                      </a:endParaRPr>
                    </a:p>
                  </a:txBody>
                  <a:tcPr/>
                </a:tc>
                <a:tc>
                  <a:txBody>
                    <a:bodyPr/>
                    <a:lstStyle/>
                    <a:p>
                      <a:r>
                        <a:rPr lang="en-US" dirty="0" smtClean="0">
                          <a:solidFill>
                            <a:schemeClr val="bg1"/>
                          </a:solidFill>
                        </a:rPr>
                        <a:t> Hodoscopes</a:t>
                      </a:r>
                      <a:endParaRPr lang="ru-RU" b="1" dirty="0">
                        <a:solidFill>
                          <a:schemeClr val="bg1"/>
                        </a:solidFill>
                      </a:endParaRPr>
                    </a:p>
                  </a:txBody>
                  <a:tcPr/>
                </a:tc>
                <a:tc>
                  <a:txBody>
                    <a:bodyPr/>
                    <a:lstStyle/>
                    <a:p>
                      <a:endParaRPr lang="ru-RU" dirty="0">
                        <a:solidFill>
                          <a:schemeClr val="bg1"/>
                        </a:solidFill>
                      </a:endParaRPr>
                    </a:p>
                  </a:txBody>
                  <a:tcPr/>
                </a:tc>
                <a:extLst>
                  <a:ext uri="{0D108BD9-81ED-4DB2-BD59-A6C34878D82A}">
                    <a16:rowId xmlns:a16="http://schemas.microsoft.com/office/drawing/2014/main" xmlns="" val="10008"/>
                  </a:ext>
                </a:extLst>
              </a:tr>
              <a:tr h="363991">
                <a:tc>
                  <a:txBody>
                    <a:bodyPr/>
                    <a:lstStyle/>
                    <a:p>
                      <a:endParaRPr lang="ru-RU" dirty="0">
                        <a:solidFill>
                          <a:schemeClr val="bg1"/>
                        </a:solidFill>
                      </a:endParaRPr>
                    </a:p>
                  </a:txBody>
                  <a:tcPr/>
                </a:tc>
                <a:tc>
                  <a:txBody>
                    <a:bodyPr/>
                    <a:lstStyle/>
                    <a:p>
                      <a:r>
                        <a:rPr lang="en-US" dirty="0" smtClean="0">
                          <a:solidFill>
                            <a:schemeClr val="bg1"/>
                          </a:solidFill>
                        </a:rPr>
                        <a:t>           X</a:t>
                      </a:r>
                      <a:endParaRPr lang="ru-RU" dirty="0">
                        <a:solidFill>
                          <a:schemeClr val="bg1"/>
                        </a:solidFill>
                      </a:endParaRPr>
                    </a:p>
                  </a:txBody>
                  <a:tcPr/>
                </a:tc>
                <a:tc>
                  <a:txBody>
                    <a:bodyPr/>
                    <a:lstStyle/>
                    <a:p>
                      <a:r>
                        <a:rPr lang="en-US" dirty="0" smtClean="0">
                          <a:solidFill>
                            <a:schemeClr val="bg1"/>
                          </a:solidFill>
                        </a:rPr>
                        <a:t>      Z  </a:t>
                      </a:r>
                      <a:r>
                        <a:rPr lang="en-US" sz="1800" kern="1200" dirty="0" smtClean="0">
                          <a:solidFill>
                            <a:schemeClr val="bg1"/>
                          </a:solidFill>
                        </a:rPr>
                        <a:t>×</a:t>
                      </a:r>
                      <a:r>
                        <a:rPr lang="en-US" dirty="0" smtClean="0">
                          <a:solidFill>
                            <a:schemeClr val="bg1"/>
                          </a:solidFill>
                        </a:rPr>
                        <a:t>  Y</a:t>
                      </a:r>
                      <a:endParaRPr lang="ru-RU" dirty="0">
                        <a:solidFill>
                          <a:schemeClr val="bg1"/>
                        </a:solidFill>
                      </a:endParaRPr>
                    </a:p>
                  </a:txBody>
                  <a:tcPr/>
                </a:tc>
                <a:tc>
                  <a:txBody>
                    <a:bodyPr/>
                    <a:lstStyle/>
                    <a:p>
                      <a:r>
                        <a:rPr lang="en-US" dirty="0" smtClean="0">
                          <a:solidFill>
                            <a:schemeClr val="bg1"/>
                          </a:solidFill>
                        </a:rPr>
                        <a:t>Z                               Y</a:t>
                      </a:r>
                      <a:endParaRPr lang="ru-RU" dirty="0">
                        <a:solidFill>
                          <a:schemeClr val="bg1"/>
                        </a:solidFill>
                      </a:endParaRPr>
                    </a:p>
                  </a:txBody>
                  <a:tcPr/>
                </a:tc>
                <a:tc>
                  <a:txBody>
                    <a:bodyPr/>
                    <a:lstStyle/>
                    <a:p>
                      <a:r>
                        <a:rPr lang="en-US" dirty="0" smtClean="0">
                          <a:solidFill>
                            <a:schemeClr val="bg1"/>
                          </a:solidFill>
                        </a:rPr>
                        <a:t>Z            Y</a:t>
                      </a:r>
                      <a:endParaRPr lang="ru-RU" dirty="0">
                        <a:solidFill>
                          <a:schemeClr val="bg1"/>
                        </a:solidFill>
                      </a:endParaRPr>
                    </a:p>
                  </a:txBody>
                  <a:tcPr/>
                </a:tc>
                <a:extLst>
                  <a:ext uri="{0D108BD9-81ED-4DB2-BD59-A6C34878D82A}">
                    <a16:rowId xmlns:a16="http://schemas.microsoft.com/office/drawing/2014/main" xmlns="" val="10009"/>
                  </a:ext>
                </a:extLst>
              </a:tr>
              <a:tr h="398656">
                <a:tc>
                  <a:txBody>
                    <a:bodyPr/>
                    <a:lstStyle/>
                    <a:p>
                      <a:r>
                        <a:rPr lang="en-US" sz="2000" dirty="0" smtClean="0">
                          <a:solidFill>
                            <a:schemeClr val="bg1"/>
                          </a:solidFill>
                        </a:rPr>
                        <a:t>   H5 - H7</a:t>
                      </a:r>
                      <a:endParaRPr lang="ru-RU" sz="2000" b="1" dirty="0">
                        <a:solidFill>
                          <a:schemeClr val="bg1"/>
                        </a:solidFill>
                      </a:endParaRPr>
                    </a:p>
                  </a:txBody>
                  <a:tcPr/>
                </a:tc>
                <a:tc>
                  <a:txBody>
                    <a:bodyPr/>
                    <a:lstStyle/>
                    <a:p>
                      <a:r>
                        <a:rPr lang="en-US" dirty="0" smtClean="0">
                          <a:solidFill>
                            <a:schemeClr val="bg1"/>
                          </a:solidFill>
                        </a:rPr>
                        <a:t>        300</a:t>
                      </a:r>
                      <a:endParaRPr lang="ru-RU" dirty="0">
                        <a:solidFill>
                          <a:schemeClr val="bg1"/>
                        </a:solidFill>
                      </a:endParaRPr>
                    </a:p>
                  </a:txBody>
                  <a:tcPr/>
                </a:tc>
                <a:tc>
                  <a:txBody>
                    <a:bodyPr/>
                    <a:lstStyle/>
                    <a:p>
                      <a:r>
                        <a:rPr lang="en-US" dirty="0" smtClean="0">
                          <a:solidFill>
                            <a:schemeClr val="bg1"/>
                          </a:solidFill>
                        </a:rPr>
                        <a:t>   322 </a:t>
                      </a:r>
                      <a:r>
                        <a:rPr lang="en-US" sz="1800" kern="1200" dirty="0" smtClean="0">
                          <a:solidFill>
                            <a:schemeClr val="bg1"/>
                          </a:solidFill>
                        </a:rPr>
                        <a:t>× 228</a:t>
                      </a:r>
                      <a:endParaRPr lang="ru-RU" dirty="0">
                        <a:solidFill>
                          <a:schemeClr val="bg1"/>
                        </a:solidFill>
                      </a:endParaRPr>
                    </a:p>
                  </a:txBody>
                  <a:tcPr/>
                </a:tc>
                <a:tc>
                  <a:txBody>
                    <a:bodyPr/>
                    <a:lstStyle/>
                    <a:p>
                      <a:r>
                        <a:rPr lang="en-US" dirty="0" smtClean="0">
                          <a:solidFill>
                            <a:schemeClr val="bg1"/>
                          </a:solidFill>
                        </a:rPr>
                        <a:t>9 </a:t>
                      </a:r>
                      <a:r>
                        <a:rPr lang="en-US" sz="1800" kern="1200" dirty="0" smtClean="0">
                          <a:solidFill>
                            <a:schemeClr val="bg1"/>
                          </a:solidFill>
                        </a:rPr>
                        <a:t>× 5 × 322       </a:t>
                      </a:r>
                      <a:r>
                        <a:rPr lang="en-US" dirty="0" smtClean="0">
                          <a:solidFill>
                            <a:schemeClr val="bg1"/>
                          </a:solidFill>
                        </a:rPr>
                        <a:t>9 </a:t>
                      </a:r>
                      <a:r>
                        <a:rPr lang="en-US" sz="1800" kern="1200" dirty="0" smtClean="0">
                          <a:solidFill>
                            <a:schemeClr val="bg1"/>
                          </a:solidFill>
                        </a:rPr>
                        <a:t>× 5 × 228 </a:t>
                      </a:r>
                      <a:endParaRPr lang="ru-RU" dirty="0">
                        <a:solidFill>
                          <a:schemeClr val="bg1"/>
                        </a:solidFill>
                      </a:endParaRPr>
                    </a:p>
                  </a:txBody>
                  <a:tcPr/>
                </a:tc>
                <a:tc>
                  <a:txBody>
                    <a:bodyPr/>
                    <a:lstStyle/>
                    <a:p>
                      <a:r>
                        <a:rPr lang="en-US" dirty="0" smtClean="0">
                          <a:solidFill>
                            <a:schemeClr val="bg1"/>
                          </a:solidFill>
                        </a:rPr>
                        <a:t>51           37</a:t>
                      </a:r>
                      <a:endParaRPr lang="ru-RU" dirty="0">
                        <a:solidFill>
                          <a:schemeClr val="bg1"/>
                        </a:solidFill>
                      </a:endParaRPr>
                    </a:p>
                  </a:txBody>
                  <a:tcPr/>
                </a:tc>
                <a:extLst>
                  <a:ext uri="{0D108BD9-81ED-4DB2-BD59-A6C34878D82A}">
                    <a16:rowId xmlns:a16="http://schemas.microsoft.com/office/drawing/2014/main" xmlns="" val="10010"/>
                  </a:ext>
                </a:extLst>
              </a:tr>
              <a:tr h="398656">
                <a:tc>
                  <a:txBody>
                    <a:bodyPr/>
                    <a:lstStyle/>
                    <a:p>
                      <a:r>
                        <a:rPr lang="en-US" sz="2000" dirty="0" smtClean="0">
                          <a:solidFill>
                            <a:schemeClr val="bg1"/>
                          </a:solidFill>
                        </a:rPr>
                        <a:t>   H6 - H8</a:t>
                      </a:r>
                      <a:endParaRPr lang="ru-RU" sz="2000" b="1" dirty="0">
                        <a:solidFill>
                          <a:schemeClr val="bg1"/>
                        </a:solidFill>
                      </a:endParaRPr>
                    </a:p>
                  </a:txBody>
                  <a:tcPr/>
                </a:tc>
                <a:tc>
                  <a:txBody>
                    <a:bodyPr/>
                    <a:lstStyle/>
                    <a:p>
                      <a:r>
                        <a:rPr lang="en-US" dirty="0" smtClean="0">
                          <a:solidFill>
                            <a:schemeClr val="bg1"/>
                          </a:solidFill>
                        </a:rPr>
                        <a:t>        600</a:t>
                      </a:r>
                      <a:endParaRPr lang="ru-RU" dirty="0">
                        <a:solidFill>
                          <a:schemeClr val="bg1"/>
                        </a:solidFill>
                      </a:endParaRPr>
                    </a:p>
                  </a:txBody>
                  <a:tcPr/>
                </a:tc>
                <a:tc>
                  <a:txBody>
                    <a:bodyPr/>
                    <a:lstStyle/>
                    <a:p>
                      <a:r>
                        <a:rPr lang="en-US" dirty="0" smtClean="0">
                          <a:solidFill>
                            <a:schemeClr val="bg1"/>
                          </a:solidFill>
                        </a:rPr>
                        <a:t>   432  </a:t>
                      </a:r>
                      <a:r>
                        <a:rPr lang="en-US" sz="1800" kern="1200" dirty="0" smtClean="0">
                          <a:solidFill>
                            <a:schemeClr val="bg1"/>
                          </a:solidFill>
                        </a:rPr>
                        <a:t>× 430</a:t>
                      </a:r>
                      <a:endParaRPr lang="ru-RU" dirty="0">
                        <a:solidFill>
                          <a:schemeClr val="bg1"/>
                        </a:solidFill>
                      </a:endParaRPr>
                    </a:p>
                  </a:txBody>
                  <a:tcPr/>
                </a:tc>
                <a:tc>
                  <a:txBody>
                    <a:bodyPr/>
                    <a:lstStyle/>
                    <a:p>
                      <a:r>
                        <a:rPr lang="en-US" dirty="0" smtClean="0">
                          <a:solidFill>
                            <a:schemeClr val="bg1"/>
                          </a:solidFill>
                        </a:rPr>
                        <a:t>9 </a:t>
                      </a:r>
                      <a:r>
                        <a:rPr lang="en-US" sz="1800" kern="1200" dirty="0" smtClean="0">
                          <a:solidFill>
                            <a:schemeClr val="bg1"/>
                          </a:solidFill>
                        </a:rPr>
                        <a:t>× 5 × 432       </a:t>
                      </a:r>
                      <a:r>
                        <a:rPr lang="en-US" dirty="0" smtClean="0">
                          <a:solidFill>
                            <a:schemeClr val="bg1"/>
                          </a:solidFill>
                        </a:rPr>
                        <a:t>9 </a:t>
                      </a:r>
                      <a:r>
                        <a:rPr lang="en-US" sz="1800" kern="1200" dirty="0" smtClean="0">
                          <a:solidFill>
                            <a:schemeClr val="bg1"/>
                          </a:solidFill>
                        </a:rPr>
                        <a:t>× 5 × 420</a:t>
                      </a:r>
                      <a:endParaRPr lang="ru-RU" dirty="0">
                        <a:solidFill>
                          <a:schemeClr val="bg1"/>
                        </a:solidFill>
                      </a:endParaRPr>
                    </a:p>
                  </a:txBody>
                  <a:tcPr/>
                </a:tc>
                <a:tc>
                  <a:txBody>
                    <a:bodyPr/>
                    <a:lstStyle/>
                    <a:p>
                      <a:r>
                        <a:rPr lang="en-US" dirty="0" smtClean="0">
                          <a:solidFill>
                            <a:schemeClr val="bg1"/>
                          </a:solidFill>
                        </a:rPr>
                        <a:t>71           69</a:t>
                      </a:r>
                      <a:endParaRPr lang="ru-RU" dirty="0">
                        <a:solidFill>
                          <a:schemeClr val="bg1"/>
                        </a:solidFill>
                      </a:endParaRPr>
                    </a:p>
                  </a:txBody>
                  <a:tcPr/>
                </a:tc>
                <a:extLst>
                  <a:ext uri="{0D108BD9-81ED-4DB2-BD59-A6C34878D82A}">
                    <a16:rowId xmlns:a16="http://schemas.microsoft.com/office/drawing/2014/main" xmlns="" val="10011"/>
                  </a:ext>
                </a:extLst>
              </a:tr>
            </a:tbl>
          </a:graphicData>
        </a:graphic>
      </p:graphicFrame>
      <p:pic>
        <p:nvPicPr>
          <p:cNvPr id="2" name="Рисунок 1"/>
          <p:cNvPicPr>
            <a:picLocks noChangeAspect="1"/>
          </p:cNvPicPr>
          <p:nvPr/>
        </p:nvPicPr>
        <p:blipFill>
          <a:blip r:embed="rId2"/>
          <a:stretch>
            <a:fillRect/>
          </a:stretch>
        </p:blipFill>
        <p:spPr>
          <a:xfrm>
            <a:off x="1828800" y="3152894"/>
            <a:ext cx="1752601" cy="803879"/>
          </a:xfrm>
          <a:prstGeom prst="rect">
            <a:avLst/>
          </a:prstGeom>
        </p:spPr>
      </p:pic>
      <p:sp>
        <p:nvSpPr>
          <p:cNvPr id="3" name="Прямоугольник 2"/>
          <p:cNvSpPr/>
          <p:nvPr/>
        </p:nvSpPr>
        <p:spPr>
          <a:xfrm>
            <a:off x="2133600" y="3293224"/>
            <a:ext cx="1552577" cy="523220"/>
          </a:xfrm>
          <a:prstGeom prst="rect">
            <a:avLst/>
          </a:prstGeom>
        </p:spPr>
        <p:txBody>
          <a:bodyPr wrap="square">
            <a:spAutoFit/>
          </a:bodyPr>
          <a:lstStyle/>
          <a:p>
            <a:r>
              <a:rPr lang="en-US" sz="2800" dirty="0" smtClean="0">
                <a:solidFill>
                  <a:schemeClr val="bg1"/>
                </a:solidFill>
              </a:rPr>
              <a:t>84 </a:t>
            </a:r>
            <a:r>
              <a:rPr lang="en-US" sz="2800" dirty="0">
                <a:solidFill>
                  <a:schemeClr val="bg1"/>
                </a:solidFill>
              </a:rPr>
              <a:t>× </a:t>
            </a:r>
            <a:r>
              <a:rPr lang="en-US" sz="2800" dirty="0" smtClean="0">
                <a:solidFill>
                  <a:schemeClr val="bg1"/>
                </a:solidFill>
              </a:rPr>
              <a:t>84</a:t>
            </a:r>
            <a:endParaRPr lang="ru-RU" sz="2800" dirty="0">
              <a:solidFill>
                <a:schemeClr val="bg1"/>
              </a:solidFill>
            </a:endParaRPr>
          </a:p>
        </p:txBody>
      </p:sp>
      <p:sp>
        <p:nvSpPr>
          <p:cNvPr id="6" name="Прямоугольник 5"/>
          <p:cNvSpPr/>
          <p:nvPr/>
        </p:nvSpPr>
        <p:spPr>
          <a:xfrm>
            <a:off x="2489967" y="6093346"/>
            <a:ext cx="3939155" cy="523220"/>
          </a:xfrm>
          <a:prstGeom prst="rect">
            <a:avLst/>
          </a:prstGeom>
        </p:spPr>
        <p:txBody>
          <a:bodyPr wrap="none">
            <a:spAutoFit/>
          </a:bodyPr>
          <a:lstStyle/>
          <a:p>
            <a:r>
              <a:rPr lang="en-US" sz="2800" dirty="0">
                <a:solidFill>
                  <a:schemeClr val="bg1"/>
                </a:solidFill>
                <a:latin typeface="+mj-lt"/>
                <a:cs typeface="Times New Roman" pitchFamily="18" charset="0"/>
              </a:rPr>
              <a:t>Design of the </a:t>
            </a:r>
            <a:r>
              <a:rPr lang="en-US" sz="2800" dirty="0" err="1">
                <a:solidFill>
                  <a:schemeClr val="bg1"/>
                </a:solidFill>
                <a:latin typeface="+mj-lt"/>
                <a:cs typeface="Times New Roman" pitchFamily="18" charset="0"/>
              </a:rPr>
              <a:t>hodoscopes</a:t>
            </a:r>
            <a:endParaRPr lang="ru-RU" sz="2800" dirty="0">
              <a:solidFill>
                <a:schemeClr val="bg1"/>
              </a:solidFill>
              <a:latin typeface="+mj-lt"/>
            </a:endParaRPr>
          </a:p>
        </p:txBody>
      </p:sp>
    </p:spTree>
    <p:extLst>
      <p:ext uri="{BB962C8B-B14F-4D97-AF65-F5344CB8AC3E}">
        <p14:creationId xmlns:p14="http://schemas.microsoft.com/office/powerpoint/2010/main" val="18363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340" y="435673"/>
            <a:ext cx="7767319" cy="677108"/>
          </a:xfrm>
        </p:spPr>
        <p:txBody>
          <a:bodyPr/>
          <a:lstStyle/>
          <a:p>
            <a:pPr algn="ctr"/>
            <a:r>
              <a:rPr lang="en-US" sz="4400" b="1" dirty="0" smtClean="0">
                <a:latin typeface="+mn-lt"/>
              </a:rPr>
              <a:t>Motivation</a:t>
            </a:r>
            <a:endParaRPr lang="ru-RU" sz="4400" b="1" dirty="0">
              <a:latin typeface="+mn-lt"/>
            </a:endParaRPr>
          </a:p>
        </p:txBody>
      </p:sp>
      <p:sp>
        <p:nvSpPr>
          <p:cNvPr id="4" name="Прямоугольник 3"/>
          <p:cNvSpPr/>
          <p:nvPr/>
        </p:nvSpPr>
        <p:spPr>
          <a:xfrm>
            <a:off x="452566" y="1600200"/>
            <a:ext cx="8238866" cy="3539430"/>
          </a:xfrm>
          <a:prstGeom prst="rect">
            <a:avLst/>
          </a:prstGeom>
        </p:spPr>
        <p:txBody>
          <a:bodyPr wrap="square">
            <a:spAutoFit/>
          </a:bodyPr>
          <a:lstStyle/>
          <a:p>
            <a:r>
              <a:rPr lang="en-US" sz="2800" dirty="0">
                <a:solidFill>
                  <a:schemeClr val="bg1"/>
                </a:solidFill>
              </a:rPr>
              <a:t>The scattering matrix concept presented by theorists is convenient for describing the interaction in all its aspects, but, unfortunately, is not available for direct measurement. Therefore, it is necessary to determine a set of observables that allows the direct reconstruction of the scattering </a:t>
            </a:r>
            <a:r>
              <a:rPr lang="en-US" sz="2800" dirty="0" smtClean="0">
                <a:solidFill>
                  <a:schemeClr val="bg1"/>
                </a:solidFill>
              </a:rPr>
              <a:t>matrix.</a:t>
            </a:r>
            <a:endParaRPr lang="en-US" sz="2800" dirty="0">
              <a:solidFill>
                <a:schemeClr val="bg1"/>
              </a:solidFill>
            </a:endParaRPr>
          </a:p>
          <a:p>
            <a:r>
              <a:rPr lang="en-US" sz="2800" dirty="0">
                <a:solidFill>
                  <a:schemeClr val="bg1"/>
                </a:solidFill>
              </a:rPr>
              <a:t>DRSA is a fully model-independent analysis using only fundamental conservation </a:t>
            </a:r>
            <a:r>
              <a:rPr lang="en-US" sz="2800" dirty="0" smtClean="0">
                <a:solidFill>
                  <a:schemeClr val="bg1"/>
                </a:solidFill>
              </a:rPr>
              <a:t>lows.</a:t>
            </a:r>
            <a:endParaRPr lang="ru-RU" sz="2800" dirty="0">
              <a:solidFill>
                <a:schemeClr val="bg1"/>
              </a:solidFill>
            </a:endParaRPr>
          </a:p>
        </p:txBody>
      </p:sp>
    </p:spTree>
    <p:extLst>
      <p:ext uri="{BB962C8B-B14F-4D97-AF65-F5344CB8AC3E}">
        <p14:creationId xmlns:p14="http://schemas.microsoft.com/office/powerpoint/2010/main" val="2823612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688340" y="1595119"/>
            <a:ext cx="7767319" cy="2215991"/>
          </a:xfrm>
        </p:spPr>
        <p:txBody>
          <a:bodyPr/>
          <a:lstStyle/>
          <a:p>
            <a:r>
              <a:rPr lang="en-US" sz="2400" dirty="0">
                <a:solidFill>
                  <a:schemeClr val="bg1"/>
                </a:solidFill>
              </a:rPr>
              <a:t>Since the angles are the same for both momenta, therefore the size of the </a:t>
            </a:r>
            <a:r>
              <a:rPr lang="en-US" sz="2400" dirty="0" err="1" smtClean="0">
                <a:solidFill>
                  <a:schemeClr val="bg1"/>
                </a:solidFill>
              </a:rPr>
              <a:t>hodoscope</a:t>
            </a:r>
            <a:r>
              <a:rPr lang="en-US" sz="2400" dirty="0" smtClean="0">
                <a:solidFill>
                  <a:schemeClr val="bg1"/>
                </a:solidFill>
              </a:rPr>
              <a:t> </a:t>
            </a:r>
            <a:r>
              <a:rPr lang="en-US" sz="2400" dirty="0">
                <a:solidFill>
                  <a:schemeClr val="bg1"/>
                </a:solidFill>
              </a:rPr>
              <a:t>(H5 and H7) will be the same</a:t>
            </a:r>
            <a:r>
              <a:rPr lang="en-US" sz="2400" dirty="0" smtClean="0">
                <a:solidFill>
                  <a:schemeClr val="bg1"/>
                </a:solidFill>
              </a:rPr>
              <a:t>. For recoil particles</a:t>
            </a:r>
          </a:p>
          <a:p>
            <a:r>
              <a:rPr lang="en-US" sz="2400" dirty="0" smtClean="0">
                <a:solidFill>
                  <a:schemeClr val="bg1"/>
                </a:solidFill>
              </a:rPr>
              <a:t>The </a:t>
            </a:r>
            <a:r>
              <a:rPr lang="en-US" sz="2400" dirty="0">
                <a:solidFill>
                  <a:schemeClr val="bg1"/>
                </a:solidFill>
              </a:rPr>
              <a:t>distribution for 16 GeV / </a:t>
            </a:r>
            <a:r>
              <a:rPr lang="en-US" sz="2400" dirty="0" smtClean="0">
                <a:solidFill>
                  <a:schemeClr val="bg1"/>
                </a:solidFill>
              </a:rPr>
              <a:t>c </a:t>
            </a:r>
            <a:r>
              <a:rPr lang="en-US" sz="2400" dirty="0">
                <a:solidFill>
                  <a:schemeClr val="bg1"/>
                </a:solidFill>
              </a:rPr>
              <a:t>turned out to be wider, therefore the dimensions of the </a:t>
            </a:r>
            <a:r>
              <a:rPr lang="en-US" sz="2400" dirty="0" err="1">
                <a:solidFill>
                  <a:schemeClr val="bg1"/>
                </a:solidFill>
              </a:rPr>
              <a:t>hodoscope</a:t>
            </a:r>
            <a:r>
              <a:rPr lang="en-US" sz="2400" dirty="0">
                <a:solidFill>
                  <a:schemeClr val="bg1"/>
                </a:solidFill>
              </a:rPr>
              <a:t> (H3) changed to the following </a:t>
            </a:r>
            <a:r>
              <a:rPr lang="en-US" sz="2400" dirty="0" smtClean="0">
                <a:solidFill>
                  <a:schemeClr val="bg1"/>
                </a:solidFill>
              </a:rPr>
              <a:t>84x84 mm. </a:t>
            </a:r>
            <a:r>
              <a:rPr lang="en-US" sz="2400" smtClean="0">
                <a:solidFill>
                  <a:schemeClr val="bg1"/>
                </a:solidFill>
              </a:rPr>
              <a:t>For scattering </a:t>
            </a:r>
            <a:r>
              <a:rPr lang="en-US" sz="2400" dirty="0" smtClean="0">
                <a:solidFill>
                  <a:schemeClr val="bg1"/>
                </a:solidFill>
              </a:rPr>
              <a:t>particles</a:t>
            </a:r>
            <a:endParaRPr lang="ru-RU" sz="2400" dirty="0">
              <a:solidFill>
                <a:schemeClr val="bg1"/>
              </a:solidFill>
            </a:endParaRPr>
          </a:p>
        </p:txBody>
      </p:sp>
      <p:sp>
        <p:nvSpPr>
          <p:cNvPr id="4" name="Прямоугольник 3"/>
          <p:cNvSpPr/>
          <p:nvPr/>
        </p:nvSpPr>
        <p:spPr>
          <a:xfrm>
            <a:off x="609600" y="3999712"/>
            <a:ext cx="8153400" cy="1815882"/>
          </a:xfrm>
          <a:prstGeom prst="rect">
            <a:avLst/>
          </a:prstGeom>
        </p:spPr>
        <p:txBody>
          <a:bodyPr wrap="square">
            <a:spAutoFit/>
          </a:bodyPr>
          <a:lstStyle/>
          <a:p>
            <a:r>
              <a:rPr lang="en-US" sz="2800" dirty="0">
                <a:solidFill>
                  <a:schemeClr val="bg1"/>
                </a:solidFill>
              </a:rPr>
              <a:t>It’s necessary to understand the accuracy of the angle measurements to restrain the interval of the product of tangents. After this, one could obtain the relation S/(S+B).</a:t>
            </a:r>
            <a:endParaRPr lang="ru-RU" sz="2800" dirty="0">
              <a:solidFill>
                <a:schemeClr val="bg1"/>
              </a:solidFill>
            </a:endParaRPr>
          </a:p>
        </p:txBody>
      </p:sp>
    </p:spTree>
    <p:extLst>
      <p:ext uri="{BB962C8B-B14F-4D97-AF65-F5344CB8AC3E}">
        <p14:creationId xmlns:p14="http://schemas.microsoft.com/office/powerpoint/2010/main" val="3451701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a:spLocks noChangeArrowheads="1"/>
          </p:cNvSpPr>
          <p:nvPr/>
        </p:nvSpPr>
        <p:spPr bwMode="auto">
          <a:xfrm flipV="1">
            <a:off x="304800" y="2262844"/>
            <a:ext cx="56361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9" name="Объект 18"/>
          <p:cNvGraphicFramePr>
            <a:graphicFrameLocks/>
          </p:cNvGraphicFramePr>
          <p:nvPr>
            <p:extLst>
              <p:ext uri="{D42A27DB-BD31-4B8C-83A1-F6EECF244321}">
                <p14:modId xmlns:p14="http://schemas.microsoft.com/office/powerpoint/2010/main" val="2385248240"/>
              </p:ext>
            </p:extLst>
          </p:nvPr>
        </p:nvGraphicFramePr>
        <p:xfrm>
          <a:off x="339939" y="1950473"/>
          <a:ext cx="4038599" cy="3094517"/>
        </p:xfrm>
        <a:graphic>
          <a:graphicData uri="http://schemas.openxmlformats.org/presentationml/2006/ole">
            <mc:AlternateContent xmlns:mc="http://schemas.openxmlformats.org/markup-compatibility/2006">
              <mc:Choice xmlns:v="urn:schemas-microsoft-com:vml" Requires="v">
                <p:oleObj spid="_x0000_s5212" name="Точечный рисунок" r:id="rId3" imgW="3450479" imgH="1858648" progId="Paint.Picture">
                  <p:embed/>
                </p:oleObj>
              </mc:Choice>
              <mc:Fallback>
                <p:oleObj name="Точечный рисунок" r:id="rId3" imgW="3450479" imgH="1858648" progId="Paint.Picture">
                  <p:embed/>
                  <p:pic>
                    <p:nvPicPr>
                      <p:cNvPr id="0" name="ole_rId2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39" y="1950473"/>
                        <a:ext cx="4038599" cy="3094517"/>
                      </a:xfrm>
                      <a:prstGeom prst="rect">
                        <a:avLst/>
                      </a:prstGeom>
                      <a:solidFill>
                        <a:srgbClr val="FFFFFF"/>
                      </a:solidFill>
                      <a:ln>
                        <a:noFill/>
                      </a:ln>
                    </p:spPr>
                  </p:pic>
                </p:oleObj>
              </mc:Fallback>
            </mc:AlternateContent>
          </a:graphicData>
        </a:graphic>
      </p:graphicFrame>
      <p:sp>
        <p:nvSpPr>
          <p:cNvPr id="20" name="Rectangle 13"/>
          <p:cNvSpPr>
            <a:spLocks noChangeArrowheads="1"/>
          </p:cNvSpPr>
          <p:nvPr/>
        </p:nvSpPr>
        <p:spPr bwMode="auto">
          <a:xfrm>
            <a:off x="4648199" y="2320286"/>
            <a:ext cx="64580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21" name="Объект 20"/>
          <p:cNvGraphicFramePr>
            <a:graphicFrameLocks/>
          </p:cNvGraphicFramePr>
          <p:nvPr>
            <p:extLst>
              <p:ext uri="{D42A27DB-BD31-4B8C-83A1-F6EECF244321}">
                <p14:modId xmlns:p14="http://schemas.microsoft.com/office/powerpoint/2010/main" val="2497863503"/>
              </p:ext>
            </p:extLst>
          </p:nvPr>
        </p:nvGraphicFramePr>
        <p:xfrm>
          <a:off x="4604594" y="1950473"/>
          <a:ext cx="4191000" cy="3105150"/>
        </p:xfrm>
        <a:graphic>
          <a:graphicData uri="http://schemas.openxmlformats.org/presentationml/2006/ole">
            <mc:AlternateContent xmlns:mc="http://schemas.openxmlformats.org/markup-compatibility/2006">
              <mc:Choice xmlns:v="urn:schemas-microsoft-com:vml" Requires="v">
                <p:oleObj spid="_x0000_s5213" name="Точечный рисунок" r:id="rId5" imgW="3450479" imgH="1795165" progId="Paint.Picture">
                  <p:embed/>
                </p:oleObj>
              </mc:Choice>
              <mc:Fallback>
                <p:oleObj name="Точечный рисунок" r:id="rId5" imgW="3450479" imgH="1795165" progId="Paint.Picture">
                  <p:embed/>
                  <p:pic>
                    <p:nvPicPr>
                      <p:cNvPr id="0" name="ole_rId2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4594" y="1950473"/>
                        <a:ext cx="4191000" cy="3105150"/>
                      </a:xfrm>
                      <a:prstGeom prst="rect">
                        <a:avLst/>
                      </a:prstGeom>
                      <a:solidFill>
                        <a:srgbClr val="FFFFFF"/>
                      </a:solidFill>
                      <a:ln>
                        <a:noFill/>
                      </a:ln>
                    </p:spPr>
                  </p:pic>
                </p:oleObj>
              </mc:Fallback>
            </mc:AlternateContent>
          </a:graphicData>
        </a:graphic>
      </p:graphicFrame>
      <p:sp>
        <p:nvSpPr>
          <p:cNvPr id="8" name="Заголовок 5"/>
          <p:cNvSpPr>
            <a:spLocks noGrp="1"/>
          </p:cNvSpPr>
          <p:nvPr>
            <p:ph type="title"/>
          </p:nvPr>
        </p:nvSpPr>
        <p:spPr>
          <a:xfrm>
            <a:off x="745067" y="381000"/>
            <a:ext cx="7753359" cy="1712960"/>
          </a:xfrm>
        </p:spPr>
        <p:txBody>
          <a:bodyPr/>
          <a:lstStyle/>
          <a:p>
            <a:r>
              <a:rPr lang="en-US" sz="2800" dirty="0">
                <a:latin typeface="+mn-lt"/>
              </a:rPr>
              <a:t>Two-dimensional histogram. The tangent products from the difference in azimuthal </a:t>
            </a:r>
            <a:r>
              <a:rPr lang="en-US" sz="2800" dirty="0" smtClean="0">
                <a:latin typeface="+mn-lt"/>
              </a:rPr>
              <a:t>angles, </a:t>
            </a:r>
            <a:r>
              <a:rPr lang="en-US" sz="2800" dirty="0">
                <a:latin typeface="+mn-lt"/>
              </a:rPr>
              <a:t>taking into account </a:t>
            </a:r>
            <a:r>
              <a:rPr lang="en-US" sz="2800" dirty="0" smtClean="0">
                <a:latin typeface="+mn-lt"/>
              </a:rPr>
              <a:t>the dimensions of the detectors H3 and H5.</a:t>
            </a:r>
            <a:r>
              <a:rPr lang="ru-RU" sz="2800" dirty="0" smtClean="0">
                <a:latin typeface="+mn-lt"/>
              </a:rPr>
              <a:t/>
            </a:r>
            <a:br>
              <a:rPr lang="ru-RU" sz="2800" dirty="0" smtClean="0">
                <a:latin typeface="+mn-lt"/>
              </a:rPr>
            </a:br>
            <a:endParaRPr lang="ru-RU" sz="2800" dirty="0">
              <a:latin typeface="+mn-lt"/>
            </a:endParaRPr>
          </a:p>
        </p:txBody>
      </p:sp>
      <p:sp>
        <p:nvSpPr>
          <p:cNvPr id="10" name="Объект 7"/>
          <p:cNvSpPr>
            <a:spLocks noGrp="1"/>
          </p:cNvSpPr>
          <p:nvPr>
            <p:ph sz="half" idx="2"/>
          </p:nvPr>
        </p:nvSpPr>
        <p:spPr>
          <a:xfrm>
            <a:off x="745067" y="5576712"/>
            <a:ext cx="3980179" cy="738664"/>
          </a:xfrm>
        </p:spPr>
        <p:txBody>
          <a:bodyPr/>
          <a:lstStyle/>
          <a:p>
            <a:r>
              <a:rPr lang="en-US" sz="2400" dirty="0">
                <a:solidFill>
                  <a:schemeClr val="bg1"/>
                </a:solidFill>
              </a:rPr>
              <a:t>Only for </a:t>
            </a:r>
            <a:r>
              <a:rPr lang="en-US" sz="2400" dirty="0" smtClean="0">
                <a:solidFill>
                  <a:schemeClr val="bg1"/>
                </a:solidFill>
              </a:rPr>
              <a:t>diffraction processes</a:t>
            </a:r>
          </a:p>
          <a:p>
            <a:pPr algn="ctr"/>
            <a:r>
              <a:rPr lang="en-US" sz="2400" b="1" dirty="0" smtClean="0">
                <a:solidFill>
                  <a:srgbClr val="FFFF00"/>
                </a:solidFill>
              </a:rPr>
              <a:t>Background</a:t>
            </a:r>
            <a:r>
              <a:rPr lang="en-US" sz="2400" b="1" dirty="0" smtClean="0">
                <a:solidFill>
                  <a:schemeClr val="bg1"/>
                </a:solidFill>
              </a:rPr>
              <a:t> </a:t>
            </a:r>
            <a:endParaRPr lang="ru-RU" sz="2400" b="1" dirty="0">
              <a:solidFill>
                <a:schemeClr val="bg1"/>
              </a:solidFill>
            </a:endParaRPr>
          </a:p>
        </p:txBody>
      </p:sp>
      <p:sp>
        <p:nvSpPr>
          <p:cNvPr id="11" name="Объект 9"/>
          <p:cNvSpPr>
            <a:spLocks noGrp="1"/>
          </p:cNvSpPr>
          <p:nvPr>
            <p:ph sz="half" idx="3"/>
          </p:nvPr>
        </p:nvSpPr>
        <p:spPr>
          <a:xfrm>
            <a:off x="5180457" y="5576712"/>
            <a:ext cx="3430143" cy="1107996"/>
          </a:xfrm>
        </p:spPr>
        <p:txBody>
          <a:bodyPr/>
          <a:lstStyle/>
          <a:p>
            <a:r>
              <a:rPr lang="en-US" dirty="0">
                <a:solidFill>
                  <a:schemeClr val="bg1"/>
                </a:solidFill>
                <a:latin typeface="+mn-lt"/>
              </a:rPr>
              <a:t>O</a:t>
            </a:r>
            <a:r>
              <a:rPr lang="en-US" dirty="0" smtClean="0">
                <a:solidFill>
                  <a:schemeClr val="bg1"/>
                </a:solidFill>
                <a:latin typeface="+mn-lt"/>
              </a:rPr>
              <a:t>nly for elastic processes</a:t>
            </a:r>
          </a:p>
          <a:p>
            <a:pPr algn="ctr"/>
            <a:r>
              <a:rPr lang="en-US" b="1" dirty="0" smtClean="0">
                <a:latin typeface="+mn-lt"/>
              </a:rPr>
              <a:t>Signal</a:t>
            </a:r>
            <a:endParaRPr lang="ru-RU" b="1" dirty="0">
              <a:latin typeface="+mn-lt"/>
            </a:endParaRPr>
          </a:p>
        </p:txBody>
      </p:sp>
      <p:pic>
        <p:nvPicPr>
          <p:cNvPr id="3" name="Рисунок 2"/>
          <p:cNvPicPr>
            <a:picLocks noChangeAspect="1"/>
          </p:cNvPicPr>
          <p:nvPr/>
        </p:nvPicPr>
        <p:blipFill>
          <a:blip r:embed="rId7"/>
          <a:stretch>
            <a:fillRect/>
          </a:stretch>
        </p:blipFill>
        <p:spPr>
          <a:xfrm>
            <a:off x="2545157" y="2477447"/>
            <a:ext cx="1155392" cy="774709"/>
          </a:xfrm>
          <a:prstGeom prst="rect">
            <a:avLst/>
          </a:prstGeom>
        </p:spPr>
      </p:pic>
      <p:pic>
        <p:nvPicPr>
          <p:cNvPr id="5" name="Рисунок 4"/>
          <p:cNvPicPr>
            <a:picLocks noChangeAspect="1"/>
          </p:cNvPicPr>
          <p:nvPr/>
        </p:nvPicPr>
        <p:blipFill>
          <a:blip r:embed="rId8"/>
          <a:stretch>
            <a:fillRect/>
          </a:stretch>
        </p:blipFill>
        <p:spPr>
          <a:xfrm>
            <a:off x="6781800" y="2463773"/>
            <a:ext cx="1090207" cy="717647"/>
          </a:xfrm>
          <a:prstGeom prst="rect">
            <a:avLst/>
          </a:prstGeom>
        </p:spPr>
      </p:pic>
    </p:spTree>
    <p:extLst>
      <p:ext uri="{BB962C8B-B14F-4D97-AF65-F5344CB8AC3E}">
        <p14:creationId xmlns:p14="http://schemas.microsoft.com/office/powerpoint/2010/main" val="37616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Текст 5"/>
          <p:cNvSpPr>
            <a:spLocks noGrp="1"/>
          </p:cNvSpPr>
          <p:nvPr>
            <p:ph type="body" idx="1"/>
          </p:nvPr>
        </p:nvSpPr>
        <p:spPr>
          <a:xfrm>
            <a:off x="688340" y="1595119"/>
            <a:ext cx="7767319" cy="3693319"/>
          </a:xfrm>
        </p:spPr>
        <p:txBody>
          <a:bodyPr/>
          <a:lstStyle/>
          <a:p>
            <a:r>
              <a:rPr lang="en-US" sz="2400" dirty="0">
                <a:solidFill>
                  <a:schemeClr val="bg1"/>
                </a:solidFill>
              </a:rPr>
              <a:t>Now we know the range in which we can expect elastic events in a two-dimensional histogram, taking into account the accuracy of recording the coordinates and sizes of the </a:t>
            </a:r>
            <a:r>
              <a:rPr lang="en-US" sz="2400" dirty="0" err="1" smtClean="0">
                <a:solidFill>
                  <a:schemeClr val="bg1"/>
                </a:solidFill>
              </a:rPr>
              <a:t>hodoscopes</a:t>
            </a:r>
            <a:r>
              <a:rPr lang="en-US" sz="2400" dirty="0" smtClean="0">
                <a:solidFill>
                  <a:schemeClr val="bg1"/>
                </a:solidFill>
              </a:rPr>
              <a:t>.  And we </a:t>
            </a:r>
            <a:r>
              <a:rPr lang="en-US" sz="2400" dirty="0">
                <a:solidFill>
                  <a:schemeClr val="bg1"/>
                </a:solidFill>
              </a:rPr>
              <a:t>can choose the </a:t>
            </a:r>
            <a:r>
              <a:rPr lang="en-US" sz="2400" dirty="0" smtClean="0">
                <a:solidFill>
                  <a:schemeClr val="bg1"/>
                </a:solidFill>
              </a:rPr>
              <a:t>regions of </a:t>
            </a:r>
            <a:r>
              <a:rPr lang="en-US" sz="2400" dirty="0" err="1">
                <a:solidFill>
                  <a:schemeClr val="bg1"/>
                </a:solidFill>
              </a:rPr>
              <a:t>Δφ</a:t>
            </a:r>
            <a:r>
              <a:rPr lang="en-US" sz="2400" dirty="0">
                <a:solidFill>
                  <a:schemeClr val="bg1"/>
                </a:solidFill>
              </a:rPr>
              <a:t> and tg1 * </a:t>
            </a:r>
            <a:r>
              <a:rPr lang="en-US" sz="2400" dirty="0" smtClean="0">
                <a:solidFill>
                  <a:schemeClr val="bg1"/>
                </a:solidFill>
              </a:rPr>
              <a:t>tg2 as follows : </a:t>
            </a:r>
            <a:r>
              <a:rPr lang="en-US" sz="2400" dirty="0">
                <a:solidFill>
                  <a:schemeClr val="bg1"/>
                </a:solidFill>
              </a:rPr>
              <a:t>-0.2 </a:t>
            </a:r>
            <a:r>
              <a:rPr lang="en-US" sz="2400" dirty="0" smtClean="0">
                <a:solidFill>
                  <a:schemeClr val="bg1"/>
                </a:solidFill>
              </a:rPr>
              <a:t>&lt; </a:t>
            </a:r>
            <a:r>
              <a:rPr lang="en-US" sz="2400" dirty="0" err="1" smtClean="0">
                <a:solidFill>
                  <a:schemeClr val="bg1"/>
                </a:solidFill>
              </a:rPr>
              <a:t>Δφ</a:t>
            </a:r>
            <a:r>
              <a:rPr lang="en-US" sz="2400" dirty="0" smtClean="0">
                <a:solidFill>
                  <a:schemeClr val="bg1"/>
                </a:solidFill>
              </a:rPr>
              <a:t>  &lt; 0.2 </a:t>
            </a:r>
            <a:r>
              <a:rPr lang="en-US" sz="2400" dirty="0">
                <a:solidFill>
                  <a:schemeClr val="bg1"/>
                </a:solidFill>
              </a:rPr>
              <a:t>and 0.09 </a:t>
            </a:r>
            <a:r>
              <a:rPr lang="en-US" sz="2400" dirty="0" smtClean="0">
                <a:solidFill>
                  <a:schemeClr val="bg1"/>
                </a:solidFill>
              </a:rPr>
              <a:t>&lt; tg1 </a:t>
            </a:r>
            <a:r>
              <a:rPr lang="en-US" sz="2400" dirty="0">
                <a:solidFill>
                  <a:schemeClr val="bg1"/>
                </a:solidFill>
              </a:rPr>
              <a:t>* tg2 </a:t>
            </a:r>
            <a:r>
              <a:rPr lang="en-US" sz="2400" dirty="0" smtClean="0">
                <a:solidFill>
                  <a:schemeClr val="bg1"/>
                </a:solidFill>
              </a:rPr>
              <a:t>&lt; 0.14</a:t>
            </a:r>
          </a:p>
          <a:p>
            <a:endParaRPr lang="en-US" sz="2400" dirty="0">
              <a:solidFill>
                <a:schemeClr val="bg1"/>
              </a:solidFill>
            </a:endParaRPr>
          </a:p>
          <a:p>
            <a:r>
              <a:rPr lang="en-US" sz="2400" dirty="0" smtClean="0">
                <a:solidFill>
                  <a:schemeClr val="bg1"/>
                </a:solidFill>
              </a:rPr>
              <a:t>This figures show </a:t>
            </a:r>
            <a:r>
              <a:rPr lang="en-US" sz="2400" dirty="0">
                <a:solidFill>
                  <a:schemeClr val="bg1"/>
                </a:solidFill>
              </a:rPr>
              <a:t>that the use of intervals of </a:t>
            </a:r>
            <a:r>
              <a:rPr lang="en-US" sz="2400" dirty="0" err="1">
                <a:solidFill>
                  <a:schemeClr val="bg1"/>
                </a:solidFill>
              </a:rPr>
              <a:t>Δφ</a:t>
            </a:r>
            <a:r>
              <a:rPr lang="en-US" sz="2400" dirty="0">
                <a:solidFill>
                  <a:schemeClr val="bg1"/>
                </a:solidFill>
              </a:rPr>
              <a:t> and tg1 * tg2, with a slight suppression of the signal, can significantly suppress background diffraction events. Thus, the ratio S / (S + B) = 0.995</a:t>
            </a:r>
            <a:endParaRPr lang="ru-RU" sz="2400" dirty="0">
              <a:solidFill>
                <a:schemeClr val="bg1"/>
              </a:solidFill>
            </a:endParaRPr>
          </a:p>
        </p:txBody>
      </p:sp>
    </p:spTree>
    <p:extLst>
      <p:ext uri="{BB962C8B-B14F-4D97-AF65-F5344CB8AC3E}">
        <p14:creationId xmlns:p14="http://schemas.microsoft.com/office/powerpoint/2010/main" val="414040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45067" y="268070"/>
            <a:ext cx="7753359" cy="1292662"/>
          </a:xfrm>
        </p:spPr>
        <p:txBody>
          <a:bodyPr/>
          <a:lstStyle/>
          <a:p>
            <a:r>
              <a:rPr lang="en-US" sz="2800" dirty="0">
                <a:latin typeface="+mn-lt"/>
              </a:rPr>
              <a:t>Two-dimensional histogram. The tangent products from the difference in azimuthal </a:t>
            </a:r>
            <a:r>
              <a:rPr lang="en-US" sz="2800" dirty="0" smtClean="0">
                <a:latin typeface="+mn-lt"/>
              </a:rPr>
              <a:t>angles, </a:t>
            </a:r>
            <a:r>
              <a:rPr lang="en-US" sz="2800" dirty="0">
                <a:latin typeface="+mn-lt"/>
              </a:rPr>
              <a:t>taking into account the </a:t>
            </a:r>
            <a:r>
              <a:rPr lang="en-US" sz="2800" dirty="0" err="1">
                <a:latin typeface="+mn-lt"/>
              </a:rPr>
              <a:t>the</a:t>
            </a:r>
            <a:r>
              <a:rPr lang="en-US" sz="2800" dirty="0">
                <a:latin typeface="+mn-lt"/>
              </a:rPr>
              <a:t> regions of </a:t>
            </a:r>
            <a:r>
              <a:rPr lang="en-US" sz="2800" dirty="0" err="1">
                <a:latin typeface="+mn-lt"/>
              </a:rPr>
              <a:t>Δφ</a:t>
            </a:r>
            <a:r>
              <a:rPr lang="en-US" sz="2800" dirty="0">
                <a:latin typeface="+mn-lt"/>
              </a:rPr>
              <a:t> and tg1 * </a:t>
            </a:r>
            <a:r>
              <a:rPr lang="en-US" sz="2800" dirty="0" smtClean="0">
                <a:latin typeface="+mn-lt"/>
              </a:rPr>
              <a:t>tg2</a:t>
            </a:r>
            <a:endParaRPr lang="ru-RU" sz="2800" dirty="0">
              <a:latin typeface="+mn-lt"/>
            </a:endParaRPr>
          </a:p>
        </p:txBody>
      </p:sp>
      <p:sp>
        <p:nvSpPr>
          <p:cNvPr id="8" name="Объект 7"/>
          <p:cNvSpPr>
            <a:spLocks noGrp="1"/>
          </p:cNvSpPr>
          <p:nvPr>
            <p:ph sz="half" idx="2"/>
          </p:nvPr>
        </p:nvSpPr>
        <p:spPr>
          <a:xfrm>
            <a:off x="509763" y="5319183"/>
            <a:ext cx="3980179" cy="738664"/>
          </a:xfrm>
        </p:spPr>
        <p:txBody>
          <a:bodyPr/>
          <a:lstStyle/>
          <a:p>
            <a:r>
              <a:rPr lang="en-US" sz="2400" dirty="0">
                <a:solidFill>
                  <a:schemeClr val="bg1"/>
                </a:solidFill>
              </a:rPr>
              <a:t>Only for </a:t>
            </a:r>
            <a:r>
              <a:rPr lang="en-US" sz="2400" dirty="0" smtClean="0">
                <a:solidFill>
                  <a:schemeClr val="bg1"/>
                </a:solidFill>
              </a:rPr>
              <a:t>diffraction processes</a:t>
            </a:r>
          </a:p>
          <a:p>
            <a:pPr algn="ctr"/>
            <a:r>
              <a:rPr lang="en-US" sz="2400" b="1" dirty="0" smtClean="0">
                <a:solidFill>
                  <a:srgbClr val="FFFF00"/>
                </a:solidFill>
              </a:rPr>
              <a:t>Background</a:t>
            </a:r>
            <a:r>
              <a:rPr lang="en-US" sz="2400" b="1" dirty="0" smtClean="0">
                <a:solidFill>
                  <a:schemeClr val="bg1"/>
                </a:solidFill>
              </a:rPr>
              <a:t> </a:t>
            </a:r>
            <a:endParaRPr lang="ru-RU" sz="2400" b="1" dirty="0">
              <a:solidFill>
                <a:schemeClr val="bg1"/>
              </a:solidFill>
            </a:endParaRPr>
          </a:p>
        </p:txBody>
      </p:sp>
      <p:sp>
        <p:nvSpPr>
          <p:cNvPr id="10" name="Объект 9"/>
          <p:cNvSpPr>
            <a:spLocks noGrp="1"/>
          </p:cNvSpPr>
          <p:nvPr>
            <p:ph sz="half" idx="3"/>
          </p:nvPr>
        </p:nvSpPr>
        <p:spPr>
          <a:xfrm>
            <a:off x="5373083" y="5288126"/>
            <a:ext cx="3125343" cy="738664"/>
          </a:xfrm>
        </p:spPr>
        <p:txBody>
          <a:bodyPr/>
          <a:lstStyle/>
          <a:p>
            <a:r>
              <a:rPr lang="en-US" dirty="0">
                <a:solidFill>
                  <a:schemeClr val="bg1"/>
                </a:solidFill>
              </a:rPr>
              <a:t>O</a:t>
            </a:r>
            <a:r>
              <a:rPr lang="en-US" dirty="0" smtClean="0">
                <a:solidFill>
                  <a:schemeClr val="bg1"/>
                </a:solidFill>
              </a:rPr>
              <a:t>nly for elastic processes</a:t>
            </a:r>
          </a:p>
          <a:p>
            <a:pPr algn="ctr"/>
            <a:r>
              <a:rPr lang="en-US" b="1" dirty="0" smtClean="0"/>
              <a:t>Signal</a:t>
            </a:r>
            <a:endParaRPr lang="ru-RU" b="1" dirty="0"/>
          </a:p>
        </p:txBody>
      </p:sp>
      <p:sp>
        <p:nvSpPr>
          <p:cNvPr id="5" name="Rectangle 2"/>
          <p:cNvSpPr>
            <a:spLocks noChangeArrowheads="1"/>
          </p:cNvSpPr>
          <p:nvPr/>
        </p:nvSpPr>
        <p:spPr bwMode="auto">
          <a:xfrm>
            <a:off x="307339" y="2743200"/>
            <a:ext cx="704513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7" name="Rectangle 4"/>
          <p:cNvSpPr>
            <a:spLocks noChangeArrowheads="1"/>
          </p:cNvSpPr>
          <p:nvPr/>
        </p:nvSpPr>
        <p:spPr bwMode="auto">
          <a:xfrm>
            <a:off x="0" y="0"/>
            <a:ext cx="704513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2" name="Рисунок 11"/>
          <p:cNvPicPr>
            <a:picLocks noChangeAspect="1"/>
          </p:cNvPicPr>
          <p:nvPr/>
        </p:nvPicPr>
        <p:blipFill>
          <a:blip r:embed="rId2"/>
          <a:stretch>
            <a:fillRect/>
          </a:stretch>
        </p:blipFill>
        <p:spPr>
          <a:xfrm>
            <a:off x="4657634" y="1826698"/>
            <a:ext cx="4311797" cy="3440627"/>
          </a:xfrm>
          <a:prstGeom prst="rect">
            <a:avLst/>
          </a:prstGeom>
        </p:spPr>
      </p:pic>
      <p:pic>
        <p:nvPicPr>
          <p:cNvPr id="14" name="Рисунок 13"/>
          <p:cNvPicPr>
            <a:picLocks noChangeAspect="1"/>
          </p:cNvPicPr>
          <p:nvPr/>
        </p:nvPicPr>
        <p:blipFill>
          <a:blip r:embed="rId3"/>
          <a:stretch>
            <a:fillRect/>
          </a:stretch>
        </p:blipFill>
        <p:spPr>
          <a:xfrm>
            <a:off x="318628" y="1828800"/>
            <a:ext cx="4362450" cy="3438525"/>
          </a:xfrm>
          <a:prstGeom prst="rect">
            <a:avLst/>
          </a:prstGeom>
        </p:spPr>
      </p:pic>
      <p:pic>
        <p:nvPicPr>
          <p:cNvPr id="4" name="Рисунок 3"/>
          <p:cNvPicPr>
            <a:picLocks noChangeAspect="1"/>
          </p:cNvPicPr>
          <p:nvPr/>
        </p:nvPicPr>
        <p:blipFill>
          <a:blip r:embed="rId4"/>
          <a:stretch>
            <a:fillRect/>
          </a:stretch>
        </p:blipFill>
        <p:spPr>
          <a:xfrm>
            <a:off x="6872577" y="2477183"/>
            <a:ext cx="1164161" cy="739367"/>
          </a:xfrm>
          <a:prstGeom prst="rect">
            <a:avLst/>
          </a:prstGeom>
        </p:spPr>
      </p:pic>
      <p:pic>
        <p:nvPicPr>
          <p:cNvPr id="9" name="Рисунок 8"/>
          <p:cNvPicPr>
            <a:picLocks noChangeAspect="1"/>
          </p:cNvPicPr>
          <p:nvPr/>
        </p:nvPicPr>
        <p:blipFill>
          <a:blip r:embed="rId5"/>
          <a:stretch>
            <a:fillRect/>
          </a:stretch>
        </p:blipFill>
        <p:spPr>
          <a:xfrm>
            <a:off x="2667000" y="2483426"/>
            <a:ext cx="1196127" cy="746991"/>
          </a:xfrm>
          <a:prstGeom prst="rect">
            <a:avLst/>
          </a:prstGeom>
        </p:spPr>
      </p:pic>
      <p:sp>
        <p:nvSpPr>
          <p:cNvPr id="11" name="Прямоугольник 10"/>
          <p:cNvSpPr/>
          <p:nvPr/>
        </p:nvSpPr>
        <p:spPr>
          <a:xfrm>
            <a:off x="1804128" y="6176081"/>
            <a:ext cx="5707012" cy="523220"/>
          </a:xfrm>
          <a:prstGeom prst="rect">
            <a:avLst/>
          </a:prstGeom>
        </p:spPr>
        <p:txBody>
          <a:bodyPr wrap="none">
            <a:spAutoFit/>
          </a:bodyPr>
          <a:lstStyle/>
          <a:p>
            <a:r>
              <a:rPr lang="en-US" sz="2800" dirty="0">
                <a:solidFill>
                  <a:schemeClr val="bg1"/>
                </a:solidFill>
              </a:rPr>
              <a:t>S</a:t>
            </a:r>
            <a:r>
              <a:rPr lang="ru-RU" sz="2800" dirty="0">
                <a:solidFill>
                  <a:schemeClr val="bg1"/>
                </a:solidFill>
              </a:rPr>
              <a:t>/(</a:t>
            </a:r>
            <a:r>
              <a:rPr lang="en-US" sz="2800" dirty="0">
                <a:solidFill>
                  <a:schemeClr val="bg1"/>
                </a:solidFill>
              </a:rPr>
              <a:t>S</a:t>
            </a:r>
            <a:r>
              <a:rPr lang="ru-RU" sz="2800" dirty="0">
                <a:solidFill>
                  <a:schemeClr val="bg1"/>
                </a:solidFill>
              </a:rPr>
              <a:t>+</a:t>
            </a:r>
            <a:r>
              <a:rPr lang="en-US" sz="2800" dirty="0">
                <a:solidFill>
                  <a:schemeClr val="bg1"/>
                </a:solidFill>
              </a:rPr>
              <a:t>B</a:t>
            </a:r>
            <a:r>
              <a:rPr lang="ru-RU" sz="2800" dirty="0">
                <a:solidFill>
                  <a:schemeClr val="bg1"/>
                </a:solidFill>
              </a:rPr>
              <a:t>)=157364/(157364+721)=0.995</a:t>
            </a:r>
          </a:p>
        </p:txBody>
      </p:sp>
    </p:spTree>
    <p:extLst>
      <p:ext uri="{BB962C8B-B14F-4D97-AF65-F5344CB8AC3E}">
        <p14:creationId xmlns:p14="http://schemas.microsoft.com/office/powerpoint/2010/main" val="204655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latin typeface="+mn-lt"/>
              </a:rPr>
              <a:t>The momentum distributions of particles entering the recoil and scattering </a:t>
            </a:r>
            <a:r>
              <a:rPr lang="en-US" dirty="0" err="1" smtClean="0">
                <a:latin typeface="+mn-lt"/>
              </a:rPr>
              <a:t>hodoscopes</a:t>
            </a:r>
            <a:endParaRPr lang="ru-RU" dirty="0">
              <a:latin typeface="+mn-lt"/>
            </a:endParaRPr>
          </a:p>
        </p:txBody>
      </p:sp>
      <p:sp>
        <p:nvSpPr>
          <p:cNvPr id="5" name="Rectangle 2"/>
          <p:cNvSpPr>
            <a:spLocks noChangeArrowheads="1"/>
          </p:cNvSpPr>
          <p:nvPr/>
        </p:nvSpPr>
        <p:spPr bwMode="auto">
          <a:xfrm>
            <a:off x="2860431" y="396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4"/>
          <p:cNvSpPr>
            <a:spLocks noChangeArrowheads="1"/>
          </p:cNvSpPr>
          <p:nvPr/>
        </p:nvSpPr>
        <p:spPr bwMode="auto">
          <a:xfrm>
            <a:off x="-35169"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p:cNvGraphicFramePr>
            <a:graphicFrameLocks/>
          </p:cNvGraphicFramePr>
          <p:nvPr>
            <p:extLst>
              <p:ext uri="{D42A27DB-BD31-4B8C-83A1-F6EECF244321}">
                <p14:modId xmlns:p14="http://schemas.microsoft.com/office/powerpoint/2010/main" val="3799433158"/>
              </p:ext>
            </p:extLst>
          </p:nvPr>
        </p:nvGraphicFramePr>
        <p:xfrm>
          <a:off x="688340" y="1742397"/>
          <a:ext cx="4934316" cy="3159152"/>
        </p:xfrm>
        <a:graphic>
          <a:graphicData uri="http://schemas.openxmlformats.org/presentationml/2006/ole">
            <mc:AlternateContent xmlns:mc="http://schemas.openxmlformats.org/markup-compatibility/2006">
              <mc:Choice xmlns:v="urn:schemas-microsoft-com:vml" Requires="v">
                <p:oleObj spid="_x0000_s4177" name="Точечный рисунок" r:id="rId3" imgW="3429326" imgH="1816730" progId="Paint.Picture">
                  <p:embed/>
                </p:oleObj>
              </mc:Choice>
              <mc:Fallback>
                <p:oleObj name="Точечный рисунок" r:id="rId3" imgW="3429326" imgH="1816730" progId="Paint.Picture">
                  <p:embed/>
                  <p:pic>
                    <p:nvPicPr>
                      <p:cNvPr id="0" name="ole_rId3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40" y="1742397"/>
                        <a:ext cx="4934316" cy="3159152"/>
                      </a:xfrm>
                      <a:prstGeom prst="rect">
                        <a:avLst/>
                      </a:prstGeom>
                      <a:solidFill>
                        <a:srgbClr val="FFFFFF"/>
                      </a:solidFill>
                      <a:ln>
                        <a:noFill/>
                      </a:ln>
                    </p:spPr>
                  </p:pic>
                </p:oleObj>
              </mc:Fallback>
            </mc:AlternateContent>
          </a:graphicData>
        </a:graphic>
      </p:graphicFrame>
      <p:graphicFrame>
        <p:nvGraphicFramePr>
          <p:cNvPr id="6" name="Объект 5"/>
          <p:cNvGraphicFramePr>
            <a:graphicFrameLocks/>
          </p:cNvGraphicFramePr>
          <p:nvPr>
            <p:extLst>
              <p:ext uri="{D42A27DB-BD31-4B8C-83A1-F6EECF244321}">
                <p14:modId xmlns:p14="http://schemas.microsoft.com/office/powerpoint/2010/main" val="2686513174"/>
              </p:ext>
            </p:extLst>
          </p:nvPr>
        </p:nvGraphicFramePr>
        <p:xfrm>
          <a:off x="3581400" y="1748041"/>
          <a:ext cx="4608512" cy="3153508"/>
        </p:xfrm>
        <a:graphic>
          <a:graphicData uri="http://schemas.openxmlformats.org/presentationml/2006/ole">
            <mc:AlternateContent xmlns:mc="http://schemas.openxmlformats.org/markup-compatibility/2006">
              <mc:Choice xmlns:v="urn:schemas-microsoft-com:vml" Requires="v">
                <p:oleObj spid="_x0000_s4178" name="Точечный рисунок" r:id="rId5" imgW="3450479" imgH="1858648" progId="Paint.Picture">
                  <p:embed/>
                </p:oleObj>
              </mc:Choice>
              <mc:Fallback>
                <p:oleObj name="Точечный рисунок" r:id="rId5" imgW="3450479" imgH="1858648" progId="Paint.Picture">
                  <p:embed/>
                  <p:pic>
                    <p:nvPicPr>
                      <p:cNvPr id="0" name="ole_rId31"/>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748041"/>
                        <a:ext cx="4608512" cy="3153508"/>
                      </a:xfrm>
                      <a:prstGeom prst="rect">
                        <a:avLst/>
                      </a:prstGeom>
                      <a:solidFill>
                        <a:srgbClr val="FFFFFF"/>
                      </a:solidFill>
                      <a:ln>
                        <a:noFill/>
                      </a:ln>
                    </p:spPr>
                  </p:pic>
                </p:oleObj>
              </mc:Fallback>
            </mc:AlternateContent>
          </a:graphicData>
        </a:graphic>
      </p:graphicFrame>
      <p:sp>
        <p:nvSpPr>
          <p:cNvPr id="3" name="Прямоугольник 2"/>
          <p:cNvSpPr/>
          <p:nvPr/>
        </p:nvSpPr>
        <p:spPr>
          <a:xfrm>
            <a:off x="4536831" y="4901549"/>
            <a:ext cx="2702169" cy="400110"/>
          </a:xfrm>
          <a:prstGeom prst="rect">
            <a:avLst/>
          </a:prstGeom>
        </p:spPr>
        <p:txBody>
          <a:bodyPr wrap="square">
            <a:spAutoFit/>
          </a:bodyPr>
          <a:lstStyle/>
          <a:p>
            <a:r>
              <a:rPr lang="en-US" sz="2000" dirty="0" smtClean="0">
                <a:solidFill>
                  <a:schemeClr val="bg1"/>
                </a:solidFill>
              </a:rPr>
              <a:t> The </a:t>
            </a:r>
            <a:r>
              <a:rPr lang="ru-RU" sz="2000" dirty="0" smtClean="0">
                <a:solidFill>
                  <a:schemeClr val="bg1"/>
                </a:solidFill>
              </a:rPr>
              <a:t>scattered </a:t>
            </a:r>
            <a:r>
              <a:rPr lang="ru-RU" sz="2000" dirty="0">
                <a:solidFill>
                  <a:schemeClr val="bg1"/>
                </a:solidFill>
              </a:rPr>
              <a:t>particles. </a:t>
            </a:r>
          </a:p>
        </p:txBody>
      </p:sp>
      <p:sp>
        <p:nvSpPr>
          <p:cNvPr id="10" name="Прямоугольник 9"/>
          <p:cNvSpPr/>
          <p:nvPr/>
        </p:nvSpPr>
        <p:spPr>
          <a:xfrm>
            <a:off x="1228318" y="4934751"/>
            <a:ext cx="2420163" cy="400110"/>
          </a:xfrm>
          <a:prstGeom prst="rect">
            <a:avLst/>
          </a:prstGeom>
        </p:spPr>
        <p:txBody>
          <a:bodyPr wrap="square">
            <a:spAutoFit/>
          </a:bodyPr>
          <a:lstStyle/>
          <a:p>
            <a:r>
              <a:rPr lang="en-US" sz="2000" dirty="0" smtClean="0">
                <a:solidFill>
                  <a:schemeClr val="bg1"/>
                </a:solidFill>
              </a:rPr>
              <a:t>The recoil</a:t>
            </a:r>
            <a:r>
              <a:rPr lang="ru-RU" sz="2000" dirty="0" smtClean="0">
                <a:solidFill>
                  <a:schemeClr val="bg1"/>
                </a:solidFill>
              </a:rPr>
              <a:t> particles</a:t>
            </a:r>
            <a:endParaRPr lang="ru-RU" sz="2000" dirty="0">
              <a:solidFill>
                <a:schemeClr val="bg1"/>
              </a:solidFill>
            </a:endParaRPr>
          </a:p>
        </p:txBody>
      </p:sp>
      <p:sp>
        <p:nvSpPr>
          <p:cNvPr id="11" name="Прямоугольник 10"/>
          <p:cNvSpPr/>
          <p:nvPr/>
        </p:nvSpPr>
        <p:spPr>
          <a:xfrm>
            <a:off x="1676400" y="5502621"/>
            <a:ext cx="6019800" cy="1015663"/>
          </a:xfrm>
          <a:prstGeom prst="rect">
            <a:avLst/>
          </a:prstGeom>
        </p:spPr>
        <p:txBody>
          <a:bodyPr wrap="square">
            <a:spAutoFit/>
          </a:bodyPr>
          <a:lstStyle/>
          <a:p>
            <a:r>
              <a:rPr lang="ru-RU" sz="2000" dirty="0" smtClean="0">
                <a:solidFill>
                  <a:schemeClr val="bg1"/>
                </a:solidFill>
              </a:rPr>
              <a:t>Blue</a:t>
            </a:r>
            <a:r>
              <a:rPr lang="en-US" sz="2000" dirty="0" smtClean="0">
                <a:solidFill>
                  <a:schemeClr val="bg1"/>
                </a:solidFill>
              </a:rPr>
              <a:t> line is </a:t>
            </a:r>
            <a:r>
              <a:rPr lang="en-US" sz="2000" dirty="0">
                <a:solidFill>
                  <a:schemeClr val="bg1"/>
                </a:solidFill>
              </a:rPr>
              <a:t>elastic </a:t>
            </a:r>
            <a:r>
              <a:rPr lang="en-US" sz="2000" dirty="0" smtClean="0">
                <a:solidFill>
                  <a:schemeClr val="bg1"/>
                </a:solidFill>
              </a:rPr>
              <a:t>processes, </a:t>
            </a:r>
            <a:r>
              <a:rPr lang="ru-RU" sz="2000" dirty="0" smtClean="0">
                <a:solidFill>
                  <a:schemeClr val="bg1"/>
                </a:solidFill>
              </a:rPr>
              <a:t> </a:t>
            </a:r>
            <a:r>
              <a:rPr lang="en-US" sz="2000" dirty="0" smtClean="0">
                <a:solidFill>
                  <a:schemeClr val="bg1"/>
                </a:solidFill>
              </a:rPr>
              <a:t>red</a:t>
            </a:r>
            <a:r>
              <a:rPr lang="ru-RU" sz="2000" dirty="0" smtClean="0">
                <a:solidFill>
                  <a:schemeClr val="bg1"/>
                </a:solidFill>
              </a:rPr>
              <a:t> </a:t>
            </a:r>
            <a:r>
              <a:rPr lang="en-US" sz="2000" dirty="0" smtClean="0">
                <a:solidFill>
                  <a:schemeClr val="bg1"/>
                </a:solidFill>
              </a:rPr>
              <a:t> - </a:t>
            </a:r>
            <a:r>
              <a:rPr lang="en-US" sz="2000" dirty="0">
                <a:solidFill>
                  <a:schemeClr val="bg1"/>
                </a:solidFill>
              </a:rPr>
              <a:t>diffraction </a:t>
            </a:r>
            <a:r>
              <a:rPr lang="en-US" sz="2000" dirty="0" smtClean="0">
                <a:solidFill>
                  <a:schemeClr val="bg1"/>
                </a:solidFill>
              </a:rPr>
              <a:t>processes</a:t>
            </a:r>
          </a:p>
          <a:p>
            <a:pPr algn="ctr"/>
            <a:r>
              <a:rPr lang="en-US" sz="2000" b="1" dirty="0" smtClean="0">
                <a:solidFill>
                  <a:srgbClr val="FFFF00"/>
                </a:solidFill>
              </a:rPr>
              <a:t>Signal                                         </a:t>
            </a:r>
            <a:r>
              <a:rPr lang="en-US" sz="2000" b="1" dirty="0">
                <a:solidFill>
                  <a:srgbClr val="FFFF00"/>
                </a:solidFill>
              </a:rPr>
              <a:t>Background</a:t>
            </a:r>
            <a:r>
              <a:rPr lang="en-US" sz="2000" b="1" dirty="0">
                <a:solidFill>
                  <a:schemeClr val="bg1"/>
                </a:solidFill>
              </a:rPr>
              <a:t> </a:t>
            </a:r>
            <a:r>
              <a:rPr lang="en-US" sz="2000" b="1" dirty="0" smtClean="0">
                <a:solidFill>
                  <a:srgbClr val="FFFF00"/>
                </a:solidFill>
              </a:rPr>
              <a:t>               </a:t>
            </a:r>
            <a:endParaRPr lang="ru-RU" sz="2000" b="1" dirty="0">
              <a:solidFill>
                <a:srgbClr val="FFFF00"/>
              </a:solidFill>
            </a:endParaRPr>
          </a:p>
          <a:p>
            <a:endParaRPr lang="ru-RU" sz="2000" dirty="0">
              <a:solidFill>
                <a:schemeClr val="bg1"/>
              </a:solidFill>
            </a:endParaRPr>
          </a:p>
        </p:txBody>
      </p:sp>
      <p:sp>
        <p:nvSpPr>
          <p:cNvPr id="12" name="Прямоугольник 11"/>
          <p:cNvSpPr/>
          <p:nvPr/>
        </p:nvSpPr>
        <p:spPr>
          <a:xfrm>
            <a:off x="3048000" y="6162824"/>
            <a:ext cx="3810000" cy="523220"/>
          </a:xfrm>
          <a:prstGeom prst="rect">
            <a:avLst/>
          </a:prstGeom>
        </p:spPr>
        <p:txBody>
          <a:bodyPr wrap="square">
            <a:spAutoFit/>
          </a:bodyPr>
          <a:lstStyle/>
          <a:p>
            <a:r>
              <a:rPr lang="en-US" sz="2800" dirty="0">
                <a:solidFill>
                  <a:schemeClr val="bg1"/>
                </a:solidFill>
              </a:rPr>
              <a:t>S / (S + B) = 0.995</a:t>
            </a:r>
            <a:endParaRPr lang="ru-RU" sz="2800" dirty="0">
              <a:solidFill>
                <a:schemeClr val="bg1"/>
              </a:solidFill>
            </a:endParaRPr>
          </a:p>
        </p:txBody>
      </p:sp>
    </p:spTree>
    <p:extLst>
      <p:ext uri="{BB962C8B-B14F-4D97-AF65-F5344CB8AC3E}">
        <p14:creationId xmlns:p14="http://schemas.microsoft.com/office/powerpoint/2010/main" val="208104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077" y="643775"/>
            <a:ext cx="8153400" cy="6278642"/>
          </a:xfrm>
        </p:spPr>
        <p:txBody>
          <a:bodyPr/>
          <a:lstStyle/>
          <a:p>
            <a:pPr marL="342900" indent="-342900">
              <a:buFont typeface="Arial" panose="020B0604020202020204" pitchFamily="34" charset="0"/>
              <a:buChar char="•"/>
            </a:pPr>
            <a:r>
              <a:rPr lang="en-US" sz="2400" b="1" dirty="0">
                <a:solidFill>
                  <a:schemeClr val="bg1"/>
                </a:solidFill>
              </a:rPr>
              <a:t>We present the </a:t>
            </a:r>
            <a:r>
              <a:rPr lang="en-US" sz="2400" b="1" dirty="0" smtClean="0">
                <a:solidFill>
                  <a:schemeClr val="bg1"/>
                </a:solidFill>
              </a:rPr>
              <a:t> </a:t>
            </a:r>
            <a:r>
              <a:rPr lang="en-US" sz="2400" b="1" dirty="0">
                <a:solidFill>
                  <a:schemeClr val="bg1"/>
                </a:solidFill>
              </a:rPr>
              <a:t>direct reconstruction of pp elastic scattering amplitudes at the SPASCHARM </a:t>
            </a:r>
            <a:r>
              <a:rPr lang="en-US" sz="2400" b="1" dirty="0" smtClean="0">
                <a:solidFill>
                  <a:schemeClr val="bg1"/>
                </a:solidFill>
              </a:rPr>
              <a:t>experiment.</a:t>
            </a:r>
          </a:p>
          <a:p>
            <a:pPr marL="342900" indent="-342900">
              <a:buFont typeface="Arial" panose="020B0604020202020204" pitchFamily="34" charset="0"/>
              <a:buChar char="•"/>
            </a:pPr>
            <a:r>
              <a:rPr lang="en-US" sz="2400" b="1" dirty="0" smtClean="0">
                <a:solidFill>
                  <a:schemeClr val="bg1"/>
                </a:solidFill>
              </a:rPr>
              <a:t>The </a:t>
            </a:r>
            <a:r>
              <a:rPr lang="en-US" sz="2400" b="1" dirty="0">
                <a:solidFill>
                  <a:schemeClr val="bg1"/>
                </a:solidFill>
              </a:rPr>
              <a:t>observables are expressed in terms of invariant amplitudes. </a:t>
            </a:r>
            <a:r>
              <a:rPr lang="en-US" sz="2400" b="1" dirty="0" smtClean="0">
                <a:solidFill>
                  <a:schemeClr val="bg1"/>
                </a:solidFill>
              </a:rPr>
              <a:t>These </a:t>
            </a:r>
            <a:r>
              <a:rPr lang="en-US" sz="2400" b="1" dirty="0">
                <a:solidFill>
                  <a:schemeClr val="bg1"/>
                </a:solidFill>
              </a:rPr>
              <a:t>amplitudes are deduced analytically </a:t>
            </a:r>
            <a:r>
              <a:rPr lang="en-US" sz="2400" b="1" dirty="0" smtClean="0">
                <a:solidFill>
                  <a:schemeClr val="bg1"/>
                </a:solidFill>
              </a:rPr>
              <a:t>  to solve </a:t>
            </a:r>
            <a:r>
              <a:rPr lang="en-US" sz="2400" b="1" dirty="0">
                <a:solidFill>
                  <a:schemeClr val="bg1"/>
                </a:solidFill>
              </a:rPr>
              <a:t>bilinear </a:t>
            </a:r>
            <a:r>
              <a:rPr lang="en-US" sz="2400" b="1" dirty="0" smtClean="0">
                <a:solidFill>
                  <a:schemeClr val="bg1"/>
                </a:solidFill>
              </a:rPr>
              <a:t>relations.</a:t>
            </a:r>
          </a:p>
          <a:p>
            <a:pPr marL="342900" indent="-342900">
              <a:buFont typeface="Arial" panose="020B0604020202020204" pitchFamily="34" charset="0"/>
              <a:buChar char="•"/>
            </a:pPr>
            <a:r>
              <a:rPr lang="en-US" sz="2400" b="1" dirty="0" smtClean="0">
                <a:solidFill>
                  <a:schemeClr val="bg1"/>
                </a:solidFill>
              </a:rPr>
              <a:t>The </a:t>
            </a:r>
            <a:r>
              <a:rPr lang="en-US" sz="2400" b="1" dirty="0">
                <a:solidFill>
                  <a:schemeClr val="bg1"/>
                </a:solidFill>
              </a:rPr>
              <a:t>criteria to select elastic processes are discussed and </a:t>
            </a:r>
            <a:r>
              <a:rPr lang="en-US" sz="2400" b="1" dirty="0" smtClean="0">
                <a:solidFill>
                  <a:schemeClr val="bg1"/>
                </a:solidFill>
              </a:rPr>
              <a:t>presented. </a:t>
            </a:r>
            <a:r>
              <a:rPr lang="en-US" sz="2400" b="1" dirty="0">
                <a:solidFill>
                  <a:schemeClr val="bg1"/>
                </a:solidFill>
              </a:rPr>
              <a:t>Monte-Carlo simulations of elastic scattering as well background reactions were carried out</a:t>
            </a:r>
            <a:endParaRPr lang="en-US" sz="2400" b="1" dirty="0" smtClean="0">
              <a:solidFill>
                <a:schemeClr val="bg1"/>
              </a:solidFill>
            </a:endParaRPr>
          </a:p>
          <a:p>
            <a:pPr marL="342900" indent="-342900">
              <a:buFont typeface="Arial" panose="020B0604020202020204" pitchFamily="34" charset="0"/>
              <a:buChar char="•"/>
            </a:pPr>
            <a:r>
              <a:rPr lang="en-US" sz="2400" b="1" dirty="0">
                <a:solidFill>
                  <a:schemeClr val="bg1"/>
                </a:solidFill>
              </a:rPr>
              <a:t>Elastic and diffraction interactions of protons were simulated by using PYTHIA generator for 16 GeV incident protons, designed Setup geometry and the resolution of the </a:t>
            </a:r>
            <a:r>
              <a:rPr lang="en-US" sz="2400" b="1" dirty="0" smtClean="0">
                <a:solidFill>
                  <a:schemeClr val="bg1"/>
                </a:solidFill>
              </a:rPr>
              <a:t>detectors</a:t>
            </a:r>
          </a:p>
          <a:p>
            <a:pPr marL="342900" indent="-342900">
              <a:buFont typeface="Arial" panose="020B0604020202020204" pitchFamily="34" charset="0"/>
              <a:buChar char="•"/>
            </a:pPr>
            <a:r>
              <a:rPr lang="en-US" sz="2400" b="1" dirty="0">
                <a:solidFill>
                  <a:schemeClr val="bg1"/>
                </a:solidFill>
              </a:rPr>
              <a:t>Two-dimensional distributions of the product of the tangents of the polar angles of the recoil particle and the scattered particle versus difference of the azimuth angles of these particles, were obtained. The estimated ratio of the signal to background S/(S+B) is about 0.99.</a:t>
            </a:r>
            <a:endParaRPr lang="ru-RU" sz="2400" b="1" dirty="0">
              <a:solidFill>
                <a:schemeClr val="bg1"/>
              </a:solidFill>
            </a:endParaRPr>
          </a:p>
          <a:p>
            <a:pPr marL="342900" indent="-342900">
              <a:buFont typeface="Arial" panose="020B0604020202020204" pitchFamily="34" charset="0"/>
              <a:buChar char="•"/>
            </a:pPr>
            <a:endParaRPr lang="ru-RU" sz="2400" b="1" dirty="0">
              <a:solidFill>
                <a:schemeClr val="bg1"/>
              </a:solidFill>
            </a:endParaRPr>
          </a:p>
        </p:txBody>
      </p:sp>
      <p:sp>
        <p:nvSpPr>
          <p:cNvPr id="5" name="Заголовок 1"/>
          <p:cNvSpPr txBox="1">
            <a:spLocks/>
          </p:cNvSpPr>
          <p:nvPr/>
        </p:nvSpPr>
        <p:spPr>
          <a:xfrm>
            <a:off x="660118" y="28222"/>
            <a:ext cx="7767319" cy="615553"/>
          </a:xfrm>
          <a:prstGeom prst="rect">
            <a:avLst/>
          </a:prstGeom>
        </p:spPr>
        <p:txBody>
          <a:bodyPr wrap="square" lIns="0" tIns="0" rIns="0" bIns="0">
            <a:spAutoFit/>
          </a:bodyPr>
          <a:lstStyle>
            <a:lvl1pPr>
              <a:defRPr sz="3000" b="0" i="0">
                <a:solidFill>
                  <a:schemeClr val="bg1"/>
                </a:solidFill>
                <a:latin typeface="Arial Narrow"/>
                <a:ea typeface="+mj-ea"/>
                <a:cs typeface="Arial Narrow"/>
              </a:defRPr>
            </a:lvl1pPr>
          </a:lstStyle>
          <a:p>
            <a:pPr algn="ctr"/>
            <a:r>
              <a:rPr lang="en-US" sz="4000" b="1" kern="0" dirty="0" smtClean="0">
                <a:latin typeface="+mj-lt"/>
              </a:rPr>
              <a:t>Conclusion</a:t>
            </a:r>
            <a:endParaRPr lang="ru-RU" sz="4000" b="1" kern="0" dirty="0">
              <a:latin typeface="+mj-lt"/>
            </a:endParaRPr>
          </a:p>
        </p:txBody>
      </p:sp>
    </p:spTree>
    <p:extLst>
      <p:ext uri="{BB962C8B-B14F-4D97-AF65-F5344CB8AC3E}">
        <p14:creationId xmlns:p14="http://schemas.microsoft.com/office/powerpoint/2010/main" val="973344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p:txBody>
          <a:bodyPr/>
          <a:lstStyle/>
          <a:p>
            <a:pPr marL="0" indent="0">
              <a:buNone/>
            </a:pPr>
            <a:r>
              <a:rPr lang="en-US" dirty="0" smtClean="0">
                <a:latin typeface="Aharoni" pitchFamily="2" charset="-79"/>
                <a:cs typeface="Aharoni" pitchFamily="2" charset="-79"/>
              </a:rPr>
              <a:t>.</a:t>
            </a:r>
            <a:endParaRPr lang="ru-RU" dirty="0">
              <a:cs typeface="Aharoni" pitchFamily="2" charset="-79"/>
            </a:endParaRPr>
          </a:p>
        </p:txBody>
      </p:sp>
      <p:sp>
        <p:nvSpPr>
          <p:cNvPr id="2" name="Заголовок 1"/>
          <p:cNvSpPr>
            <a:spLocks noGrp="1"/>
          </p:cNvSpPr>
          <p:nvPr>
            <p:ph type="title"/>
          </p:nvPr>
        </p:nvSpPr>
        <p:spPr>
          <a:xfrm>
            <a:off x="457200" y="548680"/>
            <a:ext cx="8229600" cy="615553"/>
          </a:xfrm>
        </p:spPr>
        <p:txBody>
          <a:bodyPr/>
          <a:lstStyle/>
          <a:p>
            <a:r>
              <a:rPr lang="ru-RU" sz="4000" b="1" dirty="0" smtClean="0">
                <a:solidFill>
                  <a:schemeClr val="bg1"/>
                </a:solidFill>
                <a:latin typeface="+mj-lt"/>
              </a:rPr>
              <a:t>                  </a:t>
            </a:r>
            <a:r>
              <a:rPr lang="en-US" sz="4000" b="1" dirty="0" smtClean="0">
                <a:solidFill>
                  <a:schemeClr val="bg1"/>
                </a:solidFill>
                <a:latin typeface="+mj-lt"/>
              </a:rPr>
              <a:t>Acknowledgments </a:t>
            </a:r>
            <a:endParaRPr lang="ru-RU" sz="4000" b="1" dirty="0">
              <a:solidFill>
                <a:schemeClr val="bg1"/>
              </a:solidFill>
              <a:latin typeface="+mj-lt"/>
            </a:endParaRPr>
          </a:p>
        </p:txBody>
      </p:sp>
      <p:sp>
        <p:nvSpPr>
          <p:cNvPr id="5" name="Прямоугольник 4"/>
          <p:cNvSpPr/>
          <p:nvPr/>
        </p:nvSpPr>
        <p:spPr>
          <a:xfrm>
            <a:off x="428978" y="1752600"/>
            <a:ext cx="8305800" cy="1569660"/>
          </a:xfrm>
          <a:prstGeom prst="rect">
            <a:avLst/>
          </a:prstGeom>
        </p:spPr>
        <p:txBody>
          <a:bodyPr wrap="square">
            <a:spAutoFit/>
          </a:bodyPr>
          <a:lstStyle/>
          <a:p>
            <a:r>
              <a:rPr lang="en-US" sz="3200" dirty="0">
                <a:solidFill>
                  <a:schemeClr val="bg1"/>
                </a:solidFill>
              </a:rPr>
              <a:t>The work has been supported in part by the </a:t>
            </a:r>
            <a:r>
              <a:rPr lang="en-US" sz="3200" dirty="0" smtClean="0">
                <a:solidFill>
                  <a:schemeClr val="bg1"/>
                </a:solidFill>
              </a:rPr>
              <a:t> NRNU </a:t>
            </a:r>
            <a:r>
              <a:rPr lang="en-US" sz="3200" dirty="0" err="1">
                <a:solidFill>
                  <a:schemeClr val="bg1"/>
                </a:solidFill>
              </a:rPr>
              <a:t>MEPhI</a:t>
            </a:r>
            <a:r>
              <a:rPr lang="en-US" sz="3200" dirty="0">
                <a:solidFill>
                  <a:schemeClr val="bg1"/>
                </a:solidFill>
              </a:rPr>
              <a:t> Academic Excellence Project (contract </a:t>
            </a:r>
            <a:r>
              <a:rPr lang="ru-RU" sz="3200" dirty="0" smtClean="0">
                <a:solidFill>
                  <a:schemeClr val="bg1"/>
                </a:solidFill>
              </a:rPr>
              <a:t>№</a:t>
            </a:r>
            <a:r>
              <a:rPr lang="en-US" sz="3200" dirty="0" smtClean="0">
                <a:solidFill>
                  <a:schemeClr val="bg1"/>
                </a:solidFill>
              </a:rPr>
              <a:t> </a:t>
            </a:r>
            <a:r>
              <a:rPr lang="en-US" sz="3200" dirty="0">
                <a:solidFill>
                  <a:schemeClr val="bg1"/>
                </a:solidFill>
              </a:rPr>
              <a:t>02.a03.21.0005, 27.08.2013</a:t>
            </a:r>
            <a:r>
              <a:rPr lang="en-US" sz="3200" dirty="0" smtClean="0">
                <a:solidFill>
                  <a:schemeClr val="bg1"/>
                </a:solidFill>
              </a:rPr>
              <a:t>).</a:t>
            </a:r>
            <a:endParaRPr lang="ru-RU" sz="3200" dirty="0">
              <a:solidFill>
                <a:schemeClr val="bg1"/>
              </a:solidFill>
              <a:cs typeface="Aharoni" pitchFamily="2" charset="-79"/>
            </a:endParaRPr>
          </a:p>
        </p:txBody>
      </p:sp>
    </p:spTree>
    <p:extLst>
      <p:ext uri="{BB962C8B-B14F-4D97-AF65-F5344CB8AC3E}">
        <p14:creationId xmlns:p14="http://schemas.microsoft.com/office/powerpoint/2010/main" val="654283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body" idx="1"/>
          </p:nvPr>
        </p:nvSpPr>
        <p:spPr>
          <a:xfrm>
            <a:off x="914400" y="2209800"/>
            <a:ext cx="7767319" cy="4079240"/>
          </a:xfrm>
        </p:spPr>
        <p:txBody>
          <a:bodyPr>
            <a:normAutofit/>
          </a:bodyPr>
          <a:lstStyle/>
          <a:p>
            <a:r>
              <a:rPr lang="en-US" sz="4400" b="1" dirty="0">
                <a:solidFill>
                  <a:schemeClr val="bg1"/>
                </a:solidFill>
                <a:latin typeface="Aharoni" pitchFamily="2" charset="-79"/>
                <a:cs typeface="Aharoni" pitchFamily="2" charset="-79"/>
              </a:rPr>
              <a:t>Thank you for attention</a:t>
            </a:r>
            <a:endParaRPr lang="ru-RU" sz="4400" b="1" dirty="0">
              <a:solidFill>
                <a:schemeClr val="bg1"/>
              </a:solidFill>
              <a:cs typeface="Aharoni" pitchFamily="2" charset="-79"/>
            </a:endParaRPr>
          </a:p>
        </p:txBody>
      </p:sp>
    </p:spTree>
    <p:extLst>
      <p:ext uri="{BB962C8B-B14F-4D97-AF65-F5344CB8AC3E}">
        <p14:creationId xmlns:p14="http://schemas.microsoft.com/office/powerpoint/2010/main" val="185366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9600" y="1295400"/>
            <a:ext cx="7924800" cy="5262979"/>
          </a:xfrm>
          <a:prstGeom prst="rect">
            <a:avLst/>
          </a:prstGeom>
        </p:spPr>
        <p:txBody>
          <a:bodyPr wrap="square">
            <a:spAutoFit/>
          </a:bodyPr>
          <a:lstStyle/>
          <a:p>
            <a:pPr marL="457200" indent="-457200">
              <a:buFont typeface="Arial" panose="020B0604020202020204" pitchFamily="34" charset="0"/>
              <a:buChar char="•"/>
            </a:pPr>
            <a:r>
              <a:rPr lang="ru-RU" sz="2800" dirty="0" err="1" smtClean="0">
                <a:solidFill>
                  <a:schemeClr val="bg1"/>
                </a:solidFill>
              </a:rPr>
              <a:t>The</a:t>
            </a:r>
            <a:r>
              <a:rPr lang="ru-RU" sz="2800" dirty="0" smtClean="0">
                <a:solidFill>
                  <a:schemeClr val="bg1"/>
                </a:solidFill>
              </a:rPr>
              <a:t> </a:t>
            </a:r>
            <a:r>
              <a:rPr lang="ru-RU" sz="2800" dirty="0" err="1">
                <a:solidFill>
                  <a:schemeClr val="bg1"/>
                </a:solidFill>
              </a:rPr>
              <a:t>first</a:t>
            </a:r>
            <a:r>
              <a:rPr lang="ru-RU" sz="2800" dirty="0">
                <a:solidFill>
                  <a:schemeClr val="bg1"/>
                </a:solidFill>
              </a:rPr>
              <a:t> </a:t>
            </a:r>
            <a:r>
              <a:rPr lang="en-US" sz="2800" dirty="0" smtClean="0">
                <a:solidFill>
                  <a:schemeClr val="bg1"/>
                </a:solidFill>
              </a:rPr>
              <a:t>DRSA </a:t>
            </a:r>
            <a:r>
              <a:rPr lang="ru-RU" sz="2800" dirty="0" err="1" smtClean="0">
                <a:solidFill>
                  <a:schemeClr val="bg1"/>
                </a:solidFill>
              </a:rPr>
              <a:t>analysis</a:t>
            </a:r>
            <a:r>
              <a:rPr lang="ru-RU" sz="2800" dirty="0" smtClean="0">
                <a:solidFill>
                  <a:schemeClr val="bg1"/>
                </a:solidFill>
              </a:rPr>
              <a:t> </a:t>
            </a:r>
            <a:r>
              <a:rPr lang="ru-RU" sz="2800" dirty="0" err="1">
                <a:solidFill>
                  <a:schemeClr val="bg1"/>
                </a:solidFill>
              </a:rPr>
              <a:t>was</a:t>
            </a:r>
            <a:r>
              <a:rPr lang="ru-RU" sz="2800" dirty="0">
                <a:solidFill>
                  <a:schemeClr val="bg1"/>
                </a:solidFill>
              </a:rPr>
              <a:t> </a:t>
            </a:r>
            <a:r>
              <a:rPr lang="en-US" sz="2800" dirty="0">
                <a:solidFill>
                  <a:schemeClr val="bg1"/>
                </a:solidFill>
              </a:rPr>
              <a:t>carried out using the </a:t>
            </a:r>
            <a:r>
              <a:rPr lang="en-US" sz="2800" dirty="0" smtClean="0">
                <a:solidFill>
                  <a:schemeClr val="bg1"/>
                </a:solidFill>
              </a:rPr>
              <a:t>0.429 </a:t>
            </a:r>
            <a:r>
              <a:rPr lang="en-US" sz="2800" dirty="0">
                <a:solidFill>
                  <a:schemeClr val="bg1"/>
                </a:solidFill>
              </a:rPr>
              <a:t>GeV</a:t>
            </a:r>
            <a:r>
              <a:rPr lang="ru-RU" sz="2800" dirty="0" smtClean="0">
                <a:solidFill>
                  <a:schemeClr val="bg1"/>
                </a:solidFill>
              </a:rPr>
              <a:t> </a:t>
            </a:r>
            <a:r>
              <a:rPr lang="en-US" sz="2800" dirty="0" smtClean="0">
                <a:solidFill>
                  <a:schemeClr val="bg1"/>
                </a:solidFill>
              </a:rPr>
              <a:t> </a:t>
            </a:r>
            <a:r>
              <a:rPr lang="ru-RU" sz="2800" dirty="0" err="1" smtClean="0">
                <a:solidFill>
                  <a:schemeClr val="bg1"/>
                </a:solidFill>
              </a:rPr>
              <a:t>at</a:t>
            </a:r>
            <a:r>
              <a:rPr lang="ru-RU" sz="2800" dirty="0" smtClean="0">
                <a:solidFill>
                  <a:schemeClr val="bg1"/>
                </a:solidFill>
              </a:rPr>
              <a:t> </a:t>
            </a:r>
            <a:r>
              <a:rPr lang="ru-RU" sz="2800" dirty="0" err="1">
                <a:solidFill>
                  <a:schemeClr val="bg1"/>
                </a:solidFill>
              </a:rPr>
              <a:t>the</a:t>
            </a:r>
            <a:r>
              <a:rPr lang="ru-RU" sz="2800" dirty="0">
                <a:solidFill>
                  <a:schemeClr val="bg1"/>
                </a:solidFill>
              </a:rPr>
              <a:t> </a:t>
            </a:r>
            <a:r>
              <a:rPr lang="ru-RU" sz="2800" dirty="0" smtClean="0">
                <a:solidFill>
                  <a:schemeClr val="bg1"/>
                </a:solidFill>
              </a:rPr>
              <a:t> </a:t>
            </a:r>
            <a:r>
              <a:rPr lang="ru-RU" sz="2800" dirty="0" err="1" smtClean="0">
                <a:solidFill>
                  <a:schemeClr val="bg1"/>
                </a:solidFill>
              </a:rPr>
              <a:t>Chicago</a:t>
            </a:r>
            <a:r>
              <a:rPr lang="ru-RU" sz="2800" dirty="0" smtClean="0">
                <a:solidFill>
                  <a:schemeClr val="bg1"/>
                </a:solidFill>
              </a:rPr>
              <a:t> </a:t>
            </a:r>
            <a:r>
              <a:rPr lang="en-US" sz="2800" dirty="0" smtClean="0">
                <a:solidFill>
                  <a:schemeClr val="bg1"/>
                </a:solidFill>
              </a:rPr>
              <a:t>University (1968) [2]</a:t>
            </a:r>
          </a:p>
          <a:p>
            <a:pPr marL="457200" indent="-457200">
              <a:buFont typeface="Arial" panose="020B0604020202020204" pitchFamily="34" charset="0"/>
              <a:buChar char="•"/>
            </a:pP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Then before 1975, the direct reconstruction was only possible for </a:t>
            </a:r>
            <a:r>
              <a:rPr lang="en-US" sz="2800" i="1" dirty="0" smtClean="0">
                <a:solidFill>
                  <a:schemeClr val="bg1"/>
                </a:solidFill>
              </a:rPr>
              <a:t>pp </a:t>
            </a:r>
            <a:r>
              <a:rPr lang="en-US" sz="2800" dirty="0" smtClean="0">
                <a:solidFill>
                  <a:schemeClr val="bg1"/>
                </a:solidFill>
              </a:rPr>
              <a:t>elastic scattering at </a:t>
            </a:r>
            <a:r>
              <a:rPr lang="ru-RU" sz="2800" dirty="0" smtClean="0">
                <a:solidFill>
                  <a:schemeClr val="bg1"/>
                </a:solidFill>
              </a:rPr>
              <a:t>90</a:t>
            </a:r>
            <a:r>
              <a:rPr lang="ru-RU" sz="2800" baseline="30000" dirty="0" smtClean="0">
                <a:solidFill>
                  <a:schemeClr val="bg1"/>
                </a:solidFill>
              </a:rPr>
              <a:t>о</a:t>
            </a:r>
            <a:r>
              <a:rPr lang="en-US" sz="2800" baseline="30000" dirty="0" smtClean="0">
                <a:solidFill>
                  <a:schemeClr val="bg1"/>
                </a:solidFill>
              </a:rPr>
              <a:t>  </a:t>
            </a:r>
            <a:r>
              <a:rPr lang="en-US" sz="2800" i="1" dirty="0" smtClean="0">
                <a:solidFill>
                  <a:schemeClr val="bg1"/>
                </a:solidFill>
              </a:rPr>
              <a:t> (CM) </a:t>
            </a:r>
            <a:r>
              <a:rPr lang="en-US" sz="2800" dirty="0" smtClean="0">
                <a:solidFill>
                  <a:schemeClr val="bg1"/>
                </a:solidFill>
              </a:rPr>
              <a:t>at a few energies</a:t>
            </a:r>
            <a:r>
              <a:rPr lang="ru-RU" sz="2800" dirty="0" smtClean="0">
                <a:solidFill>
                  <a:schemeClr val="bg1"/>
                </a:solidFill>
              </a:rPr>
              <a:t> </a:t>
            </a:r>
            <a:r>
              <a:rPr lang="en-US" sz="2800" dirty="0" smtClean="0">
                <a:solidFill>
                  <a:schemeClr val="bg1"/>
                </a:solidFill>
              </a:rPr>
              <a:t>[3]. </a:t>
            </a:r>
          </a:p>
          <a:p>
            <a:pPr marL="457200" indent="-457200">
              <a:buFont typeface="Arial" panose="020B0604020202020204" pitchFamily="34" charset="0"/>
              <a:buChar char="•"/>
            </a:pP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The first direct reconstruction over a large angular region was carried out using the 0.59 GeV  PSI data and  was reported in </a:t>
            </a:r>
            <a:r>
              <a:rPr lang="ru-RU" sz="2800" dirty="0" smtClean="0">
                <a:solidFill>
                  <a:schemeClr val="bg1"/>
                </a:solidFill>
              </a:rPr>
              <a:t>( 1981) </a:t>
            </a:r>
            <a:r>
              <a:rPr lang="en-US" sz="2800" dirty="0" smtClean="0">
                <a:solidFill>
                  <a:schemeClr val="bg1"/>
                </a:solidFill>
              </a:rPr>
              <a:t>[4].  The PSI </a:t>
            </a:r>
            <a:r>
              <a:rPr lang="en-US" sz="2800" dirty="0">
                <a:solidFill>
                  <a:schemeClr val="bg1"/>
                </a:solidFill>
              </a:rPr>
              <a:t>data below 0.59GeV </a:t>
            </a:r>
            <a:r>
              <a:rPr lang="ru-RU" sz="2800" dirty="0" smtClean="0">
                <a:solidFill>
                  <a:schemeClr val="bg1"/>
                </a:solidFill>
              </a:rPr>
              <a:t>(1990) </a:t>
            </a:r>
            <a:r>
              <a:rPr lang="en-US" sz="2800" dirty="0" smtClean="0">
                <a:solidFill>
                  <a:schemeClr val="bg1"/>
                </a:solidFill>
              </a:rPr>
              <a:t>[5] </a:t>
            </a:r>
          </a:p>
          <a:p>
            <a:pPr marL="457200" indent="-457200">
              <a:buFont typeface="Arial" panose="020B0604020202020204" pitchFamily="34" charset="0"/>
              <a:buChar char="•"/>
            </a:pPr>
            <a:endParaRPr lang="ru-RU" sz="2800" dirty="0">
              <a:solidFill>
                <a:schemeClr val="bg1"/>
              </a:solidFill>
            </a:endParaRPr>
          </a:p>
        </p:txBody>
      </p:sp>
      <p:sp>
        <p:nvSpPr>
          <p:cNvPr id="8" name="Заголовок 7"/>
          <p:cNvSpPr>
            <a:spLocks noGrp="1"/>
          </p:cNvSpPr>
          <p:nvPr>
            <p:ph type="title"/>
          </p:nvPr>
        </p:nvSpPr>
        <p:spPr>
          <a:xfrm>
            <a:off x="609600" y="228600"/>
            <a:ext cx="7767319" cy="1231106"/>
          </a:xfrm>
        </p:spPr>
        <p:txBody>
          <a:bodyPr/>
          <a:lstStyle/>
          <a:p>
            <a:pPr algn="ctr"/>
            <a:r>
              <a:rPr lang="en-US" sz="4000" b="1" dirty="0">
                <a:latin typeface="+mj-lt"/>
              </a:rPr>
              <a:t>The status of the DRSA is as follows: </a:t>
            </a:r>
            <a:br>
              <a:rPr lang="en-US" sz="4000" b="1" dirty="0">
                <a:latin typeface="+mj-lt"/>
              </a:rPr>
            </a:br>
            <a:endParaRPr lang="ru-RU" sz="4000" b="1" dirty="0">
              <a:latin typeface="+mj-lt"/>
            </a:endParaRPr>
          </a:p>
        </p:txBody>
      </p:sp>
    </p:spTree>
    <p:extLst>
      <p:ext uri="{BB962C8B-B14F-4D97-AF65-F5344CB8AC3E}">
        <p14:creationId xmlns:p14="http://schemas.microsoft.com/office/powerpoint/2010/main" val="3570089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976" y="304800"/>
            <a:ext cx="8610600" cy="4832092"/>
          </a:xfrm>
          <a:prstGeom prst="rect">
            <a:avLst/>
          </a:prstGeom>
        </p:spPr>
        <p:txBody>
          <a:bodyPr wrap="square">
            <a:spAutoFit/>
          </a:bodyPr>
          <a:lstStyle/>
          <a:p>
            <a:pPr marL="457200" indent="-457200">
              <a:buFont typeface="Arial" panose="020B0604020202020204" pitchFamily="34" charset="0"/>
              <a:buChar char="•"/>
            </a:pPr>
            <a:r>
              <a:rPr lang="en-US" sz="2800" dirty="0" smtClean="0">
                <a:solidFill>
                  <a:schemeClr val="bg1"/>
                </a:solidFill>
              </a:rPr>
              <a:t>Similar reconstructions have been subsequently performed using LAMPF data at 0.73 GeV </a:t>
            </a:r>
            <a:r>
              <a:rPr lang="ru-RU" sz="2800" dirty="0" smtClean="0">
                <a:solidFill>
                  <a:schemeClr val="bg1"/>
                </a:solidFill>
              </a:rPr>
              <a:t>(1989) </a:t>
            </a:r>
            <a:r>
              <a:rPr lang="en-US" sz="2800" dirty="0" smtClean="0">
                <a:solidFill>
                  <a:schemeClr val="bg1"/>
                </a:solidFill>
              </a:rPr>
              <a:t>[6],  and LAMPF data at 0.80 GeV </a:t>
            </a:r>
            <a:r>
              <a:rPr lang="ru-RU" sz="2800" dirty="0" smtClean="0">
                <a:solidFill>
                  <a:schemeClr val="bg1"/>
                </a:solidFill>
              </a:rPr>
              <a:t>(1985) </a:t>
            </a:r>
            <a:r>
              <a:rPr lang="en-US" sz="2800" dirty="0" smtClean="0">
                <a:solidFill>
                  <a:schemeClr val="bg1"/>
                </a:solidFill>
              </a:rPr>
              <a:t>[7].</a:t>
            </a:r>
          </a:p>
          <a:p>
            <a:pPr marL="457200" indent="-457200">
              <a:buFont typeface="Arial" panose="020B0604020202020204" pitchFamily="34" charset="0"/>
              <a:buChar char="•"/>
            </a:pP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The SATURNE II data have also allowed a DRSA analysis at 11 energies between 0.83 and 2.70GeV </a:t>
            </a:r>
            <a:r>
              <a:rPr lang="ru-RU" sz="2800" dirty="0" smtClean="0">
                <a:solidFill>
                  <a:schemeClr val="bg1"/>
                </a:solidFill>
              </a:rPr>
              <a:t>(1990) </a:t>
            </a:r>
            <a:r>
              <a:rPr lang="en-US" sz="2800" dirty="0" smtClean="0">
                <a:solidFill>
                  <a:schemeClr val="bg1"/>
                </a:solidFill>
              </a:rPr>
              <a:t>[8]. </a:t>
            </a:r>
          </a:p>
          <a:p>
            <a:pPr marL="457200" indent="-457200">
              <a:buFont typeface="Arial" panose="020B0604020202020204" pitchFamily="34" charset="0"/>
              <a:buChar char="•"/>
            </a:pP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Finally, at </a:t>
            </a:r>
            <a:r>
              <a:rPr lang="en-US" sz="2800" dirty="0">
                <a:solidFill>
                  <a:schemeClr val="bg1"/>
                </a:solidFill>
              </a:rPr>
              <a:t>higher energy, an amplitude analysis was performed using the 6 GeV/c ANL-ZGS data  </a:t>
            </a:r>
            <a:r>
              <a:rPr lang="ru-RU" sz="2800" dirty="0" smtClean="0">
                <a:solidFill>
                  <a:schemeClr val="bg1"/>
                </a:solidFill>
              </a:rPr>
              <a:t>(1985-1986) </a:t>
            </a:r>
            <a:r>
              <a:rPr lang="en-US" sz="2800" dirty="0" smtClean="0">
                <a:solidFill>
                  <a:schemeClr val="bg1"/>
                </a:solidFill>
              </a:rPr>
              <a:t>[9,10].</a:t>
            </a:r>
            <a:endParaRPr lang="en-US" sz="2800" dirty="0">
              <a:solidFill>
                <a:schemeClr val="bg1"/>
              </a:solidFill>
            </a:endParaRPr>
          </a:p>
          <a:p>
            <a:endParaRPr lang="ru-RU" sz="2800" dirty="0">
              <a:solidFill>
                <a:schemeClr val="bg1"/>
              </a:solidFill>
            </a:endParaRPr>
          </a:p>
        </p:txBody>
      </p:sp>
      <p:sp>
        <p:nvSpPr>
          <p:cNvPr id="7" name="Прямоугольник 6"/>
          <p:cNvSpPr/>
          <p:nvPr/>
        </p:nvSpPr>
        <p:spPr>
          <a:xfrm>
            <a:off x="323976" y="4648200"/>
            <a:ext cx="8722359" cy="2062103"/>
          </a:xfrm>
          <a:prstGeom prst="rect">
            <a:avLst/>
          </a:prstGeom>
        </p:spPr>
        <p:txBody>
          <a:bodyPr wrap="square">
            <a:spAutoFit/>
          </a:bodyPr>
          <a:lstStyle/>
          <a:p>
            <a:r>
              <a:rPr lang="en-US" sz="1600" dirty="0" smtClean="0">
                <a:solidFill>
                  <a:schemeClr val="bg1"/>
                </a:solidFill>
              </a:rPr>
              <a:t>[2] P.  Lemon, et al.,  Phys. Rev. 169 (1968) 1026.</a:t>
            </a:r>
          </a:p>
          <a:p>
            <a:r>
              <a:rPr lang="en-US" sz="1600" dirty="0" smtClean="0">
                <a:solidFill>
                  <a:schemeClr val="bg1"/>
                </a:solidFill>
              </a:rPr>
              <a:t>[3] C</a:t>
            </a:r>
            <a:r>
              <a:rPr lang="en-US" sz="1600" dirty="0">
                <a:solidFill>
                  <a:schemeClr val="bg1"/>
                </a:solidFill>
              </a:rPr>
              <a:t>. </a:t>
            </a:r>
            <a:r>
              <a:rPr lang="en-US" sz="1600" dirty="0" err="1">
                <a:solidFill>
                  <a:schemeClr val="bg1"/>
                </a:solidFill>
              </a:rPr>
              <a:t>Lechanoine-Leluc</a:t>
            </a:r>
            <a:r>
              <a:rPr lang="en-US" sz="1600" dirty="0">
                <a:solidFill>
                  <a:schemeClr val="bg1"/>
                </a:solidFill>
              </a:rPr>
              <a:t> and F. Lehar, Rev. Mod. Phys. </a:t>
            </a:r>
            <a:r>
              <a:rPr lang="en-US" sz="1600" dirty="0" smtClean="0">
                <a:solidFill>
                  <a:schemeClr val="bg1"/>
                </a:solidFill>
              </a:rPr>
              <a:t>65,</a:t>
            </a:r>
            <a:r>
              <a:rPr lang="ru-RU" sz="1600" dirty="0" smtClean="0">
                <a:solidFill>
                  <a:schemeClr val="bg1"/>
                </a:solidFill>
              </a:rPr>
              <a:t>47 </a:t>
            </a:r>
            <a:r>
              <a:rPr lang="ru-RU" sz="1600" dirty="0">
                <a:solidFill>
                  <a:schemeClr val="bg1"/>
                </a:solidFill>
              </a:rPr>
              <a:t>(1993)</a:t>
            </a:r>
          </a:p>
          <a:p>
            <a:r>
              <a:rPr lang="de-DE" sz="1600" dirty="0" smtClean="0">
                <a:solidFill>
                  <a:schemeClr val="bg1"/>
                </a:solidFill>
              </a:rPr>
              <a:t>[4]. </a:t>
            </a:r>
            <a:r>
              <a:rPr lang="de-DE" sz="1600" dirty="0">
                <a:solidFill>
                  <a:schemeClr val="bg1"/>
                </a:solidFill>
              </a:rPr>
              <a:t>E. Aprile</a:t>
            </a:r>
            <a:r>
              <a:rPr lang="de-DE" sz="1600" dirty="0" smtClean="0">
                <a:solidFill>
                  <a:schemeClr val="bg1"/>
                </a:solidFill>
              </a:rPr>
              <a:t>,</a:t>
            </a:r>
            <a:r>
              <a:rPr lang="en-US" sz="1600" dirty="0" smtClean="0">
                <a:solidFill>
                  <a:schemeClr val="bg1"/>
                </a:solidFill>
              </a:rPr>
              <a:t>, et al., </a:t>
            </a:r>
            <a:r>
              <a:rPr lang="en-US" sz="1600" dirty="0">
                <a:solidFill>
                  <a:schemeClr val="bg1"/>
                </a:solidFill>
              </a:rPr>
              <a:t>Phys. Rev. Lett. 46, 1047 (1981</a:t>
            </a:r>
            <a:r>
              <a:rPr lang="en-US" sz="1600" dirty="0" smtClean="0">
                <a:solidFill>
                  <a:schemeClr val="bg1"/>
                </a:solidFill>
              </a:rPr>
              <a:t>)  [5]. </a:t>
            </a:r>
            <a:r>
              <a:rPr lang="en-US" sz="1600" dirty="0">
                <a:solidFill>
                  <a:schemeClr val="bg1"/>
                </a:solidFill>
              </a:rPr>
              <a:t>M.W. </a:t>
            </a:r>
            <a:r>
              <a:rPr lang="en-US" sz="1600" dirty="0" err="1" smtClean="0">
                <a:solidFill>
                  <a:schemeClr val="bg1"/>
                </a:solidFill>
              </a:rPr>
              <a:t>McNaughtonet</a:t>
            </a:r>
            <a:r>
              <a:rPr lang="en-US" sz="1600" dirty="0" smtClean="0">
                <a:solidFill>
                  <a:schemeClr val="bg1"/>
                </a:solidFill>
              </a:rPr>
              <a:t> al., Phys</a:t>
            </a:r>
            <a:r>
              <a:rPr lang="en-US" sz="1600" dirty="0">
                <a:solidFill>
                  <a:schemeClr val="bg1"/>
                </a:solidFill>
              </a:rPr>
              <a:t>. Rev. C 41, 2809 (1990)</a:t>
            </a:r>
          </a:p>
          <a:p>
            <a:r>
              <a:rPr lang="de-DE" sz="1600" dirty="0" smtClean="0">
                <a:solidFill>
                  <a:schemeClr val="bg1"/>
                </a:solidFill>
              </a:rPr>
              <a:t>[6]. </a:t>
            </a:r>
            <a:r>
              <a:rPr lang="de-DE" sz="1600" dirty="0">
                <a:solidFill>
                  <a:schemeClr val="bg1"/>
                </a:solidFill>
              </a:rPr>
              <a:t>R </a:t>
            </a:r>
            <a:r>
              <a:rPr lang="de-DE" sz="1600" dirty="0" err="1">
                <a:solidFill>
                  <a:schemeClr val="bg1"/>
                </a:solidFill>
              </a:rPr>
              <a:t>Hausammann</a:t>
            </a:r>
            <a:r>
              <a:rPr lang="de-DE" sz="1600" dirty="0">
                <a:solidFill>
                  <a:schemeClr val="bg1"/>
                </a:solidFill>
              </a:rPr>
              <a:t>, </a:t>
            </a:r>
            <a:r>
              <a:rPr lang="en-US" sz="1600" dirty="0" smtClean="0">
                <a:solidFill>
                  <a:schemeClr val="bg1"/>
                </a:solidFill>
              </a:rPr>
              <a:t>et al., </a:t>
            </a:r>
            <a:r>
              <a:rPr lang="en-US" sz="1600" dirty="0">
                <a:solidFill>
                  <a:schemeClr val="bg1"/>
                </a:solidFill>
              </a:rPr>
              <a:t>Phys. Rev. D 40, </a:t>
            </a:r>
            <a:r>
              <a:rPr lang="en-US" sz="1600" dirty="0" smtClean="0">
                <a:solidFill>
                  <a:schemeClr val="bg1"/>
                </a:solidFill>
              </a:rPr>
              <a:t>22 </a:t>
            </a:r>
            <a:r>
              <a:rPr lang="ru-RU" sz="1600" dirty="0" smtClean="0">
                <a:solidFill>
                  <a:schemeClr val="bg1"/>
                </a:solidFill>
              </a:rPr>
              <a:t>(</a:t>
            </a:r>
            <a:r>
              <a:rPr lang="ru-RU" sz="1600" dirty="0">
                <a:solidFill>
                  <a:schemeClr val="bg1"/>
                </a:solidFill>
              </a:rPr>
              <a:t>1989</a:t>
            </a:r>
            <a:r>
              <a:rPr lang="ru-RU" sz="1600" dirty="0" smtClean="0">
                <a:solidFill>
                  <a:schemeClr val="bg1"/>
                </a:solidFill>
              </a:rPr>
              <a:t>)</a:t>
            </a:r>
            <a:r>
              <a:rPr lang="en-US" sz="1600" dirty="0" smtClean="0">
                <a:solidFill>
                  <a:schemeClr val="bg1"/>
                </a:solidFill>
              </a:rPr>
              <a:t>  [7]. </a:t>
            </a:r>
            <a:r>
              <a:rPr lang="en-US" sz="1600" dirty="0">
                <a:solidFill>
                  <a:schemeClr val="bg1"/>
                </a:solidFill>
              </a:rPr>
              <a:t>F. </a:t>
            </a:r>
            <a:r>
              <a:rPr lang="en-US" sz="1600" dirty="0" err="1">
                <a:solidFill>
                  <a:schemeClr val="bg1"/>
                </a:solidFill>
              </a:rPr>
              <a:t>Arash</a:t>
            </a:r>
            <a:r>
              <a:rPr lang="en-US" sz="1600" dirty="0">
                <a:solidFill>
                  <a:schemeClr val="bg1"/>
                </a:solidFill>
              </a:rPr>
              <a:t>, F., </a:t>
            </a:r>
            <a:r>
              <a:rPr lang="en-US" sz="1600" dirty="0" smtClean="0">
                <a:solidFill>
                  <a:schemeClr val="bg1"/>
                </a:solidFill>
              </a:rPr>
              <a:t>et al., </a:t>
            </a:r>
            <a:r>
              <a:rPr lang="en-US" sz="1600" dirty="0">
                <a:solidFill>
                  <a:schemeClr val="bg1"/>
                </a:solidFill>
              </a:rPr>
              <a:t>Phys. Rev. </a:t>
            </a:r>
            <a:r>
              <a:rPr lang="en-US" sz="1600" dirty="0" smtClean="0">
                <a:solidFill>
                  <a:schemeClr val="bg1"/>
                </a:solidFill>
              </a:rPr>
              <a:t>D </a:t>
            </a:r>
            <a:r>
              <a:rPr lang="ru-RU" sz="1600" dirty="0" smtClean="0">
                <a:solidFill>
                  <a:schemeClr val="bg1"/>
                </a:solidFill>
              </a:rPr>
              <a:t>32</a:t>
            </a:r>
            <a:r>
              <a:rPr lang="ru-RU" sz="1600" dirty="0">
                <a:solidFill>
                  <a:schemeClr val="bg1"/>
                </a:solidFill>
              </a:rPr>
              <a:t>, 74 (1985)</a:t>
            </a:r>
          </a:p>
          <a:p>
            <a:r>
              <a:rPr lang="en-US" sz="1600" dirty="0">
                <a:solidFill>
                  <a:schemeClr val="bg1"/>
                </a:solidFill>
              </a:rPr>
              <a:t>[8] C.D. Lac, J. Ball, J. </a:t>
            </a:r>
            <a:r>
              <a:rPr lang="en-US" sz="1600" dirty="0" err="1">
                <a:solidFill>
                  <a:schemeClr val="bg1"/>
                </a:solidFill>
              </a:rPr>
              <a:t>Bystricky</a:t>
            </a:r>
            <a:r>
              <a:rPr lang="en-US" sz="1600" dirty="0">
                <a:solidFill>
                  <a:schemeClr val="bg1"/>
                </a:solidFill>
              </a:rPr>
              <a:t>, </a:t>
            </a:r>
            <a:r>
              <a:rPr lang="en-US" sz="1600" dirty="0" smtClean="0">
                <a:solidFill>
                  <a:schemeClr val="bg1"/>
                </a:solidFill>
              </a:rPr>
              <a:t> et </a:t>
            </a:r>
            <a:r>
              <a:rPr lang="en-US" sz="1600" dirty="0">
                <a:solidFill>
                  <a:schemeClr val="bg1"/>
                </a:solidFill>
              </a:rPr>
              <a:t>al. Journal de Physique, 1990, 51 (23), pp.2689-2716I</a:t>
            </a:r>
          </a:p>
          <a:p>
            <a:r>
              <a:rPr lang="en-US" sz="1600" dirty="0" smtClean="0">
                <a:solidFill>
                  <a:schemeClr val="bg1"/>
                </a:solidFill>
              </a:rPr>
              <a:t>[9]. </a:t>
            </a:r>
            <a:r>
              <a:rPr lang="en-US" sz="1600" dirty="0">
                <a:solidFill>
                  <a:schemeClr val="bg1"/>
                </a:solidFill>
              </a:rPr>
              <a:t>M. Matsuda, H. </a:t>
            </a:r>
            <a:r>
              <a:rPr lang="en-US" sz="1600" dirty="0" err="1">
                <a:solidFill>
                  <a:schemeClr val="bg1"/>
                </a:solidFill>
              </a:rPr>
              <a:t>Suemitsu</a:t>
            </a:r>
            <a:r>
              <a:rPr lang="en-US" sz="1600" dirty="0">
                <a:solidFill>
                  <a:schemeClr val="bg1"/>
                </a:solidFill>
              </a:rPr>
              <a:t>, M. </a:t>
            </a:r>
            <a:r>
              <a:rPr lang="en-US" sz="1600" dirty="0" err="1">
                <a:solidFill>
                  <a:schemeClr val="bg1"/>
                </a:solidFill>
              </a:rPr>
              <a:t>Yonezawa</a:t>
            </a:r>
            <a:r>
              <a:rPr lang="en-US" sz="1600" dirty="0">
                <a:solidFill>
                  <a:schemeClr val="bg1"/>
                </a:solidFill>
              </a:rPr>
              <a:t>, Phys. Rev. D 33</a:t>
            </a:r>
            <a:r>
              <a:rPr lang="en-US" sz="1600" dirty="0" smtClean="0">
                <a:solidFill>
                  <a:schemeClr val="bg1"/>
                </a:solidFill>
              </a:rPr>
              <a:t>, </a:t>
            </a:r>
            <a:r>
              <a:rPr lang="ru-RU" sz="1600" dirty="0" smtClean="0">
                <a:solidFill>
                  <a:schemeClr val="bg1"/>
                </a:solidFill>
              </a:rPr>
              <a:t>2563 </a:t>
            </a:r>
            <a:r>
              <a:rPr lang="ru-RU" sz="1600" dirty="0">
                <a:solidFill>
                  <a:schemeClr val="bg1"/>
                </a:solidFill>
              </a:rPr>
              <a:t>(1986</a:t>
            </a:r>
            <a:r>
              <a:rPr lang="ru-RU" sz="1600" dirty="0" smtClean="0">
                <a:solidFill>
                  <a:schemeClr val="bg1"/>
                </a:solidFill>
              </a:rPr>
              <a:t>)</a:t>
            </a:r>
            <a:endParaRPr lang="en-US" sz="1600" dirty="0" smtClean="0">
              <a:solidFill>
                <a:schemeClr val="bg1"/>
              </a:solidFill>
            </a:endParaRPr>
          </a:p>
          <a:p>
            <a:r>
              <a:rPr lang="en-US" sz="1600" dirty="0" smtClean="0">
                <a:solidFill>
                  <a:schemeClr val="bg1"/>
                </a:solidFill>
              </a:rPr>
              <a:t>[10].P</a:t>
            </a:r>
            <a:r>
              <a:rPr lang="en-US" sz="1600" dirty="0">
                <a:solidFill>
                  <a:schemeClr val="bg1"/>
                </a:solidFill>
              </a:rPr>
              <a:t>. Auer, J. Chalmers, E. Colton, R Giese, H. Halpern, </a:t>
            </a:r>
            <a:r>
              <a:rPr lang="en-US" sz="1600" dirty="0" smtClean="0">
                <a:solidFill>
                  <a:schemeClr val="bg1"/>
                </a:solidFill>
              </a:rPr>
              <a:t>et al., </a:t>
            </a:r>
            <a:r>
              <a:rPr lang="en-US" sz="1600" dirty="0">
                <a:solidFill>
                  <a:schemeClr val="bg1"/>
                </a:solidFill>
              </a:rPr>
              <a:t>Phys. Rev. 032 1609 (1985</a:t>
            </a:r>
            <a:r>
              <a:rPr lang="en-US" sz="1600" dirty="0" smtClean="0">
                <a:solidFill>
                  <a:schemeClr val="bg1"/>
                </a:solidFill>
              </a:rPr>
              <a:t>)</a:t>
            </a:r>
          </a:p>
        </p:txBody>
      </p:sp>
    </p:spTree>
    <p:extLst>
      <p:ext uri="{BB962C8B-B14F-4D97-AF65-F5344CB8AC3E}">
        <p14:creationId xmlns:p14="http://schemas.microsoft.com/office/powerpoint/2010/main" val="1940382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609600"/>
            <a:ext cx="7767319" cy="4079240"/>
          </a:xfrm>
        </p:spPr>
        <p:txBody>
          <a:bodyPr/>
          <a:lstStyle/>
          <a:p>
            <a:r>
              <a:rPr lang="en-US" dirty="0"/>
              <a:t>We suggest to carry out the measurements of the pp and p(bar)p elastic scattering spin observables at 16 GeV/с (direct reconstruction of elastic pp and p(bar)p elastic scattering amplitudes at SPASCHARM experiment). To date the direct reconstruction of amplitudes for pp elastic scattering has performed up to 6 GeV/c [1,2] only, while there is no available data for p(bar)p elastics scattering.</a:t>
            </a:r>
          </a:p>
          <a:p>
            <a:r>
              <a:rPr lang="en-US" dirty="0"/>
              <a:t>New measurements at SPASCHARM will significantly extend the energy range of the spin studies and will give unique possibility to compare elastic pp and p(bar)p scattering. </a:t>
            </a:r>
          </a:p>
          <a:p>
            <a:r>
              <a:rPr lang="en-US" dirty="0"/>
              <a:t>To date the direct reconstruction of amplitudes for pp elastic scattering has performed up to 6 GeV/c [1,2] only, while there is no available data for p(bar)p elastics scattering.</a:t>
            </a:r>
            <a:br>
              <a:rPr lang="en-US" dirty="0"/>
            </a:br>
            <a:endParaRPr lang="ru-RU" dirty="0">
              <a:solidFill>
                <a:schemeClr val="bg1"/>
              </a:solidFill>
            </a:endParaRPr>
          </a:p>
        </p:txBody>
      </p:sp>
      <p:sp>
        <p:nvSpPr>
          <p:cNvPr id="5" name="Прямоугольник 4"/>
          <p:cNvSpPr/>
          <p:nvPr/>
        </p:nvSpPr>
        <p:spPr>
          <a:xfrm>
            <a:off x="762000" y="762000"/>
            <a:ext cx="8118663" cy="3046988"/>
          </a:xfrm>
          <a:prstGeom prst="rect">
            <a:avLst/>
          </a:prstGeom>
        </p:spPr>
        <p:txBody>
          <a:bodyPr wrap="square">
            <a:spAutoFit/>
          </a:bodyPr>
          <a:lstStyle/>
          <a:p>
            <a:r>
              <a:rPr lang="en-US" sz="3200" dirty="0" smtClean="0">
                <a:solidFill>
                  <a:schemeClr val="bg1"/>
                </a:solidFill>
                <a:ea typeface="Times New Roman" panose="02020603050405020304" pitchFamily="18" charset="0"/>
              </a:rPr>
              <a:t>Thus, up to now, direct </a:t>
            </a:r>
            <a:r>
              <a:rPr lang="en-US" sz="3200" dirty="0" err="1" smtClean="0">
                <a:solidFill>
                  <a:schemeClr val="bg1"/>
                </a:solidFill>
                <a:ea typeface="Times New Roman" panose="02020603050405020304" pitchFamily="18" charset="0"/>
              </a:rPr>
              <a:t>reconstration</a:t>
            </a:r>
            <a:r>
              <a:rPr lang="en-US" sz="3200" dirty="0" smtClean="0">
                <a:solidFill>
                  <a:schemeClr val="bg1"/>
                </a:solidFill>
                <a:ea typeface="Times New Roman" panose="02020603050405020304" pitchFamily="18" charset="0"/>
              </a:rPr>
              <a:t> of amplitudes for pp-elastic scattering has been performed only less then 6 GeV/c, </a:t>
            </a:r>
            <a:r>
              <a:rPr lang="en-US" sz="3200" dirty="0">
                <a:solidFill>
                  <a:schemeClr val="bg1"/>
                </a:solidFill>
                <a:ea typeface="Times New Roman" panose="02020603050405020304" pitchFamily="18" charset="0"/>
              </a:rPr>
              <a:t>while there is no data available for p (bar) p-elastic scattering.</a:t>
            </a:r>
            <a:r>
              <a:rPr lang="en-US" sz="2800" dirty="0" smtClean="0"/>
              <a:t>. </a:t>
            </a:r>
            <a:endParaRPr lang="en-US" sz="2800" dirty="0" smtClean="0">
              <a:solidFill>
                <a:schemeClr val="bg1"/>
              </a:solidFill>
              <a:ea typeface="Times New Roman" panose="02020603050405020304" pitchFamily="18" charset="0"/>
            </a:endParaRPr>
          </a:p>
          <a:p>
            <a:r>
              <a:rPr lang="en-US" sz="3200" dirty="0" smtClean="0">
                <a:solidFill>
                  <a:schemeClr val="bg1"/>
                </a:solidFill>
                <a:ea typeface="Times New Roman" panose="02020603050405020304" pitchFamily="18" charset="0"/>
              </a:rPr>
              <a:t> </a:t>
            </a:r>
            <a:endParaRPr lang="ru-RU"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8475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6426"/>
            <a:ext cx="7767319" cy="677108"/>
          </a:xfrm>
        </p:spPr>
        <p:txBody>
          <a:bodyPr/>
          <a:lstStyle/>
          <a:p>
            <a:pPr algn="ctr"/>
            <a:r>
              <a:rPr lang="en-US" sz="4400" dirty="0" smtClean="0">
                <a:latin typeface="+mj-lt"/>
              </a:rPr>
              <a:t>Notation</a:t>
            </a:r>
            <a:endParaRPr lang="ru-RU" sz="4400" dirty="0">
              <a:latin typeface="+mj-lt"/>
            </a:endParaRPr>
          </a:p>
        </p:txBody>
      </p:sp>
      <p:sp>
        <p:nvSpPr>
          <p:cNvPr id="3" name="Текст 2"/>
          <p:cNvSpPr>
            <a:spLocks noGrp="1"/>
          </p:cNvSpPr>
          <p:nvPr>
            <p:ph type="body" idx="1"/>
          </p:nvPr>
        </p:nvSpPr>
        <p:spPr>
          <a:xfrm>
            <a:off x="451556" y="722489"/>
            <a:ext cx="8387644" cy="6032421"/>
          </a:xfrm>
        </p:spPr>
        <p:txBody>
          <a:bodyPr/>
          <a:lstStyle/>
          <a:p>
            <a:pPr lvl="0" algn="ctr" rtl="0"/>
            <a:r>
              <a:rPr lang="en-US" altLang="ru-RU" sz="3200" dirty="0">
                <a:solidFill>
                  <a:schemeClr val="bg1"/>
                </a:solidFill>
              </a:rPr>
              <a:t>To discuss the completed </a:t>
            </a:r>
            <a:r>
              <a:rPr lang="en-US" altLang="ru-RU" sz="3200" dirty="0" smtClean="0">
                <a:solidFill>
                  <a:schemeClr val="bg1"/>
                </a:solidFill>
              </a:rPr>
              <a:t>experiment</a:t>
            </a:r>
            <a:r>
              <a:rPr lang="en-US" altLang="ru-RU" sz="3200" dirty="0">
                <a:solidFill>
                  <a:schemeClr val="bg1"/>
                </a:solidFill>
              </a:rPr>
              <a:t>, we need to introduce some notation</a:t>
            </a:r>
            <a:r>
              <a:rPr lang="en-US" altLang="ru-RU" sz="3200" dirty="0" smtClean="0">
                <a:solidFill>
                  <a:schemeClr val="bg1"/>
                </a:solidFill>
              </a:rPr>
              <a:t>.</a:t>
            </a:r>
          </a:p>
          <a:p>
            <a:pPr lvl="0" algn="ctr" rtl="0"/>
            <a:r>
              <a:rPr lang="en-US" sz="3200" dirty="0" smtClean="0">
                <a:solidFill>
                  <a:schemeClr val="bg1"/>
                </a:solidFill>
              </a:rPr>
              <a:t>We  denote  a  general  scattering  observable  by            </a:t>
            </a:r>
            <a:r>
              <a:rPr lang="en-US" sz="4000" b="1" dirty="0" err="1">
                <a:solidFill>
                  <a:srgbClr val="FFFF00"/>
                </a:solidFill>
              </a:rPr>
              <a:t>X</a:t>
            </a:r>
            <a:r>
              <a:rPr lang="en-US" sz="2800" b="1" dirty="0" err="1" smtClean="0">
                <a:solidFill>
                  <a:srgbClr val="FFFF00"/>
                </a:solidFill>
              </a:rPr>
              <a:t>srbt</a:t>
            </a:r>
            <a:endParaRPr lang="en-US" sz="3200" b="1" dirty="0" smtClean="0">
              <a:solidFill>
                <a:schemeClr val="bg1"/>
              </a:solidFill>
            </a:endParaRPr>
          </a:p>
          <a:p>
            <a:pPr lvl="0" algn="ctr" rtl="0"/>
            <a:r>
              <a:rPr lang="en-US" sz="3200" dirty="0" smtClean="0">
                <a:solidFill>
                  <a:schemeClr val="bg1"/>
                </a:solidFill>
              </a:rPr>
              <a:t>where  the  indices  denote  the  spin direction  of  the  particles:  </a:t>
            </a:r>
          </a:p>
          <a:p>
            <a:pPr algn="ctr"/>
            <a:r>
              <a:rPr lang="en-US" sz="3200" dirty="0" smtClean="0">
                <a:solidFill>
                  <a:schemeClr val="bg1"/>
                </a:solidFill>
              </a:rPr>
              <a:t>                </a:t>
            </a:r>
            <a:r>
              <a:rPr lang="en-US" sz="3200" dirty="0">
                <a:solidFill>
                  <a:schemeClr val="bg1"/>
                </a:solidFill>
              </a:rPr>
              <a:t>s  =  scattered, r  =  </a:t>
            </a:r>
            <a:r>
              <a:rPr lang="en-US" sz="3200" dirty="0" smtClean="0">
                <a:solidFill>
                  <a:schemeClr val="bg1"/>
                </a:solidFill>
              </a:rPr>
              <a:t>recoil</a:t>
            </a:r>
          </a:p>
          <a:p>
            <a:pPr algn="ctr"/>
            <a:r>
              <a:rPr lang="en-US" sz="3200" dirty="0">
                <a:solidFill>
                  <a:schemeClr val="bg1"/>
                </a:solidFill>
              </a:rPr>
              <a:t> </a:t>
            </a:r>
            <a:r>
              <a:rPr lang="en-US" sz="3200" dirty="0" smtClean="0">
                <a:solidFill>
                  <a:schemeClr val="bg1"/>
                </a:solidFill>
              </a:rPr>
              <a:t>           b  =  beam, t  =  target, </a:t>
            </a:r>
            <a:endParaRPr lang="ru-RU" sz="3200" dirty="0" smtClean="0">
              <a:solidFill>
                <a:schemeClr val="bg1"/>
              </a:solidFill>
            </a:endParaRPr>
          </a:p>
          <a:p>
            <a:pPr algn="ctr"/>
            <a:r>
              <a:rPr lang="en-US" sz="4000" b="1" dirty="0" err="1" smtClean="0">
                <a:solidFill>
                  <a:srgbClr val="FFFF00"/>
                </a:solidFill>
              </a:rPr>
              <a:t>Xsrbt</a:t>
            </a:r>
            <a:r>
              <a:rPr lang="en-US" sz="4000" dirty="0" smtClean="0">
                <a:solidFill>
                  <a:srgbClr val="FFFF00"/>
                </a:solidFill>
              </a:rPr>
              <a:t> </a:t>
            </a:r>
            <a:r>
              <a:rPr lang="en-US" sz="4000" dirty="0">
                <a:solidFill>
                  <a:srgbClr val="FFFF00"/>
                </a:solidFill>
              </a:rPr>
              <a:t>= </a:t>
            </a:r>
            <a:r>
              <a:rPr lang="el-GR" sz="4000" dirty="0">
                <a:solidFill>
                  <a:srgbClr val="FFFF00"/>
                </a:solidFill>
              </a:rPr>
              <a:t>σ</a:t>
            </a:r>
            <a:r>
              <a:rPr lang="en-US" sz="4000" b="1" dirty="0" err="1" smtClean="0">
                <a:solidFill>
                  <a:srgbClr val="FFFF00"/>
                </a:solidFill>
              </a:rPr>
              <a:t>X</a:t>
            </a:r>
            <a:r>
              <a:rPr lang="en-US" sz="2800" b="1" dirty="0" err="1" smtClean="0">
                <a:solidFill>
                  <a:srgbClr val="FFFF00"/>
                </a:solidFill>
              </a:rPr>
              <a:t>srbt</a:t>
            </a:r>
            <a:endParaRPr lang="en-US" sz="2800" b="1" dirty="0" smtClean="0">
              <a:solidFill>
                <a:srgbClr val="FFFF00"/>
              </a:solidFill>
            </a:endParaRPr>
          </a:p>
          <a:p>
            <a:pPr algn="ctr"/>
            <a:endParaRPr lang="en-US" sz="2800" dirty="0">
              <a:solidFill>
                <a:schemeClr val="bg1"/>
              </a:solidFill>
            </a:endParaRPr>
          </a:p>
          <a:p>
            <a:pPr algn="ctr"/>
            <a:endParaRPr lang="en-US" sz="2000" dirty="0">
              <a:solidFill>
                <a:schemeClr val="bg1"/>
              </a:solidFill>
            </a:endParaRPr>
          </a:p>
          <a:p>
            <a:pPr algn="ctr"/>
            <a:r>
              <a:rPr lang="en-US" sz="2000" dirty="0">
                <a:solidFill>
                  <a:schemeClr val="bg1"/>
                </a:solidFill>
              </a:rPr>
              <a:t>J. </a:t>
            </a:r>
            <a:r>
              <a:rPr lang="en-US" sz="2000" dirty="0" err="1">
                <a:solidFill>
                  <a:schemeClr val="bg1"/>
                </a:solidFill>
              </a:rPr>
              <a:t>Bystricky</a:t>
            </a:r>
            <a:r>
              <a:rPr lang="en-US" sz="2000" dirty="0">
                <a:solidFill>
                  <a:schemeClr val="bg1"/>
                </a:solidFill>
              </a:rPr>
              <a:t>, F. Lehar, P. </a:t>
            </a:r>
            <a:r>
              <a:rPr lang="en-US" sz="2000" dirty="0" err="1">
                <a:solidFill>
                  <a:schemeClr val="bg1"/>
                </a:solidFill>
              </a:rPr>
              <a:t>Winternitz</a:t>
            </a:r>
            <a:r>
              <a:rPr lang="en-US" sz="2000" dirty="0">
                <a:solidFill>
                  <a:schemeClr val="bg1"/>
                </a:solidFill>
              </a:rPr>
              <a:t>. </a:t>
            </a:r>
            <a:r>
              <a:rPr lang="en-US" sz="2000" dirty="0" smtClean="0">
                <a:solidFill>
                  <a:schemeClr val="bg1"/>
                </a:solidFill>
              </a:rPr>
              <a:t>Journal </a:t>
            </a:r>
            <a:r>
              <a:rPr lang="en-US" sz="2000" dirty="0">
                <a:solidFill>
                  <a:schemeClr val="bg1"/>
                </a:solidFill>
              </a:rPr>
              <a:t>de Physique, </a:t>
            </a:r>
            <a:endParaRPr lang="en-US" sz="2000" dirty="0" smtClean="0">
              <a:solidFill>
                <a:schemeClr val="bg1"/>
              </a:solidFill>
            </a:endParaRPr>
          </a:p>
          <a:p>
            <a:pPr algn="ctr"/>
            <a:r>
              <a:rPr lang="en-US" sz="2000" dirty="0" smtClean="0">
                <a:solidFill>
                  <a:schemeClr val="bg1"/>
                </a:solidFill>
              </a:rPr>
              <a:t>1978</a:t>
            </a:r>
            <a:r>
              <a:rPr lang="en-US" sz="2000" dirty="0">
                <a:solidFill>
                  <a:schemeClr val="bg1"/>
                </a:solidFill>
              </a:rPr>
              <a:t>, 39 (1), pp.1-32.</a:t>
            </a:r>
            <a:endParaRPr lang="ru-RU" sz="2000" dirty="0">
              <a:solidFill>
                <a:schemeClr val="bg1"/>
              </a:solidFill>
            </a:endParaRPr>
          </a:p>
        </p:txBody>
      </p:sp>
    </p:spTree>
    <p:extLst>
      <p:ext uri="{BB962C8B-B14F-4D97-AF65-F5344CB8AC3E}">
        <p14:creationId xmlns:p14="http://schemas.microsoft.com/office/powerpoint/2010/main" val="1686606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lum bright="-20000" contrast="40000"/>
          </a:blip>
          <a:stretch>
            <a:fillRect/>
          </a:stretch>
        </p:blipFill>
        <p:spPr>
          <a:xfrm>
            <a:off x="351879" y="2133600"/>
            <a:ext cx="8386576" cy="2092933"/>
          </a:xfrm>
          <a:prstGeom prst="rect">
            <a:avLst/>
          </a:prstGeom>
        </p:spPr>
      </p:pic>
      <p:pic>
        <p:nvPicPr>
          <p:cNvPr id="7" name="Рисунок 6"/>
          <p:cNvPicPr>
            <a:picLocks noChangeAspect="1"/>
          </p:cNvPicPr>
          <p:nvPr/>
        </p:nvPicPr>
        <p:blipFill>
          <a:blip r:embed="rId3">
            <a:lum bright="-20000" contrast="40000"/>
          </a:blip>
          <a:stretch>
            <a:fillRect/>
          </a:stretch>
        </p:blipFill>
        <p:spPr>
          <a:xfrm>
            <a:off x="351879" y="4724400"/>
            <a:ext cx="8394089" cy="1071762"/>
          </a:xfrm>
          <a:prstGeom prst="rect">
            <a:avLst/>
          </a:prstGeom>
        </p:spPr>
      </p:pic>
      <p:sp>
        <p:nvSpPr>
          <p:cNvPr id="9" name="Текст 3"/>
          <p:cNvSpPr txBox="1">
            <a:spLocks/>
          </p:cNvSpPr>
          <p:nvPr/>
        </p:nvSpPr>
        <p:spPr>
          <a:xfrm>
            <a:off x="497840" y="379896"/>
            <a:ext cx="7767319" cy="172354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800" kern="0" dirty="0" smtClean="0">
                <a:solidFill>
                  <a:schemeClr val="bg1"/>
                </a:solidFill>
              </a:rPr>
              <a:t>Assuming parity conservation, time reversal and isospin invariance, the scattering matrix is written in terms of complex amplitudes </a:t>
            </a:r>
            <a:r>
              <a:rPr lang="en-GB" sz="2800" i="1" kern="0" dirty="0" smtClean="0">
                <a:solidFill>
                  <a:schemeClr val="bg1"/>
                </a:solidFill>
              </a:rPr>
              <a:t>а, b, с, d </a:t>
            </a:r>
            <a:r>
              <a:rPr lang="en-GB" sz="2800" kern="0" dirty="0" smtClean="0">
                <a:solidFill>
                  <a:schemeClr val="bg1"/>
                </a:solidFill>
              </a:rPr>
              <a:t>and </a:t>
            </a:r>
            <a:r>
              <a:rPr lang="en-GB" sz="2800" i="1" kern="0" dirty="0" smtClean="0">
                <a:solidFill>
                  <a:schemeClr val="bg1"/>
                </a:solidFill>
              </a:rPr>
              <a:t>е </a:t>
            </a:r>
            <a:endParaRPr lang="ru-RU" sz="2800" kern="0" dirty="0" smtClean="0">
              <a:solidFill>
                <a:schemeClr val="bg1"/>
              </a:solidFill>
            </a:endParaRPr>
          </a:p>
          <a:p>
            <a:endParaRPr lang="ru-RU" sz="2800" kern="0" dirty="0">
              <a:solidFill>
                <a:schemeClr val="bg1"/>
              </a:solidFill>
            </a:endParaRPr>
          </a:p>
        </p:txBody>
      </p:sp>
    </p:spTree>
    <p:extLst>
      <p:ext uri="{BB962C8B-B14F-4D97-AF65-F5344CB8AC3E}">
        <p14:creationId xmlns:p14="http://schemas.microsoft.com/office/powerpoint/2010/main" val="2724749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340" y="435673"/>
            <a:ext cx="7767319" cy="553998"/>
          </a:xfrm>
        </p:spPr>
        <p:txBody>
          <a:bodyPr/>
          <a:lstStyle/>
          <a:p>
            <a:pPr algn="ctr"/>
            <a:r>
              <a:rPr lang="en-US" sz="3600" b="1" dirty="0">
                <a:latin typeface="+mj-lt"/>
              </a:rPr>
              <a:t>Formalism and observables</a:t>
            </a:r>
            <a:r>
              <a:rPr lang="en-US" dirty="0" smtClean="0">
                <a:latin typeface="+mj-lt"/>
              </a:rPr>
              <a:t>. </a:t>
            </a:r>
            <a:endParaRPr lang="ru-RU" dirty="0">
              <a:latin typeface="+mj-lt"/>
            </a:endParaRPr>
          </a:p>
        </p:txBody>
      </p:sp>
      <p:sp>
        <p:nvSpPr>
          <p:cNvPr id="4" name="Текст 3"/>
          <p:cNvSpPr>
            <a:spLocks noGrp="1"/>
          </p:cNvSpPr>
          <p:nvPr>
            <p:ph type="body" idx="1"/>
          </p:nvPr>
        </p:nvSpPr>
        <p:spPr>
          <a:xfrm>
            <a:off x="553156" y="1143000"/>
            <a:ext cx="8057444" cy="4985980"/>
          </a:xfrm>
        </p:spPr>
        <p:txBody>
          <a:bodyPr/>
          <a:lstStyle/>
          <a:p>
            <a:r>
              <a:rPr lang="en-US" sz="2800" dirty="0">
                <a:solidFill>
                  <a:schemeClr val="bg1"/>
                </a:solidFill>
              </a:rPr>
              <a:t>The initial conditions are the following. There is a </a:t>
            </a:r>
            <a:r>
              <a:rPr lang="en-US" sz="2800" dirty="0" smtClean="0">
                <a:solidFill>
                  <a:schemeClr val="bg1"/>
                </a:solidFill>
              </a:rPr>
              <a:t>possibility </a:t>
            </a:r>
            <a:r>
              <a:rPr lang="en-US" sz="2800" dirty="0">
                <a:solidFill>
                  <a:schemeClr val="bg1"/>
                </a:solidFill>
              </a:rPr>
              <a:t>to have </a:t>
            </a:r>
            <a:r>
              <a:rPr lang="en-US" sz="2800" dirty="0" smtClean="0">
                <a:solidFill>
                  <a:schemeClr val="bg1"/>
                </a:solidFill>
              </a:rPr>
              <a:t>polarized </a:t>
            </a:r>
            <a:r>
              <a:rPr lang="en-US" sz="2800" dirty="0">
                <a:solidFill>
                  <a:schemeClr val="bg1"/>
                </a:solidFill>
              </a:rPr>
              <a:t>proton beam oriented in all 3 </a:t>
            </a:r>
            <a:r>
              <a:rPr lang="en-US" sz="2800" dirty="0" smtClean="0">
                <a:solidFill>
                  <a:schemeClr val="bg1"/>
                </a:solidFill>
              </a:rPr>
              <a:t>directions and </a:t>
            </a:r>
            <a:r>
              <a:rPr lang="en-US" sz="2800" dirty="0">
                <a:solidFill>
                  <a:schemeClr val="bg1"/>
                </a:solidFill>
              </a:rPr>
              <a:t>vertically and longitudinally</a:t>
            </a:r>
          </a:p>
          <a:p>
            <a:r>
              <a:rPr lang="en-US" sz="2800" dirty="0">
                <a:solidFill>
                  <a:schemeClr val="bg1"/>
                </a:solidFill>
              </a:rPr>
              <a:t>polarized </a:t>
            </a:r>
            <a:r>
              <a:rPr lang="en-US" sz="2800" dirty="0" smtClean="0">
                <a:solidFill>
                  <a:schemeClr val="bg1"/>
                </a:solidFill>
              </a:rPr>
              <a:t>targets.</a:t>
            </a:r>
          </a:p>
          <a:p>
            <a:endParaRPr lang="ru-RU" sz="2800" dirty="0" smtClean="0">
              <a:solidFill>
                <a:schemeClr val="bg1"/>
              </a:solidFill>
            </a:endParaRPr>
          </a:p>
          <a:p>
            <a:r>
              <a:rPr lang="en-US" sz="2800" dirty="0">
                <a:solidFill>
                  <a:schemeClr val="bg1"/>
                </a:solidFill>
              </a:rPr>
              <a:t>Therefore, </a:t>
            </a:r>
            <a:r>
              <a:rPr lang="en-US" sz="2800" dirty="0" smtClean="0">
                <a:solidFill>
                  <a:schemeClr val="bg1"/>
                </a:solidFill>
              </a:rPr>
              <a:t>the SPASCHARM configuration allow us to measure </a:t>
            </a:r>
            <a:r>
              <a:rPr lang="en-US" sz="2800" dirty="0">
                <a:solidFill>
                  <a:schemeClr val="bg1"/>
                </a:solidFill>
              </a:rPr>
              <a:t>the following </a:t>
            </a:r>
            <a:r>
              <a:rPr lang="en-US" sz="2800" dirty="0" smtClean="0">
                <a:solidFill>
                  <a:schemeClr val="bg1"/>
                </a:solidFill>
              </a:rPr>
              <a:t>non-vanishing observables</a:t>
            </a:r>
            <a:r>
              <a:rPr lang="en-US" sz="2800" dirty="0">
                <a:solidFill>
                  <a:schemeClr val="bg1"/>
                </a:solidFill>
              </a:rPr>
              <a:t>: </a:t>
            </a:r>
            <a:endParaRPr lang="en-US" sz="2800" dirty="0" smtClean="0">
              <a:solidFill>
                <a:schemeClr val="bg1"/>
              </a:solidFill>
            </a:endParaRPr>
          </a:p>
          <a:p>
            <a:endParaRPr lang="en-US" sz="2800" dirty="0" smtClean="0">
              <a:solidFill>
                <a:schemeClr val="bg1"/>
              </a:solidFill>
            </a:endParaRPr>
          </a:p>
          <a:p>
            <a:pPr marL="457200" indent="-457200">
              <a:buFont typeface="Arial" panose="020B0604020202020204" pitchFamily="34" charset="0"/>
              <a:buChar char="•"/>
            </a:pPr>
            <a:r>
              <a:rPr lang="en-US" sz="3200" b="1" dirty="0" err="1" smtClean="0">
                <a:solidFill>
                  <a:srgbClr val="FFFF00"/>
                </a:solidFill>
              </a:rPr>
              <a:t>A</a:t>
            </a:r>
            <a:r>
              <a:rPr lang="en-US" sz="2400" b="1" dirty="0" err="1" smtClean="0">
                <a:solidFill>
                  <a:srgbClr val="FFFF00"/>
                </a:solidFill>
              </a:rPr>
              <a:t>oono</a:t>
            </a:r>
            <a:r>
              <a:rPr lang="en-US" sz="2800" b="1" dirty="0" smtClean="0">
                <a:solidFill>
                  <a:schemeClr val="bg1"/>
                </a:solidFill>
              </a:rPr>
              <a:t> - </a:t>
            </a:r>
            <a:r>
              <a:rPr lang="en-US" sz="2800" dirty="0" smtClean="0">
                <a:solidFill>
                  <a:schemeClr val="bg1"/>
                </a:solidFill>
              </a:rPr>
              <a:t>beam </a:t>
            </a:r>
            <a:r>
              <a:rPr lang="en-US" sz="2800" dirty="0">
                <a:solidFill>
                  <a:schemeClr val="bg1"/>
                </a:solidFill>
              </a:rPr>
              <a:t>analyzing </a:t>
            </a:r>
            <a:r>
              <a:rPr lang="en-US" sz="2800" dirty="0" smtClean="0">
                <a:solidFill>
                  <a:schemeClr val="bg1"/>
                </a:solidFill>
              </a:rPr>
              <a:t>power</a:t>
            </a:r>
            <a:r>
              <a:rPr lang="en-US" sz="2800" b="1" dirty="0" smtClean="0">
                <a:solidFill>
                  <a:schemeClr val="bg1"/>
                </a:solidFill>
              </a:rPr>
              <a:t>, </a:t>
            </a:r>
          </a:p>
          <a:p>
            <a:pPr marL="457200" indent="-457200">
              <a:buFont typeface="Arial" panose="020B0604020202020204" pitchFamily="34" charset="0"/>
              <a:buChar char="•"/>
            </a:pPr>
            <a:r>
              <a:rPr lang="en-US" sz="3200" b="1" dirty="0" err="1" smtClean="0">
                <a:solidFill>
                  <a:srgbClr val="FFFF00"/>
                </a:solidFill>
              </a:rPr>
              <a:t>A</a:t>
            </a:r>
            <a:r>
              <a:rPr lang="en-US" sz="2400" b="1" dirty="0" err="1" smtClean="0">
                <a:solidFill>
                  <a:srgbClr val="FFFF00"/>
                </a:solidFill>
              </a:rPr>
              <a:t>ooon</a:t>
            </a:r>
            <a:r>
              <a:rPr lang="en-US" sz="2800" b="1" dirty="0" smtClean="0">
                <a:solidFill>
                  <a:schemeClr val="bg1"/>
                </a:solidFill>
              </a:rPr>
              <a:t> - </a:t>
            </a:r>
            <a:r>
              <a:rPr lang="en-US" sz="2800" dirty="0" smtClean="0">
                <a:solidFill>
                  <a:schemeClr val="bg1"/>
                </a:solidFill>
              </a:rPr>
              <a:t>target </a:t>
            </a:r>
            <a:r>
              <a:rPr lang="en-US" sz="2800" dirty="0">
                <a:solidFill>
                  <a:schemeClr val="bg1"/>
                </a:solidFill>
              </a:rPr>
              <a:t>analyzing </a:t>
            </a:r>
            <a:r>
              <a:rPr lang="en-US" sz="2800" dirty="0" smtClean="0">
                <a:solidFill>
                  <a:schemeClr val="bg1"/>
                </a:solidFill>
              </a:rPr>
              <a:t>power</a:t>
            </a:r>
            <a:r>
              <a:rPr lang="en-US" sz="2800" b="1" dirty="0" smtClean="0">
                <a:solidFill>
                  <a:schemeClr val="bg1"/>
                </a:solidFill>
              </a:rPr>
              <a:t>, </a:t>
            </a:r>
          </a:p>
          <a:p>
            <a:pPr marL="457200" indent="-457200">
              <a:buFont typeface="Arial" panose="020B0604020202020204" pitchFamily="34" charset="0"/>
              <a:buChar char="•"/>
            </a:pPr>
            <a:r>
              <a:rPr lang="en-US" sz="3200" b="1" dirty="0" err="1" smtClean="0">
                <a:solidFill>
                  <a:srgbClr val="FFFF00"/>
                </a:solidFill>
              </a:rPr>
              <a:t>A</a:t>
            </a:r>
            <a:r>
              <a:rPr lang="en-US" sz="2400" b="1" dirty="0" err="1" smtClean="0">
                <a:solidFill>
                  <a:srgbClr val="FFFF00"/>
                </a:solidFill>
              </a:rPr>
              <a:t>oonn</a:t>
            </a:r>
            <a:r>
              <a:rPr lang="en-US" sz="2800" b="1" dirty="0" smtClean="0">
                <a:solidFill>
                  <a:schemeClr val="bg1"/>
                </a:solidFill>
              </a:rPr>
              <a:t>, </a:t>
            </a:r>
            <a:r>
              <a:rPr lang="en-US" sz="3200" b="1" dirty="0" err="1" smtClean="0">
                <a:solidFill>
                  <a:srgbClr val="FFFF00"/>
                </a:solidFill>
              </a:rPr>
              <a:t>A</a:t>
            </a:r>
            <a:r>
              <a:rPr lang="en-US" sz="2400" b="1" dirty="0" err="1" smtClean="0">
                <a:solidFill>
                  <a:srgbClr val="FFFF00"/>
                </a:solidFill>
              </a:rPr>
              <a:t>ooll</a:t>
            </a:r>
            <a:r>
              <a:rPr lang="en-US" sz="2800" b="1" dirty="0" smtClean="0">
                <a:solidFill>
                  <a:schemeClr val="bg1"/>
                </a:solidFill>
              </a:rPr>
              <a:t>, </a:t>
            </a:r>
            <a:r>
              <a:rPr lang="en-US" sz="3200" b="1" dirty="0" err="1" smtClean="0">
                <a:solidFill>
                  <a:srgbClr val="FFFF00"/>
                </a:solidFill>
              </a:rPr>
              <a:t>A</a:t>
            </a:r>
            <a:r>
              <a:rPr lang="en-US" sz="2400" b="1" dirty="0" err="1" smtClean="0">
                <a:solidFill>
                  <a:srgbClr val="FFFF00"/>
                </a:solidFill>
              </a:rPr>
              <a:t>ooml</a:t>
            </a:r>
            <a:r>
              <a:rPr lang="en-US" sz="2800" b="1" dirty="0" smtClean="0">
                <a:solidFill>
                  <a:schemeClr val="bg1"/>
                </a:solidFill>
              </a:rPr>
              <a:t> - </a:t>
            </a:r>
            <a:r>
              <a:rPr lang="en-US" sz="2800" dirty="0" smtClean="0">
                <a:solidFill>
                  <a:schemeClr val="bg1"/>
                </a:solidFill>
              </a:rPr>
              <a:t>spin correlations.</a:t>
            </a:r>
            <a:endParaRPr lang="ru-RU" sz="2800" dirty="0">
              <a:solidFill>
                <a:schemeClr val="bg1"/>
              </a:solidFill>
            </a:endParaRPr>
          </a:p>
        </p:txBody>
      </p:sp>
    </p:spTree>
    <p:extLst>
      <p:ext uri="{BB962C8B-B14F-4D97-AF65-F5344CB8AC3E}">
        <p14:creationId xmlns:p14="http://schemas.microsoft.com/office/powerpoint/2010/main" val="3057433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6125</TotalTime>
  <Words>2704</Words>
  <Application>Microsoft Office PowerPoint</Application>
  <PresentationFormat>Экран (4:3)</PresentationFormat>
  <Paragraphs>247</Paragraphs>
  <Slides>37</Slides>
  <Notes>1</Notes>
  <HiddenSlides>6</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39" baseType="lpstr">
      <vt:lpstr>Office Theme</vt:lpstr>
      <vt:lpstr>Точечный рисунок</vt:lpstr>
      <vt:lpstr>Презентация PowerPoint</vt:lpstr>
      <vt:lpstr>Introdaction</vt:lpstr>
      <vt:lpstr>Motivation</vt:lpstr>
      <vt:lpstr>The status of the DRSA is as follows:  </vt:lpstr>
      <vt:lpstr>Презентация PowerPoint</vt:lpstr>
      <vt:lpstr>Презентация PowerPoint</vt:lpstr>
      <vt:lpstr>Notation</vt:lpstr>
      <vt:lpstr>Презентация PowerPoint</vt:lpstr>
      <vt:lpstr>Formalism and observables.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From equations for            c(d1) and e(d1) we obtain                  a(d1) and b(d1):</vt:lpstr>
      <vt:lpstr>To express d1 we substitute the found a, b, c, vs d1 into the  equation</vt:lpstr>
      <vt:lpstr>When we choose the amplitude e to be real and positive, we get the following equation for amplitudes:</vt:lpstr>
      <vt:lpstr>Equation for e and minimal set of observables</vt:lpstr>
      <vt:lpstr>SPASCHARM set up possibility</vt:lpstr>
      <vt:lpstr>The intensity of polarized proton (left frame) and antiproton (right frame) beams with the maximum ∆p/p per  1013  of 60 GeV primary protons  </vt:lpstr>
      <vt:lpstr>The criteria to select elastic processes</vt:lpstr>
      <vt:lpstr>The criteria to select elastic processes</vt:lpstr>
      <vt:lpstr>Презентация PowerPoint</vt:lpstr>
      <vt:lpstr>Estimating the size of the detector </vt:lpstr>
      <vt:lpstr>Knowing from the simulation of the projection of the particle momentum, it is possible to obtain the exact coordinate of the particle entering the recoil and scattering detector, and accordingly the azimuthal and polar angles of the recoil and scattering particles (φ, θ).</vt:lpstr>
      <vt:lpstr>Презентация PowerPoint</vt:lpstr>
      <vt:lpstr>Презентация PowerPoint</vt:lpstr>
      <vt:lpstr>Презентация PowerPoint</vt:lpstr>
      <vt:lpstr>Two-dimensional histogram. The tangent products from the difference in azimuthal angles, taking into account the dimensions of the detectors H3 and H5. </vt:lpstr>
      <vt:lpstr>Презентация PowerPoint</vt:lpstr>
      <vt:lpstr>Two-dimensional histogram. The tangent products from the difference in azimuthal angles, taking into account the the regions of Δφ and tg1 * tg2</vt:lpstr>
      <vt:lpstr>The momentum distributions of particles entering the recoil and scattering hodoscopes</vt:lpstr>
      <vt:lpstr>Презентация PowerPoint</vt:lpstr>
      <vt:lpstr>                  Acknowledgments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vmochalov</dc:creator>
  <cp:lastModifiedBy>vmochalov</cp:lastModifiedBy>
  <cp:revision>343</cp:revision>
  <dcterms:created xsi:type="dcterms:W3CDTF">2018-10-14T15:40:56Z</dcterms:created>
  <dcterms:modified xsi:type="dcterms:W3CDTF">2019-09-04T12:08:15Z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2015-09-28T00:00:00Z</vt:filetime>
  </property>
  <property fmtid="{D5CDD505-2E9C-101B-9397-08002B2CF9AE}" pid="3" name="Creator">
    <vt:lpwstr>Acrobat PDFMaker 11 for PowerPoint</vt:lpwstr>
  </property>
  <property fmtid="{D5CDD505-2E9C-101B-9397-08002B2CF9AE}" pid="4" name="LastSaved">
    <vt:filetime>2018-10-14T00:00:00Z</vt:filetime>
  </property>
</Properties>
</file>