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338" r:id="rId3"/>
    <p:sldId id="339" r:id="rId4"/>
    <p:sldId id="359" r:id="rId5"/>
    <p:sldId id="358" r:id="rId6"/>
    <p:sldId id="380" r:id="rId7"/>
    <p:sldId id="381" r:id="rId8"/>
    <p:sldId id="360" r:id="rId9"/>
    <p:sldId id="362" r:id="rId10"/>
    <p:sldId id="363" r:id="rId11"/>
    <p:sldId id="364" r:id="rId12"/>
    <p:sldId id="370" r:id="rId13"/>
    <p:sldId id="379" r:id="rId14"/>
    <p:sldId id="378" r:id="rId15"/>
    <p:sldId id="367" r:id="rId16"/>
  </p:sldIdLst>
  <p:sldSz cx="9144000" cy="6858000" type="screen4x3"/>
  <p:notesSz cx="7099300" cy="10234613"/>
  <p:custDataLst>
    <p:tags r:id="rId1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800080"/>
    <a:srgbClr val="CCFFCC"/>
    <a:srgbClr val="FF0000"/>
    <a:srgbClr val="FFFFCC"/>
    <a:srgbClr val="FF33CC"/>
    <a:srgbClr val="FFFF00"/>
    <a:srgbClr val="CCFF99"/>
    <a:srgbClr val="CCECFF"/>
    <a:srgbClr val="00CC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3523" autoAdjust="0"/>
  </p:normalViewPr>
  <p:slideViewPr>
    <p:cSldViewPr snapToGrid="0" snapToObjects="1">
      <p:cViewPr varScale="1">
        <p:scale>
          <a:sx n="41" d="100"/>
          <a:sy n="41" d="100"/>
        </p:scale>
        <p:origin x="-91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79" d="100"/>
          <a:sy n="79" d="100"/>
        </p:scale>
        <p:origin x="-3942" y="-108"/>
      </p:cViewPr>
      <p:guideLst>
        <p:guide orient="horz" pos="3223"/>
        <p:guide pos="2236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68" tIns="47384" rIns="94768" bIns="47384" numCol="1" anchor="t" anchorCtr="0" compatLnSpc="1">
            <a:prstTxWarp prst="textNoShape">
              <a:avLst/>
            </a:prstTxWarp>
          </a:bodyPr>
          <a:lstStyle>
            <a:lvl1pPr defTabSz="94773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68" tIns="47384" rIns="94768" bIns="47384" numCol="1" anchor="t" anchorCtr="0" compatLnSpc="1">
            <a:prstTxWarp prst="textNoShape">
              <a:avLst/>
            </a:prstTxWarp>
          </a:bodyPr>
          <a:lstStyle>
            <a:lvl1pPr algn="r" defTabSz="947738">
              <a:defRPr sz="1200"/>
            </a:lvl1pPr>
          </a:lstStyle>
          <a:p>
            <a:pPr>
              <a:defRPr/>
            </a:pPr>
            <a:r>
              <a:rPr lang="en-US"/>
              <a:t>28 Jan 2005</a:t>
            </a:r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0263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68" tIns="47384" rIns="94768" bIns="47384" numCol="1" anchor="b" anchorCtr="0" compatLnSpc="1">
            <a:prstTxWarp prst="textNoShape">
              <a:avLst/>
            </a:prstTxWarp>
          </a:bodyPr>
          <a:lstStyle>
            <a:lvl1pPr defTabSz="94773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0263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68" tIns="47384" rIns="94768" bIns="47384" numCol="1" anchor="b" anchorCtr="0" compatLnSpc="1">
            <a:prstTxWarp prst="textNoShape">
              <a:avLst/>
            </a:prstTxWarp>
          </a:bodyPr>
          <a:lstStyle>
            <a:lvl1pPr algn="r" defTabSz="947738">
              <a:defRPr sz="1200"/>
            </a:lvl1pPr>
          </a:lstStyle>
          <a:p>
            <a:pPr>
              <a:defRPr/>
            </a:pPr>
            <a:fld id="{B4F62B9C-1FAF-4A48-9C6F-F5C0766923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68" tIns="47384" rIns="94768" bIns="47384" numCol="1" anchor="t" anchorCtr="0" compatLnSpc="1">
            <a:prstTxWarp prst="textNoShape">
              <a:avLst/>
            </a:prstTxWarp>
          </a:bodyPr>
          <a:lstStyle>
            <a:lvl1pPr defTabSz="94773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68" tIns="47384" rIns="94768" bIns="47384" numCol="1" anchor="t" anchorCtr="0" compatLnSpc="1">
            <a:prstTxWarp prst="textNoShape">
              <a:avLst/>
            </a:prstTxWarp>
          </a:bodyPr>
          <a:lstStyle>
            <a:lvl1pPr algn="r" defTabSz="947738">
              <a:defRPr sz="1200"/>
            </a:lvl1pPr>
          </a:lstStyle>
          <a:p>
            <a:pPr>
              <a:defRPr/>
            </a:pPr>
            <a:r>
              <a:rPr lang="en-US"/>
              <a:t>28 Jan 2005</a:t>
            </a:r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60925"/>
            <a:ext cx="520700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68" tIns="47384" rIns="94768" bIns="473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68" tIns="47384" rIns="94768" bIns="47384" numCol="1" anchor="b" anchorCtr="0" compatLnSpc="1">
            <a:prstTxWarp prst="textNoShape">
              <a:avLst/>
            </a:prstTxWarp>
          </a:bodyPr>
          <a:lstStyle>
            <a:lvl1pPr defTabSz="94773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185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68" tIns="47384" rIns="94768" bIns="47384" numCol="1" anchor="b" anchorCtr="0" compatLnSpc="1">
            <a:prstTxWarp prst="textNoShape">
              <a:avLst/>
            </a:prstTxWarp>
          </a:bodyPr>
          <a:lstStyle>
            <a:lvl1pPr algn="r" defTabSz="947738">
              <a:defRPr sz="1200"/>
            </a:lvl1pPr>
          </a:lstStyle>
          <a:p>
            <a:pPr>
              <a:defRPr/>
            </a:pPr>
            <a:fld id="{68EAC853-C8F3-4F47-AB36-8DF84A6874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28 Jan 2005</a:t>
            </a:r>
          </a:p>
        </p:txBody>
      </p:sp>
      <p:sp>
        <p:nvSpPr>
          <p:cNvPr id="3174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C5A5FE-53C6-4510-BB04-05D18DE1B71A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317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174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September</a:t>
            </a:r>
            <a:r>
              <a:rPr lang="ru-RU" dirty="0" smtClean="0"/>
              <a:t> 11-</a:t>
            </a:r>
            <a:r>
              <a:rPr lang="en-US" dirty="0" smtClean="0"/>
              <a:t>15, 2017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 smtClean="0"/>
              <a:t>V. L. </a:t>
            </a:r>
            <a:r>
              <a:rPr lang="en-US" altLang="ja-JP" dirty="0" err="1" smtClean="0"/>
              <a:t>Rykov</a:t>
            </a:r>
            <a:r>
              <a:rPr lang="en-US" altLang="ja-JP" dirty="0" smtClean="0"/>
              <a:t>, DSPIN-17, </a:t>
            </a:r>
            <a:r>
              <a:rPr lang="en-US" altLang="ja-JP" dirty="0" err="1" smtClean="0"/>
              <a:t>Dubna</a:t>
            </a:r>
            <a:endParaRPr lang="en-US" altLang="ja-JP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B1E0E3-1A6C-41E2-B24C-E5F50D81D4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September 11-15, 2017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 smtClean="0"/>
              <a:t>V. L. </a:t>
            </a:r>
            <a:r>
              <a:rPr lang="en-US" altLang="ja-JP" dirty="0" err="1" smtClean="0"/>
              <a:t>Rykov</a:t>
            </a:r>
            <a:r>
              <a:rPr lang="en-US" altLang="ja-JP" dirty="0" smtClean="0"/>
              <a:t>, DSPIN-17, </a:t>
            </a:r>
            <a:r>
              <a:rPr lang="en-US" altLang="ja-JP" dirty="0" err="1" smtClean="0"/>
              <a:t>Dubna</a:t>
            </a:r>
            <a:endParaRPr lang="en-US" altLang="ja-JP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D7EF9C-F32A-4BAF-85A4-012D4012D6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September 11-15, 2017</a:t>
            </a:r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dirty="0"/>
              <a:t>V. L. </a:t>
            </a:r>
            <a:r>
              <a:rPr lang="en-US" altLang="ja-JP" dirty="0" err="1"/>
              <a:t>Rykov</a:t>
            </a:r>
            <a:r>
              <a:rPr lang="en-US" altLang="ja-JP" dirty="0"/>
              <a:t>, DSPIN-15, </a:t>
            </a:r>
            <a:r>
              <a:rPr lang="en-US" altLang="ja-JP" dirty="0" err="1"/>
              <a:t>Dubna</a:t>
            </a:r>
            <a:endParaRPr lang="en-US" altLang="ja-JP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E5F2A4-40D6-41EE-BAB2-BE7850A5EB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7188" y="152400"/>
            <a:ext cx="777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7188" y="762000"/>
            <a:ext cx="7772400" cy="5334000"/>
          </a:xfrm>
          <a:prstGeom prst="rect">
            <a:avLst/>
          </a:prstGeom>
          <a:noFill/>
          <a:ln w="9525">
            <a:solidFill>
              <a:srgbClr val="0033CC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246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r>
              <a:rPr lang="en-US" dirty="0" smtClean="0"/>
              <a:t>September 11-15, 2017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90800" y="6324600"/>
            <a:ext cx="4684713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accent2"/>
                </a:solidFill>
                <a:ea typeface="ＭＳ Ｐゴシック" pitchFamily="50" charset="-128"/>
              </a:defRPr>
            </a:lvl1pPr>
          </a:lstStyle>
          <a:p>
            <a:pPr>
              <a:defRPr/>
            </a:pPr>
            <a:r>
              <a:rPr lang="en-US" altLang="ja-JP" dirty="0" smtClean="0"/>
              <a:t>V. L. </a:t>
            </a:r>
            <a:r>
              <a:rPr lang="en-US" altLang="ja-JP" dirty="0" err="1" smtClean="0"/>
              <a:t>Rykov</a:t>
            </a:r>
            <a:r>
              <a:rPr lang="en-US" altLang="ja-JP" dirty="0" smtClean="0"/>
              <a:t>, DSPIN-17, </a:t>
            </a:r>
            <a:r>
              <a:rPr lang="en-US" altLang="ja-JP" dirty="0" err="1" smtClean="0"/>
              <a:t>Dubna</a:t>
            </a:r>
            <a:endParaRPr lang="en-US" altLang="ja-JP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77125" y="6324600"/>
            <a:ext cx="14160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F557CB0-9FBC-4A95-BA4C-F3329735D6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357188" y="6224588"/>
            <a:ext cx="7772400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33" name="Line 9"/>
          <p:cNvSpPr>
            <a:spLocks noChangeShapeType="1"/>
          </p:cNvSpPr>
          <p:nvPr/>
        </p:nvSpPr>
        <p:spPr bwMode="auto">
          <a:xfrm>
            <a:off x="357188" y="652463"/>
            <a:ext cx="7772400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12" name="Рисунок 11" descr="dspin_17sm.jp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8478253" y="-1"/>
            <a:ext cx="699085" cy="69908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30" r:id="rId3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33CC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FF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rgbClr val="0080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80008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80008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80008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80008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80008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3381" y="819509"/>
            <a:ext cx="8520544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status of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SPA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SC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HARM </a:t>
            </a:r>
            <a:r>
              <a:rPr lang="ru-RU" sz="28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experiment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with polarized target at U-70 accelerator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18656" y="1962509"/>
            <a:ext cx="8520544" cy="3130694"/>
          </a:xfrm>
          <a:ln>
            <a:noFill/>
          </a:ln>
        </p:spPr>
        <p:txBody>
          <a:bodyPr wrap="square" lIns="91440" tIns="91440" rIns="91440" bIns="91440"/>
          <a:lstStyle/>
          <a:p>
            <a:pPr eaLnBrk="1" hangingPunct="1">
              <a:lnSpc>
                <a:spcPct val="80000"/>
              </a:lnSpc>
            </a:pPr>
            <a:r>
              <a:rPr lang="en-US" sz="1600" dirty="0" smtClean="0">
                <a:solidFill>
                  <a:schemeClr val="accent2"/>
                </a:solidFill>
              </a:rPr>
              <a:t>V. V. Abramov</a:t>
            </a:r>
            <a:r>
              <a:rPr lang="en-US" sz="1600" baseline="30000" dirty="0" smtClean="0">
                <a:solidFill>
                  <a:schemeClr val="accent2"/>
                </a:solidFill>
              </a:rPr>
              <a:t>1</a:t>
            </a:r>
            <a:r>
              <a:rPr lang="en-US" sz="1600" dirty="0" smtClean="0">
                <a:solidFill>
                  <a:schemeClr val="accent2"/>
                </a:solidFill>
              </a:rPr>
              <a:t>, N. A. Bazhanov</a:t>
            </a:r>
            <a:r>
              <a:rPr lang="en-US" sz="1600" baseline="30000" dirty="0" smtClean="0">
                <a:solidFill>
                  <a:schemeClr val="accent2"/>
                </a:solidFill>
              </a:rPr>
              <a:t>2</a:t>
            </a:r>
            <a:r>
              <a:rPr lang="en-US" sz="1600" dirty="0" smtClean="0">
                <a:solidFill>
                  <a:schemeClr val="accent2"/>
                </a:solidFill>
              </a:rPr>
              <a:t>, N. I. Belikov</a:t>
            </a:r>
            <a:r>
              <a:rPr lang="en-US" sz="1600" baseline="30000" dirty="0" smtClean="0">
                <a:solidFill>
                  <a:schemeClr val="accent2"/>
                </a:solidFill>
              </a:rPr>
              <a:t>1</a:t>
            </a:r>
            <a:r>
              <a:rPr lang="en-US" sz="1600" dirty="0" smtClean="0">
                <a:solidFill>
                  <a:schemeClr val="accent2"/>
                </a:solidFill>
              </a:rPr>
              <a:t>, A. A. Borisov</a:t>
            </a:r>
            <a:r>
              <a:rPr lang="en-US" sz="1600" baseline="30000" dirty="0" smtClean="0">
                <a:solidFill>
                  <a:schemeClr val="accent2"/>
                </a:solidFill>
              </a:rPr>
              <a:t>1</a:t>
            </a:r>
            <a:r>
              <a:rPr lang="en-US" sz="1600" dirty="0" smtClean="0">
                <a:solidFill>
                  <a:schemeClr val="accent2"/>
                </a:solidFill>
              </a:rPr>
              <a:t>, N. S. Borisov</a:t>
            </a:r>
            <a:r>
              <a:rPr lang="en-US" sz="1600" baseline="30000" dirty="0" smtClean="0">
                <a:solidFill>
                  <a:schemeClr val="accent2"/>
                </a:solidFill>
              </a:rPr>
              <a:t>2</a:t>
            </a:r>
            <a:r>
              <a:rPr lang="en-US" sz="1600" dirty="0" smtClean="0">
                <a:solidFill>
                  <a:schemeClr val="accent2"/>
                </a:solidFill>
              </a:rPr>
              <a:t>, S. I. Bukreeva</a:t>
            </a:r>
            <a:r>
              <a:rPr lang="en-US" sz="1600" baseline="30000" dirty="0" smtClean="0">
                <a:solidFill>
                  <a:schemeClr val="accent2"/>
                </a:solidFill>
              </a:rPr>
              <a:t>1</a:t>
            </a:r>
            <a:r>
              <a:rPr lang="en-US" sz="1600" dirty="0" smtClean="0">
                <a:solidFill>
                  <a:schemeClr val="accent2"/>
                </a:solidFill>
              </a:rPr>
              <a:t>,</a:t>
            </a:r>
          </a:p>
          <a:p>
            <a:pPr marL="342900" indent="-342900" eaLnBrk="1" hangingPunct="1">
              <a:lnSpc>
                <a:spcPct val="80000"/>
              </a:lnSpc>
            </a:pPr>
            <a:r>
              <a:rPr lang="en-US" sz="1600" dirty="0" smtClean="0">
                <a:solidFill>
                  <a:schemeClr val="accent2"/>
                </a:solidFill>
              </a:rPr>
              <a:t>A. M. Davidenko</a:t>
            </a:r>
            <a:r>
              <a:rPr lang="en-US" sz="1600" baseline="30000" dirty="0" smtClean="0">
                <a:solidFill>
                  <a:schemeClr val="accent2"/>
                </a:solidFill>
              </a:rPr>
              <a:t>1</a:t>
            </a:r>
            <a:r>
              <a:rPr lang="en-US" sz="1600" dirty="0" smtClean="0">
                <a:solidFill>
                  <a:schemeClr val="accent2"/>
                </a:solidFill>
              </a:rPr>
              <a:t>, A. A. Derevschikov</a:t>
            </a:r>
            <a:r>
              <a:rPr lang="en-US" sz="1600" baseline="30000" dirty="0" smtClean="0">
                <a:solidFill>
                  <a:schemeClr val="accent2"/>
                </a:solidFill>
              </a:rPr>
              <a:t>1</a:t>
            </a:r>
            <a:r>
              <a:rPr lang="en-US" sz="1600" dirty="0" smtClean="0">
                <a:solidFill>
                  <a:schemeClr val="accent2"/>
                </a:solidFill>
              </a:rPr>
              <a:t>, R. M. Fahrutdinov</a:t>
            </a:r>
            <a:r>
              <a:rPr lang="en-US" sz="1600" baseline="30000" dirty="0" smtClean="0">
                <a:solidFill>
                  <a:schemeClr val="accent2"/>
                </a:solidFill>
              </a:rPr>
              <a:t>1</a:t>
            </a:r>
            <a:r>
              <a:rPr lang="en-US" sz="1600" dirty="0" smtClean="0">
                <a:solidFill>
                  <a:schemeClr val="accent2"/>
                </a:solidFill>
              </a:rPr>
              <a:t>, A. N. Fedorov</a:t>
            </a:r>
            <a:r>
              <a:rPr lang="en-US" sz="1600" baseline="30000" dirty="0" smtClean="0">
                <a:solidFill>
                  <a:schemeClr val="accent2"/>
                </a:solidFill>
              </a:rPr>
              <a:t>2</a:t>
            </a:r>
            <a:r>
              <a:rPr lang="en-US" sz="1600" dirty="0" smtClean="0">
                <a:solidFill>
                  <a:schemeClr val="accent2"/>
                </a:solidFill>
              </a:rPr>
              <a:t>, Y. M. Goncharenko</a:t>
            </a:r>
            <a:r>
              <a:rPr lang="en-US" sz="1600" baseline="30000" dirty="0" smtClean="0">
                <a:solidFill>
                  <a:schemeClr val="accent2"/>
                </a:solidFill>
              </a:rPr>
              <a:t>1</a:t>
            </a:r>
            <a:r>
              <a:rPr lang="en-US" sz="1600" dirty="0" smtClean="0">
                <a:solidFill>
                  <a:schemeClr val="accent2"/>
                </a:solidFill>
              </a:rPr>
              <a:t>,</a:t>
            </a:r>
          </a:p>
          <a:p>
            <a:pPr marL="342900" indent="-342900" eaLnBrk="1" hangingPunct="1">
              <a:lnSpc>
                <a:spcPct val="80000"/>
              </a:lnSpc>
            </a:pPr>
            <a:r>
              <a:rPr lang="en-US" sz="1600" dirty="0" smtClean="0">
                <a:solidFill>
                  <a:schemeClr val="accent2"/>
                </a:solidFill>
              </a:rPr>
              <a:t>I. S. Gorodnov</a:t>
            </a:r>
            <a:r>
              <a:rPr lang="en-US" sz="1600" baseline="30000" dirty="0" smtClean="0">
                <a:solidFill>
                  <a:schemeClr val="accent2"/>
                </a:solidFill>
              </a:rPr>
              <a:t>2</a:t>
            </a:r>
            <a:r>
              <a:rPr lang="en-US" sz="1600" dirty="0" smtClean="0">
                <a:solidFill>
                  <a:schemeClr val="accent2"/>
                </a:solidFill>
              </a:rPr>
              <a:t>, V. A. Kormilitsyn</a:t>
            </a:r>
            <a:r>
              <a:rPr lang="en-US" sz="1600" baseline="30000" dirty="0" smtClean="0">
                <a:solidFill>
                  <a:schemeClr val="accent2"/>
                </a:solidFill>
              </a:rPr>
              <a:t>1</a:t>
            </a:r>
            <a:r>
              <a:rPr lang="en-US" sz="1600" dirty="0" smtClean="0">
                <a:solidFill>
                  <a:schemeClr val="accent2"/>
                </a:solidFill>
              </a:rPr>
              <a:t>, A. S. Kozhin</a:t>
            </a:r>
            <a:r>
              <a:rPr lang="en-US" sz="1600" baseline="30000" dirty="0" smtClean="0">
                <a:solidFill>
                  <a:schemeClr val="accent2"/>
                </a:solidFill>
              </a:rPr>
              <a:t>1</a:t>
            </a:r>
            <a:r>
              <a:rPr lang="en-US" sz="1600" dirty="0" smtClean="0">
                <a:solidFill>
                  <a:schemeClr val="accent2"/>
                </a:solidFill>
              </a:rPr>
              <a:t>, A. B. Lazarev</a:t>
            </a:r>
            <a:r>
              <a:rPr lang="en-US" sz="1600" baseline="30000" dirty="0" smtClean="0">
                <a:solidFill>
                  <a:schemeClr val="accent2"/>
                </a:solidFill>
              </a:rPr>
              <a:t>2</a:t>
            </a:r>
            <a:r>
              <a:rPr lang="en-US" sz="1600" dirty="0" smtClean="0">
                <a:solidFill>
                  <a:schemeClr val="accent2"/>
                </a:solidFill>
              </a:rPr>
              <a:t>, V. A. Maisheev</a:t>
            </a:r>
            <a:r>
              <a:rPr lang="en-US" sz="1600" baseline="30000" dirty="0" smtClean="0">
                <a:solidFill>
                  <a:schemeClr val="accent2"/>
                </a:solidFill>
              </a:rPr>
              <a:t>1</a:t>
            </a:r>
            <a:r>
              <a:rPr lang="en-US" sz="1600" dirty="0" smtClean="0">
                <a:solidFill>
                  <a:schemeClr val="accent2"/>
                </a:solidFill>
              </a:rPr>
              <a:t>,Y. M. Melnik</a:t>
            </a:r>
            <a:r>
              <a:rPr lang="en-US" sz="1600" baseline="30000" dirty="0" smtClean="0">
                <a:solidFill>
                  <a:schemeClr val="accent2"/>
                </a:solidFill>
              </a:rPr>
              <a:t>1</a:t>
            </a:r>
            <a:r>
              <a:rPr lang="en-US" sz="1600" dirty="0" smtClean="0">
                <a:solidFill>
                  <a:schemeClr val="accent2"/>
                </a:solidFill>
              </a:rPr>
              <a:t>, A. P. Meschanin</a:t>
            </a:r>
            <a:r>
              <a:rPr lang="en-US" sz="1600" baseline="30000" dirty="0" smtClean="0">
                <a:solidFill>
                  <a:schemeClr val="accent2"/>
                </a:solidFill>
              </a:rPr>
              <a:t>1</a:t>
            </a:r>
            <a:r>
              <a:rPr lang="en-US" sz="1600" dirty="0" smtClean="0">
                <a:solidFill>
                  <a:schemeClr val="accent2"/>
                </a:solidFill>
              </a:rPr>
              <a:t>, N. G. Minaev</a:t>
            </a:r>
            <a:r>
              <a:rPr lang="en-US" sz="1600" baseline="30000" dirty="0" smtClean="0">
                <a:solidFill>
                  <a:schemeClr val="accent2"/>
                </a:solidFill>
              </a:rPr>
              <a:t>1</a:t>
            </a:r>
            <a:r>
              <a:rPr lang="en-US" sz="1600" dirty="0" smtClean="0">
                <a:solidFill>
                  <a:schemeClr val="accent2"/>
                </a:solidFill>
              </a:rPr>
              <a:t>, V. V. Mochalov</a:t>
            </a:r>
            <a:r>
              <a:rPr lang="en-US" sz="1600" baseline="30000" dirty="0" smtClean="0">
                <a:solidFill>
                  <a:schemeClr val="accent2"/>
                </a:solidFill>
              </a:rPr>
              <a:t>1, 3</a:t>
            </a:r>
            <a:r>
              <a:rPr lang="en-US" sz="1600" dirty="0" smtClean="0">
                <a:solidFill>
                  <a:schemeClr val="accent2"/>
                </a:solidFill>
              </a:rPr>
              <a:t>, V. V. Moiseev</a:t>
            </a:r>
            <a:r>
              <a:rPr lang="en-US" sz="1600" baseline="30000" dirty="0" smtClean="0">
                <a:solidFill>
                  <a:schemeClr val="accent2"/>
                </a:solidFill>
              </a:rPr>
              <a:t>1</a:t>
            </a:r>
            <a:r>
              <a:rPr lang="en-US" sz="1600" dirty="0" smtClean="0">
                <a:solidFill>
                  <a:schemeClr val="accent2"/>
                </a:solidFill>
              </a:rPr>
              <a:t>, D. A. Morozov</a:t>
            </a:r>
            <a:r>
              <a:rPr lang="en-US" sz="1600" baseline="30000" dirty="0" smtClean="0">
                <a:solidFill>
                  <a:schemeClr val="accent2"/>
                </a:solidFill>
              </a:rPr>
              <a:t>1</a:t>
            </a:r>
            <a:r>
              <a:rPr lang="en-US" sz="1600" dirty="0" smtClean="0">
                <a:solidFill>
                  <a:schemeClr val="accent2"/>
                </a:solidFill>
              </a:rPr>
              <a:t>,</a:t>
            </a:r>
          </a:p>
          <a:p>
            <a:pPr marL="342900" indent="-342900" eaLnBrk="1" hangingPunct="1">
              <a:lnSpc>
                <a:spcPct val="80000"/>
              </a:lnSpc>
            </a:pPr>
            <a:r>
              <a:rPr lang="en-US" sz="1600" dirty="0" smtClean="0">
                <a:solidFill>
                  <a:schemeClr val="accent2"/>
                </a:solidFill>
              </a:rPr>
              <a:t>A. B. Neganov</a:t>
            </a:r>
            <a:r>
              <a:rPr lang="en-US" sz="1600" baseline="30000" dirty="0" smtClean="0">
                <a:solidFill>
                  <a:schemeClr val="accent2"/>
                </a:solidFill>
              </a:rPr>
              <a:t>2</a:t>
            </a:r>
            <a:r>
              <a:rPr lang="en-US" sz="1600" dirty="0" smtClean="0">
                <a:solidFill>
                  <a:schemeClr val="accent2"/>
                </a:solidFill>
              </a:rPr>
              <a:t>, L. V. Nogach</a:t>
            </a:r>
            <a:r>
              <a:rPr lang="en-US" sz="1600" baseline="30000" dirty="0" smtClean="0">
                <a:solidFill>
                  <a:schemeClr val="accent2"/>
                </a:solidFill>
              </a:rPr>
              <a:t>1</a:t>
            </a:r>
            <a:r>
              <a:rPr lang="en-US" sz="1600" dirty="0" smtClean="0">
                <a:solidFill>
                  <a:schemeClr val="accent2"/>
                </a:solidFill>
              </a:rPr>
              <a:t>, S. B. Nurushev</a:t>
            </a:r>
            <a:r>
              <a:rPr lang="en-US" sz="1600" baseline="30000" dirty="0" smtClean="0">
                <a:solidFill>
                  <a:schemeClr val="accent2"/>
                </a:solidFill>
              </a:rPr>
              <a:t>1, 3</a:t>
            </a:r>
            <a:r>
              <a:rPr lang="en-US" sz="1600" dirty="0" smtClean="0">
                <a:solidFill>
                  <a:schemeClr val="accent2"/>
                </a:solidFill>
              </a:rPr>
              <a:t>, V. A. Okorokov</a:t>
            </a:r>
            <a:r>
              <a:rPr lang="en-US" sz="1600" baseline="30000" dirty="0" smtClean="0">
                <a:solidFill>
                  <a:schemeClr val="accent2"/>
                </a:solidFill>
              </a:rPr>
              <a:t>3</a:t>
            </a:r>
            <a:r>
              <a:rPr lang="en-US" sz="1600" dirty="0" smtClean="0">
                <a:solidFill>
                  <a:schemeClr val="accent2"/>
                </a:solidFill>
              </a:rPr>
              <a:t>, V. S. Petrov</a:t>
            </a:r>
            <a:r>
              <a:rPr lang="en-US" sz="1600" baseline="30000" dirty="0" smtClean="0">
                <a:solidFill>
                  <a:schemeClr val="accent2"/>
                </a:solidFill>
              </a:rPr>
              <a:t>1</a:t>
            </a:r>
            <a:r>
              <a:rPr lang="en-US" sz="1600" dirty="0" smtClean="0">
                <a:solidFill>
                  <a:schemeClr val="accent2"/>
                </a:solidFill>
              </a:rPr>
              <a:t>, Y. A. Plis</a:t>
            </a:r>
            <a:r>
              <a:rPr lang="en-US" sz="1600" baseline="30000" dirty="0" smtClean="0">
                <a:solidFill>
                  <a:schemeClr val="accent2"/>
                </a:solidFill>
              </a:rPr>
              <a:t>2</a:t>
            </a:r>
            <a:r>
              <a:rPr lang="en-US" sz="1600" dirty="0" smtClean="0">
                <a:solidFill>
                  <a:schemeClr val="accent2"/>
                </a:solidFill>
              </a:rPr>
              <a:t>,</a:t>
            </a:r>
          </a:p>
          <a:p>
            <a:pPr marL="342900" indent="-342900" eaLnBrk="1" hangingPunct="1">
              <a:lnSpc>
                <a:spcPct val="80000"/>
              </a:lnSpc>
            </a:pPr>
            <a:r>
              <a:rPr lang="en-US" sz="1600" dirty="0" smtClean="0">
                <a:solidFill>
                  <a:schemeClr val="accent2"/>
                </a:solidFill>
              </a:rPr>
              <a:t>A. F. Prudkoglyad</a:t>
            </a:r>
            <a:r>
              <a:rPr lang="en-US" sz="1600" baseline="30000" dirty="0" smtClean="0">
                <a:solidFill>
                  <a:schemeClr val="accent2"/>
                </a:solidFill>
              </a:rPr>
              <a:t>1</a:t>
            </a:r>
            <a:r>
              <a:rPr lang="en-US" sz="1600" dirty="0" smtClean="0">
                <a:solidFill>
                  <a:schemeClr val="accent2"/>
                </a:solidFill>
              </a:rPr>
              <a:t>, A. V. Ryazantsev</a:t>
            </a:r>
            <a:r>
              <a:rPr lang="en-US" sz="1600" baseline="30000" dirty="0" smtClean="0">
                <a:solidFill>
                  <a:schemeClr val="accent2"/>
                </a:solidFill>
              </a:rPr>
              <a:t>1</a:t>
            </a:r>
            <a:r>
              <a:rPr lang="en-US" sz="1600" dirty="0" smtClean="0">
                <a:solidFill>
                  <a:schemeClr val="accent2"/>
                </a:solidFill>
              </a:rPr>
              <a:t>, </a:t>
            </a:r>
            <a:r>
              <a:rPr lang="en-US" sz="1600" b="1" u="sng" dirty="0" smtClean="0">
                <a:solidFill>
                  <a:schemeClr val="accent2"/>
                </a:solidFill>
              </a:rPr>
              <a:t>V. L. Rykov</a:t>
            </a:r>
            <a:r>
              <a:rPr lang="en-US" sz="1600" baseline="30000" dirty="0" smtClean="0">
                <a:solidFill>
                  <a:schemeClr val="accent2"/>
                </a:solidFill>
              </a:rPr>
              <a:t>3</a:t>
            </a:r>
            <a:r>
              <a:rPr lang="en-US" sz="1600" dirty="0" smtClean="0">
                <a:solidFill>
                  <a:schemeClr val="accent2"/>
                </a:solidFill>
              </a:rPr>
              <a:t>, S. V. Ryzhikov</a:t>
            </a:r>
            <a:r>
              <a:rPr lang="en-US" sz="1600" baseline="30000" dirty="0" smtClean="0">
                <a:solidFill>
                  <a:schemeClr val="accent2"/>
                </a:solidFill>
              </a:rPr>
              <a:t>1</a:t>
            </a:r>
            <a:r>
              <a:rPr lang="en-US" sz="1600" dirty="0" smtClean="0">
                <a:solidFill>
                  <a:schemeClr val="accent2"/>
                </a:solidFill>
              </a:rPr>
              <a:t>, P. A. Semenov</a:t>
            </a:r>
            <a:r>
              <a:rPr lang="en-US" sz="1600" baseline="30000" dirty="0" smtClean="0">
                <a:solidFill>
                  <a:schemeClr val="accent2"/>
                </a:solidFill>
              </a:rPr>
              <a:t>1, 3</a:t>
            </a:r>
            <a:r>
              <a:rPr lang="en-US" sz="1600" dirty="0" smtClean="0">
                <a:solidFill>
                  <a:schemeClr val="accent2"/>
                </a:solidFill>
              </a:rPr>
              <a:t>,</a:t>
            </a:r>
          </a:p>
          <a:p>
            <a:pPr marL="342900" indent="-342900" eaLnBrk="1" hangingPunct="1">
              <a:lnSpc>
                <a:spcPct val="80000"/>
              </a:lnSpc>
            </a:pPr>
            <a:r>
              <a:rPr lang="en-US" sz="1600" dirty="0" smtClean="0">
                <a:solidFill>
                  <a:schemeClr val="accent2"/>
                </a:solidFill>
              </a:rPr>
              <a:t>V. A. Senko</a:t>
            </a:r>
            <a:r>
              <a:rPr lang="en-US" sz="1600" baseline="30000" dirty="0" smtClean="0">
                <a:solidFill>
                  <a:schemeClr val="accent2"/>
                </a:solidFill>
              </a:rPr>
              <a:t>1</a:t>
            </a:r>
            <a:r>
              <a:rPr lang="en-US" sz="1600" dirty="0" smtClean="0">
                <a:solidFill>
                  <a:schemeClr val="accent2"/>
                </a:solidFill>
              </a:rPr>
              <a:t>, N. A. Shalanda</a:t>
            </a:r>
            <a:r>
              <a:rPr lang="en-US" sz="1600" baseline="30000" dirty="0" smtClean="0">
                <a:solidFill>
                  <a:schemeClr val="accent2"/>
                </a:solidFill>
              </a:rPr>
              <a:t>1</a:t>
            </a:r>
            <a:r>
              <a:rPr lang="en-US" sz="1600" dirty="0" smtClean="0">
                <a:solidFill>
                  <a:schemeClr val="accent2"/>
                </a:solidFill>
              </a:rPr>
              <a:t>, M. M. Soldatov</a:t>
            </a:r>
            <a:r>
              <a:rPr lang="en-US" sz="1600" baseline="30000" dirty="0" smtClean="0">
                <a:solidFill>
                  <a:schemeClr val="accent2"/>
                </a:solidFill>
              </a:rPr>
              <a:t>1</a:t>
            </a:r>
            <a:r>
              <a:rPr lang="en-US" sz="1600" dirty="0" smtClean="0">
                <a:solidFill>
                  <a:schemeClr val="accent2"/>
                </a:solidFill>
              </a:rPr>
              <a:t>, L. F. Soloviev</a:t>
            </a:r>
            <a:r>
              <a:rPr lang="en-US" sz="1600" baseline="30000" dirty="0" smtClean="0">
                <a:solidFill>
                  <a:schemeClr val="accent2"/>
                </a:solidFill>
              </a:rPr>
              <a:t>1</a:t>
            </a:r>
            <a:r>
              <a:rPr lang="en-US" sz="1600" dirty="0" smtClean="0">
                <a:solidFill>
                  <a:schemeClr val="accent2"/>
                </a:solidFill>
              </a:rPr>
              <a:t>, M. N. Strikhanov</a:t>
            </a:r>
            <a:r>
              <a:rPr lang="en-US" sz="1600" baseline="30000" dirty="0" smtClean="0">
                <a:solidFill>
                  <a:schemeClr val="accent2"/>
                </a:solidFill>
              </a:rPr>
              <a:t>3</a:t>
            </a:r>
            <a:r>
              <a:rPr lang="en-US" sz="1600" dirty="0" smtClean="0">
                <a:solidFill>
                  <a:schemeClr val="accent2"/>
                </a:solidFill>
              </a:rPr>
              <a:t>, Y. A. Usov</a:t>
            </a:r>
            <a:r>
              <a:rPr lang="en-US" sz="1600" baseline="30000" dirty="0" smtClean="0">
                <a:solidFill>
                  <a:schemeClr val="accent2"/>
                </a:solidFill>
              </a:rPr>
              <a:t>1</a:t>
            </a:r>
            <a:r>
              <a:rPr lang="en-US" sz="1600" dirty="0" smtClean="0">
                <a:solidFill>
                  <a:schemeClr val="accent2"/>
                </a:solidFill>
              </a:rPr>
              <a:t>,</a:t>
            </a:r>
          </a:p>
          <a:p>
            <a:pPr marL="342900" indent="-342900" eaLnBrk="1" hangingPunct="1">
              <a:lnSpc>
                <a:spcPct val="80000"/>
              </a:lnSpc>
            </a:pPr>
            <a:r>
              <a:rPr lang="en-US" sz="1600" dirty="0" smtClean="0">
                <a:solidFill>
                  <a:schemeClr val="accent2"/>
                </a:solidFill>
              </a:rPr>
              <a:t>A. N. Vasiliev</a:t>
            </a:r>
            <a:r>
              <a:rPr lang="en-US" sz="1600" baseline="30000" dirty="0" smtClean="0">
                <a:solidFill>
                  <a:schemeClr val="accent2"/>
                </a:solidFill>
              </a:rPr>
              <a:t>1,3</a:t>
            </a:r>
            <a:r>
              <a:rPr lang="en-US" sz="1600" dirty="0" smtClean="0">
                <a:solidFill>
                  <a:schemeClr val="accent2"/>
                </a:solidFill>
              </a:rPr>
              <a:t>, V. I. Yakimchuk</a:t>
            </a:r>
            <a:r>
              <a:rPr lang="en-US" sz="1600" baseline="30000" dirty="0" smtClean="0">
                <a:solidFill>
                  <a:schemeClr val="accent2"/>
                </a:solidFill>
              </a:rPr>
              <a:t>1</a:t>
            </a:r>
            <a:r>
              <a:rPr lang="en-US" sz="1600" dirty="0" smtClean="0">
                <a:solidFill>
                  <a:schemeClr val="accent2"/>
                </a:solidFill>
              </a:rPr>
              <a:t>, A. E. Yakutin</a:t>
            </a:r>
            <a:r>
              <a:rPr lang="en-US" sz="1600" baseline="30000" dirty="0" smtClean="0">
                <a:solidFill>
                  <a:schemeClr val="accent2"/>
                </a:solidFill>
              </a:rPr>
              <a:t>1</a:t>
            </a:r>
            <a:endParaRPr lang="en-US" sz="1600" dirty="0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ru-RU" sz="1600" dirty="0" smtClean="0"/>
          </a:p>
          <a:p>
            <a:pPr algn="l" eaLnBrk="1" hangingPunct="1">
              <a:lnSpc>
                <a:spcPct val="80000"/>
              </a:lnSpc>
            </a:pPr>
            <a:r>
              <a:rPr lang="en-US" sz="1600" baseline="30000" dirty="0" smtClean="0"/>
              <a:t>1</a:t>
            </a:r>
            <a:r>
              <a:rPr lang="en-US" sz="1600" dirty="0" smtClean="0"/>
              <a:t> </a:t>
            </a:r>
            <a:r>
              <a:rPr lang="en-US" sz="1600" i="1" dirty="0" smtClean="0"/>
              <a:t>NRC “</a:t>
            </a:r>
            <a:r>
              <a:rPr lang="en-US" sz="1600" i="1" dirty="0" err="1" smtClean="0"/>
              <a:t>Kurchatov</a:t>
            </a:r>
            <a:r>
              <a:rPr lang="en-US" sz="1600" i="1" dirty="0" smtClean="0"/>
              <a:t> Institute” – Institute  for High Energy Physics, </a:t>
            </a:r>
            <a:r>
              <a:rPr lang="en-US" sz="1600" i="1" dirty="0" err="1" smtClean="0"/>
              <a:t>Protvino</a:t>
            </a:r>
            <a:r>
              <a:rPr lang="en-US" sz="1600" i="1" dirty="0" smtClean="0"/>
              <a:t>, Russia</a:t>
            </a:r>
          </a:p>
          <a:p>
            <a:pPr algn="l" eaLnBrk="1" hangingPunct="1">
              <a:lnSpc>
                <a:spcPct val="80000"/>
              </a:lnSpc>
            </a:pPr>
            <a:r>
              <a:rPr lang="en-US" sz="1600" baseline="30000" dirty="0" smtClean="0"/>
              <a:t>2</a:t>
            </a:r>
            <a:r>
              <a:rPr lang="en-US" sz="1600" dirty="0" smtClean="0"/>
              <a:t> </a:t>
            </a:r>
            <a:r>
              <a:rPr lang="en-US" sz="1600" i="1" dirty="0" smtClean="0"/>
              <a:t>Joint Institute for Nuclear Researches, </a:t>
            </a:r>
            <a:r>
              <a:rPr lang="en-US" sz="1600" i="1" dirty="0" err="1" smtClean="0"/>
              <a:t>Dubna</a:t>
            </a:r>
            <a:r>
              <a:rPr lang="en-US" sz="1600" i="1" dirty="0" smtClean="0"/>
              <a:t>, Russia</a:t>
            </a:r>
            <a:endParaRPr lang="en-US" sz="1600" dirty="0" smtClean="0"/>
          </a:p>
          <a:p>
            <a:pPr algn="l" eaLnBrk="1" hangingPunct="1"/>
            <a:r>
              <a:rPr lang="en-US" sz="1600" baseline="30000" dirty="0" smtClean="0"/>
              <a:t>3</a:t>
            </a:r>
            <a:r>
              <a:rPr lang="en-US" sz="1600" dirty="0" smtClean="0"/>
              <a:t> </a:t>
            </a:r>
            <a:r>
              <a:rPr lang="en-US" sz="1600" i="1" dirty="0" smtClean="0"/>
              <a:t>National Research Nuclear University (Moscow Engineering Physics Institute), Moscow, Russia</a:t>
            </a:r>
            <a:endParaRPr lang="en-US" sz="1600" dirty="0" smtClean="0"/>
          </a:p>
          <a:p>
            <a:pPr eaLnBrk="1" hangingPunct="1">
              <a:lnSpc>
                <a:spcPct val="80000"/>
              </a:lnSpc>
            </a:pPr>
            <a:r>
              <a:rPr lang="en-US" sz="1600" dirty="0" smtClean="0"/>
              <a:t>  </a:t>
            </a:r>
          </a:p>
          <a:p>
            <a:pPr eaLnBrk="1" hangingPunct="1">
              <a:lnSpc>
                <a:spcPct val="80000"/>
              </a:lnSpc>
            </a:pPr>
            <a:endParaRPr lang="en-US" sz="1600" dirty="0" smtClean="0"/>
          </a:p>
          <a:p>
            <a:pPr eaLnBrk="1" hangingPunct="1">
              <a:lnSpc>
                <a:spcPct val="80000"/>
              </a:lnSpc>
            </a:pP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DSPIN-2017, </a:t>
            </a:r>
            <a:r>
              <a:rPr lang="en-US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Dubna</a:t>
            </a:r>
            <a:endParaRPr lang="en-US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lnSpc>
                <a:spcPct val="80000"/>
              </a:lnSpc>
            </a:pP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September 15, 2017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C:\Users\user\Documents\СПАСЧАРМ\Год 2017\Доклад 22 февраля 2017\spascharm_2d_pilot_small_eca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980728"/>
            <a:ext cx="8514692" cy="4599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11-15, 2017</a:t>
            </a:r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V. L. Rykov, DSPIN-15, Dubna</a:t>
            </a:r>
            <a:endParaRPr lang="en-US" altLang="ja-JP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E5F2A4-40D6-41EE-BAB2-BE7850A5EBD0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448573" y="124931"/>
            <a:ext cx="79966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i="1" dirty="0" smtClean="0">
                <a:solidFill>
                  <a:srgbClr val="800080"/>
                </a:solidFill>
              </a:rPr>
              <a:t>Tracking stations</a:t>
            </a:r>
            <a:endParaRPr lang="en-US" b="1" i="1" dirty="0">
              <a:solidFill>
                <a:srgbClr val="800080"/>
              </a:solidFill>
            </a:endParaRPr>
          </a:p>
        </p:txBody>
      </p:sp>
      <p:grpSp>
        <p:nvGrpSpPr>
          <p:cNvPr id="26" name="Группа 25"/>
          <p:cNvGrpSpPr/>
          <p:nvPr/>
        </p:nvGrpSpPr>
        <p:grpSpPr>
          <a:xfrm>
            <a:off x="4584342" y="3545246"/>
            <a:ext cx="3562709" cy="2672032"/>
            <a:chOff x="4584342" y="3545246"/>
            <a:chExt cx="3562709" cy="2672032"/>
          </a:xfrm>
        </p:grpSpPr>
        <p:pic>
          <p:nvPicPr>
            <p:cNvPr id="21" name="Рисунок 20" descr="DTS4_5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84342" y="3545246"/>
              <a:ext cx="3562709" cy="2672032"/>
            </a:xfrm>
            <a:prstGeom prst="rect">
              <a:avLst/>
            </a:prstGeom>
          </p:spPr>
        </p:pic>
        <p:sp>
          <p:nvSpPr>
            <p:cNvPr id="23" name="Содержимое 2"/>
            <p:cNvSpPr txBox="1">
              <a:spLocks/>
            </p:cNvSpPr>
            <p:nvPr/>
          </p:nvSpPr>
          <p:spPr bwMode="auto">
            <a:xfrm>
              <a:off x="7040509" y="5762445"/>
              <a:ext cx="873231" cy="320859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 w="9525">
              <a:solidFill>
                <a:srgbClr val="0033CC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R="0" lvl="0" indent="-9144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tabLst/>
                <a:defRPr/>
              </a:pPr>
              <a:r>
                <a:rPr lang="en-US" sz="1200" b="1" kern="0" dirty="0" smtClean="0"/>
                <a:t>DTS4 &amp; 5</a:t>
              </a: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4584342" y="780689"/>
            <a:ext cx="3562709" cy="2605861"/>
            <a:chOff x="4584342" y="780689"/>
            <a:chExt cx="3562709" cy="2605861"/>
          </a:xfrm>
        </p:grpSpPr>
        <p:pic>
          <p:nvPicPr>
            <p:cNvPr id="11" name="Picture 2" descr="C:\Users\user\Documents\СПАСЧАРМ\Год 2017\Доклад 22 февраля 2017\IMG_1149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13495"/>
            <a:stretch>
              <a:fillRect/>
            </a:stretch>
          </p:blipFill>
          <p:spPr bwMode="auto">
            <a:xfrm>
              <a:off x="4584342" y="780689"/>
              <a:ext cx="3562709" cy="26058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Содержимое 2"/>
            <p:cNvSpPr txBox="1">
              <a:spLocks/>
            </p:cNvSpPr>
            <p:nvPr/>
          </p:nvSpPr>
          <p:spPr bwMode="auto">
            <a:xfrm>
              <a:off x="7275513" y="2898243"/>
              <a:ext cx="584619" cy="303839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 w="9525">
              <a:solidFill>
                <a:srgbClr val="0033CC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R="0" lvl="0" indent="-9144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tabLst/>
                <a:defRPr/>
              </a:pPr>
              <a:r>
                <a:rPr lang="en-US" sz="1200" b="1" kern="0" dirty="0" smtClean="0"/>
                <a:t>DTS3</a:t>
              </a: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448573" y="780691"/>
            <a:ext cx="3474480" cy="2605860"/>
            <a:chOff x="217627" y="780691"/>
            <a:chExt cx="3474480" cy="2605860"/>
          </a:xfrm>
        </p:grpSpPr>
        <p:pic>
          <p:nvPicPr>
            <p:cNvPr id="20" name="Рисунок 19" descr="DTS0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17627" y="780691"/>
              <a:ext cx="3474480" cy="2605860"/>
            </a:xfrm>
            <a:prstGeom prst="rect">
              <a:avLst/>
            </a:prstGeom>
          </p:spPr>
        </p:pic>
        <p:sp>
          <p:nvSpPr>
            <p:cNvPr id="22" name="Содержимое 2"/>
            <p:cNvSpPr txBox="1">
              <a:spLocks/>
            </p:cNvSpPr>
            <p:nvPr/>
          </p:nvSpPr>
          <p:spPr bwMode="auto">
            <a:xfrm>
              <a:off x="2854663" y="2881223"/>
              <a:ext cx="582365" cy="320859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 w="9525">
              <a:solidFill>
                <a:srgbClr val="0033CC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R="0" lvl="0" indent="-9144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tabLst/>
                <a:defRPr/>
              </a:pPr>
              <a:r>
                <a:rPr lang="en-US" sz="1200" b="1" kern="0" dirty="0" smtClean="0"/>
                <a:t>DTS0</a:t>
              </a: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334464" y="3652568"/>
            <a:ext cx="3588589" cy="2564710"/>
            <a:chOff x="3812875" y="3481759"/>
            <a:chExt cx="4334176" cy="2735519"/>
          </a:xfrm>
        </p:grpSpPr>
        <p:pic>
          <p:nvPicPr>
            <p:cNvPr id="12" name="Picture 2" descr="C:\Users\user\Documents\СПАСЧАРМ\Год 2017\Доклад 22 февраля 2017\IMG_1148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2875" y="3481759"/>
              <a:ext cx="4334176" cy="27355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Содержимое 2"/>
            <p:cNvSpPr txBox="1">
              <a:spLocks/>
            </p:cNvSpPr>
            <p:nvPr/>
          </p:nvSpPr>
          <p:spPr bwMode="auto">
            <a:xfrm>
              <a:off x="7099249" y="5732153"/>
              <a:ext cx="739727" cy="32349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 w="9525">
              <a:solidFill>
                <a:srgbClr val="0033CC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R="0" lvl="0" indent="-9144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tabLst/>
                <a:defRPr/>
              </a:pPr>
              <a:r>
                <a:rPr lang="en-US" sz="1200" b="1" kern="0" dirty="0" smtClean="0"/>
                <a:t>DTS4</a:t>
              </a:r>
            </a:p>
          </p:txBody>
        </p:sp>
      </p:grpSp>
      <p:sp>
        <p:nvSpPr>
          <p:cNvPr id="18" name="Объект 2"/>
          <p:cNvSpPr txBox="1">
            <a:spLocks/>
          </p:cNvSpPr>
          <p:nvPr/>
        </p:nvSpPr>
        <p:spPr>
          <a:xfrm>
            <a:off x="508132" y="980728"/>
            <a:ext cx="8152420" cy="4781717"/>
          </a:xfrm>
          <a:prstGeom prst="rect">
            <a:avLst/>
          </a:prstGeom>
          <a:solidFill>
            <a:srgbClr val="FFFFCC"/>
          </a:solidFill>
          <a:ln w="19050">
            <a:solidFill>
              <a:schemeClr val="tx1"/>
            </a:solidFill>
          </a:ln>
        </p:spPr>
        <p:txBody>
          <a:bodyPr/>
          <a:lstStyle/>
          <a:p>
            <a:pPr lvl="0">
              <a:buFont typeface="Wingdings" pitchFamily="2" charset="2"/>
              <a:buChar char="v"/>
            </a:pPr>
            <a:r>
              <a:rPr lang="en-US" sz="2000" dirty="0" smtClean="0"/>
              <a:t>5 tracking stations, comprised of 17 planes</a:t>
            </a:r>
          </a:p>
          <a:p>
            <a:pPr lvl="0">
              <a:buFont typeface="Wingdings" pitchFamily="2" charset="2"/>
              <a:buChar char="v"/>
            </a:pPr>
            <a:r>
              <a:rPr lang="en-US" sz="2000" dirty="0" smtClean="0"/>
              <a:t>Each plane consists of 3 drift-tube layers</a:t>
            </a:r>
          </a:p>
          <a:p>
            <a:pPr lvl="0">
              <a:buFont typeface="Wingdings" pitchFamily="2" charset="2"/>
              <a:buChar char="v"/>
            </a:pPr>
            <a:r>
              <a:rPr lang="en-US" sz="2000" dirty="0" smtClean="0"/>
              <a:t>Tube spatial resolution is </a:t>
            </a:r>
            <a:r>
              <a:rPr lang="en-US" sz="2000" dirty="0" smtClean="0">
                <a:solidFill>
                  <a:srgbClr val="FF0000"/>
                </a:solidFill>
              </a:rPr>
              <a:t>~(150-200) </a:t>
            </a:r>
            <a:r>
              <a:rPr lang="en-US" sz="2000" dirty="0" err="1" smtClean="0">
                <a:solidFill>
                  <a:srgbClr val="FF0000"/>
                </a:solidFill>
              </a:rPr>
              <a:t>mkm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i="1" dirty="0" smtClean="0">
                <a:solidFill>
                  <a:srgbClr val="0070C0"/>
                </a:solidFill>
              </a:rPr>
              <a:t>(test with cosmic rays)</a:t>
            </a:r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marL="342900" indent="-342900" algn="ctr" eaLnBrk="0" hangingPunct="0">
              <a:spcBef>
                <a:spcPct val="20000"/>
              </a:spcBef>
            </a:pPr>
            <a:r>
              <a:rPr lang="en-US" sz="1800" b="1" dirty="0" smtClean="0"/>
              <a:t>Total number of TDC channels: </a:t>
            </a:r>
            <a:r>
              <a:rPr lang="en-US" sz="1800" b="1" dirty="0" smtClean="0">
                <a:solidFill>
                  <a:srgbClr val="FF0000"/>
                </a:solidFill>
              </a:rPr>
              <a:t>2496</a:t>
            </a:r>
            <a:endParaRPr lang="en-US" sz="1800" dirty="0" smtClean="0">
              <a:solidFill>
                <a:srgbClr val="FF0000"/>
              </a:solidFill>
            </a:endParaRPr>
          </a:p>
          <a:p>
            <a:pPr marL="342900" lvl="0" indent="-342900" eaLnBrk="0" hangingPunct="0">
              <a:spcBef>
                <a:spcPct val="20000"/>
              </a:spcBef>
            </a:pPr>
            <a:endParaRPr kumimoji="0" lang="en-US" sz="17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algn="just" eaLnBrk="0" hangingPunct="0">
              <a:spcBef>
                <a:spcPct val="20000"/>
              </a:spcBef>
            </a:pPr>
            <a:r>
              <a:rPr lang="en-US" sz="1700" kern="0" dirty="0" smtClean="0">
                <a:solidFill>
                  <a:srgbClr val="0033CC"/>
                </a:solidFill>
                <a:latin typeface="+mn-lt"/>
              </a:rPr>
              <a:t>Negotiations are in progress on joining in the SPASCHARM project of the group from NRC “</a:t>
            </a:r>
            <a:r>
              <a:rPr lang="en-US" sz="1700" kern="0" dirty="0" err="1" smtClean="0">
                <a:solidFill>
                  <a:srgbClr val="0033CC"/>
                </a:solidFill>
                <a:latin typeface="+mn-lt"/>
              </a:rPr>
              <a:t>Kurchatov</a:t>
            </a:r>
            <a:r>
              <a:rPr lang="en-US" sz="1700" kern="0" dirty="0" smtClean="0">
                <a:solidFill>
                  <a:srgbClr val="0033CC"/>
                </a:solidFill>
                <a:latin typeface="+mn-lt"/>
              </a:rPr>
              <a:t> Institute” – </a:t>
            </a:r>
            <a:r>
              <a:rPr lang="en-US" sz="1700" u="sng" kern="0" dirty="0" smtClean="0">
                <a:solidFill>
                  <a:srgbClr val="0033CC"/>
                </a:solidFill>
                <a:latin typeface="+mn-lt"/>
              </a:rPr>
              <a:t>ITEP</a:t>
            </a:r>
            <a:r>
              <a:rPr lang="en-US" sz="1700" kern="0" dirty="0" smtClean="0">
                <a:solidFill>
                  <a:srgbClr val="0033CC"/>
                </a:solidFill>
                <a:latin typeface="+mn-lt"/>
              </a:rPr>
              <a:t>, Moscow, with a number of  </a:t>
            </a:r>
            <a:r>
              <a:rPr lang="en-US" sz="1700" u="sng" kern="0" dirty="0" smtClean="0">
                <a:solidFill>
                  <a:srgbClr val="0033CC"/>
                </a:solidFill>
                <a:latin typeface="+mn-lt"/>
              </a:rPr>
              <a:t>proportional chambers</a:t>
            </a:r>
            <a:endParaRPr kumimoji="0" lang="en-US" sz="1700" b="0" i="0" u="sng" strike="noStrike" kern="0" cap="none" spc="0" normalizeH="0" baseline="0" noProof="0" dirty="0" smtClean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/>
        </p:nvGraphicFramePr>
        <p:xfrm>
          <a:off x="1009949" y="1958196"/>
          <a:ext cx="7435311" cy="2433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8137"/>
                <a:gridCol w="1457864"/>
                <a:gridCol w="992038"/>
                <a:gridCol w="1570007"/>
                <a:gridCol w="1435215"/>
                <a:gridCol w="115205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NAME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Distance from the target [m]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Planes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Tube diameter [mm]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Dimension X[cm]×Y[cm]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Number of channels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DTS0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,V,X,Y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48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Symbol"/>
                        </a:rPr>
                        <a:t>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48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384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DTS1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X,Y,U,V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96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Symbol"/>
                        </a:rPr>
                        <a:t>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336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DTS3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5.50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X,Y,U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68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Symbol"/>
                        </a:rPr>
                        <a:t>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1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432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DTS4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8.00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X,Y,U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240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Symbol"/>
                        </a:rPr>
                        <a:t>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672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DTS5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10.00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X,Y,U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240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Symbol"/>
                        </a:rPr>
                        <a:t>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672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2"/>
          <p:cNvSpPr txBox="1">
            <a:spLocks/>
          </p:cNvSpPr>
          <p:nvPr/>
        </p:nvSpPr>
        <p:spPr>
          <a:xfrm>
            <a:off x="167139" y="692990"/>
            <a:ext cx="5236233" cy="1774166"/>
          </a:xfrm>
          <a:prstGeom prst="rect">
            <a:avLst/>
          </a:prstGeom>
        </p:spPr>
        <p:txBody>
          <a:bodyPr/>
          <a:lstStyle/>
          <a:p>
            <a:pPr marL="342900" lvl="0" indent="-342900" algn="just" eaLnBrk="0" hangingPunct="0">
              <a:spcBef>
                <a:spcPct val="20000"/>
              </a:spcBef>
              <a:buFontTx/>
              <a:buChar char="•"/>
            </a:pPr>
            <a:r>
              <a:rPr lang="ru-RU" sz="1700" b="1" kern="0" dirty="0" smtClean="0">
                <a:solidFill>
                  <a:srgbClr val="FF0000"/>
                </a:solidFill>
                <a:latin typeface="+mn-lt"/>
              </a:rPr>
              <a:t>720</a:t>
            </a:r>
            <a:r>
              <a:rPr lang="ru-RU" sz="1700" kern="0" dirty="0" smtClean="0">
                <a:latin typeface="+mn-lt"/>
              </a:rPr>
              <a:t> </a:t>
            </a:r>
            <a:r>
              <a:rPr lang="en-US" sz="1700" kern="0" dirty="0" smtClean="0">
                <a:latin typeface="+mn-lt"/>
              </a:rPr>
              <a:t>of lead-glass cells of the size </a:t>
            </a:r>
            <a:r>
              <a:rPr lang="en-US" sz="1700" b="1" kern="0" dirty="0" smtClean="0">
                <a:solidFill>
                  <a:srgbClr val="FF0000"/>
                </a:solidFill>
                <a:latin typeface="+mn-lt"/>
              </a:rPr>
              <a:t>38×38×450 mm</a:t>
            </a:r>
            <a:r>
              <a:rPr lang="en-US" sz="1700" b="1" kern="0" baseline="30000" dirty="0" smtClean="0">
                <a:solidFill>
                  <a:srgbClr val="FF0000"/>
                </a:solidFill>
                <a:latin typeface="+mn-lt"/>
              </a:rPr>
              <a:t>3</a:t>
            </a:r>
            <a:r>
              <a:rPr lang="en-US" sz="1700" kern="0" dirty="0" smtClean="0">
                <a:latin typeface="+mn-lt"/>
              </a:rPr>
              <a:t>, depth ~</a:t>
            </a:r>
            <a:r>
              <a:rPr lang="en-US" sz="1700" b="1" kern="0" dirty="0" smtClean="0">
                <a:solidFill>
                  <a:srgbClr val="FF0000"/>
                </a:solidFill>
                <a:latin typeface="+mn-lt"/>
              </a:rPr>
              <a:t>18X</a:t>
            </a:r>
            <a:r>
              <a:rPr lang="en-US" sz="1700" b="1" kern="0" baseline="-25000" dirty="0" smtClean="0">
                <a:solidFill>
                  <a:srgbClr val="FF0000"/>
                </a:solidFill>
                <a:latin typeface="+mn-lt"/>
              </a:rPr>
              <a:t>0</a:t>
            </a:r>
            <a:endParaRPr lang="en-US" sz="1700" b="1" kern="0" dirty="0" smtClean="0">
              <a:latin typeface="+mn-lt"/>
            </a:endParaRPr>
          </a:p>
          <a:p>
            <a:pPr marL="342900" lvl="0" indent="-342900" algn="just" eaLnBrk="0" hangingPunct="0">
              <a:spcBef>
                <a:spcPct val="20000"/>
              </a:spcBef>
              <a:buFontTx/>
              <a:buChar char="•"/>
            </a:pPr>
            <a:r>
              <a:rPr lang="en-US" sz="1700" kern="0" dirty="0" smtClean="0">
                <a:latin typeface="+mn-lt"/>
              </a:rPr>
              <a:t>Covered area: </a:t>
            </a:r>
            <a:r>
              <a:rPr lang="en-US" sz="1700" b="1" kern="0" dirty="0" smtClean="0">
                <a:solidFill>
                  <a:srgbClr val="FF0000"/>
                </a:solidFill>
                <a:latin typeface="+mn-lt"/>
              </a:rPr>
              <a:t>H</a:t>
            </a:r>
            <a:r>
              <a:rPr lang="en-US" sz="1700" b="1" kern="0" dirty="0" smtClean="0">
                <a:solidFill>
                  <a:srgbClr val="FF0000"/>
                </a:solidFill>
              </a:rPr>
              <a:t>×V ≈ </a:t>
            </a:r>
            <a:r>
              <a:rPr lang="en-US" sz="1700" b="1" kern="0" dirty="0" smtClean="0">
                <a:solidFill>
                  <a:srgbClr val="FF0000"/>
                </a:solidFill>
                <a:latin typeface="+mn-lt"/>
              </a:rPr>
              <a:t>1.15</a:t>
            </a:r>
            <a:r>
              <a:rPr lang="en-US" sz="1700" b="1" kern="0" dirty="0" smtClean="0">
                <a:solidFill>
                  <a:srgbClr val="FF0000"/>
                </a:solidFill>
              </a:rPr>
              <a:t>×0.92 m</a:t>
            </a:r>
            <a:r>
              <a:rPr lang="en-US" sz="1700" b="1" kern="0" baseline="30000" dirty="0" smtClean="0">
                <a:solidFill>
                  <a:srgbClr val="FF0000"/>
                </a:solidFill>
              </a:rPr>
              <a:t>2</a:t>
            </a:r>
            <a:endParaRPr lang="en-US" sz="1700" kern="0" dirty="0" smtClean="0"/>
          </a:p>
          <a:p>
            <a:pPr marL="342900" lvl="0" indent="-342900" algn="just" eaLnBrk="0" hangingPunct="0">
              <a:spcBef>
                <a:spcPct val="20000"/>
              </a:spcBef>
              <a:buFontTx/>
              <a:buChar char="•"/>
            </a:pPr>
            <a:r>
              <a:rPr lang="en-US" sz="1700" kern="0" dirty="0" err="1" smtClean="0">
                <a:latin typeface="+mn-lt"/>
              </a:rPr>
              <a:t>Photodetectors</a:t>
            </a:r>
            <a:r>
              <a:rPr lang="en-US" sz="1700" kern="0" dirty="0" smtClean="0">
                <a:latin typeface="+mn-lt"/>
              </a:rPr>
              <a:t>: </a:t>
            </a:r>
            <a:r>
              <a:rPr lang="ru-RU" sz="1700" b="1" kern="0" dirty="0" smtClean="0">
                <a:solidFill>
                  <a:srgbClr val="FF0000"/>
                </a:solidFill>
              </a:rPr>
              <a:t>ФЭУ-84</a:t>
            </a:r>
            <a:endParaRPr lang="en-US" sz="1700" b="1" kern="0" dirty="0" smtClean="0">
              <a:solidFill>
                <a:srgbClr val="FF0000"/>
              </a:solidFill>
            </a:endParaRPr>
          </a:p>
          <a:p>
            <a:pPr marL="342900" lvl="0" indent="-342900" algn="just" eaLnBrk="0" hangingPunct="0">
              <a:spcBef>
                <a:spcPct val="20000"/>
              </a:spcBef>
              <a:buFontTx/>
              <a:buChar char="•"/>
            </a:pPr>
            <a:r>
              <a:rPr lang="en-US" sz="1700" kern="0" dirty="0" smtClean="0">
                <a:latin typeface="+mn-lt"/>
              </a:rPr>
              <a:t>Energy resolution: </a:t>
            </a:r>
            <a:r>
              <a:rPr lang="el-GR" sz="1700" b="1" i="1" kern="0" dirty="0" smtClean="0">
                <a:solidFill>
                  <a:srgbClr val="FF0000"/>
                </a:solidFill>
                <a:latin typeface="+mn-lt"/>
              </a:rPr>
              <a:t>σ</a:t>
            </a:r>
            <a:r>
              <a:rPr lang="en-US" sz="1700" b="1" i="1" kern="0" baseline="-25000" dirty="0" smtClean="0">
                <a:solidFill>
                  <a:srgbClr val="FF0000"/>
                </a:solidFill>
                <a:latin typeface="+mn-lt"/>
              </a:rPr>
              <a:t>E</a:t>
            </a:r>
            <a:r>
              <a:rPr lang="en-US" sz="1700" b="1" i="1" kern="0" dirty="0" smtClean="0">
                <a:solidFill>
                  <a:srgbClr val="FF0000"/>
                </a:solidFill>
                <a:latin typeface="+mn-lt"/>
              </a:rPr>
              <a:t>/E ≈(12-</a:t>
            </a:r>
            <a:r>
              <a:rPr lang="ru-RU" sz="1700" b="1" i="1" kern="0" dirty="0" smtClean="0">
                <a:solidFill>
                  <a:srgbClr val="FF0000"/>
                </a:solidFill>
                <a:latin typeface="+mn-lt"/>
              </a:rPr>
              <a:t>14</a:t>
            </a:r>
            <a:r>
              <a:rPr lang="en-US" sz="1700" b="1" i="1" kern="0" dirty="0" smtClean="0">
                <a:solidFill>
                  <a:srgbClr val="FF0000"/>
                </a:solidFill>
                <a:latin typeface="+mn-lt"/>
              </a:rPr>
              <a:t>)%/√E, E </a:t>
            </a:r>
            <a:r>
              <a:rPr lang="en-US" sz="1700" b="1" kern="0" dirty="0" smtClean="0">
                <a:solidFill>
                  <a:srgbClr val="FF0000"/>
                </a:solidFill>
                <a:latin typeface="+mn-lt"/>
              </a:rPr>
              <a:t>in </a:t>
            </a:r>
            <a:r>
              <a:rPr lang="en-US" sz="1700" b="1" kern="0" dirty="0" err="1" smtClean="0">
                <a:solidFill>
                  <a:srgbClr val="FF0000"/>
                </a:solidFill>
                <a:latin typeface="+mn-lt"/>
              </a:rPr>
              <a:t>GeV</a:t>
            </a:r>
            <a:endParaRPr lang="en-US" sz="1700" kern="0" dirty="0" smtClean="0">
              <a:latin typeface="+mn-lt"/>
            </a:endParaRPr>
          </a:p>
          <a:p>
            <a:pPr marL="342900" lvl="0" indent="-342900" algn="just" eaLnBrk="0" hangingPunct="0">
              <a:spcBef>
                <a:spcPct val="20000"/>
              </a:spcBef>
              <a:buFontTx/>
              <a:buChar char="•"/>
            </a:pPr>
            <a:r>
              <a:rPr lang="en-US" sz="1700" kern="0" dirty="0" smtClean="0">
                <a:latin typeface="+mn-lt"/>
              </a:rPr>
              <a:t>Distance from the target: </a:t>
            </a:r>
            <a:r>
              <a:rPr lang="en-US" sz="1700" b="1" kern="0" dirty="0" smtClean="0">
                <a:solidFill>
                  <a:srgbClr val="FF0000"/>
                </a:solidFill>
                <a:latin typeface="+mn-lt"/>
              </a:rPr>
              <a:t>11 m</a:t>
            </a:r>
            <a:endParaRPr lang="en-US" sz="1700" b="1" kern="0" dirty="0" smtClean="0">
              <a:latin typeface="+mn-lt"/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11-15, 2017</a:t>
            </a:r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V. L. Rykov, DSPIN-15, Dubna</a:t>
            </a:r>
            <a:endParaRPr lang="en-US" altLang="ja-JP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E5F2A4-40D6-41EE-BAB2-BE7850A5EBD0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448573" y="124931"/>
            <a:ext cx="79966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i="1" dirty="0" smtClean="0">
                <a:solidFill>
                  <a:srgbClr val="7030A0"/>
                </a:solidFill>
              </a:rPr>
              <a:t>Electromagnetic calorimeter</a:t>
            </a:r>
            <a:endParaRPr lang="en-US" b="1" i="1" dirty="0">
              <a:solidFill>
                <a:srgbClr val="7030A0"/>
              </a:solidFill>
            </a:endParaRPr>
          </a:p>
        </p:txBody>
      </p:sp>
      <p:pic>
        <p:nvPicPr>
          <p:cNvPr id="15" name="Рисунок 14" descr="ChSPP_Drawin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63689" y="3083135"/>
            <a:ext cx="2998420" cy="3081875"/>
          </a:xfrm>
          <a:prstGeom prst="rect">
            <a:avLst/>
          </a:prstGeom>
        </p:spPr>
      </p:pic>
      <p:grpSp>
        <p:nvGrpSpPr>
          <p:cNvPr id="18" name="Группа 17"/>
          <p:cNvGrpSpPr/>
          <p:nvPr/>
        </p:nvGrpSpPr>
        <p:grpSpPr>
          <a:xfrm>
            <a:off x="167139" y="2838090"/>
            <a:ext cx="2423661" cy="3326919"/>
            <a:chOff x="167139" y="2702944"/>
            <a:chExt cx="2596550" cy="3462066"/>
          </a:xfrm>
        </p:grpSpPr>
        <p:pic>
          <p:nvPicPr>
            <p:cNvPr id="13" name="Рисунок 12" descr="ChSPP_Front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7139" y="2702944"/>
              <a:ext cx="2596550" cy="3462066"/>
            </a:xfrm>
            <a:prstGeom prst="rect">
              <a:avLst/>
            </a:prstGeom>
          </p:spPr>
        </p:pic>
        <p:sp>
          <p:nvSpPr>
            <p:cNvPr id="16" name="Содержимое 2"/>
            <p:cNvSpPr txBox="1">
              <a:spLocks/>
            </p:cNvSpPr>
            <p:nvPr/>
          </p:nvSpPr>
          <p:spPr bwMode="auto">
            <a:xfrm>
              <a:off x="1978325" y="5762445"/>
              <a:ext cx="612475" cy="303291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 w="9525">
              <a:solidFill>
                <a:srgbClr val="0033CC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R="0" lvl="0" indent="-9144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tabLst/>
                <a:defRPr/>
              </a:pPr>
              <a:r>
                <a:rPr lang="en-US" sz="1200" b="1" kern="0" dirty="0" smtClean="0"/>
                <a:t>Front</a:t>
              </a: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5857336" y="2838090"/>
            <a:ext cx="2587923" cy="3315418"/>
            <a:chOff x="5857336" y="2702944"/>
            <a:chExt cx="2587923" cy="3450564"/>
          </a:xfrm>
        </p:grpSpPr>
        <p:pic>
          <p:nvPicPr>
            <p:cNvPr id="14" name="Рисунок 13" descr="ChSPP_Back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857336" y="2702944"/>
              <a:ext cx="2587923" cy="3450564"/>
            </a:xfrm>
            <a:prstGeom prst="rect">
              <a:avLst/>
            </a:prstGeom>
          </p:spPr>
        </p:pic>
        <p:sp>
          <p:nvSpPr>
            <p:cNvPr id="17" name="Содержимое 2"/>
            <p:cNvSpPr txBox="1">
              <a:spLocks/>
            </p:cNvSpPr>
            <p:nvPr/>
          </p:nvSpPr>
          <p:spPr bwMode="auto">
            <a:xfrm>
              <a:off x="7592993" y="5762445"/>
              <a:ext cx="612475" cy="303291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 w="9525">
              <a:solidFill>
                <a:srgbClr val="0033CC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R="0" lvl="0" indent="-9144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tabLst/>
                <a:defRPr/>
              </a:pPr>
              <a:r>
                <a:rPr lang="en-US" sz="1200" b="1" kern="0" dirty="0" smtClean="0"/>
                <a:t>Back</a:t>
              </a:r>
            </a:p>
          </p:txBody>
        </p:sp>
      </p:grpSp>
      <p:pic>
        <p:nvPicPr>
          <p:cNvPr id="20" name="Рисунок 19"/>
          <p:cNvPicPr/>
          <p:nvPr/>
        </p:nvPicPr>
        <p:blipFill>
          <a:blip r:embed="rId5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978400" y="2840636"/>
            <a:ext cx="3914775" cy="3228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Рисунок 2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088921" y="1058503"/>
            <a:ext cx="4933650" cy="1779587"/>
          </a:xfrm>
          <a:prstGeom prst="rect">
            <a:avLst/>
          </a:prstGeom>
        </p:spPr>
      </p:pic>
      <p:sp>
        <p:nvSpPr>
          <p:cNvPr id="23" name="Объект 2"/>
          <p:cNvSpPr txBox="1">
            <a:spLocks/>
          </p:cNvSpPr>
          <p:nvPr/>
        </p:nvSpPr>
        <p:spPr>
          <a:xfrm>
            <a:off x="0" y="2840636"/>
            <a:ext cx="5236233" cy="523335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marL="342900" lvl="0" indent="-342900" algn="ctr" eaLnBrk="0" hangingPunct="0">
              <a:spcBef>
                <a:spcPct val="20000"/>
              </a:spcBef>
            </a:pPr>
            <a:r>
              <a:rPr lang="en-US" sz="2800" b="1" i="1" kern="0" dirty="0" smtClean="0">
                <a:solidFill>
                  <a:srgbClr val="0033CC"/>
                </a:solidFill>
                <a:latin typeface="+mn-lt"/>
              </a:rPr>
              <a:t>Is to be replaced with …</a:t>
            </a:r>
          </a:p>
        </p:txBody>
      </p:sp>
      <p:sp>
        <p:nvSpPr>
          <p:cNvPr id="22" name="Объект 2"/>
          <p:cNvSpPr txBox="1">
            <a:spLocks/>
          </p:cNvSpPr>
          <p:nvPr/>
        </p:nvSpPr>
        <p:spPr>
          <a:xfrm>
            <a:off x="113699" y="3363971"/>
            <a:ext cx="5182793" cy="2044791"/>
          </a:xfrm>
          <a:prstGeom prst="rect">
            <a:avLst/>
          </a:prstGeom>
          <a:solidFill>
            <a:srgbClr val="FFFFCC"/>
          </a:solidFill>
          <a:ln w="19050">
            <a:solidFill>
              <a:schemeClr val="tx1"/>
            </a:solidFill>
          </a:ln>
        </p:spPr>
        <p:txBody>
          <a:bodyPr/>
          <a:lstStyle/>
          <a:p>
            <a:pPr marL="342900" lvl="0" indent="-342900" algn="just" eaLnBrk="0" hangingPunct="0">
              <a:spcBef>
                <a:spcPct val="20000"/>
              </a:spcBef>
              <a:buFontTx/>
              <a:buChar char="•"/>
            </a:pPr>
            <a:r>
              <a:rPr lang="en-US" sz="2000" b="1" i="1" u="sng" kern="0" dirty="0" smtClean="0">
                <a:solidFill>
                  <a:srgbClr val="0033CC"/>
                </a:solidFill>
                <a:latin typeface="+mn-lt"/>
              </a:rPr>
              <a:t>Fine-segmented ‘</a:t>
            </a:r>
            <a:r>
              <a:rPr lang="en-US" sz="2000" b="1" i="1" u="sng" kern="0" dirty="0" err="1" smtClean="0">
                <a:solidFill>
                  <a:srgbClr val="0033CC"/>
                </a:solidFill>
                <a:latin typeface="+mn-lt"/>
              </a:rPr>
              <a:t>shashlyk</a:t>
            </a:r>
            <a:r>
              <a:rPr lang="en-US" sz="2000" b="1" i="1" u="sng" kern="0" dirty="0" smtClean="0">
                <a:solidFill>
                  <a:srgbClr val="0033CC"/>
                </a:solidFill>
                <a:latin typeface="+mn-lt"/>
              </a:rPr>
              <a:t>’-type calorimeter</a:t>
            </a:r>
          </a:p>
          <a:p>
            <a:pPr marL="342900" lvl="0" indent="-342900" algn="just" eaLnBrk="0" hangingPunct="0">
              <a:spcBef>
                <a:spcPct val="20000"/>
              </a:spcBef>
              <a:buFontTx/>
              <a:buChar char="•"/>
            </a:pPr>
            <a:r>
              <a:rPr lang="en-US" sz="1700" b="1" kern="0" dirty="0" smtClean="0">
                <a:solidFill>
                  <a:srgbClr val="FF0000"/>
                </a:solidFill>
                <a:latin typeface="+mn-lt"/>
              </a:rPr>
              <a:t>2400</a:t>
            </a:r>
            <a:r>
              <a:rPr lang="en-US" sz="1700" kern="0" dirty="0" smtClean="0">
                <a:latin typeface="+mn-lt"/>
              </a:rPr>
              <a:t> cells </a:t>
            </a:r>
            <a:r>
              <a:rPr lang="en-US" sz="1700" kern="0" dirty="0" smtClean="0"/>
              <a:t>of the size </a:t>
            </a:r>
            <a:r>
              <a:rPr lang="en-US" sz="1700" b="1" kern="0" dirty="0" smtClean="0">
                <a:solidFill>
                  <a:srgbClr val="FF0000"/>
                </a:solidFill>
              </a:rPr>
              <a:t>55×55×700 mm</a:t>
            </a:r>
            <a:r>
              <a:rPr lang="en-US" sz="1700" b="1" kern="0" baseline="30000" dirty="0" smtClean="0">
                <a:solidFill>
                  <a:srgbClr val="FF0000"/>
                </a:solidFill>
              </a:rPr>
              <a:t>3</a:t>
            </a:r>
            <a:r>
              <a:rPr lang="en-US" sz="1700" kern="0" dirty="0" smtClean="0"/>
              <a:t>, depth ~</a:t>
            </a:r>
            <a:r>
              <a:rPr lang="en-US" sz="1700" b="1" kern="0" dirty="0" smtClean="0">
                <a:solidFill>
                  <a:srgbClr val="FF0000"/>
                </a:solidFill>
              </a:rPr>
              <a:t>20X</a:t>
            </a:r>
            <a:r>
              <a:rPr lang="en-US" sz="1700" b="1" kern="0" baseline="-25000" dirty="0" smtClean="0">
                <a:solidFill>
                  <a:srgbClr val="FF0000"/>
                </a:solidFill>
              </a:rPr>
              <a:t>0</a:t>
            </a:r>
            <a:endParaRPr lang="en-US" sz="1700" kern="0" dirty="0" smtClean="0">
              <a:latin typeface="+mn-lt"/>
            </a:endParaRPr>
          </a:p>
          <a:p>
            <a:pPr marL="342900" lvl="0" indent="-342900" algn="just" eaLnBrk="0" hangingPunct="0">
              <a:spcBef>
                <a:spcPct val="20000"/>
              </a:spcBef>
              <a:buFontTx/>
              <a:buChar char="•"/>
            </a:pPr>
            <a:r>
              <a:rPr lang="en-US" sz="1700" kern="0" dirty="0" smtClean="0">
                <a:latin typeface="+mn-lt"/>
              </a:rPr>
              <a:t>Cell structure: </a:t>
            </a:r>
            <a:r>
              <a:rPr lang="en-US" sz="1700" b="1" kern="0" dirty="0" err="1" smtClean="0">
                <a:solidFill>
                  <a:srgbClr val="FF0000"/>
                </a:solidFill>
                <a:latin typeface="+mn-lt"/>
              </a:rPr>
              <a:t>Scintillator</a:t>
            </a:r>
            <a:r>
              <a:rPr lang="en-US" sz="1700" b="1" kern="0" dirty="0" smtClean="0">
                <a:solidFill>
                  <a:srgbClr val="FF0000"/>
                </a:solidFill>
                <a:latin typeface="+mn-lt"/>
              </a:rPr>
              <a:t>: 1.5 mm, Lead: 0.3 mm</a:t>
            </a:r>
            <a:endParaRPr lang="en-US" sz="1700" b="1" kern="0" dirty="0" smtClean="0">
              <a:latin typeface="+mn-lt"/>
            </a:endParaRPr>
          </a:p>
          <a:p>
            <a:pPr marL="342900" lvl="0" indent="-342900" algn="just" eaLnBrk="0" hangingPunct="0">
              <a:spcBef>
                <a:spcPct val="20000"/>
              </a:spcBef>
              <a:buFontTx/>
              <a:buChar char="•"/>
            </a:pPr>
            <a:r>
              <a:rPr lang="en-US" sz="1700" kern="0" dirty="0" smtClean="0">
                <a:latin typeface="+mn-lt"/>
              </a:rPr>
              <a:t>Covered area: </a:t>
            </a:r>
            <a:r>
              <a:rPr lang="en-US" sz="1700" b="1" kern="0" dirty="0" smtClean="0">
                <a:solidFill>
                  <a:srgbClr val="FF0000"/>
                </a:solidFill>
                <a:latin typeface="+mn-lt"/>
              </a:rPr>
              <a:t>H</a:t>
            </a:r>
            <a:r>
              <a:rPr lang="en-US" sz="1700" b="1" kern="0" dirty="0" smtClean="0">
                <a:solidFill>
                  <a:srgbClr val="FF0000"/>
                </a:solidFill>
              </a:rPr>
              <a:t>×V ≈ </a:t>
            </a:r>
            <a:r>
              <a:rPr lang="en-US" sz="1700" b="1" kern="0" dirty="0" smtClean="0">
                <a:solidFill>
                  <a:srgbClr val="FF0000"/>
                </a:solidFill>
                <a:latin typeface="+mn-lt"/>
              </a:rPr>
              <a:t>3.3</a:t>
            </a:r>
            <a:r>
              <a:rPr lang="en-US" sz="1700" b="1" kern="0" dirty="0" smtClean="0">
                <a:solidFill>
                  <a:srgbClr val="FF0000"/>
                </a:solidFill>
              </a:rPr>
              <a:t>×2.2 m</a:t>
            </a:r>
            <a:r>
              <a:rPr lang="en-US" sz="1700" b="1" kern="0" baseline="30000" dirty="0" smtClean="0">
                <a:solidFill>
                  <a:srgbClr val="FF0000"/>
                </a:solidFill>
              </a:rPr>
              <a:t>2</a:t>
            </a:r>
            <a:endParaRPr lang="en-US" sz="1700" kern="0" dirty="0" smtClean="0"/>
          </a:p>
          <a:p>
            <a:pPr marL="342900" lvl="0" indent="-342900" algn="just" eaLnBrk="0" hangingPunct="0">
              <a:spcBef>
                <a:spcPct val="20000"/>
              </a:spcBef>
              <a:buFontTx/>
              <a:buChar char="•"/>
            </a:pPr>
            <a:r>
              <a:rPr lang="en-US" sz="1700" kern="0" dirty="0" err="1" smtClean="0">
                <a:latin typeface="+mn-lt"/>
              </a:rPr>
              <a:t>Photodetectors</a:t>
            </a:r>
            <a:r>
              <a:rPr lang="en-US" sz="1700" kern="0" dirty="0" smtClean="0">
                <a:latin typeface="+mn-lt"/>
              </a:rPr>
              <a:t>: </a:t>
            </a:r>
            <a:r>
              <a:rPr lang="en-US" sz="1700" b="1" kern="0" dirty="0" smtClean="0">
                <a:solidFill>
                  <a:srgbClr val="FF0000"/>
                </a:solidFill>
                <a:latin typeface="+mn-lt"/>
              </a:rPr>
              <a:t>Hamamatsu R7899</a:t>
            </a:r>
            <a:endParaRPr lang="en-US" sz="1700" b="1" kern="0" dirty="0" smtClean="0">
              <a:solidFill>
                <a:srgbClr val="FF0000"/>
              </a:solidFill>
            </a:endParaRPr>
          </a:p>
          <a:p>
            <a:pPr marL="342900" lvl="0" indent="-342900" algn="just" eaLnBrk="0" hangingPunct="0">
              <a:spcBef>
                <a:spcPct val="20000"/>
              </a:spcBef>
              <a:buFontTx/>
              <a:buChar char="•"/>
            </a:pPr>
            <a:r>
              <a:rPr lang="en-US" sz="1700" kern="0" dirty="0" smtClean="0">
                <a:latin typeface="+mn-lt"/>
              </a:rPr>
              <a:t>Energy resolution: </a:t>
            </a:r>
            <a:r>
              <a:rPr lang="el-GR" sz="1700" b="1" i="1" kern="0" dirty="0" smtClean="0">
                <a:solidFill>
                  <a:srgbClr val="FF0000"/>
                </a:solidFill>
                <a:latin typeface="+mn-lt"/>
              </a:rPr>
              <a:t>σ</a:t>
            </a:r>
            <a:r>
              <a:rPr lang="en-US" sz="1700" b="1" i="1" kern="0" baseline="-25000" dirty="0" smtClean="0">
                <a:solidFill>
                  <a:srgbClr val="FF0000"/>
                </a:solidFill>
                <a:latin typeface="+mn-lt"/>
              </a:rPr>
              <a:t>E</a:t>
            </a:r>
            <a:r>
              <a:rPr lang="en-US" sz="1700" b="1" i="1" kern="0" dirty="0" smtClean="0">
                <a:solidFill>
                  <a:srgbClr val="FF0000"/>
                </a:solidFill>
                <a:latin typeface="+mn-lt"/>
              </a:rPr>
              <a:t>/E ≈3%/√E, E </a:t>
            </a:r>
            <a:r>
              <a:rPr lang="en-US" sz="1700" b="1" kern="0" dirty="0" smtClean="0">
                <a:solidFill>
                  <a:srgbClr val="FF0000"/>
                </a:solidFill>
                <a:latin typeface="+mn-lt"/>
              </a:rPr>
              <a:t>in </a:t>
            </a:r>
            <a:r>
              <a:rPr lang="en-US" sz="1700" b="1" kern="0" dirty="0" err="1" smtClean="0">
                <a:solidFill>
                  <a:srgbClr val="FF0000"/>
                </a:solidFill>
                <a:latin typeface="+mn-lt"/>
              </a:rPr>
              <a:t>GeV</a:t>
            </a:r>
            <a:endParaRPr lang="en-US" sz="1700" kern="0" dirty="0" smtClean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11-15, 2017</a:t>
            </a:r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 smtClean="0"/>
              <a:t>V. L. </a:t>
            </a:r>
            <a:r>
              <a:rPr lang="en-US" altLang="ja-JP" dirty="0" err="1" smtClean="0"/>
              <a:t>Rykov</a:t>
            </a:r>
            <a:r>
              <a:rPr lang="en-US" altLang="ja-JP" dirty="0" smtClean="0"/>
              <a:t>, DSPIN-15, </a:t>
            </a:r>
            <a:r>
              <a:rPr lang="en-US" altLang="ja-JP" dirty="0" err="1" smtClean="0"/>
              <a:t>Dubna</a:t>
            </a:r>
            <a:endParaRPr lang="en-US" altLang="ja-JP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E5F2A4-40D6-41EE-BAB2-BE7850A5EBD0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448573" y="124931"/>
            <a:ext cx="79966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i="1" dirty="0" smtClean="0">
                <a:solidFill>
                  <a:srgbClr val="7030A0"/>
                </a:solidFill>
              </a:rPr>
              <a:t>Data acquisition</a:t>
            </a:r>
            <a:endParaRPr lang="en-US" sz="2800" b="1" i="1" dirty="0">
              <a:solidFill>
                <a:srgbClr val="7030A0"/>
              </a:solidFill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232791" y="1802922"/>
            <a:ext cx="4252945" cy="3338422"/>
          </a:xfrm>
          <a:prstGeom prst="rect">
            <a:avLst/>
          </a:prstGeom>
          <a:gradFill flip="none" rotWithShape="1">
            <a:gsLst>
              <a:gs pos="0">
                <a:srgbClr val="FFFFCC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  <a:tileRect/>
          </a:gradFill>
        </p:spPr>
        <p:txBody>
          <a:bodyPr>
            <a:normAutofit fontScale="92500" lnSpcReduction="10000"/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000" b="1" u="sng" kern="0" noProof="0" dirty="0" err="1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EuroMISS</a:t>
            </a:r>
            <a:r>
              <a:rPr lang="en-US" sz="2000" b="1" u="sng" kern="0" noProof="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 Front-End electronics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sz="1300" b="1" kern="0" noProof="0" dirty="0" smtClean="0">
              <a:latin typeface="+mn-lt"/>
            </a:endParaRP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1400" b="1" u="sng" kern="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Separate </a:t>
            </a:r>
            <a:r>
              <a:rPr lang="en-US" sz="1400" b="1" u="sng" kern="0" dirty="0" err="1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EuroMISS</a:t>
            </a:r>
            <a:r>
              <a:rPr lang="en-US" sz="1400" b="1" u="sng" kern="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 crate(s) for each subsystem: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1400" b="1" i="1" kern="0" dirty="0" smtClean="0">
                <a:latin typeface="+mn-lt"/>
              </a:rPr>
              <a:t>Registers for Hodoscopes, Veto-system, counters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1400" b="1" i="1" kern="0" dirty="0" smtClean="0">
                <a:latin typeface="+mn-lt"/>
              </a:rPr>
              <a:t>One ADC crate (</a:t>
            </a:r>
            <a:r>
              <a:rPr lang="en-US" sz="1400" kern="0" dirty="0" smtClean="0">
                <a:solidFill>
                  <a:srgbClr val="0033CC"/>
                </a:solidFill>
                <a:latin typeface="+mn-lt"/>
              </a:rPr>
              <a:t>picture at left</a:t>
            </a:r>
            <a:r>
              <a:rPr lang="en-US" sz="1400" b="1" i="1" kern="0" dirty="0" smtClean="0">
                <a:latin typeface="+mn-lt"/>
              </a:rPr>
              <a:t>): </a:t>
            </a:r>
            <a:r>
              <a:rPr lang="en-US" sz="1400" b="1" i="1" kern="0" dirty="0" smtClean="0">
                <a:solidFill>
                  <a:srgbClr val="FF0000"/>
                </a:solidFill>
                <a:latin typeface="+mn-lt"/>
              </a:rPr>
              <a:t>6-20 </a:t>
            </a:r>
            <a:r>
              <a:rPr lang="el-GR" sz="1400" b="1" i="1" kern="0" dirty="0" smtClean="0">
                <a:solidFill>
                  <a:srgbClr val="FF0000"/>
                </a:solidFill>
                <a:latin typeface="+mn-lt"/>
              </a:rPr>
              <a:t>μ</a:t>
            </a:r>
            <a:r>
              <a:rPr lang="en-US" sz="1400" b="1" i="1" kern="0" dirty="0" smtClean="0">
                <a:solidFill>
                  <a:srgbClr val="FF0000"/>
                </a:solidFill>
                <a:latin typeface="+mn-lt"/>
              </a:rPr>
              <a:t>s/event</a:t>
            </a:r>
          </a:p>
          <a:p>
            <a:pPr marL="342900" lvl="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1400" b="1" i="1" kern="0" dirty="0" smtClean="0">
                <a:latin typeface="+mj-lt"/>
              </a:rPr>
              <a:t>Two TDC crates: </a:t>
            </a:r>
            <a:r>
              <a:rPr lang="en-US" sz="1400" b="1" i="1" kern="0" dirty="0" smtClean="0">
                <a:solidFill>
                  <a:srgbClr val="FF0000"/>
                </a:solidFill>
                <a:latin typeface="+mj-lt"/>
              </a:rPr>
              <a:t>30-50 </a:t>
            </a:r>
            <a:r>
              <a:rPr lang="el-GR" sz="1400" b="1" i="1" kern="0" dirty="0" smtClean="0">
                <a:solidFill>
                  <a:srgbClr val="FF0000"/>
                </a:solidFill>
                <a:latin typeface="+mj-lt"/>
              </a:rPr>
              <a:t>μ</a:t>
            </a:r>
            <a:r>
              <a:rPr lang="en-US" sz="1400" b="1" i="1" kern="0" dirty="0" smtClean="0">
                <a:solidFill>
                  <a:srgbClr val="FF0000"/>
                </a:solidFill>
                <a:latin typeface="+mj-lt"/>
              </a:rPr>
              <a:t>s/event </a:t>
            </a:r>
          </a:p>
          <a:p>
            <a:pPr marL="342900" marR="0" lvl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sz="1300" b="1" kern="0" dirty="0" smtClean="0">
              <a:latin typeface="+mn-lt"/>
            </a:endParaRPr>
          </a:p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1300" b="1" kern="0" noProof="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Subsystem data are accumulated in the </a:t>
            </a:r>
            <a:r>
              <a:rPr lang="en-US" sz="1300" b="1" kern="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Crate-Controller’s buffer memories,  </a:t>
            </a:r>
            <a:r>
              <a:rPr lang="en-US" sz="1300" b="1" kern="0" noProof="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time-stamped and sent to </a:t>
            </a:r>
            <a:r>
              <a:rPr lang="en-US" sz="1300" b="1" kern="0" noProof="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EventBuilder</a:t>
            </a:r>
            <a:r>
              <a:rPr lang="en-US" sz="1300" b="1" kern="0" noProof="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via Ethernet </a:t>
            </a:r>
            <a:r>
              <a:rPr lang="en-US" sz="1300" b="1" kern="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1G-10G links</a:t>
            </a:r>
            <a:r>
              <a:rPr lang="en-US" sz="1300" b="1" kern="0" noProof="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– TCP/IP protocol</a:t>
            </a:r>
            <a:endParaRPr kumimoji="0" lang="en-US" sz="1300" b="1" i="0" u="none" strike="noStrike" kern="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13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1800" b="1" u="sng" kern="0" dirty="0" err="1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Avarage</a:t>
            </a:r>
            <a:r>
              <a:rPr lang="en-US" sz="1800" b="1" u="sng" kern="0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 event size: </a:t>
            </a:r>
            <a:r>
              <a:rPr lang="en-US" sz="1800" b="1" i="1" u="sng" kern="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~2 </a:t>
            </a:r>
            <a:r>
              <a:rPr lang="en-US" sz="1800" b="1" i="1" u="sng" kern="0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kBytes</a:t>
            </a:r>
            <a:endParaRPr lang="en-US" sz="1800" b="1" u="sng" kern="0" dirty="0" smtClean="0">
              <a:solidFill>
                <a:srgbClr val="7030A0"/>
              </a:solidFill>
              <a:latin typeface="Calibri" pitchFamily="34" charset="0"/>
              <a:cs typeface="Calibri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1800" b="1" u="sng" kern="0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Data</a:t>
            </a:r>
            <a:r>
              <a:rPr kumimoji="0" lang="en-US" sz="1800" b="1" i="0" u="sng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b="1" u="sng" kern="0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acquisition </a:t>
            </a:r>
            <a:r>
              <a:rPr kumimoji="0" lang="en-US" sz="1800" b="1" i="0" u="sng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rate: </a:t>
            </a:r>
            <a:r>
              <a:rPr kumimoji="0" lang="en-US" sz="1800" b="1" i="1" u="sng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~10</a:t>
            </a:r>
            <a:r>
              <a:rPr kumimoji="0" lang="en-US" sz="1800" b="1" i="1" u="sng" strike="noStrike" kern="0" cap="none" spc="0" normalizeH="0" baseline="3000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4</a:t>
            </a:r>
            <a:r>
              <a:rPr kumimoji="0" lang="en-US" sz="1800" b="1" i="1" u="sng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  events/spill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85736" y="2484408"/>
            <a:ext cx="4468963" cy="3338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Объект 2"/>
          <p:cNvSpPr txBox="1">
            <a:spLocks/>
          </p:cNvSpPr>
          <p:nvPr/>
        </p:nvSpPr>
        <p:spPr>
          <a:xfrm>
            <a:off x="448574" y="738996"/>
            <a:ext cx="7832784" cy="468702"/>
          </a:xfrm>
          <a:prstGeom prst="rect">
            <a:avLst/>
          </a:prstGeom>
          <a:solidFill>
            <a:srgbClr val="FFFFCC"/>
          </a:solidFill>
        </p:spPr>
        <p:txBody>
          <a:bodyPr>
            <a:normAutofit/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Distributed architecture based on Ethernet 1G-10G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11-15, 2017</a:t>
            </a:r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 smtClean="0"/>
              <a:t>V. L. </a:t>
            </a:r>
            <a:r>
              <a:rPr lang="en-US" altLang="ja-JP" dirty="0" err="1" smtClean="0"/>
              <a:t>Rykov</a:t>
            </a:r>
            <a:r>
              <a:rPr lang="en-US" altLang="ja-JP" dirty="0" smtClean="0"/>
              <a:t>, DSPIN-15, </a:t>
            </a:r>
            <a:r>
              <a:rPr lang="en-US" altLang="ja-JP" dirty="0" err="1" smtClean="0"/>
              <a:t>Dubna</a:t>
            </a:r>
            <a:endParaRPr lang="en-US" altLang="ja-JP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E5F2A4-40D6-41EE-BAB2-BE7850A5EBD0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38023" y="124931"/>
            <a:ext cx="8307238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300" b="1" i="1" dirty="0" smtClean="0">
                <a:solidFill>
                  <a:srgbClr val="7030A0"/>
                </a:solidFill>
              </a:rPr>
              <a:t>Physics studies with the </a:t>
            </a:r>
            <a:r>
              <a:rPr lang="en-US" sz="2300" b="1" i="1" u="sng" dirty="0" smtClean="0">
                <a:solidFill>
                  <a:srgbClr val="7030A0"/>
                </a:solidFill>
              </a:rPr>
              <a:t>pilot</a:t>
            </a:r>
            <a:r>
              <a:rPr lang="en-US" sz="2300" b="1" i="1" dirty="0" smtClean="0">
                <a:solidFill>
                  <a:srgbClr val="7030A0"/>
                </a:solidFill>
              </a:rPr>
              <a:t> SPASCHARM setup</a:t>
            </a:r>
            <a:endParaRPr lang="en-US" sz="2300" b="1" i="1" dirty="0">
              <a:solidFill>
                <a:srgbClr val="7030A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8023" y="785004"/>
            <a:ext cx="8755152" cy="1200329"/>
          </a:xfrm>
          <a:prstGeom prst="rect">
            <a:avLst/>
          </a:prstGeom>
          <a:solidFill>
            <a:srgbClr val="FFFFCC"/>
          </a:solidFill>
          <a:ln w="190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b="1" u="sng" dirty="0" smtClean="0"/>
              <a:t>Physics program </a:t>
            </a:r>
            <a:r>
              <a:rPr lang="en-US" sz="1800" b="1" u="sng" dirty="0" smtClean="0">
                <a:solidFill>
                  <a:srgbClr val="FF0000"/>
                </a:solidFill>
              </a:rPr>
              <a:t>to start</a:t>
            </a:r>
            <a:r>
              <a:rPr lang="en-US" sz="1800" b="1" u="sng" dirty="0" smtClean="0"/>
              <a:t> with at the </a:t>
            </a:r>
            <a:r>
              <a:rPr lang="en-US" sz="1800" b="1" u="sng" dirty="0" smtClean="0">
                <a:solidFill>
                  <a:srgbClr val="FF0000"/>
                </a:solidFill>
              </a:rPr>
              <a:t>beam line 14</a:t>
            </a:r>
            <a:r>
              <a:rPr lang="en-US" sz="1800" b="1" u="sng" dirty="0" smtClean="0"/>
              <a:t>, using </a:t>
            </a:r>
            <a:r>
              <a:rPr lang="en-US" sz="1800" b="1" u="sng" dirty="0" smtClean="0">
                <a:solidFill>
                  <a:srgbClr val="FF0000"/>
                </a:solidFill>
              </a:rPr>
              <a:t>transversely polarized target</a:t>
            </a:r>
            <a:r>
              <a:rPr lang="en-US" sz="1800" b="1" dirty="0" smtClean="0"/>
              <a:t>:</a:t>
            </a:r>
          </a:p>
          <a:p>
            <a:pPr algn="just">
              <a:buFont typeface="Wingdings" pitchFamily="2" charset="2"/>
              <a:buChar char="v"/>
            </a:pPr>
            <a:r>
              <a:rPr lang="en-US" sz="1800" b="1" i="1" dirty="0" smtClean="0">
                <a:solidFill>
                  <a:srgbClr val="0033CC"/>
                </a:solidFill>
              </a:rPr>
              <a:t>Negative secondary beam of 28 </a:t>
            </a:r>
            <a:r>
              <a:rPr lang="en-US" sz="1800" b="1" i="1" dirty="0" err="1" smtClean="0">
                <a:solidFill>
                  <a:srgbClr val="0033CC"/>
                </a:solidFill>
              </a:rPr>
              <a:t>GeV</a:t>
            </a:r>
            <a:endParaRPr lang="en-US" sz="1800" b="1" i="1" dirty="0" smtClean="0">
              <a:solidFill>
                <a:srgbClr val="0033CC"/>
              </a:solidFill>
            </a:endParaRPr>
          </a:p>
          <a:p>
            <a:pPr algn="just">
              <a:buFont typeface="Wingdings" pitchFamily="2" charset="2"/>
              <a:buChar char="v"/>
            </a:pPr>
            <a:r>
              <a:rPr lang="en-US" sz="1800" b="1" i="1" dirty="0" smtClean="0">
                <a:solidFill>
                  <a:srgbClr val="0033CC"/>
                </a:solidFill>
              </a:rPr>
              <a:t>Focus on measuring single-spin asymmetries </a:t>
            </a:r>
            <a:r>
              <a:rPr lang="en-US" sz="1800" b="1" i="1" dirty="0" smtClean="0">
                <a:solidFill>
                  <a:srgbClr val="FF0000"/>
                </a:solidFill>
              </a:rPr>
              <a:t>A</a:t>
            </a:r>
            <a:r>
              <a:rPr lang="en-US" sz="1800" b="1" i="1" baseline="-25000" dirty="0" smtClean="0">
                <a:solidFill>
                  <a:srgbClr val="FF0000"/>
                </a:solidFill>
              </a:rPr>
              <a:t>N</a:t>
            </a:r>
            <a:r>
              <a:rPr lang="en-US" sz="1800" b="1" i="1" dirty="0" smtClean="0">
                <a:solidFill>
                  <a:srgbClr val="0033CC"/>
                </a:solidFill>
              </a:rPr>
              <a:t> in </a:t>
            </a:r>
            <a:r>
              <a:rPr lang="en-US" sz="1800" b="1" i="1" dirty="0" smtClean="0">
                <a:solidFill>
                  <a:srgbClr val="FF0000"/>
                </a:solidFill>
              </a:rPr>
              <a:t>inclusive</a:t>
            </a:r>
            <a:r>
              <a:rPr lang="en-US" sz="1800" b="1" i="1" dirty="0" smtClean="0">
                <a:solidFill>
                  <a:srgbClr val="0033CC"/>
                </a:solidFill>
              </a:rPr>
              <a:t> processes</a:t>
            </a:r>
          </a:p>
          <a:p>
            <a:pPr algn="just">
              <a:buFont typeface="Wingdings" pitchFamily="2" charset="2"/>
              <a:buChar char="v"/>
            </a:pPr>
            <a:r>
              <a:rPr lang="en-US" sz="1800" b="1" i="1" dirty="0" smtClean="0">
                <a:solidFill>
                  <a:srgbClr val="0033CC"/>
                </a:solidFill>
              </a:rPr>
              <a:t>Final states with </a:t>
            </a:r>
            <a:r>
              <a:rPr lang="en-US" sz="1800" b="1" i="1" dirty="0" err="1" smtClean="0">
                <a:solidFill>
                  <a:srgbClr val="FF0000"/>
                </a:solidFill>
              </a:rPr>
              <a:t>pions</a:t>
            </a:r>
            <a:r>
              <a:rPr lang="en-US" sz="1800" b="1" i="1" dirty="0" smtClean="0">
                <a:solidFill>
                  <a:srgbClr val="FF0000"/>
                </a:solidFill>
              </a:rPr>
              <a:t>, </a:t>
            </a:r>
            <a:r>
              <a:rPr lang="el-GR" sz="1800" b="1" i="1" dirty="0" smtClean="0">
                <a:solidFill>
                  <a:srgbClr val="FF0000"/>
                </a:solidFill>
              </a:rPr>
              <a:t>γ</a:t>
            </a:r>
            <a:r>
              <a:rPr lang="en-US" sz="1800" b="1" i="1" dirty="0" smtClean="0">
                <a:solidFill>
                  <a:srgbClr val="FF0000"/>
                </a:solidFill>
              </a:rPr>
              <a:t> and e</a:t>
            </a:r>
            <a:r>
              <a:rPr lang="en-US" sz="1800" b="1" i="1" baseline="30000" dirty="0" smtClean="0">
                <a:solidFill>
                  <a:srgbClr val="FF0000"/>
                </a:solidFill>
              </a:rPr>
              <a:t>±</a:t>
            </a:r>
            <a:r>
              <a:rPr lang="en-US" sz="1800" b="1" i="1" dirty="0" smtClean="0">
                <a:solidFill>
                  <a:srgbClr val="FF0000"/>
                </a:solidFill>
              </a:rPr>
              <a:t> </a:t>
            </a:r>
            <a:r>
              <a:rPr lang="en-US" sz="1800" b="1" i="1" dirty="0" smtClean="0">
                <a:solidFill>
                  <a:srgbClr val="0033CC"/>
                </a:solidFill>
              </a:rPr>
              <a:t>in the </a:t>
            </a:r>
            <a:r>
              <a:rPr lang="en-US" sz="1800" b="1" i="1" dirty="0" smtClean="0">
                <a:solidFill>
                  <a:srgbClr val="FF0000"/>
                </a:solidFill>
              </a:rPr>
              <a:t>fragmentation region of </a:t>
            </a:r>
            <a:r>
              <a:rPr lang="en-US" sz="1800" b="1" i="1" u="sng" dirty="0" err="1" smtClean="0">
                <a:solidFill>
                  <a:srgbClr val="FF0000"/>
                </a:solidFill>
              </a:rPr>
              <a:t>unpolarized</a:t>
            </a:r>
            <a:r>
              <a:rPr lang="en-US" sz="1800" b="1" i="1" dirty="0" smtClean="0">
                <a:solidFill>
                  <a:srgbClr val="FF0000"/>
                </a:solidFill>
              </a:rPr>
              <a:t> beam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8023" y="2110611"/>
            <a:ext cx="8755152" cy="353943"/>
          </a:xfrm>
          <a:prstGeom prst="rect">
            <a:avLst/>
          </a:prstGeom>
          <a:noFill/>
          <a:ln w="158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700" b="1" dirty="0" smtClean="0"/>
              <a:t>But, should we expect any substantial</a:t>
            </a:r>
            <a:r>
              <a:rPr lang="en-US" sz="1700" b="1" i="1" dirty="0" smtClean="0">
                <a:solidFill>
                  <a:srgbClr val="7030A0"/>
                </a:solidFill>
              </a:rPr>
              <a:t> </a:t>
            </a:r>
            <a:r>
              <a:rPr lang="en-US" sz="1700" b="1" i="1" dirty="0" smtClean="0">
                <a:solidFill>
                  <a:srgbClr val="FF0000"/>
                </a:solidFill>
              </a:rPr>
              <a:t>A</a:t>
            </a:r>
            <a:r>
              <a:rPr lang="en-US" sz="1700" b="1" i="1" baseline="-25000" dirty="0" smtClean="0">
                <a:solidFill>
                  <a:srgbClr val="FF0000"/>
                </a:solidFill>
              </a:rPr>
              <a:t>N</a:t>
            </a:r>
            <a:r>
              <a:rPr lang="en-US" sz="1700" b="1" i="1" dirty="0" smtClean="0">
                <a:solidFill>
                  <a:srgbClr val="7030A0"/>
                </a:solidFill>
              </a:rPr>
              <a:t> </a:t>
            </a:r>
            <a:r>
              <a:rPr lang="en-US" sz="1700" b="1" dirty="0" smtClean="0"/>
              <a:t>in the </a:t>
            </a:r>
            <a:r>
              <a:rPr lang="en-US" sz="1700" b="1" dirty="0" smtClean="0">
                <a:solidFill>
                  <a:srgbClr val="FF0000"/>
                </a:solidFill>
              </a:rPr>
              <a:t>fragmentation region of </a:t>
            </a:r>
            <a:r>
              <a:rPr lang="en-US" sz="1700" b="1" u="sng" dirty="0" err="1" smtClean="0">
                <a:solidFill>
                  <a:srgbClr val="FF0000"/>
                </a:solidFill>
              </a:rPr>
              <a:t>unpolarized</a:t>
            </a:r>
            <a:r>
              <a:rPr lang="en-US" sz="1700" b="1" dirty="0" smtClean="0">
                <a:solidFill>
                  <a:srgbClr val="FF0000"/>
                </a:solidFill>
              </a:rPr>
              <a:t> beam</a:t>
            </a:r>
            <a:r>
              <a:rPr lang="en-US" sz="1700" b="1" dirty="0" smtClean="0"/>
              <a:t>?</a:t>
            </a:r>
            <a:r>
              <a:rPr lang="en-US" sz="1700" b="1" i="1" u="sng" dirty="0" smtClean="0">
                <a:solidFill>
                  <a:srgbClr val="7030A0"/>
                </a:solidFill>
              </a:rPr>
              <a:t>  </a:t>
            </a:r>
            <a:endParaRPr lang="en-US" sz="1700" b="1" dirty="0" smtClean="0">
              <a:solidFill>
                <a:srgbClr val="FF0000"/>
              </a:solidFill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433206" y="2587925"/>
            <a:ext cx="8307238" cy="2723822"/>
            <a:chOff x="138023" y="3027056"/>
            <a:chExt cx="8307238" cy="2723822"/>
          </a:xfrm>
        </p:grpSpPr>
        <p:grpSp>
          <p:nvGrpSpPr>
            <p:cNvPr id="14" name="Группа 13"/>
            <p:cNvGrpSpPr/>
            <p:nvPr/>
          </p:nvGrpSpPr>
          <p:grpSpPr>
            <a:xfrm>
              <a:off x="168708" y="3719553"/>
              <a:ext cx="8260243" cy="2031325"/>
              <a:chOff x="168708" y="3719553"/>
              <a:chExt cx="8260243" cy="2031325"/>
            </a:xfrm>
          </p:grpSpPr>
          <p:pic>
            <p:nvPicPr>
              <p:cNvPr id="9" name="Picture 3" descr="forward_incl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 l="8450" t="13228" r="10729" b="9900"/>
              <a:stretch>
                <a:fillRect/>
              </a:stretch>
            </p:blipFill>
            <p:spPr bwMode="auto">
              <a:xfrm>
                <a:off x="168708" y="3719553"/>
                <a:ext cx="3795622" cy="2009955"/>
              </a:xfrm>
              <a:prstGeom prst="rect">
                <a:avLst/>
              </a:prstGeom>
              <a:solidFill>
                <a:srgbClr val="FFFF99"/>
              </a:solidFill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" name="TextBox 12"/>
              <p:cNvSpPr txBox="1"/>
              <p:nvPr/>
            </p:nvSpPr>
            <p:spPr>
              <a:xfrm>
                <a:off x="3964330" y="3719553"/>
                <a:ext cx="4464621" cy="20313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buFont typeface="Wingdings" pitchFamily="2" charset="2"/>
                  <a:buChar char="ü"/>
                </a:pPr>
                <a:r>
                  <a:rPr lang="en-US" altLang="ru-RU" sz="1800" b="0" dirty="0" smtClean="0">
                    <a:solidFill>
                      <a:srgbClr val="7030A0"/>
                    </a:solidFill>
                    <a:latin typeface="+mn-lt"/>
                    <a:sym typeface="Symbol" pitchFamily="18" charset="2"/>
                  </a:rPr>
                  <a:t>At </a:t>
                </a:r>
                <a:r>
                  <a:rPr lang="en-US" altLang="ru-RU" sz="1800" b="0" u="sng" dirty="0" smtClean="0">
                    <a:solidFill>
                      <a:srgbClr val="7030A0"/>
                    </a:solidFill>
                    <a:latin typeface="+mn-lt"/>
                    <a:sym typeface="Symbol" pitchFamily="18" charset="2"/>
                  </a:rPr>
                  <a:t>small</a:t>
                </a:r>
                <a:r>
                  <a:rPr lang="en-US" altLang="ru-RU" sz="1800" b="0" dirty="0" smtClean="0">
                    <a:solidFill>
                      <a:srgbClr val="7030A0"/>
                    </a:solidFill>
                    <a:latin typeface="+mn-lt"/>
                    <a:sym typeface="Symbol" pitchFamily="18" charset="2"/>
                  </a:rPr>
                  <a:t> transverse </a:t>
                </a:r>
                <a:r>
                  <a:rPr lang="en-US" altLang="ru-RU" sz="1800" b="0" dirty="0" err="1" smtClean="0">
                    <a:solidFill>
                      <a:srgbClr val="7030A0"/>
                    </a:solidFill>
                    <a:latin typeface="+mn-lt"/>
                    <a:sym typeface="Symbol" pitchFamily="18" charset="2"/>
                  </a:rPr>
                  <a:t>momenta</a:t>
                </a:r>
                <a:r>
                  <a:rPr lang="en-US" altLang="ru-RU" sz="1800" b="0" dirty="0" smtClean="0">
                    <a:solidFill>
                      <a:srgbClr val="7030A0"/>
                    </a:solidFill>
                    <a:latin typeface="+mn-lt"/>
                    <a:sym typeface="Symbol" pitchFamily="18" charset="2"/>
                  </a:rPr>
                  <a:t> </a:t>
                </a:r>
                <a:r>
                  <a:rPr lang="en-US" altLang="ru-RU" sz="1800" b="0" i="1" dirty="0" err="1" smtClean="0">
                    <a:solidFill>
                      <a:srgbClr val="7030A0"/>
                    </a:solidFill>
                    <a:latin typeface="+mn-lt"/>
                    <a:sym typeface="Symbol" pitchFamily="18" charset="2"/>
                  </a:rPr>
                  <a:t>p</a:t>
                </a:r>
                <a:r>
                  <a:rPr lang="en-US" altLang="ru-RU" sz="1800" b="0" i="1" baseline="-25000" dirty="0" err="1" smtClean="0">
                    <a:solidFill>
                      <a:srgbClr val="7030A0"/>
                    </a:solidFill>
                    <a:latin typeface="+mn-lt"/>
                    <a:sym typeface="Symbol" pitchFamily="18" charset="2"/>
                  </a:rPr>
                  <a:t>T</a:t>
                </a:r>
                <a:r>
                  <a:rPr lang="en-US" sz="1800" b="0" dirty="0" smtClean="0">
                    <a:solidFill>
                      <a:srgbClr val="7030A0"/>
                    </a:solidFill>
                    <a:latin typeface="+mn-lt"/>
                  </a:rPr>
                  <a:t>, the transverse single-spin asy</a:t>
                </a:r>
                <a:r>
                  <a:rPr lang="en-US" sz="1800" dirty="0" smtClean="0">
                    <a:solidFill>
                      <a:srgbClr val="7030A0"/>
                    </a:solidFill>
                    <a:latin typeface="+mn-lt"/>
                  </a:rPr>
                  <a:t>mmetry </a:t>
                </a:r>
                <a:r>
                  <a:rPr lang="en-US" sz="1800" b="1" i="1" dirty="0" smtClean="0">
                    <a:solidFill>
                      <a:srgbClr val="7030A0"/>
                    </a:solidFill>
                    <a:latin typeface="+mn-lt"/>
                  </a:rPr>
                  <a:t>A</a:t>
                </a:r>
                <a:r>
                  <a:rPr lang="en-US" sz="1800" b="1" i="1" baseline="-25000" dirty="0" smtClean="0">
                    <a:solidFill>
                      <a:srgbClr val="7030A0"/>
                    </a:solidFill>
                    <a:latin typeface="+mn-lt"/>
                  </a:rPr>
                  <a:t>N</a:t>
                </a:r>
                <a:r>
                  <a:rPr lang="en-US" sz="1800" dirty="0" smtClean="0">
                    <a:solidFill>
                      <a:srgbClr val="7030A0"/>
                    </a:solidFill>
                    <a:latin typeface="+mn-lt"/>
                  </a:rPr>
                  <a:t> is </a:t>
                </a:r>
                <a:r>
                  <a:rPr lang="en-US" sz="1800" u="sng" dirty="0" smtClean="0">
                    <a:solidFill>
                      <a:srgbClr val="7030A0"/>
                    </a:solidFill>
                    <a:latin typeface="+mn-lt"/>
                  </a:rPr>
                  <a:t>consistent with zero</a:t>
                </a:r>
              </a:p>
              <a:p>
                <a:pPr algn="just">
                  <a:buFont typeface="Wingdings" pitchFamily="2" charset="2"/>
                  <a:buChar char="ü"/>
                </a:pPr>
                <a:r>
                  <a:rPr lang="en-US" sz="1800" b="1" dirty="0" smtClean="0">
                    <a:solidFill>
                      <a:srgbClr val="7030A0"/>
                    </a:solidFill>
                  </a:rPr>
                  <a:t>Remarkably, however, </a:t>
                </a:r>
                <a:r>
                  <a:rPr lang="en-US" sz="1800" b="1" dirty="0" smtClean="0">
                    <a:solidFill>
                      <a:srgbClr val="7030A0"/>
                    </a:solidFill>
                  </a:rPr>
                  <a:t>a </a:t>
                </a:r>
                <a:r>
                  <a:rPr lang="en-US" sz="1800" b="1" dirty="0" smtClean="0">
                    <a:solidFill>
                      <a:srgbClr val="7030A0"/>
                    </a:solidFill>
                  </a:rPr>
                  <a:t>quite sizeable asymmetry showed up at</a:t>
                </a:r>
                <a:r>
                  <a:rPr lang="ru-RU" sz="1800" b="1" dirty="0" smtClean="0">
                    <a:solidFill>
                      <a:srgbClr val="7030A0"/>
                    </a:solidFill>
                    <a:latin typeface="+mn-lt"/>
                  </a:rPr>
                  <a:t> </a:t>
                </a:r>
                <a:r>
                  <a:rPr lang="en-US" altLang="ru-RU" sz="1800" b="1" i="1" dirty="0" err="1" smtClean="0">
                    <a:solidFill>
                      <a:srgbClr val="7030A0"/>
                    </a:solidFill>
                    <a:latin typeface="+mn-lt"/>
                    <a:sym typeface="Symbol" pitchFamily="18" charset="2"/>
                  </a:rPr>
                  <a:t>p</a:t>
                </a:r>
                <a:r>
                  <a:rPr lang="en-US" altLang="ru-RU" sz="1800" b="1" i="1" baseline="-25000" dirty="0" err="1" smtClean="0">
                    <a:solidFill>
                      <a:srgbClr val="7030A0"/>
                    </a:solidFill>
                    <a:latin typeface="+mn-lt"/>
                    <a:sym typeface="Symbol" pitchFamily="18" charset="2"/>
                  </a:rPr>
                  <a:t>T</a:t>
                </a:r>
                <a:r>
                  <a:rPr lang="ru-RU" altLang="ru-RU" sz="1800" b="1" baseline="-25000" dirty="0" smtClean="0">
                    <a:solidFill>
                      <a:srgbClr val="7030A0"/>
                    </a:solidFill>
                    <a:latin typeface="+mn-lt"/>
                    <a:sym typeface="Symbol" pitchFamily="18" charset="2"/>
                  </a:rPr>
                  <a:t> </a:t>
                </a:r>
                <a:r>
                  <a:rPr lang="en-US" altLang="ru-RU" sz="1800" b="1" dirty="0" smtClean="0">
                    <a:solidFill>
                      <a:srgbClr val="7030A0"/>
                    </a:solidFill>
                    <a:latin typeface="+mn-lt"/>
                    <a:sym typeface="Symbol" pitchFamily="18" charset="2"/>
                  </a:rPr>
                  <a:t>~ 1 </a:t>
                </a:r>
                <a:r>
                  <a:rPr lang="en-US" altLang="ru-RU" sz="1800" b="1" dirty="0" err="1" smtClean="0">
                    <a:solidFill>
                      <a:srgbClr val="7030A0"/>
                    </a:solidFill>
                    <a:latin typeface="+mn-lt"/>
                    <a:sym typeface="Symbol" pitchFamily="18" charset="2"/>
                  </a:rPr>
                  <a:t>GeV</a:t>
                </a:r>
                <a:r>
                  <a:rPr lang="en-US" altLang="ru-RU" sz="1800" b="1" dirty="0" smtClean="0">
                    <a:solidFill>
                      <a:srgbClr val="7030A0"/>
                    </a:solidFill>
                    <a:latin typeface="+mn-lt"/>
                    <a:sym typeface="Symbol" pitchFamily="18" charset="2"/>
                  </a:rPr>
                  <a:t>/</a:t>
                </a:r>
                <a:r>
                  <a:rPr lang="ru-RU" altLang="ru-RU" sz="1800" b="1" dirty="0" smtClean="0">
                    <a:solidFill>
                      <a:srgbClr val="7030A0"/>
                    </a:solidFill>
                    <a:latin typeface="+mn-lt"/>
                    <a:sym typeface="Symbol" pitchFamily="18" charset="2"/>
                  </a:rPr>
                  <a:t>с</a:t>
                </a:r>
                <a:r>
                  <a:rPr lang="en-US" altLang="ru-RU" sz="1800" b="1" dirty="0" smtClean="0">
                    <a:solidFill>
                      <a:srgbClr val="7030A0"/>
                    </a:solidFill>
                    <a:latin typeface="+mn-lt"/>
                    <a:sym typeface="Symbol" pitchFamily="18" charset="2"/>
                  </a:rPr>
                  <a:t> and above even in the </a:t>
                </a:r>
                <a:r>
                  <a:rPr lang="en-US" altLang="ru-RU" sz="1800" b="1" u="sng" dirty="0" err="1" smtClean="0">
                    <a:solidFill>
                      <a:srgbClr val="FF0000"/>
                    </a:solidFill>
                    <a:sym typeface="Symbol" pitchFamily="18" charset="2"/>
                  </a:rPr>
                  <a:t>u</a:t>
                </a:r>
                <a:r>
                  <a:rPr lang="en-US" sz="1800" b="1" u="sng" dirty="0" err="1" smtClean="0">
                    <a:solidFill>
                      <a:srgbClr val="FF0000"/>
                    </a:solidFill>
                  </a:rPr>
                  <a:t>npolarized</a:t>
                </a:r>
                <a:r>
                  <a:rPr lang="en-US" sz="1800" b="1" u="sng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altLang="ru-RU" sz="1800" b="1" u="sng" dirty="0" smtClean="0">
                    <a:solidFill>
                      <a:srgbClr val="FF0000"/>
                    </a:solidFill>
                    <a:latin typeface="+mn-lt"/>
                    <a:sym typeface="Symbol" pitchFamily="18" charset="2"/>
                  </a:rPr>
                  <a:t>beam</a:t>
                </a:r>
                <a:r>
                  <a:rPr lang="en-US" altLang="ru-RU" sz="1800" b="1" dirty="0" smtClean="0">
                    <a:solidFill>
                      <a:srgbClr val="FF0000"/>
                    </a:solidFill>
                    <a:latin typeface="+mn-lt"/>
                    <a:sym typeface="Symbol" pitchFamily="18" charset="2"/>
                  </a:rPr>
                  <a:t> fragmentation region</a:t>
                </a:r>
                <a:r>
                  <a:rPr lang="en-US" altLang="ru-RU" sz="1800" dirty="0" smtClean="0">
                    <a:solidFill>
                      <a:srgbClr val="FF0000"/>
                    </a:solidFill>
                    <a:latin typeface="+mn-lt"/>
                    <a:sym typeface="Symbol" pitchFamily="18" charset="2"/>
                  </a:rPr>
                  <a:t>.</a:t>
                </a:r>
                <a:endParaRPr lang="ru-RU" sz="1800" b="1" dirty="0">
                  <a:solidFill>
                    <a:srgbClr val="C00000"/>
                  </a:solidFill>
                  <a:latin typeface="+mn-lt"/>
                </a:endParaRPr>
              </a:p>
            </p:txBody>
          </p:sp>
        </p:grpSp>
        <p:sp>
          <p:nvSpPr>
            <p:cNvPr id="10" name="Text Box 4"/>
            <p:cNvSpPr txBox="1">
              <a:spLocks noChangeArrowheads="1"/>
            </p:cNvSpPr>
            <p:nvPr/>
          </p:nvSpPr>
          <p:spPr bwMode="auto">
            <a:xfrm>
              <a:off x="138023" y="3027056"/>
              <a:ext cx="8307238" cy="692497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eaLnBrk="0" hangingPunct="0">
                <a:defRPr sz="20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eaLnBrk="0" hangingPunct="0">
                <a:defRPr sz="20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eaLnBrk="0" hangingPunct="0">
                <a:defRPr sz="20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eaLnBrk="0" hangingPunct="0">
                <a:defRPr sz="20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en-US" altLang="ru-RU" sz="1200" i="1" dirty="0" smtClean="0">
                  <a:solidFill>
                    <a:srgbClr val="7030A0"/>
                  </a:solidFill>
                  <a:latin typeface="+mn-lt"/>
                </a:rPr>
                <a:t>V</a:t>
              </a:r>
              <a:r>
                <a:rPr lang="en-US" altLang="ru-RU" sz="1100" i="1" dirty="0" smtClean="0">
                  <a:solidFill>
                    <a:srgbClr val="7030A0"/>
                  </a:solidFill>
                  <a:latin typeface="+mn-lt"/>
                </a:rPr>
                <a:t>. D. </a:t>
              </a:r>
              <a:r>
                <a:rPr lang="en-US" altLang="ru-RU" sz="1100" i="1" dirty="0" err="1" smtClean="0">
                  <a:solidFill>
                    <a:srgbClr val="7030A0"/>
                  </a:solidFill>
                  <a:latin typeface="+mn-lt"/>
                </a:rPr>
                <a:t>Apokin</a:t>
              </a:r>
              <a:r>
                <a:rPr lang="en-US" altLang="ru-RU" sz="1100" i="1" dirty="0" smtClean="0">
                  <a:solidFill>
                    <a:srgbClr val="7030A0"/>
                  </a:solidFill>
                  <a:latin typeface="+mn-lt"/>
                </a:rPr>
                <a:t>, et al., </a:t>
              </a:r>
              <a:r>
                <a:rPr lang="en-US" altLang="ru-RU" sz="1100" dirty="0" smtClean="0">
                  <a:solidFill>
                    <a:srgbClr val="7030A0"/>
                  </a:solidFill>
                  <a:latin typeface="+mn-lt"/>
                </a:rPr>
                <a:t>Proc. 8</a:t>
              </a:r>
              <a:r>
                <a:rPr lang="en-US" altLang="ru-RU" sz="1100" baseline="30000" dirty="0" smtClean="0">
                  <a:solidFill>
                    <a:srgbClr val="7030A0"/>
                  </a:solidFill>
                  <a:latin typeface="+mn-lt"/>
                </a:rPr>
                <a:t>th</a:t>
              </a:r>
              <a:r>
                <a:rPr lang="en-US" altLang="ru-RU" sz="1100" dirty="0" smtClean="0">
                  <a:solidFill>
                    <a:srgbClr val="7030A0"/>
                  </a:solidFill>
                  <a:latin typeface="+mn-lt"/>
                </a:rPr>
                <a:t> Int. </a:t>
              </a:r>
              <a:r>
                <a:rPr lang="en-US" altLang="ru-RU" sz="1100" dirty="0" err="1" smtClean="0">
                  <a:solidFill>
                    <a:srgbClr val="7030A0"/>
                  </a:solidFill>
                  <a:latin typeface="+mn-lt"/>
                </a:rPr>
                <a:t>Symp</a:t>
              </a:r>
              <a:r>
                <a:rPr lang="en-US" altLang="ru-RU" sz="1100" dirty="0" smtClean="0">
                  <a:solidFill>
                    <a:srgbClr val="7030A0"/>
                  </a:solidFill>
                  <a:latin typeface="+mn-lt"/>
                </a:rPr>
                <a:t>. Spin. Phys., </a:t>
              </a:r>
              <a:r>
                <a:rPr lang="en-US" altLang="ru-RU" sz="1100" i="1" dirty="0" smtClean="0">
                  <a:solidFill>
                    <a:srgbClr val="7030A0"/>
                  </a:solidFill>
                  <a:latin typeface="+mn-lt"/>
                </a:rPr>
                <a:t>AIP Conf. Proc. 187 (2008) 105; </a:t>
              </a:r>
              <a:r>
                <a:rPr lang="en-US" altLang="ru-RU" sz="1100" i="1" dirty="0" smtClean="0">
                  <a:solidFill>
                    <a:srgbClr val="7030A0"/>
                  </a:solidFill>
                </a:rPr>
                <a:t>V. D. </a:t>
              </a:r>
              <a:r>
                <a:rPr lang="en-US" altLang="ru-RU" sz="1100" i="1" dirty="0" err="1" smtClean="0">
                  <a:solidFill>
                    <a:srgbClr val="7030A0"/>
                  </a:solidFill>
                </a:rPr>
                <a:t>Apokin</a:t>
              </a:r>
              <a:r>
                <a:rPr lang="en-US" altLang="ru-RU" sz="1100" i="1" dirty="0" smtClean="0">
                  <a:solidFill>
                    <a:srgbClr val="7030A0"/>
                  </a:solidFill>
                </a:rPr>
                <a:t>, et al., </a:t>
              </a:r>
              <a:r>
                <a:rPr lang="en-US" altLang="ru-RU" sz="1100" i="1" dirty="0" err="1" smtClean="0">
                  <a:solidFill>
                    <a:srgbClr val="7030A0"/>
                  </a:solidFill>
                </a:rPr>
                <a:t>Sov</a:t>
              </a:r>
              <a:r>
                <a:rPr lang="en-US" altLang="ru-RU" sz="1100" i="1" dirty="0" smtClean="0">
                  <a:solidFill>
                    <a:srgbClr val="7030A0"/>
                  </a:solidFill>
                </a:rPr>
                <a:t>. J. </a:t>
              </a:r>
              <a:r>
                <a:rPr lang="en-US" altLang="ru-RU" sz="1100" i="1" dirty="0" err="1" smtClean="0">
                  <a:solidFill>
                    <a:srgbClr val="7030A0"/>
                  </a:solidFill>
                </a:rPr>
                <a:t>Nucl</a:t>
              </a:r>
              <a:r>
                <a:rPr lang="en-US" altLang="ru-RU" sz="1100" i="1" dirty="0" smtClean="0">
                  <a:solidFill>
                    <a:srgbClr val="7030A0"/>
                  </a:solidFill>
                </a:rPr>
                <a:t>. Phys. 49 (1989) 103</a:t>
              </a:r>
            </a:p>
            <a:p>
              <a:pPr eaLnBrk="1" hangingPunct="1">
                <a:spcBef>
                  <a:spcPct val="50000"/>
                </a:spcBef>
                <a:defRPr/>
              </a:pPr>
              <a:r>
                <a:rPr lang="en-US" altLang="ru-RU" sz="1800" b="0" dirty="0" smtClean="0">
                  <a:solidFill>
                    <a:schemeClr val="tx1"/>
                  </a:solidFill>
                  <a:latin typeface="+mj-lt"/>
                </a:rPr>
                <a:t>Reaction </a:t>
              </a:r>
              <a:r>
                <a:rPr lang="en-US" altLang="ru-RU" sz="1800" b="0" dirty="0" smtClean="0">
                  <a:solidFill>
                    <a:schemeClr val="tx1"/>
                  </a:solidFill>
                  <a:latin typeface="+mj-lt"/>
                  <a:sym typeface="Symbol" pitchFamily="18" charset="2"/>
                </a:rPr>
                <a:t></a:t>
              </a:r>
              <a:r>
                <a:rPr lang="en-US" altLang="ru-RU" sz="1800" b="0" baseline="30000" dirty="0" smtClean="0">
                  <a:solidFill>
                    <a:schemeClr val="tx1"/>
                  </a:solidFill>
                  <a:latin typeface="+mj-lt"/>
                  <a:sym typeface="Symbol" pitchFamily="18" charset="2"/>
                </a:rPr>
                <a:t>-</a:t>
              </a:r>
              <a:r>
                <a:rPr lang="en-US" altLang="ru-RU" sz="1800" b="0" dirty="0" smtClean="0">
                  <a:solidFill>
                    <a:schemeClr val="tx1"/>
                  </a:solidFill>
                  <a:latin typeface="+mj-lt"/>
                  <a:sym typeface="Symbol" pitchFamily="18" charset="2"/>
                </a:rPr>
                <a:t>d</a:t>
              </a:r>
              <a:r>
                <a:rPr lang="en-US" altLang="ru-RU" sz="1800" b="0" baseline="30000" dirty="0" smtClean="0">
                  <a:solidFill>
                    <a:schemeClr val="tx1"/>
                  </a:solidFill>
                  <a:latin typeface="+mj-lt"/>
                  <a:sym typeface="Symbol" pitchFamily="18" charset="2"/>
                </a:rPr>
                <a:t>0</a:t>
              </a:r>
              <a:r>
                <a:rPr lang="en-US" altLang="ru-RU" sz="1800" b="0" dirty="0" smtClean="0">
                  <a:solidFill>
                    <a:schemeClr val="tx1"/>
                  </a:solidFill>
                  <a:latin typeface="+mj-lt"/>
                  <a:sym typeface="Symbol" pitchFamily="18" charset="2"/>
                </a:rPr>
                <a:t>X at 40 GeV/c  </a:t>
              </a:r>
              <a:r>
                <a:rPr lang="en-US" altLang="ru-RU" sz="1600" b="0" i="1" dirty="0" smtClean="0">
                  <a:solidFill>
                    <a:srgbClr val="FF0000"/>
                  </a:solidFill>
                  <a:latin typeface="Arial Black" pitchFamily="34" charset="0"/>
                  <a:sym typeface="Symbol" pitchFamily="18" charset="2"/>
                </a:rPr>
                <a:t>A</a:t>
              </a:r>
              <a:r>
                <a:rPr lang="en-US" altLang="ru-RU" sz="1600" b="0" i="1" baseline="-25000" dirty="0" smtClean="0">
                  <a:solidFill>
                    <a:srgbClr val="FF0000"/>
                  </a:solidFill>
                  <a:latin typeface="Arial Black" pitchFamily="34" charset="0"/>
                  <a:sym typeface="Symbol" pitchFamily="18" charset="2"/>
                </a:rPr>
                <a:t>N</a:t>
              </a:r>
              <a:r>
                <a:rPr lang="en-US" altLang="ru-RU" sz="1600" b="0" dirty="0" smtClean="0">
                  <a:solidFill>
                    <a:srgbClr val="FF0000"/>
                  </a:solidFill>
                  <a:latin typeface="Arial Black" pitchFamily="34" charset="0"/>
                  <a:sym typeface="Symbol" pitchFamily="18" charset="2"/>
                </a:rPr>
                <a:t> = (16±5)% </a:t>
              </a:r>
              <a:r>
                <a:rPr lang="en-US" altLang="ru-RU" sz="1600" dirty="0" smtClean="0">
                  <a:solidFill>
                    <a:schemeClr val="tx1"/>
                  </a:solidFill>
                  <a:latin typeface="+mn-lt"/>
                  <a:sym typeface="Symbol" pitchFamily="18" charset="2"/>
                </a:rPr>
                <a:t>at</a:t>
              </a:r>
              <a:r>
                <a:rPr lang="ru-RU" altLang="ru-RU" sz="1600" dirty="0" smtClean="0">
                  <a:solidFill>
                    <a:schemeClr val="tx1"/>
                  </a:solidFill>
                  <a:latin typeface="+mn-lt"/>
                  <a:sym typeface="Symbol" pitchFamily="18" charset="2"/>
                </a:rPr>
                <a:t> </a:t>
              </a:r>
              <a:r>
                <a:rPr lang="en-US" altLang="ru-RU" sz="1600" i="1" dirty="0" err="1" smtClean="0">
                  <a:solidFill>
                    <a:schemeClr val="tx1"/>
                  </a:solidFill>
                  <a:latin typeface="+mn-lt"/>
                  <a:sym typeface="Symbol" pitchFamily="18" charset="2"/>
                </a:rPr>
                <a:t>p</a:t>
              </a:r>
              <a:r>
                <a:rPr lang="en-US" altLang="ru-RU" sz="1600" i="1" baseline="-25000" dirty="0" err="1" smtClean="0">
                  <a:solidFill>
                    <a:schemeClr val="tx1"/>
                  </a:solidFill>
                  <a:latin typeface="+mn-lt"/>
                  <a:sym typeface="Symbol" pitchFamily="18" charset="2"/>
                </a:rPr>
                <a:t>T</a:t>
              </a:r>
              <a:r>
                <a:rPr lang="en-US" altLang="ru-RU" sz="1600" dirty="0" smtClean="0">
                  <a:solidFill>
                    <a:schemeClr val="tx1"/>
                  </a:solidFill>
                  <a:latin typeface="+mn-lt"/>
                  <a:sym typeface="Symbol" pitchFamily="18" charset="2"/>
                </a:rPr>
                <a:t> </a:t>
              </a:r>
              <a:r>
                <a:rPr lang="ru-RU" altLang="ru-RU" sz="1600" dirty="0" smtClean="0">
                  <a:solidFill>
                    <a:schemeClr val="tx1"/>
                  </a:solidFill>
                  <a:latin typeface="+mn-lt"/>
                  <a:sym typeface="Symbol" pitchFamily="18" charset="2"/>
                </a:rPr>
                <a:t>=(0.7-1.8) </a:t>
              </a:r>
              <a:r>
                <a:rPr lang="en-US" altLang="ru-RU" sz="1600" dirty="0" smtClean="0">
                  <a:solidFill>
                    <a:schemeClr val="tx1"/>
                  </a:solidFill>
                  <a:latin typeface="+mn-lt"/>
                  <a:sym typeface="Symbol" pitchFamily="18" charset="2"/>
                </a:rPr>
                <a:t>GeV/c and </a:t>
              </a:r>
              <a:r>
                <a:rPr lang="en-US" altLang="ru-RU" sz="1600" dirty="0">
                  <a:solidFill>
                    <a:schemeClr val="tx1"/>
                  </a:solidFill>
                  <a:latin typeface="+mn-lt"/>
                  <a:sym typeface="Symbol" pitchFamily="18" charset="2"/>
                </a:rPr>
                <a:t>at </a:t>
              </a:r>
              <a:r>
                <a:rPr lang="en-US" altLang="ru-RU" sz="1800" i="1" dirty="0" err="1" smtClean="0">
                  <a:solidFill>
                    <a:srgbClr val="FF0000"/>
                  </a:solidFill>
                  <a:latin typeface="Arial Black" pitchFamily="34" charset="0"/>
                  <a:cs typeface="Arial" pitchFamily="34" charset="0"/>
                  <a:sym typeface="Symbol" pitchFamily="18" charset="2"/>
                </a:rPr>
                <a:t>x</a:t>
              </a:r>
              <a:r>
                <a:rPr lang="en-US" altLang="ru-RU" sz="1800" i="1" baseline="-25000" dirty="0" err="1" smtClean="0">
                  <a:solidFill>
                    <a:srgbClr val="FF0000"/>
                  </a:solidFill>
                  <a:latin typeface="Arial Black" pitchFamily="34" charset="0"/>
                  <a:cs typeface="Arial" pitchFamily="34" charset="0"/>
                  <a:sym typeface="Symbol" pitchFamily="18" charset="2"/>
                </a:rPr>
                <a:t>F</a:t>
              </a:r>
              <a:r>
                <a:rPr lang="en-US" altLang="ru-RU" sz="1600" baseline="-25000" dirty="0" smtClean="0">
                  <a:solidFill>
                    <a:srgbClr val="FF0000"/>
                  </a:solidFill>
                  <a:latin typeface="Arial Black" pitchFamily="34" charset="0"/>
                  <a:cs typeface="Arial" pitchFamily="34" charset="0"/>
                  <a:sym typeface="Symbol" pitchFamily="18" charset="2"/>
                </a:rPr>
                <a:t> </a:t>
              </a:r>
              <a:r>
                <a:rPr lang="en-US" altLang="ru-RU" sz="1600" dirty="0" smtClean="0">
                  <a:solidFill>
                    <a:srgbClr val="FF0000"/>
                  </a:solidFill>
                  <a:latin typeface="Arial Black" pitchFamily="34" charset="0"/>
                  <a:cs typeface="Arial" pitchFamily="34" charset="0"/>
                  <a:sym typeface="Symbol" pitchFamily="18" charset="2"/>
                </a:rPr>
                <a:t> &gt; 0.7 </a:t>
              </a: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290423" y="5290377"/>
            <a:ext cx="8755152" cy="923330"/>
          </a:xfrm>
          <a:prstGeom prst="rect">
            <a:avLst/>
          </a:prstGeom>
          <a:noFill/>
          <a:ln w="158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1800" b="1" dirty="0" smtClean="0"/>
              <a:t>We plan </a:t>
            </a:r>
            <a:r>
              <a:rPr lang="en-US" sz="1800" b="1" u="sng" dirty="0" smtClean="0"/>
              <a:t>to begin </a:t>
            </a:r>
            <a:r>
              <a:rPr lang="en-US" sz="1800" b="1" dirty="0" smtClean="0"/>
              <a:t>with measuring </a:t>
            </a:r>
            <a:r>
              <a:rPr lang="en-US" sz="1800" b="1" i="1" dirty="0" smtClean="0">
                <a:solidFill>
                  <a:srgbClr val="FF0000"/>
                </a:solidFill>
              </a:rPr>
              <a:t>A</a:t>
            </a:r>
            <a:r>
              <a:rPr lang="en-US" sz="1800" b="1" i="1" baseline="-25000" dirty="0" smtClean="0">
                <a:solidFill>
                  <a:srgbClr val="FF0000"/>
                </a:solidFill>
              </a:rPr>
              <a:t>N</a:t>
            </a:r>
            <a:r>
              <a:rPr lang="en-US" sz="1800" b="1" dirty="0" smtClean="0">
                <a:solidFill>
                  <a:srgbClr val="7030A0"/>
                </a:solidFill>
              </a:rPr>
              <a:t> </a:t>
            </a:r>
            <a:r>
              <a:rPr lang="en-US" sz="1800" b="1" dirty="0" smtClean="0"/>
              <a:t>for </a:t>
            </a:r>
            <a:r>
              <a:rPr lang="en-US" sz="1800" b="1" u="sng" dirty="0" smtClean="0"/>
              <a:t>a number of reactions</a:t>
            </a:r>
            <a:r>
              <a:rPr lang="en-US" sz="1800" b="1" dirty="0" smtClean="0"/>
              <a:t> in </a:t>
            </a:r>
            <a:r>
              <a:rPr lang="el-GR" sz="1800" b="1" i="1" dirty="0" smtClean="0">
                <a:solidFill>
                  <a:srgbClr val="FF0000"/>
                </a:solidFill>
              </a:rPr>
              <a:t>π</a:t>
            </a:r>
            <a:r>
              <a:rPr lang="en-US" sz="1800" b="1" i="1" baseline="30000" dirty="0" smtClean="0">
                <a:solidFill>
                  <a:srgbClr val="FF0000"/>
                </a:solidFill>
              </a:rPr>
              <a:t>-</a:t>
            </a:r>
            <a:r>
              <a:rPr lang="en-US" sz="1800" b="1" i="1" dirty="0" smtClean="0">
                <a:solidFill>
                  <a:srgbClr val="FF0000"/>
                </a:solidFill>
              </a:rPr>
              <a:t>p↑</a:t>
            </a:r>
            <a:r>
              <a:rPr lang="en-US" sz="1800" b="1" dirty="0" smtClean="0">
                <a:solidFill>
                  <a:srgbClr val="FF0000"/>
                </a:solidFill>
              </a:rPr>
              <a:t> </a:t>
            </a:r>
            <a:r>
              <a:rPr lang="en-US" sz="1800" b="1" dirty="0" smtClean="0"/>
              <a:t>and </a:t>
            </a:r>
            <a:r>
              <a:rPr lang="el-GR" sz="1800" b="1" i="1" dirty="0" smtClean="0">
                <a:solidFill>
                  <a:srgbClr val="FF0000"/>
                </a:solidFill>
              </a:rPr>
              <a:t>π</a:t>
            </a:r>
            <a:r>
              <a:rPr lang="en-US" sz="1800" b="1" i="1" baseline="30000" dirty="0" smtClean="0">
                <a:solidFill>
                  <a:srgbClr val="FF0000"/>
                </a:solidFill>
              </a:rPr>
              <a:t>-</a:t>
            </a:r>
            <a:r>
              <a:rPr lang="en-US" sz="1800" b="1" i="1" dirty="0" smtClean="0">
                <a:solidFill>
                  <a:srgbClr val="FF0000"/>
                </a:solidFill>
              </a:rPr>
              <a:t>d↑ </a:t>
            </a:r>
            <a:r>
              <a:rPr lang="en-US" sz="1800" b="1" dirty="0" smtClean="0"/>
              <a:t>collisions with the goal to reveal the </a:t>
            </a:r>
            <a:r>
              <a:rPr lang="en-US" sz="1800" b="1" u="sng" dirty="0" smtClean="0"/>
              <a:t>commonalities</a:t>
            </a:r>
            <a:r>
              <a:rPr lang="en-US" sz="1800" b="1" dirty="0" smtClean="0"/>
              <a:t> and </a:t>
            </a:r>
            <a:r>
              <a:rPr lang="en-US" sz="1800" b="1" u="sng" dirty="0" smtClean="0"/>
              <a:t>differences</a:t>
            </a:r>
            <a:r>
              <a:rPr lang="en-US" sz="1800" b="1" dirty="0" smtClean="0"/>
              <a:t> in inclusive production of  </a:t>
            </a:r>
            <a:r>
              <a:rPr lang="en-US" sz="1800" b="1" u="sng" dirty="0" smtClean="0"/>
              <a:t>different  final  states</a:t>
            </a:r>
            <a:r>
              <a:rPr lang="en-US" sz="1800" b="1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11-15, 2017</a:t>
            </a:r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V. L. Rykov, DSPIN-15, Dubna</a:t>
            </a:r>
            <a:endParaRPr lang="en-US" altLang="ja-JP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E5F2A4-40D6-41EE-BAB2-BE7850A5EBD0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448573" y="124931"/>
            <a:ext cx="799668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i="1" dirty="0" smtClean="0">
                <a:solidFill>
                  <a:srgbClr val="7030A0"/>
                </a:solidFill>
              </a:rPr>
              <a:t>Some reactions to study in </a:t>
            </a:r>
            <a:r>
              <a:rPr lang="el-GR" sz="2200" b="1" i="1" dirty="0" smtClean="0">
                <a:solidFill>
                  <a:srgbClr val="FF0000"/>
                </a:solidFill>
              </a:rPr>
              <a:t>π</a:t>
            </a:r>
            <a:r>
              <a:rPr lang="en-US" sz="2200" b="1" i="1" baseline="30000" dirty="0" smtClean="0">
                <a:solidFill>
                  <a:srgbClr val="FF0000"/>
                </a:solidFill>
              </a:rPr>
              <a:t>-</a:t>
            </a:r>
            <a:r>
              <a:rPr lang="en-US" sz="2200" b="1" i="1" dirty="0" smtClean="0">
                <a:solidFill>
                  <a:srgbClr val="FF0000"/>
                </a:solidFill>
              </a:rPr>
              <a:t>p↑ </a:t>
            </a:r>
            <a:r>
              <a:rPr lang="en-US" sz="2200" b="1" i="1" dirty="0" smtClean="0">
                <a:solidFill>
                  <a:srgbClr val="7030A0"/>
                </a:solidFill>
              </a:rPr>
              <a:t>and </a:t>
            </a:r>
            <a:r>
              <a:rPr lang="el-GR" sz="2200" b="1" i="1" dirty="0" smtClean="0">
                <a:solidFill>
                  <a:srgbClr val="FF0000"/>
                </a:solidFill>
              </a:rPr>
              <a:t>π</a:t>
            </a:r>
            <a:r>
              <a:rPr lang="en-US" sz="2200" b="1" i="1" baseline="30000" dirty="0" smtClean="0">
                <a:solidFill>
                  <a:srgbClr val="FF0000"/>
                </a:solidFill>
              </a:rPr>
              <a:t>-</a:t>
            </a:r>
            <a:r>
              <a:rPr lang="en-US" sz="2200" b="1" i="1" dirty="0" smtClean="0">
                <a:solidFill>
                  <a:srgbClr val="FF0000"/>
                </a:solidFill>
              </a:rPr>
              <a:t>d↑ </a:t>
            </a:r>
            <a:r>
              <a:rPr lang="en-US" sz="2200" b="1" i="1" dirty="0" smtClean="0">
                <a:solidFill>
                  <a:srgbClr val="7030A0"/>
                </a:solidFill>
              </a:rPr>
              <a:t>collisions at 28(34) </a:t>
            </a:r>
            <a:r>
              <a:rPr lang="en-US" sz="2200" b="1" i="1" dirty="0" err="1" smtClean="0">
                <a:solidFill>
                  <a:srgbClr val="7030A0"/>
                </a:solidFill>
              </a:rPr>
              <a:t>GeV</a:t>
            </a:r>
            <a:endParaRPr lang="en-US" sz="2200" b="1" i="1" dirty="0">
              <a:solidFill>
                <a:srgbClr val="7030A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8023" y="5089585"/>
            <a:ext cx="8755152" cy="1200329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1600" b="1" i="1" dirty="0" smtClean="0">
                <a:solidFill>
                  <a:srgbClr val="0033CC"/>
                </a:solidFill>
              </a:rPr>
              <a:t>N</a:t>
            </a:r>
            <a:r>
              <a:rPr lang="en-US" sz="1600" b="1" i="1" baseline="-25000" dirty="0" smtClean="0">
                <a:solidFill>
                  <a:srgbClr val="0033CC"/>
                </a:solidFill>
              </a:rPr>
              <a:t>EVENTS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smtClean="0"/>
              <a:t>are estimated </a:t>
            </a:r>
            <a:r>
              <a:rPr lang="en-US" sz="1600" dirty="0" smtClean="0">
                <a:solidFill>
                  <a:schemeClr val="tx1"/>
                </a:solidFill>
              </a:rPr>
              <a:t>for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i="1" dirty="0" err="1">
                <a:solidFill>
                  <a:srgbClr val="FF0000"/>
                </a:solidFill>
              </a:rPr>
              <a:t>π</a:t>
            </a:r>
            <a:r>
              <a:rPr lang="ru-RU" sz="1600" i="1" baseline="30000" dirty="0" err="1" smtClean="0">
                <a:solidFill>
                  <a:srgbClr val="FF0000"/>
                </a:solidFill>
              </a:rPr>
              <a:t>−</a:t>
            </a:r>
            <a:r>
              <a:rPr lang="en-US" sz="1600" i="1" dirty="0" smtClean="0">
                <a:solidFill>
                  <a:srgbClr val="FF0000"/>
                </a:solidFill>
              </a:rPr>
              <a:t>p↑</a:t>
            </a:r>
            <a:r>
              <a:rPr lang="en-US" sz="1600" dirty="0" smtClean="0">
                <a:solidFill>
                  <a:schemeClr val="tx1"/>
                </a:solidFill>
              </a:rPr>
              <a:t>-collisions for</a:t>
            </a:r>
            <a:r>
              <a:rPr lang="en-US" sz="1600" dirty="0" smtClean="0">
                <a:solidFill>
                  <a:srgbClr val="FF0000"/>
                </a:solidFill>
              </a:rPr>
              <a:t> ~50 days </a:t>
            </a:r>
            <a:r>
              <a:rPr lang="en-US" sz="1600" dirty="0" smtClean="0"/>
              <a:t>of data taking at an efficiency of </a:t>
            </a:r>
            <a:r>
              <a:rPr lang="en-US" sz="1600" dirty="0" smtClean="0">
                <a:solidFill>
                  <a:srgbClr val="FF0000"/>
                </a:solidFill>
              </a:rPr>
              <a:t>~70%</a:t>
            </a:r>
          </a:p>
          <a:p>
            <a:pPr indent="274320" algn="ctr"/>
            <a:r>
              <a:rPr lang="en-US" b="1" dirty="0" err="1" smtClean="0">
                <a:solidFill>
                  <a:srgbClr val="C00000"/>
                </a:solidFill>
              </a:rPr>
              <a:t>Additionaly</a:t>
            </a:r>
            <a:r>
              <a:rPr lang="en-US" b="1" dirty="0" smtClean="0">
                <a:solidFill>
                  <a:srgbClr val="C00000"/>
                </a:solidFill>
              </a:rPr>
              <a:t> …</a:t>
            </a:r>
          </a:p>
          <a:p>
            <a:pPr indent="274320" algn="just">
              <a:buFont typeface="Wingdings" pitchFamily="2" charset="2"/>
              <a:buChar char="Ø"/>
            </a:pPr>
            <a:r>
              <a:rPr lang="en-US" sz="1600" b="1" i="1" dirty="0" smtClean="0">
                <a:solidFill>
                  <a:srgbClr val="800080"/>
                </a:solidFill>
              </a:rPr>
              <a:t>Dependences of spin asymmetries on event multiplicity could be studied</a:t>
            </a:r>
          </a:p>
          <a:p>
            <a:pPr indent="274320" algn="just">
              <a:buFont typeface="Wingdings" pitchFamily="2" charset="2"/>
              <a:buChar char="Ø"/>
            </a:pPr>
            <a:r>
              <a:rPr lang="en-US" sz="1600" b="1" i="1" dirty="0" smtClean="0">
                <a:solidFill>
                  <a:srgbClr val="800080"/>
                </a:solidFill>
              </a:rPr>
              <a:t>Elements of </a:t>
            </a:r>
            <a:r>
              <a:rPr lang="en-US" sz="1600" b="1" i="1" u="sng" dirty="0" smtClean="0">
                <a:solidFill>
                  <a:srgbClr val="800080"/>
                </a:solidFill>
              </a:rPr>
              <a:t>polarization density matrices </a:t>
            </a:r>
            <a:r>
              <a:rPr lang="en-US" sz="1600" b="1" i="1" dirty="0" smtClean="0">
                <a:solidFill>
                  <a:srgbClr val="800080"/>
                </a:solidFill>
              </a:rPr>
              <a:t>could be measured for some </a:t>
            </a:r>
            <a:r>
              <a:rPr lang="en-US" sz="1600" b="1" i="1" u="sng" dirty="0" smtClean="0">
                <a:solidFill>
                  <a:srgbClr val="800080"/>
                </a:solidFill>
              </a:rPr>
              <a:t>hyperons</a:t>
            </a:r>
            <a:r>
              <a:rPr lang="en-US" sz="1600" b="1" i="1" dirty="0" smtClean="0">
                <a:solidFill>
                  <a:srgbClr val="800080"/>
                </a:solidFill>
              </a:rPr>
              <a:t> and </a:t>
            </a:r>
            <a:r>
              <a:rPr lang="en-US" sz="1600" b="1" i="1" u="sng" dirty="0" smtClean="0">
                <a:solidFill>
                  <a:srgbClr val="800080"/>
                </a:solidFill>
              </a:rPr>
              <a:t>vector mesons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685800" y="768269"/>
          <a:ext cx="2837192" cy="3992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7131"/>
                <a:gridCol w="1130061"/>
              </a:tblGrid>
              <a:tr h="331853"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 smtClean="0"/>
                        <a:t>Final state</a:t>
                      </a:r>
                      <a:endParaRPr lang="en-US" sz="20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 smtClean="0"/>
                        <a:t>N</a:t>
                      </a:r>
                      <a:r>
                        <a:rPr lang="en-US" sz="2000" i="1" baseline="-25000" dirty="0" smtClean="0"/>
                        <a:t>EVENTS</a:t>
                      </a:r>
                      <a:endParaRPr lang="en-US" sz="2000" i="1" dirty="0"/>
                    </a:p>
                  </a:txBody>
                  <a:tcPr/>
                </a:tc>
              </a:tr>
              <a:tr h="28079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</a:rPr>
                        <a:t>π</a:t>
                      </a:r>
                      <a:r>
                        <a:rPr lang="en-US" sz="1400" b="1" baseline="30000" dirty="0" smtClean="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ru-RU" sz="1400" b="1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0033CC"/>
                          </a:solidFill>
                          <a:effectLst/>
                        </a:rPr>
                        <a:t>4</a:t>
                      </a:r>
                      <a:r>
                        <a:rPr lang="en-US" sz="1400" b="1" dirty="0" smtClean="0">
                          <a:solidFill>
                            <a:srgbClr val="0033CC"/>
                          </a:solidFill>
                          <a:effectLst/>
                        </a:rPr>
                        <a:t>.2·10</a:t>
                      </a:r>
                      <a:r>
                        <a:rPr lang="en-US" sz="1400" b="1" baseline="30000" dirty="0" smtClean="0">
                          <a:solidFill>
                            <a:srgbClr val="0033CC"/>
                          </a:solidFill>
                          <a:effectLst/>
                        </a:rPr>
                        <a:t>9</a:t>
                      </a:r>
                      <a:endParaRPr lang="ru-RU" sz="1400" b="1" dirty="0" smtClean="0">
                        <a:solidFill>
                          <a:srgbClr val="0033CC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/>
                </a:tc>
              </a:tr>
              <a:tr h="28079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400" b="1" dirty="0" smtClean="0">
                          <a:solidFill>
                            <a:schemeClr val="tx1"/>
                          </a:solidFill>
                          <a:effectLst/>
                        </a:rPr>
                        <a:t>π</a:t>
                      </a:r>
                      <a:r>
                        <a:rPr lang="en-US" sz="1400" b="1" baseline="30000" dirty="0" smtClean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ru-RU" sz="1400" b="1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0033CC"/>
                          </a:solidFill>
                          <a:effectLst/>
                        </a:rPr>
                        <a:t>8.7·10</a:t>
                      </a:r>
                      <a:r>
                        <a:rPr lang="en-US" sz="1400" b="1" baseline="30000" dirty="0" smtClean="0">
                          <a:solidFill>
                            <a:srgbClr val="0033CC"/>
                          </a:solidFill>
                          <a:effectLst/>
                        </a:rPr>
                        <a:t>9</a:t>
                      </a:r>
                      <a:endParaRPr lang="ru-RU" sz="1400" b="1" dirty="0" smtClean="0">
                        <a:solidFill>
                          <a:srgbClr val="0033CC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/>
                </a:tc>
              </a:tr>
              <a:tr h="20421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π</a:t>
                      </a:r>
                      <a:r>
                        <a:rPr lang="ru-RU" sz="1400" b="1" baseline="3000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→</a:t>
                      </a:r>
                      <a:r>
                        <a:rPr lang="en-US" sz="1400" b="1" dirty="0" err="1">
                          <a:solidFill>
                            <a:schemeClr val="tx1"/>
                          </a:solidFill>
                          <a:effectLst/>
                        </a:rPr>
                        <a:t>γγ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33CC"/>
                          </a:solidFill>
                          <a:effectLst/>
                        </a:rPr>
                        <a:t>4.3·10</a:t>
                      </a:r>
                      <a:r>
                        <a:rPr lang="ru-RU" sz="1400" b="1" baseline="30000" dirty="0">
                          <a:solidFill>
                            <a:srgbClr val="0033CC"/>
                          </a:solidFill>
                          <a:effectLst/>
                        </a:rPr>
                        <a:t>9</a:t>
                      </a:r>
                      <a:endParaRPr lang="ru-RU" sz="1400" b="1" dirty="0">
                        <a:solidFill>
                          <a:srgbClr val="0033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0421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π</a:t>
                      </a:r>
                      <a:r>
                        <a:rPr lang="ru-RU" sz="1400" b="1" baseline="3000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→</a:t>
                      </a:r>
                      <a:r>
                        <a:rPr lang="en-US" sz="1400" b="1" dirty="0" err="1">
                          <a:solidFill>
                            <a:schemeClr val="tx1"/>
                          </a:solidFill>
                          <a:effectLst/>
                        </a:rPr>
                        <a:t>γγ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33CC"/>
                          </a:solidFill>
                          <a:effectLst/>
                        </a:rPr>
                        <a:t>4.3·10</a:t>
                      </a:r>
                      <a:r>
                        <a:rPr lang="ru-RU" sz="1400" b="1" baseline="30000" dirty="0">
                          <a:solidFill>
                            <a:srgbClr val="0033CC"/>
                          </a:solidFill>
                          <a:effectLst/>
                        </a:rPr>
                        <a:t>9</a:t>
                      </a:r>
                      <a:endParaRPr lang="ru-RU" sz="1400" b="1" dirty="0">
                        <a:solidFill>
                          <a:srgbClr val="0033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0421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η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 →</a:t>
                      </a:r>
                      <a:r>
                        <a:rPr lang="en-US" sz="1400" b="1" dirty="0" err="1">
                          <a:solidFill>
                            <a:schemeClr val="tx1"/>
                          </a:solidFill>
                          <a:effectLst/>
                        </a:rPr>
                        <a:t>γγ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33CC"/>
                          </a:solidFill>
                          <a:effectLst/>
                        </a:rPr>
                        <a:t>4.2·10</a:t>
                      </a:r>
                      <a:r>
                        <a:rPr lang="ru-RU" sz="1400" b="1" baseline="30000" dirty="0">
                          <a:solidFill>
                            <a:srgbClr val="0033CC"/>
                          </a:solidFill>
                          <a:effectLst/>
                        </a:rPr>
                        <a:t>8</a:t>
                      </a:r>
                      <a:endParaRPr lang="ru-RU" sz="1400" b="1" dirty="0">
                        <a:solidFill>
                          <a:srgbClr val="0033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0421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chemeClr val="tx1"/>
                          </a:solidFill>
                          <a:effectLst/>
                        </a:rPr>
                        <a:t>η'→ π</a:t>
                      </a:r>
                      <a:r>
                        <a:rPr lang="ru-RU" sz="1400" b="1" baseline="30000" dirty="0" err="1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r>
                        <a:rPr lang="ru-RU" sz="1400" b="1" dirty="0" err="1">
                          <a:solidFill>
                            <a:schemeClr val="tx1"/>
                          </a:solidFill>
                          <a:effectLst/>
                        </a:rPr>
                        <a:t> π</a:t>
                      </a:r>
                      <a:r>
                        <a:rPr lang="ru-RU" sz="1400" b="1" baseline="30000" dirty="0" err="1">
                          <a:solidFill>
                            <a:schemeClr val="tx1"/>
                          </a:solidFill>
                          <a:effectLst/>
                        </a:rPr>
                        <a:t>−</a:t>
                      </a:r>
                      <a:r>
                        <a:rPr lang="ru-RU" sz="1400" b="1" dirty="0" err="1">
                          <a:solidFill>
                            <a:schemeClr val="tx1"/>
                          </a:solidFill>
                          <a:effectLst/>
                        </a:rPr>
                        <a:t> η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33CC"/>
                          </a:solidFill>
                          <a:effectLst/>
                        </a:rPr>
                        <a:t>8.3·10</a:t>
                      </a:r>
                      <a:r>
                        <a:rPr lang="ru-RU" sz="1400" b="1" baseline="30000" dirty="0">
                          <a:solidFill>
                            <a:srgbClr val="0033CC"/>
                          </a:solidFill>
                          <a:effectLst/>
                        </a:rPr>
                        <a:t>5</a:t>
                      </a:r>
                      <a:endParaRPr lang="ru-RU" sz="1400" b="1" dirty="0">
                        <a:solidFill>
                          <a:srgbClr val="0033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0421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K</a:t>
                      </a:r>
                      <a:r>
                        <a:rPr lang="ru-RU" sz="1400" b="1" baseline="3000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r>
                        <a:rPr lang="en-US" sz="1400" b="1" baseline="-25000" dirty="0">
                          <a:solidFill>
                            <a:schemeClr val="tx1"/>
                          </a:solidFill>
                          <a:effectLst/>
                        </a:rPr>
                        <a:t>S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→ </a:t>
                      </a:r>
                      <a:r>
                        <a:rPr lang="ru-RU" sz="1400" b="1" dirty="0" err="1">
                          <a:solidFill>
                            <a:schemeClr val="tx1"/>
                          </a:solidFill>
                          <a:effectLst/>
                        </a:rPr>
                        <a:t>π</a:t>
                      </a:r>
                      <a:r>
                        <a:rPr lang="ru-RU" sz="1400" b="1" baseline="30000" dirty="0" err="1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r>
                        <a:rPr lang="ru-RU" sz="1400" b="1" dirty="0" err="1">
                          <a:solidFill>
                            <a:schemeClr val="tx1"/>
                          </a:solidFill>
                          <a:effectLst/>
                        </a:rPr>
                        <a:t> π</a:t>
                      </a:r>
                      <a:r>
                        <a:rPr lang="ru-RU" sz="1400" b="1" baseline="30000" dirty="0" err="1">
                          <a:solidFill>
                            <a:schemeClr val="tx1"/>
                          </a:solidFill>
                          <a:effectLst/>
                        </a:rPr>
                        <a:t>−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33CC"/>
                          </a:solidFill>
                          <a:effectLst/>
                        </a:rPr>
                        <a:t>1</a:t>
                      </a:r>
                      <a:r>
                        <a:rPr lang="ru-RU" sz="1400" b="1" dirty="0">
                          <a:solidFill>
                            <a:srgbClr val="0033CC"/>
                          </a:solidFill>
                          <a:effectLst/>
                        </a:rPr>
                        <a:t>.</a:t>
                      </a:r>
                      <a:r>
                        <a:rPr lang="en-US" sz="1400" b="1" dirty="0">
                          <a:solidFill>
                            <a:srgbClr val="0033CC"/>
                          </a:solidFill>
                          <a:effectLst/>
                        </a:rPr>
                        <a:t>3</a:t>
                      </a:r>
                      <a:r>
                        <a:rPr lang="ru-RU" sz="1400" b="1" dirty="0">
                          <a:solidFill>
                            <a:srgbClr val="0033CC"/>
                          </a:solidFill>
                          <a:effectLst/>
                        </a:rPr>
                        <a:t>·10</a:t>
                      </a:r>
                      <a:r>
                        <a:rPr lang="en-US" sz="1400" b="1" baseline="30000" dirty="0">
                          <a:solidFill>
                            <a:srgbClr val="0033CC"/>
                          </a:solidFill>
                          <a:effectLst/>
                        </a:rPr>
                        <a:t>7</a:t>
                      </a:r>
                      <a:endParaRPr lang="ru-RU" sz="1400" b="1" dirty="0">
                        <a:solidFill>
                          <a:srgbClr val="0033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0421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ρ</a:t>
                      </a:r>
                      <a:r>
                        <a:rPr lang="ru-RU" sz="1400" b="1" baseline="3000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(770)→ </a:t>
                      </a:r>
                      <a:r>
                        <a:rPr lang="ru-RU" sz="1400" b="1" dirty="0" err="1">
                          <a:solidFill>
                            <a:schemeClr val="tx1"/>
                          </a:solidFill>
                          <a:effectLst/>
                        </a:rPr>
                        <a:t>π</a:t>
                      </a:r>
                      <a:r>
                        <a:rPr lang="ru-RU" sz="1400" b="1" baseline="30000" dirty="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400" b="1" dirty="0" err="1">
                          <a:solidFill>
                            <a:schemeClr val="tx1"/>
                          </a:solidFill>
                          <a:effectLst/>
                        </a:rPr>
                        <a:t>π</a:t>
                      </a:r>
                      <a:r>
                        <a:rPr lang="ru-RU" sz="1400" b="1" baseline="30000" dirty="0">
                          <a:solidFill>
                            <a:schemeClr val="tx1"/>
                          </a:solidFill>
                          <a:effectLst/>
                        </a:rPr>
                        <a:t>−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33CC"/>
                          </a:solidFill>
                          <a:effectLst/>
                        </a:rPr>
                        <a:t>4.2·10</a:t>
                      </a:r>
                      <a:r>
                        <a:rPr lang="ru-RU" sz="1400" b="1" baseline="30000" dirty="0">
                          <a:solidFill>
                            <a:srgbClr val="0033CC"/>
                          </a:solidFill>
                          <a:effectLst/>
                        </a:rPr>
                        <a:t>8</a:t>
                      </a:r>
                      <a:endParaRPr lang="ru-RU" sz="1400" b="1" dirty="0">
                        <a:solidFill>
                          <a:srgbClr val="0033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0421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chemeClr val="tx1"/>
                          </a:solidFill>
                          <a:effectLst/>
                        </a:rPr>
                        <a:t>η→ π</a:t>
                      </a:r>
                      <a:r>
                        <a:rPr lang="ru-RU" sz="1400" b="1" baseline="30000" dirty="0" err="1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r>
                        <a:rPr lang="ru-RU" sz="1400" b="1" dirty="0" err="1">
                          <a:solidFill>
                            <a:schemeClr val="tx1"/>
                          </a:solidFill>
                          <a:effectLst/>
                        </a:rPr>
                        <a:t> π</a:t>
                      </a:r>
                      <a:r>
                        <a:rPr lang="ru-RU" sz="1400" b="1" baseline="30000" dirty="0" err="1">
                          <a:solidFill>
                            <a:schemeClr val="tx1"/>
                          </a:solidFill>
                          <a:effectLst/>
                        </a:rPr>
                        <a:t>−</a:t>
                      </a:r>
                      <a:r>
                        <a:rPr lang="ru-RU" sz="1400" b="1" dirty="0" err="1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π</a:t>
                      </a:r>
                      <a:r>
                        <a:rPr lang="ru-RU" sz="1400" b="1" baseline="3000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  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33CC"/>
                          </a:solidFill>
                          <a:effectLst/>
                        </a:rPr>
                        <a:t>5.3·10</a:t>
                      </a:r>
                      <a:r>
                        <a:rPr lang="ru-RU" sz="1400" b="1" baseline="30000" dirty="0">
                          <a:solidFill>
                            <a:srgbClr val="0033CC"/>
                          </a:solidFill>
                          <a:effectLst/>
                        </a:rPr>
                        <a:t>6</a:t>
                      </a:r>
                      <a:endParaRPr lang="ru-RU" sz="1400" b="1" dirty="0">
                        <a:solidFill>
                          <a:srgbClr val="0033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0421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chemeClr val="tx1"/>
                          </a:solidFill>
                          <a:effectLst/>
                        </a:rPr>
                        <a:t>ω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(782) → </a:t>
                      </a:r>
                      <a:r>
                        <a:rPr lang="ru-RU" sz="1400" b="1" dirty="0" err="1">
                          <a:solidFill>
                            <a:schemeClr val="tx1"/>
                          </a:solidFill>
                          <a:effectLst/>
                        </a:rPr>
                        <a:t>π</a:t>
                      </a:r>
                      <a:r>
                        <a:rPr lang="ru-RU" sz="1400" b="1" baseline="30000" dirty="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400" b="1" dirty="0" err="1">
                          <a:solidFill>
                            <a:schemeClr val="tx1"/>
                          </a:solidFill>
                          <a:effectLst/>
                        </a:rPr>
                        <a:t>π</a:t>
                      </a:r>
                      <a:r>
                        <a:rPr lang="ru-RU" sz="1400" b="1" baseline="30000" dirty="0">
                          <a:solidFill>
                            <a:schemeClr val="tx1"/>
                          </a:solidFill>
                          <a:effectLst/>
                        </a:rPr>
                        <a:t>−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 π</a:t>
                      </a:r>
                      <a:r>
                        <a:rPr lang="ru-RU" sz="1400" b="1" baseline="3000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  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33CC"/>
                          </a:solidFill>
                          <a:effectLst/>
                        </a:rPr>
                        <a:t>3.5·10</a:t>
                      </a:r>
                      <a:r>
                        <a:rPr lang="ru-RU" sz="1400" b="1" baseline="30000" dirty="0">
                          <a:solidFill>
                            <a:srgbClr val="0033CC"/>
                          </a:solidFill>
                          <a:effectLst/>
                        </a:rPr>
                        <a:t>7</a:t>
                      </a:r>
                      <a:endParaRPr lang="ru-RU" sz="1400" b="1" dirty="0">
                        <a:solidFill>
                          <a:srgbClr val="0033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0421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chemeClr val="tx1"/>
                          </a:solidFill>
                          <a:effectLst/>
                        </a:rPr>
                        <a:t>ω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(782)→ 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γ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 π</a:t>
                      </a:r>
                      <a:r>
                        <a:rPr lang="ru-RU" sz="1400" b="1" baseline="3000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  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33CC"/>
                          </a:solidFill>
                          <a:effectLst/>
                        </a:rPr>
                        <a:t>3.8</a:t>
                      </a:r>
                      <a:r>
                        <a:rPr lang="ru-RU" sz="1400" b="1" dirty="0">
                          <a:solidFill>
                            <a:srgbClr val="0033CC"/>
                          </a:solidFill>
                          <a:effectLst/>
                        </a:rPr>
                        <a:t>·10</a:t>
                      </a:r>
                      <a:r>
                        <a:rPr lang="ru-RU" sz="1400" b="1" baseline="30000" dirty="0">
                          <a:solidFill>
                            <a:srgbClr val="0033CC"/>
                          </a:solidFill>
                          <a:effectLst/>
                        </a:rPr>
                        <a:t>7</a:t>
                      </a:r>
                      <a:endParaRPr lang="ru-RU" sz="1400" b="1" dirty="0">
                        <a:solidFill>
                          <a:srgbClr val="0033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0421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chemeClr val="tx1"/>
                          </a:solidFill>
                          <a:effectLst/>
                        </a:rPr>
                        <a:t>ρ</a:t>
                      </a:r>
                      <a:r>
                        <a:rPr lang="ru-RU" sz="1400" b="1" baseline="30000" dirty="0" err="1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(770)→ </a:t>
                      </a:r>
                      <a:r>
                        <a:rPr lang="ru-RU" sz="1400" b="1" dirty="0" err="1">
                          <a:solidFill>
                            <a:schemeClr val="tx1"/>
                          </a:solidFill>
                          <a:effectLst/>
                        </a:rPr>
                        <a:t>π</a:t>
                      </a:r>
                      <a:r>
                        <a:rPr lang="ru-RU" sz="1400" b="1" baseline="30000" dirty="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 π</a:t>
                      </a:r>
                      <a:r>
                        <a:rPr lang="ru-RU" sz="1400" b="1" baseline="3000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33CC"/>
                          </a:solidFill>
                          <a:effectLst/>
                        </a:rPr>
                        <a:t>2.9</a:t>
                      </a:r>
                      <a:r>
                        <a:rPr lang="ru-RU" sz="1400" b="1" dirty="0">
                          <a:solidFill>
                            <a:srgbClr val="0033CC"/>
                          </a:solidFill>
                          <a:effectLst/>
                        </a:rPr>
                        <a:t>·10</a:t>
                      </a:r>
                      <a:r>
                        <a:rPr lang="en-US" sz="1400" b="1" baseline="30000" dirty="0">
                          <a:solidFill>
                            <a:srgbClr val="0033CC"/>
                          </a:solidFill>
                          <a:effectLst/>
                        </a:rPr>
                        <a:t>8</a:t>
                      </a:r>
                      <a:endParaRPr lang="ru-RU" sz="1400" b="1" dirty="0">
                        <a:solidFill>
                          <a:srgbClr val="0033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0421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chemeClr val="tx1"/>
                          </a:solidFill>
                          <a:effectLst/>
                        </a:rPr>
                        <a:t>ρ</a:t>
                      </a:r>
                      <a:r>
                        <a:rPr lang="ru-RU" sz="1400" b="1" baseline="30000" dirty="0" err="1">
                          <a:solidFill>
                            <a:schemeClr val="tx1"/>
                          </a:solidFill>
                          <a:effectLst/>
                        </a:rPr>
                        <a:t>–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(770)→ </a:t>
                      </a:r>
                      <a:r>
                        <a:rPr lang="ru-RU" sz="1400" b="1" dirty="0" err="1">
                          <a:solidFill>
                            <a:schemeClr val="tx1"/>
                          </a:solidFill>
                          <a:effectLst/>
                        </a:rPr>
                        <a:t>π</a:t>
                      </a:r>
                      <a:r>
                        <a:rPr lang="ru-RU" sz="1400" b="1" baseline="30000" dirty="0">
                          <a:solidFill>
                            <a:schemeClr val="tx1"/>
                          </a:solidFill>
                          <a:effectLst/>
                        </a:rPr>
                        <a:t>−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 π</a:t>
                      </a:r>
                      <a:r>
                        <a:rPr lang="ru-RU" sz="1400" b="1" baseline="3000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  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33CC"/>
                          </a:solidFill>
                          <a:effectLst/>
                        </a:rPr>
                        <a:t>7.</a:t>
                      </a:r>
                      <a:r>
                        <a:rPr lang="en-US" sz="1400" b="1" dirty="0">
                          <a:solidFill>
                            <a:srgbClr val="0033CC"/>
                          </a:solidFill>
                          <a:effectLst/>
                        </a:rPr>
                        <a:t>5</a:t>
                      </a:r>
                      <a:r>
                        <a:rPr lang="ru-RU" sz="1400" b="1" dirty="0">
                          <a:solidFill>
                            <a:srgbClr val="0033CC"/>
                          </a:solidFill>
                          <a:effectLst/>
                        </a:rPr>
                        <a:t>·10</a:t>
                      </a:r>
                      <a:r>
                        <a:rPr lang="en-US" sz="1400" b="1" baseline="30000" dirty="0">
                          <a:solidFill>
                            <a:srgbClr val="0033CC"/>
                          </a:solidFill>
                          <a:effectLst/>
                        </a:rPr>
                        <a:t>8</a:t>
                      </a:r>
                      <a:endParaRPr lang="ru-RU" sz="1400" b="1" dirty="0">
                        <a:solidFill>
                          <a:srgbClr val="0033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0421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K</a:t>
                      </a:r>
                      <a:r>
                        <a:rPr lang="ru-RU" sz="1400" b="1" baseline="3000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r>
                        <a:rPr lang="en-US" sz="1400" b="1" baseline="-25000" dirty="0">
                          <a:solidFill>
                            <a:schemeClr val="tx1"/>
                          </a:solidFill>
                          <a:effectLst/>
                        </a:rPr>
                        <a:t>S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→ π</a:t>
                      </a:r>
                      <a:r>
                        <a:rPr lang="ru-RU" sz="1400" b="1" baseline="3000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 π</a:t>
                      </a:r>
                      <a:r>
                        <a:rPr lang="ru-RU" sz="1400" b="1" baseline="3000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33CC"/>
                          </a:solidFill>
                          <a:effectLst/>
                        </a:rPr>
                        <a:t>1</a:t>
                      </a:r>
                      <a:r>
                        <a:rPr lang="ru-RU" sz="1400" b="1" dirty="0">
                          <a:solidFill>
                            <a:srgbClr val="0033CC"/>
                          </a:solidFill>
                          <a:effectLst/>
                        </a:rPr>
                        <a:t>.</a:t>
                      </a:r>
                      <a:r>
                        <a:rPr lang="en-US" sz="1400" b="1" dirty="0">
                          <a:solidFill>
                            <a:srgbClr val="0033CC"/>
                          </a:solidFill>
                          <a:effectLst/>
                        </a:rPr>
                        <a:t>7</a:t>
                      </a:r>
                      <a:r>
                        <a:rPr lang="ru-RU" sz="1400" b="1" dirty="0">
                          <a:solidFill>
                            <a:srgbClr val="0033CC"/>
                          </a:solidFill>
                          <a:effectLst/>
                        </a:rPr>
                        <a:t>·10</a:t>
                      </a:r>
                      <a:r>
                        <a:rPr lang="ru-RU" sz="1400" b="1" baseline="30000" dirty="0">
                          <a:solidFill>
                            <a:srgbClr val="0033CC"/>
                          </a:solidFill>
                          <a:effectLst/>
                        </a:rPr>
                        <a:t>7</a:t>
                      </a:r>
                      <a:endParaRPr lang="ru-RU" sz="1400" b="1" dirty="0">
                        <a:solidFill>
                          <a:srgbClr val="0033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0421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r>
                        <a:rPr lang="ru-RU" sz="1400" b="1" baseline="-2500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(980)→ </a:t>
                      </a:r>
                      <a:r>
                        <a:rPr lang="ru-RU" sz="1400" b="1" dirty="0" err="1">
                          <a:solidFill>
                            <a:schemeClr val="tx1"/>
                          </a:solidFill>
                          <a:effectLst/>
                        </a:rPr>
                        <a:t>η 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π</a:t>
                      </a:r>
                      <a:r>
                        <a:rPr lang="ru-RU" sz="1400" b="1" baseline="3000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33CC"/>
                          </a:solidFill>
                          <a:effectLst/>
                        </a:rPr>
                        <a:t>1</a:t>
                      </a:r>
                      <a:r>
                        <a:rPr lang="ru-RU" sz="1400" b="1" dirty="0">
                          <a:solidFill>
                            <a:srgbClr val="0033CC"/>
                          </a:solidFill>
                          <a:effectLst/>
                        </a:rPr>
                        <a:t>.8·10</a:t>
                      </a:r>
                      <a:r>
                        <a:rPr lang="ru-RU" sz="1400" b="1" baseline="30000" dirty="0">
                          <a:solidFill>
                            <a:srgbClr val="0033CC"/>
                          </a:solidFill>
                          <a:effectLst/>
                        </a:rPr>
                        <a:t>7</a:t>
                      </a:r>
                      <a:endParaRPr lang="ru-RU" sz="1400" b="1" dirty="0">
                        <a:solidFill>
                          <a:srgbClr val="0033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0421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chemeClr val="tx1"/>
                          </a:solidFill>
                          <a:effectLst/>
                        </a:rPr>
                        <a:t>ω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(782)→ 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ru-RU" sz="1400" b="1" baseline="30000" dirty="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ru-RU" sz="1400" b="1" baseline="30000" dirty="0">
                          <a:solidFill>
                            <a:schemeClr val="tx1"/>
                          </a:solidFill>
                          <a:effectLst/>
                        </a:rPr>
                        <a:t>−     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33CC"/>
                          </a:solidFill>
                          <a:effectLst/>
                        </a:rPr>
                        <a:t>1.7·10</a:t>
                      </a:r>
                      <a:r>
                        <a:rPr lang="ru-RU" sz="1400" b="1" baseline="30000" dirty="0">
                          <a:solidFill>
                            <a:srgbClr val="0033CC"/>
                          </a:solidFill>
                          <a:effectLst/>
                        </a:rPr>
                        <a:t>5  </a:t>
                      </a:r>
                      <a:endParaRPr lang="ru-RU" sz="1400" b="1" dirty="0">
                        <a:solidFill>
                          <a:srgbClr val="0033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4591591" y="1079970"/>
          <a:ext cx="2885534" cy="40096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8782"/>
                <a:gridCol w="1206752"/>
              </a:tblGrid>
              <a:tr h="267692"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 smtClean="0"/>
                        <a:t>Final state</a:t>
                      </a:r>
                      <a:endParaRPr lang="en-US" sz="20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 smtClean="0"/>
                        <a:t>N</a:t>
                      </a:r>
                      <a:r>
                        <a:rPr lang="en-US" sz="2000" i="1" baseline="-25000" dirty="0" smtClean="0"/>
                        <a:t>EVENTS</a:t>
                      </a:r>
                      <a:endParaRPr lang="en-US" sz="2000" i="1" dirty="0"/>
                    </a:p>
                  </a:txBody>
                  <a:tcPr/>
                </a:tc>
              </a:tr>
              <a:tr h="19071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</a:rPr>
                        <a:t>K</a:t>
                      </a:r>
                      <a:r>
                        <a:rPr lang="en-US" sz="1200" b="1" baseline="30000" dirty="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33CC"/>
                          </a:solidFill>
                          <a:effectLst/>
                        </a:rPr>
                        <a:t>6</a:t>
                      </a:r>
                      <a:r>
                        <a:rPr lang="en-US" sz="1200" b="1" dirty="0">
                          <a:solidFill>
                            <a:srgbClr val="0033CC"/>
                          </a:solidFill>
                          <a:effectLst/>
                        </a:rPr>
                        <a:t>.7·10</a:t>
                      </a:r>
                      <a:r>
                        <a:rPr lang="ru-RU" sz="1200" b="1" baseline="30000" dirty="0">
                          <a:solidFill>
                            <a:srgbClr val="0033CC"/>
                          </a:solidFill>
                          <a:effectLst/>
                        </a:rPr>
                        <a:t>8</a:t>
                      </a:r>
                      <a:endParaRPr lang="ru-RU" sz="1200" b="1" dirty="0">
                        <a:solidFill>
                          <a:srgbClr val="0033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9071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</a:rPr>
                        <a:t>K</a:t>
                      </a:r>
                      <a:r>
                        <a:rPr lang="en-US" sz="1200" b="1" baseline="30000" dirty="0">
                          <a:solidFill>
                            <a:schemeClr val="tx1"/>
                          </a:solidFill>
                          <a:effectLst/>
                        </a:rPr>
                        <a:t>–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33CC"/>
                          </a:solidFill>
                          <a:effectLst/>
                        </a:rPr>
                        <a:t>9</a:t>
                      </a:r>
                      <a:r>
                        <a:rPr lang="en-US" sz="1200" b="1" dirty="0">
                          <a:solidFill>
                            <a:srgbClr val="0033CC"/>
                          </a:solidFill>
                          <a:effectLst/>
                        </a:rPr>
                        <a:t>.</a:t>
                      </a:r>
                      <a:r>
                        <a:rPr lang="ru-RU" sz="1200" b="1" dirty="0">
                          <a:solidFill>
                            <a:srgbClr val="0033CC"/>
                          </a:solidFill>
                          <a:effectLst/>
                        </a:rPr>
                        <a:t>0</a:t>
                      </a:r>
                      <a:r>
                        <a:rPr lang="en-US" sz="1200" b="1" dirty="0">
                          <a:solidFill>
                            <a:srgbClr val="0033CC"/>
                          </a:solidFill>
                          <a:effectLst/>
                        </a:rPr>
                        <a:t>·10</a:t>
                      </a:r>
                      <a:r>
                        <a:rPr lang="ru-RU" sz="1200" b="1" baseline="30000" dirty="0">
                          <a:solidFill>
                            <a:srgbClr val="0033CC"/>
                          </a:solidFill>
                          <a:effectLst/>
                        </a:rPr>
                        <a:t>8</a:t>
                      </a:r>
                      <a:endParaRPr lang="ru-RU" sz="1200" b="1" dirty="0">
                        <a:solidFill>
                          <a:srgbClr val="0033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9071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</a:rPr>
                        <a:t>p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33CC"/>
                          </a:solidFill>
                          <a:effectLst/>
                        </a:rPr>
                        <a:t>9</a:t>
                      </a:r>
                      <a:r>
                        <a:rPr lang="en-US" sz="1200" b="1" dirty="0">
                          <a:solidFill>
                            <a:srgbClr val="0033CC"/>
                          </a:solidFill>
                          <a:effectLst/>
                        </a:rPr>
                        <a:t>.</a:t>
                      </a:r>
                      <a:r>
                        <a:rPr lang="ru-RU" sz="1200" b="1" dirty="0">
                          <a:solidFill>
                            <a:srgbClr val="0033CC"/>
                          </a:solidFill>
                          <a:effectLst/>
                        </a:rPr>
                        <a:t>2</a:t>
                      </a:r>
                      <a:r>
                        <a:rPr lang="en-US" sz="1200" b="1" dirty="0">
                          <a:solidFill>
                            <a:srgbClr val="0033CC"/>
                          </a:solidFill>
                          <a:effectLst/>
                        </a:rPr>
                        <a:t>·10</a:t>
                      </a:r>
                      <a:r>
                        <a:rPr lang="ru-RU" sz="1200" b="1" baseline="30000" dirty="0">
                          <a:solidFill>
                            <a:srgbClr val="0033CC"/>
                          </a:solidFill>
                          <a:effectLst/>
                        </a:rPr>
                        <a:t>7</a:t>
                      </a:r>
                      <a:endParaRPr lang="ru-RU" sz="1200" b="1" dirty="0">
                        <a:solidFill>
                          <a:srgbClr val="0033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9071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</a:rPr>
                        <a:t>p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</a:rPr>
                        <a:t>̃ 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33CC"/>
                          </a:solidFill>
                          <a:effectLst/>
                        </a:rPr>
                        <a:t>2.6·10</a:t>
                      </a:r>
                      <a:r>
                        <a:rPr lang="en-US" sz="1200" b="1" baseline="30000" dirty="0">
                          <a:solidFill>
                            <a:srgbClr val="0033CC"/>
                          </a:solidFill>
                          <a:effectLst/>
                        </a:rPr>
                        <a:t>8</a:t>
                      </a:r>
                      <a:endParaRPr lang="ru-RU" sz="1200" b="1" dirty="0">
                        <a:solidFill>
                          <a:srgbClr val="0033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1927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K</a:t>
                      </a:r>
                      <a:r>
                        <a:rPr lang="ru-RU" sz="1200" b="1" baseline="30000" dirty="0">
                          <a:effectLst/>
                        </a:rPr>
                        <a:t>0*</a:t>
                      </a:r>
                      <a:r>
                        <a:rPr lang="ru-RU" sz="1200" b="1" dirty="0">
                          <a:effectLst/>
                        </a:rPr>
                        <a:t>(892)→ </a:t>
                      </a:r>
                      <a:r>
                        <a:rPr lang="en-US" sz="1200" b="1" dirty="0">
                          <a:effectLst/>
                        </a:rPr>
                        <a:t>K</a:t>
                      </a:r>
                      <a:r>
                        <a:rPr lang="ru-RU" sz="1200" b="1" baseline="30000" dirty="0">
                          <a:effectLst/>
                        </a:rPr>
                        <a:t>+</a:t>
                      </a:r>
                      <a:r>
                        <a:rPr lang="ru-RU" sz="1200" b="1" dirty="0">
                          <a:effectLst/>
                        </a:rPr>
                        <a:t> </a:t>
                      </a:r>
                      <a:r>
                        <a:rPr lang="ru-RU" sz="1200" b="1" dirty="0" err="1">
                          <a:effectLst/>
                        </a:rPr>
                        <a:t>π</a:t>
                      </a:r>
                      <a:r>
                        <a:rPr lang="ru-RU" sz="1200" b="1" baseline="30000" dirty="0" err="1">
                          <a:effectLst/>
                        </a:rPr>
                        <a:t>−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33CC"/>
                          </a:solidFill>
                          <a:effectLst/>
                        </a:rPr>
                        <a:t>1.1·10</a:t>
                      </a:r>
                      <a:r>
                        <a:rPr lang="ru-RU" sz="1200" b="1" baseline="30000" dirty="0">
                          <a:solidFill>
                            <a:srgbClr val="0033CC"/>
                          </a:solidFill>
                          <a:effectLst/>
                        </a:rPr>
                        <a:t>8</a:t>
                      </a:r>
                      <a:endParaRPr lang="ru-RU" sz="1200" b="1" dirty="0">
                        <a:solidFill>
                          <a:srgbClr val="0033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1927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K</a:t>
                      </a:r>
                      <a:r>
                        <a:rPr lang="ru-RU" sz="1200" b="1" dirty="0">
                          <a:effectLst/>
                        </a:rPr>
                        <a:t>̃</a:t>
                      </a:r>
                      <a:r>
                        <a:rPr lang="ru-RU" sz="1200" b="1" baseline="30000" dirty="0">
                          <a:effectLst/>
                        </a:rPr>
                        <a:t>0*</a:t>
                      </a:r>
                      <a:r>
                        <a:rPr lang="ru-RU" sz="1200" b="1" dirty="0">
                          <a:effectLst/>
                        </a:rPr>
                        <a:t>(892)→ </a:t>
                      </a:r>
                      <a:r>
                        <a:rPr lang="en-US" sz="1200" b="1" dirty="0">
                          <a:effectLst/>
                        </a:rPr>
                        <a:t>K</a:t>
                      </a:r>
                      <a:r>
                        <a:rPr lang="ru-RU" sz="1200" b="1" baseline="30000" dirty="0">
                          <a:effectLst/>
                        </a:rPr>
                        <a:t>–</a:t>
                      </a:r>
                      <a:r>
                        <a:rPr lang="ru-RU" sz="1200" b="1" dirty="0">
                          <a:effectLst/>
                        </a:rPr>
                        <a:t> </a:t>
                      </a:r>
                      <a:r>
                        <a:rPr lang="ru-RU" sz="1200" b="1" dirty="0" err="1">
                          <a:effectLst/>
                        </a:rPr>
                        <a:t>π</a:t>
                      </a:r>
                      <a:r>
                        <a:rPr lang="ru-RU" sz="1200" b="1" baseline="30000" dirty="0" err="1">
                          <a:effectLst/>
                        </a:rPr>
                        <a:t>+</a:t>
                      </a:r>
                      <a:r>
                        <a:rPr lang="ru-RU" sz="1200" b="1" dirty="0">
                          <a:effectLst/>
                        </a:rPr>
                        <a:t>  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33CC"/>
                          </a:solidFill>
                          <a:effectLst/>
                        </a:rPr>
                        <a:t>4.3·10</a:t>
                      </a:r>
                      <a:r>
                        <a:rPr lang="ru-RU" sz="1200" b="1" baseline="30000" dirty="0">
                          <a:solidFill>
                            <a:srgbClr val="0033CC"/>
                          </a:solidFill>
                          <a:effectLst/>
                        </a:rPr>
                        <a:t>7</a:t>
                      </a:r>
                      <a:endParaRPr lang="ru-RU" sz="1200" b="1" dirty="0">
                        <a:solidFill>
                          <a:srgbClr val="0033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1927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K</a:t>
                      </a:r>
                      <a:r>
                        <a:rPr lang="ru-RU" sz="1200" b="1" baseline="30000" dirty="0">
                          <a:effectLst/>
                        </a:rPr>
                        <a:t>+*</a:t>
                      </a:r>
                      <a:r>
                        <a:rPr lang="ru-RU" sz="1200" b="1" dirty="0">
                          <a:effectLst/>
                        </a:rPr>
                        <a:t>(892)→ </a:t>
                      </a:r>
                      <a:r>
                        <a:rPr lang="en-US" sz="1200" b="1" dirty="0">
                          <a:effectLst/>
                        </a:rPr>
                        <a:t>K</a:t>
                      </a:r>
                      <a:r>
                        <a:rPr lang="ru-RU" sz="1200" b="1" baseline="30000" dirty="0">
                          <a:effectLst/>
                        </a:rPr>
                        <a:t>+</a:t>
                      </a:r>
                      <a:r>
                        <a:rPr lang="ru-RU" sz="1200" b="1" dirty="0">
                          <a:effectLst/>
                        </a:rPr>
                        <a:t> π</a:t>
                      </a:r>
                      <a:r>
                        <a:rPr lang="ru-RU" sz="1200" b="1" baseline="30000" dirty="0">
                          <a:effectLst/>
                        </a:rPr>
                        <a:t>0   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33CC"/>
                          </a:solidFill>
                          <a:effectLst/>
                        </a:rPr>
                        <a:t>1.9·10</a:t>
                      </a:r>
                      <a:r>
                        <a:rPr lang="ru-RU" sz="1200" b="1" baseline="30000" dirty="0">
                          <a:solidFill>
                            <a:srgbClr val="0033CC"/>
                          </a:solidFill>
                          <a:effectLst/>
                        </a:rPr>
                        <a:t>7</a:t>
                      </a:r>
                      <a:endParaRPr lang="ru-RU" sz="1200" b="1" dirty="0">
                        <a:solidFill>
                          <a:srgbClr val="0033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1927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K</a:t>
                      </a:r>
                      <a:r>
                        <a:rPr lang="ru-RU" sz="1200" b="1" dirty="0">
                          <a:effectLst/>
                        </a:rPr>
                        <a:t>̃</a:t>
                      </a:r>
                      <a:r>
                        <a:rPr lang="ru-RU" sz="1200" b="1" baseline="30000" dirty="0">
                          <a:effectLst/>
                        </a:rPr>
                        <a:t>–*</a:t>
                      </a:r>
                      <a:r>
                        <a:rPr lang="ru-RU" sz="1200" b="1" dirty="0">
                          <a:effectLst/>
                        </a:rPr>
                        <a:t>(892)→ </a:t>
                      </a:r>
                      <a:r>
                        <a:rPr lang="en-US" sz="1200" b="1" dirty="0">
                          <a:effectLst/>
                        </a:rPr>
                        <a:t>K</a:t>
                      </a:r>
                      <a:r>
                        <a:rPr lang="ru-RU" sz="1200" b="1" baseline="30000" dirty="0">
                          <a:effectLst/>
                        </a:rPr>
                        <a:t>–</a:t>
                      </a:r>
                      <a:r>
                        <a:rPr lang="ru-RU" sz="1200" b="1" dirty="0">
                          <a:effectLst/>
                        </a:rPr>
                        <a:t> π</a:t>
                      </a:r>
                      <a:r>
                        <a:rPr lang="ru-RU" sz="1200" b="1" baseline="30000" dirty="0">
                          <a:effectLst/>
                        </a:rPr>
                        <a:t>0</a:t>
                      </a:r>
                      <a:r>
                        <a:rPr lang="ru-RU" sz="1200" b="1" dirty="0">
                          <a:effectLst/>
                        </a:rPr>
                        <a:t>  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33CC"/>
                          </a:solidFill>
                          <a:effectLst/>
                        </a:rPr>
                        <a:t>3.8·10</a:t>
                      </a:r>
                      <a:r>
                        <a:rPr lang="ru-RU" sz="1200" b="1" baseline="30000" dirty="0">
                          <a:solidFill>
                            <a:srgbClr val="0033CC"/>
                          </a:solidFill>
                          <a:effectLst/>
                        </a:rPr>
                        <a:t>7</a:t>
                      </a:r>
                      <a:endParaRPr lang="ru-RU" sz="1200" b="1" dirty="0">
                        <a:solidFill>
                          <a:srgbClr val="0033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1927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effectLst/>
                        </a:rPr>
                        <a:t>φ</a:t>
                      </a:r>
                      <a:r>
                        <a:rPr lang="ru-RU" sz="1200" b="1" dirty="0">
                          <a:effectLst/>
                        </a:rPr>
                        <a:t>(1020)→ </a:t>
                      </a:r>
                      <a:r>
                        <a:rPr lang="en-US" sz="1200" b="1" dirty="0">
                          <a:effectLst/>
                        </a:rPr>
                        <a:t>K</a:t>
                      </a:r>
                      <a:r>
                        <a:rPr lang="ru-RU" sz="1200" b="1" baseline="30000" dirty="0">
                          <a:effectLst/>
                        </a:rPr>
                        <a:t>+</a:t>
                      </a:r>
                      <a:r>
                        <a:rPr lang="ru-RU" sz="1200" b="1" dirty="0">
                          <a:effectLst/>
                        </a:rPr>
                        <a:t> </a:t>
                      </a:r>
                      <a:r>
                        <a:rPr lang="en-US" sz="1200" b="1" dirty="0">
                          <a:effectLst/>
                        </a:rPr>
                        <a:t>K</a:t>
                      </a:r>
                      <a:r>
                        <a:rPr lang="ru-RU" sz="1200" b="1" baseline="30000" dirty="0">
                          <a:effectLst/>
                        </a:rPr>
                        <a:t>−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33CC"/>
                          </a:solidFill>
                          <a:effectLst/>
                        </a:rPr>
                        <a:t>4.3</a:t>
                      </a:r>
                      <a:r>
                        <a:rPr lang="ru-RU" sz="1200" b="1" dirty="0">
                          <a:solidFill>
                            <a:srgbClr val="0033CC"/>
                          </a:solidFill>
                          <a:effectLst/>
                        </a:rPr>
                        <a:t>·10</a:t>
                      </a:r>
                      <a:r>
                        <a:rPr lang="en-US" sz="1200" b="1" baseline="30000" dirty="0">
                          <a:solidFill>
                            <a:srgbClr val="0033CC"/>
                          </a:solidFill>
                          <a:effectLst/>
                        </a:rPr>
                        <a:t>6</a:t>
                      </a:r>
                      <a:endParaRPr lang="ru-RU" sz="1200" b="1" dirty="0">
                        <a:solidFill>
                          <a:srgbClr val="0033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1927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Λ→ </a:t>
                      </a:r>
                      <a:r>
                        <a:rPr lang="en-US" sz="1200" b="1" dirty="0">
                          <a:effectLst/>
                        </a:rPr>
                        <a:t>p</a:t>
                      </a:r>
                      <a:r>
                        <a:rPr lang="ru-RU" sz="1200" b="1" dirty="0">
                          <a:effectLst/>
                        </a:rPr>
                        <a:t> </a:t>
                      </a:r>
                      <a:r>
                        <a:rPr lang="ru-RU" sz="1200" b="1" dirty="0" err="1">
                          <a:effectLst/>
                        </a:rPr>
                        <a:t>π</a:t>
                      </a:r>
                      <a:r>
                        <a:rPr lang="ru-RU" sz="1200" b="1" baseline="30000" dirty="0" err="1">
                          <a:effectLst/>
                        </a:rPr>
                        <a:t>−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33CC"/>
                          </a:solidFill>
                          <a:effectLst/>
                        </a:rPr>
                        <a:t>1.</a:t>
                      </a:r>
                      <a:r>
                        <a:rPr lang="en-US" sz="1200" b="1" dirty="0">
                          <a:solidFill>
                            <a:srgbClr val="0033CC"/>
                          </a:solidFill>
                          <a:effectLst/>
                        </a:rPr>
                        <a:t>4</a:t>
                      </a:r>
                      <a:r>
                        <a:rPr lang="ru-RU" sz="1200" b="1" dirty="0">
                          <a:solidFill>
                            <a:srgbClr val="0033CC"/>
                          </a:solidFill>
                          <a:effectLst/>
                        </a:rPr>
                        <a:t>·10</a:t>
                      </a:r>
                      <a:r>
                        <a:rPr lang="ru-RU" sz="1200" b="1" baseline="30000" dirty="0">
                          <a:solidFill>
                            <a:srgbClr val="0033CC"/>
                          </a:solidFill>
                          <a:effectLst/>
                        </a:rPr>
                        <a:t>6</a:t>
                      </a:r>
                      <a:endParaRPr lang="ru-RU" sz="1200" b="1" dirty="0">
                        <a:solidFill>
                          <a:srgbClr val="0033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1927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Λ̃→ </a:t>
                      </a:r>
                      <a:r>
                        <a:rPr lang="en-US" sz="1200" b="1" dirty="0">
                          <a:effectLst/>
                        </a:rPr>
                        <a:t>p</a:t>
                      </a:r>
                      <a:r>
                        <a:rPr lang="ru-RU" sz="1200" b="1" dirty="0">
                          <a:effectLst/>
                        </a:rPr>
                        <a:t>̃ </a:t>
                      </a:r>
                      <a:r>
                        <a:rPr lang="ru-RU" sz="1200" b="1" dirty="0" err="1">
                          <a:effectLst/>
                        </a:rPr>
                        <a:t>π</a:t>
                      </a:r>
                      <a:r>
                        <a:rPr lang="ru-RU" sz="1200" b="1" baseline="30000" dirty="0" err="1">
                          <a:effectLst/>
                        </a:rPr>
                        <a:t>+</a:t>
                      </a:r>
                      <a:r>
                        <a:rPr lang="ru-RU" sz="1200" b="1" dirty="0">
                          <a:effectLst/>
                        </a:rPr>
                        <a:t>  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33CC"/>
                          </a:solidFill>
                          <a:effectLst/>
                        </a:rPr>
                        <a:t>1.</a:t>
                      </a:r>
                      <a:r>
                        <a:rPr lang="en-US" sz="1200" b="1" dirty="0">
                          <a:solidFill>
                            <a:srgbClr val="0033CC"/>
                          </a:solidFill>
                          <a:effectLst/>
                        </a:rPr>
                        <a:t>1</a:t>
                      </a:r>
                      <a:r>
                        <a:rPr lang="ru-RU" sz="1200" b="1" dirty="0">
                          <a:solidFill>
                            <a:srgbClr val="0033CC"/>
                          </a:solidFill>
                          <a:effectLst/>
                        </a:rPr>
                        <a:t>·10</a:t>
                      </a:r>
                      <a:r>
                        <a:rPr lang="en-US" sz="1200" b="1" baseline="30000" dirty="0">
                          <a:solidFill>
                            <a:srgbClr val="0033CC"/>
                          </a:solidFill>
                          <a:effectLst/>
                        </a:rPr>
                        <a:t>6</a:t>
                      </a:r>
                      <a:endParaRPr lang="ru-RU" sz="1200" b="1" dirty="0">
                        <a:solidFill>
                          <a:srgbClr val="0033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1927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Δ</a:t>
                      </a:r>
                      <a:r>
                        <a:rPr lang="ru-RU" sz="1200" b="1" baseline="30000" dirty="0">
                          <a:effectLst/>
                        </a:rPr>
                        <a:t>++</a:t>
                      </a:r>
                      <a:r>
                        <a:rPr lang="ru-RU" sz="1200" b="1" dirty="0">
                          <a:effectLst/>
                        </a:rPr>
                        <a:t>→ </a:t>
                      </a:r>
                      <a:r>
                        <a:rPr lang="en-US" sz="1200" b="1" dirty="0">
                          <a:effectLst/>
                        </a:rPr>
                        <a:t>p</a:t>
                      </a:r>
                      <a:r>
                        <a:rPr lang="ru-RU" sz="1200" b="1" dirty="0">
                          <a:effectLst/>
                        </a:rPr>
                        <a:t> </a:t>
                      </a:r>
                      <a:r>
                        <a:rPr lang="ru-RU" sz="1200" b="1" dirty="0" err="1">
                          <a:effectLst/>
                        </a:rPr>
                        <a:t>π</a:t>
                      </a:r>
                      <a:r>
                        <a:rPr lang="ru-RU" sz="1200" b="1" baseline="30000" dirty="0" err="1">
                          <a:effectLst/>
                        </a:rPr>
                        <a:t>+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33CC"/>
                          </a:solidFill>
                          <a:effectLst/>
                        </a:rPr>
                        <a:t>9.3·10</a:t>
                      </a:r>
                      <a:r>
                        <a:rPr lang="ru-RU" sz="1200" b="1" baseline="30000" dirty="0">
                          <a:solidFill>
                            <a:srgbClr val="0033CC"/>
                          </a:solidFill>
                          <a:effectLst/>
                        </a:rPr>
                        <a:t>6</a:t>
                      </a:r>
                      <a:endParaRPr lang="ru-RU" sz="1200" b="1" dirty="0">
                        <a:solidFill>
                          <a:srgbClr val="0033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1927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Δ</a:t>
                      </a:r>
                      <a:r>
                        <a:rPr lang="ru-RU" sz="1200" b="1" baseline="30000" dirty="0">
                          <a:effectLst/>
                        </a:rPr>
                        <a:t>−−</a:t>
                      </a:r>
                      <a:r>
                        <a:rPr lang="ru-RU" sz="1200" b="1" dirty="0">
                          <a:effectLst/>
                        </a:rPr>
                        <a:t>→ </a:t>
                      </a:r>
                      <a:r>
                        <a:rPr lang="en-US" sz="1200" b="1" dirty="0">
                          <a:effectLst/>
                        </a:rPr>
                        <a:t>p</a:t>
                      </a:r>
                      <a:r>
                        <a:rPr lang="ru-RU" sz="1200" b="1" dirty="0">
                          <a:effectLst/>
                        </a:rPr>
                        <a:t>̃  </a:t>
                      </a:r>
                      <a:r>
                        <a:rPr lang="ru-RU" sz="1200" b="1" dirty="0" err="1">
                          <a:effectLst/>
                        </a:rPr>
                        <a:t>π</a:t>
                      </a:r>
                      <a:r>
                        <a:rPr lang="ru-RU" sz="1200" b="1" baseline="30000" dirty="0" err="1">
                          <a:effectLst/>
                        </a:rPr>
                        <a:t>−</a:t>
                      </a:r>
                      <a:r>
                        <a:rPr lang="ru-RU" sz="1200" b="1" dirty="0">
                          <a:effectLst/>
                        </a:rPr>
                        <a:t>  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33CC"/>
                          </a:solidFill>
                          <a:effectLst/>
                        </a:rPr>
                        <a:t>2.5·10</a:t>
                      </a:r>
                      <a:r>
                        <a:rPr lang="ru-RU" sz="1200" b="1" baseline="30000" dirty="0">
                          <a:solidFill>
                            <a:srgbClr val="0033CC"/>
                          </a:solidFill>
                          <a:effectLst/>
                        </a:rPr>
                        <a:t>7</a:t>
                      </a:r>
                      <a:endParaRPr lang="ru-RU" sz="1200" b="1" dirty="0">
                        <a:solidFill>
                          <a:srgbClr val="0033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1927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Ξ</a:t>
                      </a:r>
                      <a:r>
                        <a:rPr lang="ru-RU" sz="1200" b="1" baseline="30000" dirty="0">
                          <a:effectLst/>
                        </a:rPr>
                        <a:t>−</a:t>
                      </a:r>
                      <a:r>
                        <a:rPr lang="ru-RU" sz="1200" b="1" dirty="0">
                          <a:effectLst/>
                        </a:rPr>
                        <a:t>→ Λ </a:t>
                      </a:r>
                      <a:r>
                        <a:rPr lang="ru-RU" sz="1200" b="1" dirty="0" err="1">
                          <a:effectLst/>
                        </a:rPr>
                        <a:t>π</a:t>
                      </a:r>
                      <a:r>
                        <a:rPr lang="ru-RU" sz="1200" b="1" baseline="30000" dirty="0" err="1">
                          <a:effectLst/>
                        </a:rPr>
                        <a:t>−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33CC"/>
                          </a:solidFill>
                          <a:effectLst/>
                        </a:rPr>
                        <a:t>1.9·10</a:t>
                      </a:r>
                      <a:r>
                        <a:rPr lang="ru-RU" sz="1200" b="1" baseline="30000" dirty="0">
                          <a:solidFill>
                            <a:srgbClr val="0033CC"/>
                          </a:solidFill>
                          <a:effectLst/>
                        </a:rPr>
                        <a:t>6</a:t>
                      </a:r>
                      <a:endParaRPr lang="ru-RU" sz="1200" b="1" dirty="0">
                        <a:solidFill>
                          <a:srgbClr val="0033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1927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Ξ̃</a:t>
                      </a:r>
                      <a:r>
                        <a:rPr lang="ru-RU" sz="1200" b="1" baseline="30000" dirty="0">
                          <a:effectLst/>
                        </a:rPr>
                        <a:t>+</a:t>
                      </a:r>
                      <a:r>
                        <a:rPr lang="ru-RU" sz="1200" b="1" dirty="0">
                          <a:effectLst/>
                        </a:rPr>
                        <a:t>→ Λ̃ </a:t>
                      </a:r>
                      <a:r>
                        <a:rPr lang="ru-RU" sz="1200" b="1" dirty="0" err="1">
                          <a:effectLst/>
                        </a:rPr>
                        <a:t>π</a:t>
                      </a:r>
                      <a:r>
                        <a:rPr lang="ru-RU" sz="1200" b="1" baseline="30000" dirty="0" err="1">
                          <a:effectLst/>
                        </a:rPr>
                        <a:t>+</a:t>
                      </a:r>
                      <a:r>
                        <a:rPr lang="ru-RU" sz="1200" b="1" baseline="30000" dirty="0">
                          <a:effectLst/>
                        </a:rPr>
                        <a:t> </a:t>
                      </a:r>
                      <a:r>
                        <a:rPr lang="ru-RU" sz="1200" b="1" dirty="0">
                          <a:effectLst/>
                        </a:rPr>
                        <a:t> 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33CC"/>
                          </a:solidFill>
                          <a:effectLst/>
                        </a:rPr>
                        <a:t>1.6·10</a:t>
                      </a:r>
                      <a:r>
                        <a:rPr lang="ru-RU" sz="1200" b="1" baseline="30000" dirty="0">
                          <a:solidFill>
                            <a:srgbClr val="0033CC"/>
                          </a:solidFill>
                          <a:effectLst/>
                        </a:rPr>
                        <a:t>6</a:t>
                      </a:r>
                      <a:endParaRPr lang="ru-RU" sz="1200" b="1" dirty="0">
                        <a:solidFill>
                          <a:srgbClr val="0033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1927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Σ</a:t>
                      </a:r>
                      <a:r>
                        <a:rPr lang="en-US" sz="1200" b="1" baseline="30000" dirty="0">
                          <a:effectLst/>
                        </a:rPr>
                        <a:t>0</a:t>
                      </a:r>
                      <a:r>
                        <a:rPr lang="en-US" sz="1200" b="1" dirty="0">
                          <a:effectLst/>
                        </a:rPr>
                        <a:t>→  </a:t>
                      </a:r>
                      <a:r>
                        <a:rPr lang="ru-RU" sz="1200" b="1" dirty="0">
                          <a:effectLst/>
                        </a:rPr>
                        <a:t>Λ</a:t>
                      </a:r>
                      <a:r>
                        <a:rPr lang="en-US" sz="1200" b="1" dirty="0">
                          <a:effectLst/>
                        </a:rPr>
                        <a:t> γ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33CC"/>
                          </a:solidFill>
                          <a:effectLst/>
                        </a:rPr>
                        <a:t>1.2·10</a:t>
                      </a:r>
                      <a:r>
                        <a:rPr lang="ru-RU" sz="1200" b="1" baseline="30000" dirty="0">
                          <a:solidFill>
                            <a:srgbClr val="0033CC"/>
                          </a:solidFill>
                          <a:effectLst/>
                        </a:rPr>
                        <a:t>6</a:t>
                      </a:r>
                      <a:endParaRPr lang="ru-RU" sz="1200" b="1" dirty="0">
                        <a:solidFill>
                          <a:srgbClr val="0033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1927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Σ</a:t>
                      </a:r>
                      <a:r>
                        <a:rPr lang="en-US" sz="1200" b="1" baseline="30000" dirty="0">
                          <a:effectLst/>
                        </a:rPr>
                        <a:t>0</a:t>
                      </a:r>
                      <a:r>
                        <a:rPr lang="en-US" sz="1200" b="1" dirty="0">
                          <a:effectLst/>
                        </a:rPr>
                        <a:t>(1385)→ </a:t>
                      </a:r>
                      <a:r>
                        <a:rPr lang="ru-RU" sz="1200" b="1" dirty="0">
                          <a:effectLst/>
                        </a:rPr>
                        <a:t>Λ </a:t>
                      </a:r>
                      <a:r>
                        <a:rPr lang="ru-RU" sz="1200" b="1" dirty="0" err="1">
                          <a:effectLst/>
                        </a:rPr>
                        <a:t>π</a:t>
                      </a:r>
                      <a:r>
                        <a:rPr lang="en-US" sz="1200" b="1" baseline="30000" dirty="0">
                          <a:effectLst/>
                        </a:rPr>
                        <a:t>0 </a:t>
                      </a:r>
                      <a:r>
                        <a:rPr lang="en-US" sz="1200" b="1" dirty="0">
                          <a:effectLst/>
                        </a:rPr>
                        <a:t> 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33CC"/>
                          </a:solidFill>
                          <a:effectLst/>
                        </a:rPr>
                        <a:t>3.9·10</a:t>
                      </a:r>
                      <a:r>
                        <a:rPr lang="ru-RU" sz="1200" b="1" baseline="30000" dirty="0">
                          <a:solidFill>
                            <a:srgbClr val="0033CC"/>
                          </a:solidFill>
                          <a:effectLst/>
                        </a:rPr>
                        <a:t>6</a:t>
                      </a:r>
                      <a:endParaRPr lang="ru-RU" sz="1200" b="1" dirty="0">
                        <a:solidFill>
                          <a:srgbClr val="0033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4591590" y="741416"/>
            <a:ext cx="2885535" cy="338554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just"/>
            <a:r>
              <a:rPr lang="en-US" sz="1600" b="1" i="1" u="sng" dirty="0" smtClean="0">
                <a:solidFill>
                  <a:srgbClr val="0033CC"/>
                </a:solidFill>
              </a:rPr>
              <a:t>With PID for charged particles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11-15, 2017</a:t>
            </a:r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V. L. Rykov, DSPIN-15, Dubna</a:t>
            </a:r>
            <a:endParaRPr lang="en-US" altLang="ja-JP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E5F2A4-40D6-41EE-BAB2-BE7850A5EBD0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448573" y="124931"/>
            <a:ext cx="79966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0033CC"/>
                </a:solidFill>
              </a:rPr>
              <a:t>Conclusion</a:t>
            </a:r>
            <a:endParaRPr lang="en-US" sz="3200" b="1" i="1" dirty="0">
              <a:solidFill>
                <a:srgbClr val="0033CC"/>
              </a:solidFill>
            </a:endParaRPr>
          </a:p>
        </p:txBody>
      </p:sp>
      <p:sp>
        <p:nvSpPr>
          <p:cNvPr id="8" name="Содержимое 26"/>
          <p:cNvSpPr txBox="1">
            <a:spLocks/>
          </p:cNvSpPr>
          <p:nvPr/>
        </p:nvSpPr>
        <p:spPr>
          <a:xfrm>
            <a:off x="357188" y="1733909"/>
            <a:ext cx="7772400" cy="2803585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The SPASCHARM pilot setup and the team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are (almost) ready for the first physics data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taking</a:t>
            </a:r>
            <a:r>
              <a:rPr kumimoji="0" lang="en-US" sz="3200" b="1" i="1" u="none" strike="noStrike" kern="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 run in the Spring 2018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3200" b="1" i="0" u="none" strike="noStrike" kern="0" cap="none" spc="0" normalizeH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n-lt"/>
              <a:ea typeface="+mn-ea"/>
              <a:cs typeface="Times New Roman" pitchFamily="18" charset="0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3200" b="1" i="1" kern="0" baseline="0" dirty="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Please,</a:t>
            </a:r>
            <a:r>
              <a:rPr lang="en-US" sz="3200" b="1" i="1" kern="0" dirty="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 stay tuned for the first results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2"/>
          <p:cNvSpPr txBox="1">
            <a:spLocks/>
          </p:cNvSpPr>
          <p:nvPr/>
        </p:nvSpPr>
        <p:spPr>
          <a:xfrm>
            <a:off x="167405" y="733245"/>
            <a:ext cx="8535988" cy="2636808"/>
          </a:xfrm>
          <a:prstGeom prst="rect">
            <a:avLst/>
          </a:prstGeom>
        </p:spPr>
        <p:txBody>
          <a:bodyPr/>
          <a:lstStyle/>
          <a:p>
            <a:pPr marL="342900" marR="0" lvl="0" indent="-342900" algn="just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DC9E1F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main goals: 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Systematic study of spin phenomena for a wide range of inclusive and exclusive reactions in collisions of high-energy polarized hadrons in the QCD non-</a:t>
            </a:r>
            <a:r>
              <a:rPr kumimoji="0" lang="en-US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perturbative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region.</a:t>
            </a: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DC9E1F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detector: 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Large acceptance </a:t>
            </a:r>
            <a:r>
              <a:rPr kumimoji="0" lang="en-US" sz="1600" b="1" i="0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forward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spectrometer for charged and neutral particles with good identification, covering 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l-GR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π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 azimuth and 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0 &lt; </a:t>
            </a:r>
            <a:r>
              <a:rPr kumimoji="0" lang="en-US" sz="16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0" lang="en-US" sz="1600" b="1" i="1" u="none" strike="noStrike" kern="0" cap="none" spc="0" normalizeH="0" baseline="-2500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&lt; 1 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and </a:t>
            </a:r>
            <a:r>
              <a:rPr kumimoji="0" lang="en-US" sz="16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</a:t>
            </a:r>
            <a:r>
              <a:rPr kumimoji="0" lang="en-US" sz="1600" b="1" i="1" u="none" strike="noStrike" kern="0" cap="none" spc="0" normalizeH="0" baseline="-2500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 up to 2.5 </a:t>
            </a:r>
            <a:r>
              <a:rPr kumimoji="0" lang="en-US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GeV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/c 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for the beams in the momentum range of ~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10-45 </a:t>
            </a:r>
            <a:r>
              <a:rPr kumimoji="0" lang="en-US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GeV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/c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.</a:t>
            </a: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DC9E1F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Stage 1: 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Study of single–spin asymmetries at the </a:t>
            </a:r>
            <a:r>
              <a:rPr kumimoji="0" lang="en-US" sz="1600" b="1" i="0" u="sng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existing beam line 14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using </a:t>
            </a:r>
            <a:r>
              <a:rPr kumimoji="0" lang="en-US" sz="1600" b="1" i="0" u="sng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unpolarized</a:t>
            </a:r>
            <a:r>
              <a:rPr kumimoji="0" lang="en-US" sz="1600" b="1" i="0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meson and </a:t>
            </a:r>
            <a:r>
              <a:rPr kumimoji="0" lang="en-US" sz="1600" b="1" i="0" u="sng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proton</a:t>
            </a:r>
            <a:r>
              <a:rPr kumimoji="0" lang="en-US" sz="1600" b="1" i="0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beams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interacting with transversely </a:t>
            </a:r>
            <a:r>
              <a:rPr kumimoji="0" lang="en-US" sz="1600" b="1" i="0" u="sng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polarized</a:t>
            </a:r>
            <a:r>
              <a:rPr kumimoji="0" lang="en-US" sz="1600" b="1" i="0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protons or deuterons of the “frozen” </a:t>
            </a:r>
            <a:r>
              <a:rPr kumimoji="0" lang="en-US" sz="1600" b="1" i="0" u="sng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target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The first physics data taking run - </a:t>
            </a:r>
            <a:r>
              <a:rPr kumimoji="0" lang="en-US" sz="1600" b="1" i="0" u="sng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Spring-2018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Times New Roman" pitchFamily="18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DC9E1F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Stage 2 (Beginning in 2022):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 </a:t>
            </a:r>
            <a:r>
              <a:rPr kumimoji="0" lang="en-US" sz="1600" b="1" i="0" u="sng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Polarized proton and antiproton beams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 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will be available at the new 24A beam line.</a:t>
            </a:r>
          </a:p>
        </p:txBody>
      </p:sp>
      <p:pic>
        <p:nvPicPr>
          <p:cNvPr id="5" name="Рисунок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952" r="1605" b="14546"/>
          <a:stretch>
            <a:fillRect/>
          </a:stretch>
        </p:blipFill>
        <p:spPr bwMode="auto">
          <a:xfrm>
            <a:off x="685800" y="3370053"/>
            <a:ext cx="7777039" cy="2570671"/>
          </a:xfrm>
          <a:prstGeom prst="rect">
            <a:avLst/>
          </a:prstGeom>
          <a:noFill/>
          <a:scene3d>
            <a:camera prst="orthographicFront">
              <a:rot lat="0" lon="300000" rev="0"/>
            </a:camera>
            <a:lightRig rig="threePt" dir="t"/>
          </a:scene3d>
        </p:spPr>
      </p:pic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September </a:t>
            </a:r>
            <a:r>
              <a:rPr lang="ru-RU" dirty="0" smtClean="0"/>
              <a:t>11-</a:t>
            </a:r>
            <a:r>
              <a:rPr lang="en-US" dirty="0" smtClean="0"/>
              <a:t>15, 2017</a:t>
            </a:r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 smtClean="0"/>
              <a:t>V. L. </a:t>
            </a:r>
            <a:r>
              <a:rPr lang="en-US" altLang="ja-JP" dirty="0" err="1" smtClean="0"/>
              <a:t>Rykov</a:t>
            </a:r>
            <a:r>
              <a:rPr lang="en-US" altLang="ja-JP" dirty="0" smtClean="0"/>
              <a:t>, DSPIN-15, </a:t>
            </a:r>
            <a:r>
              <a:rPr lang="en-US" altLang="ja-JP" dirty="0" err="1" smtClean="0"/>
              <a:t>Dubna</a:t>
            </a:r>
            <a:endParaRPr lang="en-US" altLang="ja-JP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E5F2A4-40D6-41EE-BAB2-BE7850A5EBD0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85800" y="152400"/>
            <a:ext cx="77724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Brief overview of the SPASCHARM project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 bwMode="auto">
          <a:xfrm>
            <a:off x="357187" y="5982418"/>
            <a:ext cx="8535988" cy="267419"/>
          </a:xfrm>
          <a:prstGeom prst="rect">
            <a:avLst/>
          </a:prstGeom>
          <a:noFill/>
          <a:ln w="9525">
            <a:solidFill>
              <a:srgbClr val="0033CC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14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More on the  SPASCHARM experiment see, for example, V. V. </a:t>
            </a:r>
            <a:r>
              <a:rPr kumimoji="0" lang="en-US" sz="14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Mochalov</a:t>
            </a:r>
            <a:r>
              <a:rPr kumimoji="0" lang="en-US" sz="14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, et al., Phys. Part. </a:t>
            </a:r>
            <a:r>
              <a:rPr kumimoji="0" lang="en-US" sz="14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Nucl</a:t>
            </a:r>
            <a:r>
              <a:rPr kumimoji="0" lang="en-US" sz="14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. </a:t>
            </a:r>
            <a:r>
              <a:rPr kumimoji="0" lang="en-US" sz="1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44</a:t>
            </a:r>
            <a:r>
              <a:rPr kumimoji="0" lang="en-US" sz="14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 (2013) 930 </a:t>
            </a:r>
            <a:endParaRPr kumimoji="0" lang="ru-RU" sz="1400" b="0" i="1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September 11-15, 2017</a:t>
            </a:r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 smtClean="0"/>
              <a:t>V. L. </a:t>
            </a:r>
            <a:r>
              <a:rPr lang="en-US" altLang="ja-JP" dirty="0" err="1" smtClean="0"/>
              <a:t>Rykov</a:t>
            </a:r>
            <a:r>
              <a:rPr lang="en-US" altLang="ja-JP" dirty="0" smtClean="0"/>
              <a:t>, DSPIN-15, </a:t>
            </a:r>
            <a:r>
              <a:rPr lang="en-US" altLang="ja-JP" dirty="0" err="1" smtClean="0"/>
              <a:t>Dubna</a:t>
            </a:r>
            <a:endParaRPr lang="en-US" altLang="ja-JP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E5F2A4-40D6-41EE-BAB2-BE7850A5EBD0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85800" y="152400"/>
            <a:ext cx="77724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Beam line 14: </a:t>
            </a:r>
            <a:r>
              <a:rPr lang="en-US" b="1" kern="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The 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history and </a:t>
            </a:r>
            <a:r>
              <a:rPr lang="en-US" b="1" kern="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capabilities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167405" y="733245"/>
            <a:ext cx="8725770" cy="1690778"/>
          </a:xfrm>
          <a:prstGeom prst="rect">
            <a:avLst/>
          </a:prstGeom>
        </p:spPr>
        <p:txBody>
          <a:bodyPr/>
          <a:lstStyle/>
          <a:p>
            <a:pPr marL="342900" marR="0" lvl="0" indent="-342900" algn="just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DC9E1F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One of the first</a:t>
            </a:r>
            <a:r>
              <a:rPr kumimoji="0" lang="en-US" sz="16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beam lines at U-70 accelerator of IHEP operating for almost </a:t>
            </a:r>
            <a:r>
              <a:rPr kumimoji="0" lang="en-US" sz="1600" b="1" i="0" u="sng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50 years</a:t>
            </a:r>
            <a:r>
              <a:rPr kumimoji="0" lang="en-US" sz="16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DC9E1F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It provides </a:t>
            </a:r>
            <a:r>
              <a:rPr lang="en-US" sz="1600" b="1" kern="0" dirty="0" smtClean="0">
                <a:solidFill>
                  <a:srgbClr val="0070C0"/>
                </a:solidFill>
                <a:latin typeface="+mn-lt"/>
              </a:rPr>
              <a:t>for experiments 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beams of </a:t>
            </a:r>
            <a:r>
              <a:rPr kumimoji="0" lang="en-US" sz="1600" b="1" i="0" u="sng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negative or positive secondary particles 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from an internal target exposed</a:t>
            </a:r>
            <a:r>
              <a:rPr kumimoji="0" lang="en-US" sz="1600" b="1" i="0" u="none" strike="noStrike" kern="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to the primary proton beam, as well as a </a:t>
            </a:r>
            <a:r>
              <a:rPr kumimoji="0" lang="en-US" sz="1600" b="1" i="0" u="sng" strike="noStrike" kern="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high intensity primary proton beam</a:t>
            </a:r>
            <a:r>
              <a:rPr kumimoji="0" lang="en-US" sz="1600" b="1" i="0" u="none" strike="noStrike" kern="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extracted from U-70, using </a:t>
            </a:r>
            <a:r>
              <a:rPr lang="en-US" sz="1600" b="1" kern="0" dirty="0" smtClean="0">
                <a:solidFill>
                  <a:srgbClr val="0070C0"/>
                </a:solidFill>
                <a:latin typeface="+mn-lt"/>
              </a:rPr>
              <a:t>the</a:t>
            </a:r>
            <a:r>
              <a:rPr lang="en-US" sz="1600" b="1" kern="0" noProof="0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kumimoji="0" lang="en-US" sz="1600" b="1" i="0" u="sng" strike="noStrike" kern="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bent Silicon crystal</a:t>
            </a:r>
            <a:r>
              <a:rPr kumimoji="0" lang="en-US" sz="1600" b="1" i="0" u="none" strike="noStrike" kern="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The special scheme with converter is used for generating a low intensity </a:t>
            </a:r>
            <a:r>
              <a:rPr kumimoji="0" lang="en-US" sz="1600" b="1" i="0" u="sng" strike="noStrike" kern="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electron beam </a:t>
            </a:r>
            <a:r>
              <a:rPr kumimoji="0" lang="en-US" sz="1600" b="1" i="0" u="none" strike="noStrike" kern="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 the detector calibration.</a:t>
            </a:r>
            <a:endParaRPr lang="en-US" sz="1600" b="1" kern="0" dirty="0" smtClean="0">
              <a:solidFill>
                <a:srgbClr val="0070C0"/>
              </a:solidFill>
              <a:latin typeface="+mn-lt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DC9E1F"/>
              </a:buClr>
              <a:buSzTx/>
              <a:buFont typeface="Wingdings" pitchFamily="2" charset="2"/>
              <a:buChar char="Ø"/>
              <a:tabLst/>
              <a:defRPr/>
            </a:pPr>
            <a:r>
              <a:rPr lang="en-US" sz="1600" b="1" kern="0" noProof="0" dirty="0" smtClean="0">
                <a:solidFill>
                  <a:srgbClr val="800080"/>
                </a:solidFill>
                <a:latin typeface="+mn-lt"/>
              </a:rPr>
              <a:t>M</a:t>
            </a:r>
            <a:r>
              <a:rPr kumimoji="0" lang="en-US" sz="1600" b="1" i="0" u="none" strike="noStrike" kern="0" cap="none" spc="0" normalizeH="0" noProof="0" dirty="0" smtClean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ost polarization studies at U-70 of IHEP have been carried out </a:t>
            </a:r>
            <a:r>
              <a:rPr lang="en-US" sz="1600" b="1" kern="0" noProof="0" dirty="0" smtClean="0">
                <a:solidFill>
                  <a:srgbClr val="800080"/>
                </a:solidFill>
                <a:latin typeface="+mn-lt"/>
              </a:rPr>
              <a:t>just</a:t>
            </a:r>
            <a:r>
              <a:rPr kumimoji="0" lang="en-US" sz="1600" b="1" i="0" u="none" strike="noStrike" kern="0" cap="none" spc="0" normalizeH="0" noProof="0" dirty="0" smtClean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at the </a:t>
            </a:r>
            <a:r>
              <a:rPr kumimoji="0" lang="en-US" sz="16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beam line 14 </a:t>
            </a:r>
            <a:r>
              <a:rPr kumimoji="0" lang="en-US" sz="1600" b="1" i="0" u="none" strike="noStrike" kern="0" cap="none" spc="0" normalizeH="0" noProof="0" dirty="0" smtClean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under the leadership of Prof. S. B. </a:t>
            </a:r>
            <a:r>
              <a:rPr kumimoji="0" lang="en-US" sz="1600" b="1" i="0" u="none" strike="noStrike" kern="0" cap="none" spc="0" normalizeH="0" noProof="0" dirty="0" err="1" smtClean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Nurushev</a:t>
            </a:r>
            <a:r>
              <a:rPr kumimoji="0" lang="en-US" sz="1600" b="1" i="0" u="none" strike="noStrike" kern="0" cap="none" spc="0" normalizeH="0" noProof="0" dirty="0" smtClean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using </a:t>
            </a:r>
            <a:r>
              <a:rPr kumimoji="0" lang="en-US" sz="16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polarized proton and deuteron targets</a:t>
            </a:r>
            <a:r>
              <a:rPr kumimoji="0" lang="en-US" sz="1600" b="1" i="0" u="none" strike="noStrike" kern="0" cap="none" spc="0" normalizeH="0" noProof="0" dirty="0" smtClean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</p:txBody>
      </p:sp>
      <p:grpSp>
        <p:nvGrpSpPr>
          <p:cNvPr id="31" name="Группа 30"/>
          <p:cNvGrpSpPr/>
          <p:nvPr/>
        </p:nvGrpSpPr>
        <p:grpSpPr>
          <a:xfrm>
            <a:off x="819509" y="2424023"/>
            <a:ext cx="7416925" cy="3615891"/>
            <a:chOff x="425334" y="1898548"/>
            <a:chExt cx="7845904" cy="4083870"/>
          </a:xfrm>
        </p:grpSpPr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 bwMode="auto">
            <a:xfrm>
              <a:off x="425334" y="1898548"/>
              <a:ext cx="7845904" cy="408387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Содержимое 2"/>
            <p:cNvSpPr txBox="1">
              <a:spLocks/>
            </p:cNvSpPr>
            <p:nvPr/>
          </p:nvSpPr>
          <p:spPr bwMode="auto">
            <a:xfrm rot="21344698">
              <a:off x="1958196" y="3183193"/>
              <a:ext cx="931652" cy="276782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 w="9525">
              <a:solidFill>
                <a:srgbClr val="0033CC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R="0" lvl="0" indent="-9144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tabLst/>
                <a:defRPr/>
              </a:pPr>
              <a:r>
                <a:rPr lang="en-US" sz="1200" b="1" kern="0" dirty="0" smtClean="0">
                  <a:solidFill>
                    <a:srgbClr val="FF0000"/>
                  </a:solidFill>
                </a:rPr>
                <a:t>Beam 24A</a:t>
              </a:r>
            </a:p>
          </p:txBody>
        </p:sp>
        <p:sp>
          <p:nvSpPr>
            <p:cNvPr id="14" name="Содержимое 2"/>
            <p:cNvSpPr txBox="1">
              <a:spLocks/>
            </p:cNvSpPr>
            <p:nvPr/>
          </p:nvSpPr>
          <p:spPr bwMode="auto">
            <a:xfrm rot="20392657">
              <a:off x="2279079" y="3782961"/>
              <a:ext cx="900023" cy="23365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 w="9525">
              <a:solidFill>
                <a:srgbClr val="0033CC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R="0" lvl="0" indent="-9144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tabLst/>
                <a:defRPr/>
              </a:pPr>
              <a:r>
                <a:rPr lang="en-US" sz="1200" b="1" kern="0" dirty="0" smtClean="0">
                  <a:solidFill>
                    <a:srgbClr val="FF0000"/>
                  </a:solidFill>
                </a:rPr>
                <a:t>Beam 24B</a:t>
              </a:r>
            </a:p>
          </p:txBody>
        </p:sp>
        <p:sp>
          <p:nvSpPr>
            <p:cNvPr id="15" name="Содержимое 2"/>
            <p:cNvSpPr txBox="1">
              <a:spLocks/>
            </p:cNvSpPr>
            <p:nvPr/>
          </p:nvSpPr>
          <p:spPr bwMode="auto">
            <a:xfrm>
              <a:off x="6392173" y="2053825"/>
              <a:ext cx="1242204" cy="32349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 w="9525">
              <a:solidFill>
                <a:srgbClr val="0033CC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R="0" lvl="0" indent="-9144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tabLst/>
                <a:defRPr/>
              </a:pPr>
              <a:r>
                <a:rPr lang="en-US" sz="1200" b="1" kern="0" dirty="0" smtClean="0">
                  <a:solidFill>
                    <a:srgbClr val="FF0000"/>
                  </a:solidFill>
                </a:rPr>
                <a:t>Primary target</a:t>
              </a:r>
            </a:p>
          </p:txBody>
        </p:sp>
        <p:cxnSp>
          <p:nvCxnSpPr>
            <p:cNvPr id="16" name="Прямая со стрелкой 15"/>
            <p:cNvCxnSpPr/>
            <p:nvPr/>
          </p:nvCxnSpPr>
          <p:spPr bwMode="auto">
            <a:xfrm>
              <a:off x="7013275" y="2377314"/>
              <a:ext cx="0" cy="427008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7" name="Содержимое 2"/>
            <p:cNvSpPr txBox="1">
              <a:spLocks/>
            </p:cNvSpPr>
            <p:nvPr/>
          </p:nvSpPr>
          <p:spPr bwMode="auto">
            <a:xfrm rot="20160811">
              <a:off x="6872086" y="3226970"/>
              <a:ext cx="817533" cy="285408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 w="9525">
              <a:solidFill>
                <a:srgbClr val="0033CC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R="0" lvl="0" indent="-9144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tabLst/>
                <a:defRPr/>
              </a:pPr>
              <a:r>
                <a:rPr lang="en-US" sz="1200" b="1" kern="0" dirty="0" smtClean="0"/>
                <a:t>Beam 14</a:t>
              </a:r>
            </a:p>
          </p:txBody>
        </p:sp>
        <p:cxnSp>
          <p:nvCxnSpPr>
            <p:cNvPr id="18" name="Прямая со стрелкой 17"/>
            <p:cNvCxnSpPr/>
            <p:nvPr/>
          </p:nvCxnSpPr>
          <p:spPr bwMode="auto">
            <a:xfrm flipH="1" flipV="1">
              <a:off x="6228272" y="4252122"/>
              <a:ext cx="621102" cy="169654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5" name="Содержимое 2"/>
            <p:cNvSpPr txBox="1">
              <a:spLocks/>
            </p:cNvSpPr>
            <p:nvPr/>
          </p:nvSpPr>
          <p:spPr bwMode="auto">
            <a:xfrm>
              <a:off x="5781914" y="4421776"/>
              <a:ext cx="2249277" cy="32349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 w="9525">
              <a:solidFill>
                <a:srgbClr val="0033CC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R="0" lvl="0" indent="-9144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tabLst/>
                <a:defRPr/>
              </a:pPr>
              <a:r>
                <a:rPr lang="en-US" sz="1200" b="1" kern="0" dirty="0" smtClean="0"/>
                <a:t>SPASCHARM, Stage 1 Area</a:t>
              </a:r>
            </a:p>
          </p:txBody>
        </p:sp>
        <p:cxnSp>
          <p:nvCxnSpPr>
            <p:cNvPr id="26" name="Прямая со стрелкой 25"/>
            <p:cNvCxnSpPr/>
            <p:nvPr/>
          </p:nvCxnSpPr>
          <p:spPr bwMode="auto">
            <a:xfrm>
              <a:off x="6116128" y="3666226"/>
              <a:ext cx="543464" cy="112144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0" name="Содержимое 2"/>
            <p:cNvSpPr txBox="1">
              <a:spLocks/>
            </p:cNvSpPr>
            <p:nvPr/>
          </p:nvSpPr>
          <p:spPr bwMode="auto">
            <a:xfrm>
              <a:off x="5193102" y="3342736"/>
              <a:ext cx="1351470" cy="32349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 w="9525">
              <a:solidFill>
                <a:srgbClr val="0033CC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R="0" lvl="0" indent="-9144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tabLst/>
                <a:defRPr/>
              </a:pPr>
              <a:r>
                <a:rPr lang="en-US" sz="1200" b="1" kern="0" dirty="0" smtClean="0"/>
                <a:t>Polarized target</a:t>
              </a:r>
            </a:p>
          </p:txBody>
        </p:sp>
      </p:grpSp>
      <p:sp>
        <p:nvSpPr>
          <p:cNvPr id="19" name="Содержимое 2"/>
          <p:cNvSpPr txBox="1">
            <a:spLocks/>
          </p:cNvSpPr>
          <p:nvPr/>
        </p:nvSpPr>
        <p:spPr>
          <a:xfrm>
            <a:off x="2562281" y="2475022"/>
            <a:ext cx="6437398" cy="3226819"/>
          </a:xfrm>
          <a:prstGeom prst="rect">
            <a:avLst/>
          </a:prstGeom>
          <a:solidFill>
            <a:srgbClr val="CCFFCC"/>
          </a:solidFill>
          <a:ln w="25400">
            <a:solidFill>
              <a:schemeClr val="tx1"/>
            </a:solidFill>
          </a:ln>
        </p:spPr>
        <p:txBody>
          <a:bodyPr/>
          <a:lstStyle/>
          <a:p>
            <a:pPr marL="342900" marR="0" lvl="0" indent="-342900" algn="just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DC9E1F"/>
              </a:buClr>
              <a:buSzTx/>
              <a:tabLst/>
              <a:defRPr/>
            </a:pPr>
            <a:r>
              <a:rPr lang="en-US" sz="1600" b="1" kern="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The partial list of accomplished studies from their beginning in </a:t>
            </a:r>
            <a:r>
              <a:rPr lang="en-US" sz="1600" b="1" u="sng" kern="0" dirty="0" smtClean="0">
                <a:solidFill>
                  <a:srgbClr val="FF0000"/>
                </a:solidFill>
                <a:latin typeface="+mn-lt"/>
              </a:rPr>
              <a:t>1968</a:t>
            </a:r>
            <a:r>
              <a:rPr lang="en-US" sz="1600" b="1" kern="0" dirty="0" smtClean="0">
                <a:latin typeface="+mn-lt"/>
              </a:rPr>
              <a:t>: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DC9E1F"/>
              </a:buClr>
              <a:buSzTx/>
              <a:buFont typeface="Wingdings" pitchFamily="2" charset="2"/>
              <a:buChar char="ü"/>
              <a:tabLst/>
              <a:defRPr/>
            </a:pPr>
            <a:r>
              <a:rPr kumimoji="0" lang="en-US" sz="1600" b="1" i="0" u="sng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Experiment HERA</a:t>
            </a:r>
            <a:r>
              <a:rPr kumimoji="0" lang="en-US" sz="1600" b="1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: Polarization in elastic scattering of particles and antiparticles. </a:t>
            </a:r>
            <a:r>
              <a:rPr lang="en-US" sz="1600" b="1" kern="0" dirty="0" smtClean="0">
                <a:latin typeface="+mn-lt"/>
              </a:rPr>
              <a:t>Spin-rotation parameters in elastic scattering of protons and negative </a:t>
            </a:r>
            <a:r>
              <a:rPr lang="en-US" sz="1600" b="1" kern="0" dirty="0" err="1" smtClean="0">
                <a:latin typeface="+mn-lt"/>
              </a:rPr>
              <a:t>pions</a:t>
            </a:r>
            <a:r>
              <a:rPr lang="en-US" sz="1600" b="1" kern="0" dirty="0" smtClean="0">
                <a:latin typeface="+mn-lt"/>
              </a:rPr>
              <a:t>.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DC9E1F"/>
              </a:buClr>
              <a:buSzTx/>
              <a:buFont typeface="Wingdings" pitchFamily="2" charset="2"/>
              <a:buChar char="ü"/>
              <a:tabLst/>
              <a:defRPr/>
            </a:pPr>
            <a:r>
              <a:rPr kumimoji="0" lang="en-US" sz="1600" b="1" i="0" u="sng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Experiment PROZA</a:t>
            </a:r>
            <a:r>
              <a:rPr kumimoji="0" lang="en-US" sz="1600" b="1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: Polarization in exclusive quasi-elastic charge-exchange reactions.</a:t>
            </a:r>
          </a:p>
          <a:p>
            <a:pPr marL="342900" lvl="0" indent="-342900" algn="just">
              <a:lnSpc>
                <a:spcPct val="90000"/>
              </a:lnSpc>
              <a:spcBef>
                <a:spcPct val="20000"/>
              </a:spcBef>
              <a:buClr>
                <a:srgbClr val="DC9E1F"/>
              </a:buClr>
              <a:buFont typeface="Wingdings" pitchFamily="2" charset="2"/>
              <a:buChar char="ü"/>
              <a:defRPr/>
            </a:pPr>
            <a:r>
              <a:rPr lang="en-US" sz="1600" b="1" u="sng" kern="0" dirty="0" smtClean="0">
                <a:latin typeface="+mn-lt"/>
              </a:rPr>
              <a:t>Experiment PROZA-M</a:t>
            </a:r>
            <a:r>
              <a:rPr lang="en-US" sz="1600" b="1" kern="0" dirty="0" smtClean="0">
                <a:latin typeface="+mn-lt"/>
              </a:rPr>
              <a:t>: Single-spin asymmetries in inclusive production of </a:t>
            </a:r>
            <a:r>
              <a:rPr lang="en-US" sz="1600" b="1" u="sng" kern="0" dirty="0" smtClean="0">
                <a:latin typeface="+mn-lt"/>
              </a:rPr>
              <a:t>neutral</a:t>
            </a:r>
            <a:r>
              <a:rPr lang="en-US" sz="1600" b="1" kern="0" dirty="0" smtClean="0">
                <a:latin typeface="+mn-lt"/>
              </a:rPr>
              <a:t> mesons in the </a:t>
            </a:r>
            <a:r>
              <a:rPr lang="en-US" sz="1600" b="1" u="sng" kern="0" dirty="0" err="1" smtClean="0">
                <a:solidFill>
                  <a:srgbClr val="FF0000"/>
                </a:solidFill>
                <a:latin typeface="+mn-lt"/>
              </a:rPr>
              <a:t>unpolarized</a:t>
            </a:r>
            <a:r>
              <a:rPr lang="en-US" sz="1600" b="1" kern="0" dirty="0" smtClean="0">
                <a:solidFill>
                  <a:srgbClr val="FF0000"/>
                </a:solidFill>
                <a:latin typeface="+mn-lt"/>
              </a:rPr>
              <a:t> beam fragmentation </a:t>
            </a:r>
            <a:r>
              <a:rPr lang="en-US" sz="1600" b="1" i="1" kern="0" dirty="0" smtClean="0">
                <a:solidFill>
                  <a:srgbClr val="0033CC"/>
                </a:solidFill>
                <a:latin typeface="+mn-lt"/>
              </a:rPr>
              <a:t>(X</a:t>
            </a:r>
            <a:r>
              <a:rPr lang="en-US" sz="1600" b="1" i="1" kern="0" baseline="-25000" dirty="0" smtClean="0">
                <a:solidFill>
                  <a:srgbClr val="0033CC"/>
                </a:solidFill>
                <a:latin typeface="+mn-lt"/>
              </a:rPr>
              <a:t>F</a:t>
            </a:r>
            <a:r>
              <a:rPr lang="en-US" sz="1600" b="1" i="1" kern="0" dirty="0" smtClean="0">
                <a:solidFill>
                  <a:srgbClr val="0033CC"/>
                </a:solidFill>
                <a:latin typeface="+mn-lt"/>
              </a:rPr>
              <a:t>&gt;0) </a:t>
            </a:r>
            <a:r>
              <a:rPr lang="en-US" sz="1600" b="1" kern="0" dirty="0" smtClean="0">
                <a:latin typeface="+mn-lt"/>
              </a:rPr>
              <a:t>and </a:t>
            </a:r>
            <a:r>
              <a:rPr lang="en-US" sz="1600" b="1" kern="0" dirty="0" smtClean="0">
                <a:solidFill>
                  <a:srgbClr val="FF0000"/>
                </a:solidFill>
              </a:rPr>
              <a:t>central</a:t>
            </a:r>
            <a:r>
              <a:rPr lang="en-US" sz="1600" b="1" kern="0" dirty="0" smtClean="0"/>
              <a:t> </a:t>
            </a:r>
            <a:r>
              <a:rPr lang="en-US" sz="1600" b="1" i="1" kern="0" dirty="0" smtClean="0">
                <a:solidFill>
                  <a:srgbClr val="0033CC"/>
                </a:solidFill>
              </a:rPr>
              <a:t>(X</a:t>
            </a:r>
            <a:r>
              <a:rPr lang="en-US" sz="1600" b="1" i="1" kern="0" baseline="-25000" dirty="0" smtClean="0">
                <a:solidFill>
                  <a:srgbClr val="0033CC"/>
                </a:solidFill>
              </a:rPr>
              <a:t>F</a:t>
            </a:r>
            <a:r>
              <a:rPr lang="en-US" sz="1600" b="1" i="1" kern="0" dirty="0" smtClean="0">
                <a:solidFill>
                  <a:srgbClr val="0033CC"/>
                </a:solidFill>
              </a:rPr>
              <a:t>~0) </a:t>
            </a:r>
            <a:r>
              <a:rPr lang="en-US" sz="1600" b="1" kern="0" dirty="0" smtClean="0"/>
              <a:t>regions. The spin asymmetry in cumulative reactions at polarized deuteron target. </a:t>
            </a:r>
          </a:p>
          <a:p>
            <a:pPr marL="342900" lvl="0" indent="-342900" algn="just">
              <a:lnSpc>
                <a:spcPct val="90000"/>
              </a:lnSpc>
              <a:spcBef>
                <a:spcPct val="20000"/>
              </a:spcBef>
              <a:buClr>
                <a:srgbClr val="DC9E1F"/>
              </a:buClr>
              <a:buFont typeface="Wingdings" pitchFamily="2" charset="2"/>
              <a:buChar char="ü"/>
              <a:defRPr/>
            </a:pPr>
            <a:r>
              <a:rPr lang="en-US" sz="1600" b="1" u="sng" kern="0" dirty="0" smtClean="0"/>
              <a:t>Experiment PROZA-2</a:t>
            </a:r>
            <a:r>
              <a:rPr lang="en-US" sz="1600" b="1" kern="0" dirty="0" smtClean="0"/>
              <a:t>: Single-spin asymmetries in inclusive production of </a:t>
            </a:r>
            <a:r>
              <a:rPr lang="en-US" sz="1600" b="1" u="sng" kern="0" dirty="0" smtClean="0"/>
              <a:t>neutral</a:t>
            </a:r>
            <a:r>
              <a:rPr lang="en-US" sz="1600" b="1" kern="0" dirty="0" smtClean="0"/>
              <a:t> mesons in the </a:t>
            </a:r>
            <a:r>
              <a:rPr lang="en-US" sz="1600" b="1" u="sng" kern="0" dirty="0" smtClean="0">
                <a:solidFill>
                  <a:srgbClr val="FF0000"/>
                </a:solidFill>
              </a:rPr>
              <a:t>polarized</a:t>
            </a:r>
            <a:r>
              <a:rPr lang="en-US" sz="1600" b="1" kern="0" dirty="0" smtClean="0">
                <a:solidFill>
                  <a:srgbClr val="FF0000"/>
                </a:solidFill>
              </a:rPr>
              <a:t> target fragmentation </a:t>
            </a:r>
            <a:r>
              <a:rPr lang="en-US" sz="1600" b="1" kern="0" dirty="0" smtClean="0"/>
              <a:t>region </a:t>
            </a:r>
            <a:r>
              <a:rPr lang="en-US" sz="1600" b="1" i="1" kern="0" dirty="0" smtClean="0">
                <a:solidFill>
                  <a:srgbClr val="0033CC"/>
                </a:solidFill>
              </a:rPr>
              <a:t>(X</a:t>
            </a:r>
            <a:r>
              <a:rPr lang="en-US" sz="1600" b="1" i="1" kern="0" baseline="-25000" dirty="0" smtClean="0">
                <a:solidFill>
                  <a:srgbClr val="0033CC"/>
                </a:solidFill>
              </a:rPr>
              <a:t>F</a:t>
            </a:r>
            <a:r>
              <a:rPr lang="en-US" sz="1600" b="1" i="1" kern="0" dirty="0" smtClean="0">
                <a:solidFill>
                  <a:srgbClr val="0033CC"/>
                </a:solidFill>
              </a:rPr>
              <a:t>&lt;0).</a:t>
            </a: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Clr>
                <a:srgbClr val="DC9E1F"/>
              </a:buClr>
              <a:buFont typeface="Wingdings" pitchFamily="2" charset="2"/>
              <a:buChar char="ü"/>
              <a:defRPr/>
            </a:pPr>
            <a:endParaRPr lang="en-US" sz="1600" b="1" kern="0" dirty="0" smtClean="0"/>
          </a:p>
          <a:p>
            <a:pPr marL="342900" marR="0" lvl="0" indent="-342900" algn="just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DC9E1F"/>
              </a:buClr>
              <a:buSzTx/>
              <a:buFont typeface="Wingdings" pitchFamily="2" charset="2"/>
              <a:buChar char="ü"/>
              <a:tabLst/>
              <a:defRPr/>
            </a:pPr>
            <a:endParaRPr kumimoji="0" lang="en-US" sz="1600" b="1" i="0" u="none" strike="noStrike" kern="0" cap="none" spc="0" normalizeH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3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11-15, 2017</a:t>
            </a:r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V. L. Rykov, DSPIN-15, Dubna</a:t>
            </a:r>
            <a:endParaRPr lang="en-US" altLang="ja-JP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E5F2A4-40D6-41EE-BAB2-BE7850A5EBD0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448573" y="124931"/>
            <a:ext cx="79966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i="1" dirty="0" smtClean="0">
                <a:solidFill>
                  <a:srgbClr val="7030A0"/>
                </a:solidFill>
              </a:rPr>
              <a:t>The SPASCHARM </a:t>
            </a:r>
            <a:r>
              <a:rPr lang="en-US" b="1" i="1" u="sng" dirty="0" smtClean="0">
                <a:solidFill>
                  <a:srgbClr val="7030A0"/>
                </a:solidFill>
              </a:rPr>
              <a:t>pilot configuration</a:t>
            </a:r>
            <a:r>
              <a:rPr lang="en-US" b="1" i="1" dirty="0" smtClean="0">
                <a:solidFill>
                  <a:srgbClr val="7030A0"/>
                </a:solidFill>
              </a:rPr>
              <a:t> for the Spring 2018</a:t>
            </a:r>
            <a:endParaRPr lang="en-US" b="1" i="1" dirty="0">
              <a:solidFill>
                <a:srgbClr val="7030A0"/>
              </a:solidFill>
            </a:endParaRPr>
          </a:p>
        </p:txBody>
      </p:sp>
      <p:pic>
        <p:nvPicPr>
          <p:cNvPr id="6" name="Picture 2" descr="C:\Users\user\Documents\СПАСЧАРМ\Год 2017\Доклад 22 февраля 2017\spascharm_2d_pilot_small_eca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980728"/>
            <a:ext cx="8514692" cy="4599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Группа 9"/>
          <p:cNvGrpSpPr/>
          <p:nvPr/>
        </p:nvGrpSpPr>
        <p:grpSpPr>
          <a:xfrm>
            <a:off x="2400822" y="707366"/>
            <a:ext cx="6437398" cy="5400136"/>
            <a:chOff x="2400822" y="707366"/>
            <a:chExt cx="6437398" cy="5400136"/>
          </a:xfrm>
        </p:grpSpPr>
        <p:sp>
          <p:nvSpPr>
            <p:cNvPr id="7" name="Содержимое 2"/>
            <p:cNvSpPr txBox="1">
              <a:spLocks/>
            </p:cNvSpPr>
            <p:nvPr/>
          </p:nvSpPr>
          <p:spPr>
            <a:xfrm>
              <a:off x="2400822" y="707366"/>
              <a:ext cx="6437398" cy="5400136"/>
            </a:xfrm>
            <a:prstGeom prst="rect">
              <a:avLst/>
            </a:prstGeom>
            <a:solidFill>
              <a:srgbClr val="CCFF99"/>
            </a:solidFill>
          </p:spPr>
          <p:txBody>
            <a:bodyPr/>
            <a:lstStyle/>
            <a:p>
              <a:pPr algn="ctr"/>
              <a:r>
                <a:rPr lang="en-US" sz="1600" b="1" i="1" u="sng" dirty="0" smtClean="0">
                  <a:solidFill>
                    <a:srgbClr val="0033CC"/>
                  </a:solidFill>
                </a:rPr>
                <a:t>Negative secondary beam from internal target</a:t>
              </a:r>
              <a:r>
                <a:rPr lang="en-US" sz="1600" b="1" i="1" dirty="0" smtClean="0">
                  <a:solidFill>
                    <a:srgbClr val="0033CC"/>
                  </a:solidFill>
                </a:rPr>
                <a:t>:</a:t>
              </a:r>
              <a:endParaRPr lang="en-US" sz="1600" dirty="0" smtClean="0">
                <a:solidFill>
                  <a:srgbClr val="0033CC"/>
                </a:solidFill>
              </a:endParaRPr>
            </a:p>
            <a:p>
              <a:pPr lvl="0"/>
              <a:r>
                <a:rPr lang="en-US" sz="1600" dirty="0" smtClean="0"/>
                <a:t> </a:t>
              </a:r>
              <a:r>
                <a:rPr lang="en-US" sz="1600" b="1" i="1" u="sng" dirty="0" smtClean="0"/>
                <a:t>Energy</a:t>
              </a:r>
              <a:r>
                <a:rPr lang="en-US" sz="1600" dirty="0" smtClean="0"/>
                <a:t>:</a:t>
              </a:r>
              <a:r>
                <a:rPr lang="en-US" sz="1600" b="1" dirty="0" smtClean="0">
                  <a:solidFill>
                    <a:srgbClr val="FF0000"/>
                  </a:solidFill>
                </a:rPr>
                <a:t> 28-34 </a:t>
              </a:r>
              <a:r>
                <a:rPr lang="en-US" sz="1600" b="1" dirty="0" err="1" smtClean="0">
                  <a:solidFill>
                    <a:srgbClr val="FF0000"/>
                  </a:solidFill>
                </a:rPr>
                <a:t>GeV</a:t>
              </a:r>
              <a:endParaRPr lang="en-US" sz="1600" dirty="0" smtClean="0"/>
            </a:p>
            <a:p>
              <a:pPr lvl="0"/>
              <a:r>
                <a:rPr lang="en-US" sz="1600" b="1" i="1" u="sng" dirty="0" smtClean="0"/>
                <a:t>Composition</a:t>
              </a:r>
              <a:r>
                <a:rPr lang="en-US" sz="1600" dirty="0" smtClean="0"/>
                <a:t>:  </a:t>
              </a:r>
            </a:p>
            <a:p>
              <a:pPr lvl="0"/>
              <a:r>
                <a:rPr lang="en-US" sz="1600" b="1" i="1" u="sng" dirty="0" smtClean="0"/>
                <a:t>Intensity</a:t>
              </a:r>
              <a:r>
                <a:rPr lang="en-US" sz="1600" dirty="0" smtClean="0"/>
                <a:t>: up to </a:t>
              </a:r>
              <a:r>
                <a:rPr lang="en-US" sz="1600" b="1" dirty="0" smtClean="0">
                  <a:solidFill>
                    <a:srgbClr val="FF0000"/>
                  </a:solidFill>
                </a:rPr>
                <a:t>(1-2)×10</a:t>
              </a:r>
              <a:r>
                <a:rPr lang="en-US" sz="1600" b="1" baseline="30000" dirty="0" smtClean="0">
                  <a:solidFill>
                    <a:srgbClr val="FF0000"/>
                  </a:solidFill>
                </a:rPr>
                <a:t>6</a:t>
              </a:r>
              <a:r>
                <a:rPr lang="en-US" sz="1600" dirty="0" smtClean="0">
                  <a:solidFill>
                    <a:srgbClr val="FF0000"/>
                  </a:solidFill>
                </a:rPr>
                <a:t> </a:t>
              </a:r>
              <a:r>
                <a:rPr lang="en-US" sz="1600" dirty="0" smtClean="0"/>
                <a:t>per </a:t>
              </a:r>
              <a:r>
                <a:rPr lang="en-US" sz="1600" b="1" dirty="0" smtClean="0"/>
                <a:t>(1.5-2)-</a:t>
              </a:r>
              <a:r>
                <a:rPr lang="en-US" sz="1600" dirty="0" smtClean="0"/>
                <a:t>second long spill each 9-second cycle</a:t>
              </a:r>
            </a:p>
            <a:p>
              <a:pPr lvl="0"/>
              <a:r>
                <a:rPr lang="en-US" sz="1600" b="1" i="1" u="sng" dirty="0" smtClean="0"/>
                <a:t>Beam size at the target</a:t>
              </a:r>
              <a:r>
                <a:rPr lang="en-US" sz="1600" dirty="0" smtClean="0"/>
                <a:t>: </a:t>
              </a:r>
              <a:r>
                <a:rPr lang="en-US" sz="1600" b="1" dirty="0" err="1" smtClean="0">
                  <a:solidFill>
                    <a:srgbClr val="FF0000"/>
                  </a:solidFill>
                </a:rPr>
                <a:t>σ</a:t>
              </a:r>
              <a:r>
                <a:rPr lang="en-US" sz="1600" b="1" baseline="-25000" dirty="0" err="1" smtClean="0">
                  <a:solidFill>
                    <a:srgbClr val="FF0000"/>
                  </a:solidFill>
                </a:rPr>
                <a:t>x,y</a:t>
              </a:r>
              <a:r>
                <a:rPr lang="en-US" sz="1600" b="1" dirty="0" smtClean="0">
                  <a:solidFill>
                    <a:srgbClr val="FF0000"/>
                  </a:solidFill>
                </a:rPr>
                <a:t> ≈ 3-5 mm</a:t>
              </a:r>
              <a:endParaRPr lang="en-US" sz="1600" dirty="0" smtClean="0"/>
            </a:p>
            <a:p>
              <a:pPr algn="ctr"/>
              <a:r>
                <a:rPr lang="en-US" sz="1600" dirty="0" smtClean="0">
                  <a:solidFill>
                    <a:srgbClr val="0033CC"/>
                  </a:solidFill>
                </a:rPr>
                <a:t> </a:t>
              </a:r>
              <a:r>
                <a:rPr lang="en-US" sz="1600" b="1" i="1" u="sng" dirty="0" smtClean="0">
                  <a:solidFill>
                    <a:srgbClr val="0033CC"/>
                  </a:solidFill>
                </a:rPr>
                <a:t>Beam detectors</a:t>
              </a:r>
              <a:r>
                <a:rPr lang="en-US" sz="1600" b="1" i="1" dirty="0" smtClean="0">
                  <a:solidFill>
                    <a:srgbClr val="0033CC"/>
                  </a:solidFill>
                </a:rPr>
                <a:t>:</a:t>
              </a:r>
              <a:endParaRPr lang="en-US" sz="1600" dirty="0" smtClean="0">
                <a:solidFill>
                  <a:srgbClr val="0033CC"/>
                </a:solidFill>
              </a:endParaRPr>
            </a:p>
            <a:p>
              <a:pPr lvl="0"/>
              <a:r>
                <a:rPr lang="en-US" sz="1600" b="1" i="1" u="sng" dirty="0" smtClean="0"/>
                <a:t>Full flux trigger counters</a:t>
              </a:r>
              <a:endParaRPr lang="en-US" sz="1600" b="1" dirty="0" smtClean="0"/>
            </a:p>
            <a:p>
              <a:pPr lvl="0"/>
              <a:r>
                <a:rPr lang="en-US" sz="1600" b="1" i="1" u="sng" dirty="0" smtClean="0"/>
                <a:t>Three Cherenkov counters</a:t>
              </a:r>
              <a:endParaRPr lang="en-US" sz="1600" b="1" dirty="0" smtClean="0"/>
            </a:p>
            <a:p>
              <a:pPr lvl="0"/>
              <a:r>
                <a:rPr lang="en-US" sz="1600" b="1" i="1" u="sng" dirty="0" smtClean="0"/>
                <a:t>Beam hodoscopes</a:t>
              </a:r>
              <a:r>
                <a:rPr lang="en-US" sz="1600" dirty="0" smtClean="0"/>
                <a:t>: </a:t>
              </a:r>
              <a:r>
                <a:rPr lang="en-US" sz="1600" b="1" dirty="0" err="1" smtClean="0">
                  <a:solidFill>
                    <a:srgbClr val="FF0000"/>
                  </a:solidFill>
                </a:rPr>
                <a:t>σ</a:t>
              </a:r>
              <a:r>
                <a:rPr lang="en-US" sz="1600" b="1" baseline="-25000" dirty="0" err="1" smtClean="0">
                  <a:solidFill>
                    <a:srgbClr val="FF0000"/>
                  </a:solidFill>
                </a:rPr>
                <a:t>x,y</a:t>
              </a:r>
              <a:r>
                <a:rPr lang="en-US" sz="1600" b="1" dirty="0" smtClean="0">
                  <a:solidFill>
                    <a:srgbClr val="FF0000"/>
                  </a:solidFill>
                </a:rPr>
                <a:t> ≈ 0.2-0.6 mm, </a:t>
              </a:r>
              <a:r>
                <a:rPr lang="en-US" sz="1600" b="1" dirty="0" err="1" smtClean="0">
                  <a:solidFill>
                    <a:srgbClr val="FF0000"/>
                  </a:solidFill>
                </a:rPr>
                <a:t>σ</a:t>
              </a:r>
              <a:r>
                <a:rPr lang="en-US" sz="1600" b="1" baseline="-25000" dirty="0" err="1" smtClean="0">
                  <a:solidFill>
                    <a:srgbClr val="FF0000"/>
                  </a:solidFill>
                </a:rPr>
                <a:t>θ</a:t>
              </a:r>
              <a:r>
                <a:rPr lang="en-US" sz="1600" b="1" dirty="0" smtClean="0">
                  <a:solidFill>
                    <a:srgbClr val="FF0000"/>
                  </a:solidFill>
                </a:rPr>
                <a:t> ≈ 0.1-0.15 </a:t>
              </a:r>
              <a:r>
                <a:rPr lang="en-US" sz="1600" b="1" dirty="0" err="1" smtClean="0">
                  <a:solidFill>
                    <a:srgbClr val="FF0000"/>
                  </a:solidFill>
                </a:rPr>
                <a:t>mrad</a:t>
              </a:r>
              <a:endParaRPr lang="en-US" sz="1600" dirty="0" smtClean="0"/>
            </a:p>
            <a:p>
              <a:pPr algn="ctr"/>
              <a:r>
                <a:rPr lang="en-US" sz="1600" dirty="0" smtClean="0"/>
                <a:t> </a:t>
              </a:r>
              <a:r>
                <a:rPr lang="en-US" sz="1600" b="1" i="1" u="sng" dirty="0" smtClean="0">
                  <a:solidFill>
                    <a:srgbClr val="0033CC"/>
                  </a:solidFill>
                </a:rPr>
                <a:t>Acceptance</a:t>
              </a:r>
              <a:r>
                <a:rPr lang="en-US" sz="1600" b="1" i="1" dirty="0" smtClean="0">
                  <a:solidFill>
                    <a:srgbClr val="0033CC"/>
                  </a:solidFill>
                </a:rPr>
                <a:t>:</a:t>
              </a:r>
              <a:endParaRPr lang="en-US" sz="1600" dirty="0" smtClean="0">
                <a:solidFill>
                  <a:srgbClr val="0033CC"/>
                </a:solidFill>
              </a:endParaRPr>
            </a:p>
            <a:p>
              <a:pPr lvl="0"/>
              <a:r>
                <a:rPr lang="en-US" sz="1600" b="1" dirty="0" smtClean="0">
                  <a:solidFill>
                    <a:srgbClr val="FF0000"/>
                  </a:solidFill>
                </a:rPr>
                <a:t>2π</a:t>
              </a:r>
              <a:r>
                <a:rPr lang="en-US" sz="1600" dirty="0" smtClean="0"/>
                <a:t> </a:t>
              </a:r>
              <a:r>
                <a:rPr lang="en-US" sz="1600" b="1" i="1" u="sng" dirty="0" smtClean="0"/>
                <a:t>in azimuth</a:t>
              </a:r>
              <a:endParaRPr lang="en-US" sz="1600" b="1" dirty="0" smtClean="0"/>
            </a:p>
            <a:p>
              <a:pPr lvl="0"/>
              <a:r>
                <a:rPr lang="en-US" sz="1600" b="1" i="1" u="sng" dirty="0" smtClean="0"/>
                <a:t>Charged</a:t>
              </a:r>
              <a:r>
                <a:rPr lang="en-US" sz="1600" dirty="0" smtClean="0"/>
                <a:t>: </a:t>
              </a:r>
              <a:r>
                <a:rPr lang="en-US" sz="1600" b="1" dirty="0" err="1" smtClean="0">
                  <a:solidFill>
                    <a:srgbClr val="FF0000"/>
                  </a:solidFill>
                </a:rPr>
                <a:t>Δθ</a:t>
              </a:r>
              <a:r>
                <a:rPr lang="en-US" sz="1600" b="1" baseline="-25000" dirty="0" err="1" smtClean="0">
                  <a:solidFill>
                    <a:srgbClr val="FF0000"/>
                  </a:solidFill>
                </a:rPr>
                <a:t>x</a:t>
              </a:r>
              <a:r>
                <a:rPr lang="en-US" sz="1600" b="1" dirty="0" smtClean="0">
                  <a:solidFill>
                    <a:srgbClr val="FF0000"/>
                  </a:solidFill>
                </a:rPr>
                <a:t> ≈ ±120 </a:t>
              </a:r>
              <a:r>
                <a:rPr lang="en-US" sz="1600" b="1" dirty="0" err="1" smtClean="0">
                  <a:solidFill>
                    <a:srgbClr val="FF0000"/>
                  </a:solidFill>
                </a:rPr>
                <a:t>mrad</a:t>
              </a:r>
              <a:r>
                <a:rPr lang="en-US" sz="1600" b="1" dirty="0" smtClean="0">
                  <a:solidFill>
                    <a:srgbClr val="FF0000"/>
                  </a:solidFill>
                </a:rPr>
                <a:t>, </a:t>
              </a:r>
              <a:r>
                <a:rPr lang="en-US" sz="1600" b="1" dirty="0" err="1" smtClean="0">
                  <a:solidFill>
                    <a:srgbClr val="FF0000"/>
                  </a:solidFill>
                </a:rPr>
                <a:t>Δθ</a:t>
              </a:r>
              <a:r>
                <a:rPr lang="en-US" sz="1600" b="1" baseline="-25000" dirty="0" err="1" smtClean="0">
                  <a:solidFill>
                    <a:srgbClr val="FF0000"/>
                  </a:solidFill>
                </a:rPr>
                <a:t>y</a:t>
              </a:r>
              <a:r>
                <a:rPr lang="en-US" sz="1600" b="1" dirty="0" smtClean="0">
                  <a:solidFill>
                    <a:srgbClr val="FF0000"/>
                  </a:solidFill>
                </a:rPr>
                <a:t> ≈ ±100 </a:t>
              </a:r>
              <a:r>
                <a:rPr lang="en-US" sz="1600" b="1" dirty="0" err="1" smtClean="0">
                  <a:solidFill>
                    <a:srgbClr val="FF0000"/>
                  </a:solidFill>
                </a:rPr>
                <a:t>mrad</a:t>
              </a:r>
              <a:r>
                <a:rPr lang="en-US" sz="1600" b="1" dirty="0" smtClean="0"/>
                <a:t>, 0 &lt; </a:t>
              </a:r>
              <a:r>
                <a:rPr lang="en-US" sz="1600" b="1" i="1" dirty="0" err="1" smtClean="0"/>
                <a:t>x</a:t>
              </a:r>
              <a:r>
                <a:rPr lang="en-US" sz="1600" b="1" i="1" baseline="-25000" dirty="0" err="1" smtClean="0"/>
                <a:t>F</a:t>
              </a:r>
              <a:r>
                <a:rPr lang="en-US" sz="1600" b="1" dirty="0" smtClean="0"/>
                <a:t> &lt; 1, </a:t>
              </a:r>
              <a:r>
                <a:rPr lang="en-US" sz="1600" b="1" i="1" dirty="0" err="1" smtClean="0"/>
                <a:t>p</a:t>
              </a:r>
              <a:r>
                <a:rPr lang="en-US" sz="1600" b="1" i="1" baseline="-25000" dirty="0" err="1" smtClean="0"/>
                <a:t>T</a:t>
              </a:r>
              <a:r>
                <a:rPr lang="en-US" sz="1600" b="1" dirty="0" smtClean="0"/>
                <a:t> &lt; ~2.5 </a:t>
              </a:r>
              <a:r>
                <a:rPr lang="en-US" sz="1600" b="1" dirty="0" err="1" smtClean="0"/>
                <a:t>GeV</a:t>
              </a:r>
              <a:r>
                <a:rPr lang="en-US" sz="1600" b="1" dirty="0" smtClean="0"/>
                <a:t>/c</a:t>
              </a:r>
              <a:endParaRPr lang="en-US" sz="1600" dirty="0" smtClean="0"/>
            </a:p>
            <a:p>
              <a:pPr lvl="0"/>
              <a:r>
                <a:rPr lang="en-US" sz="1600" b="1" i="1" u="sng" dirty="0" smtClean="0"/>
                <a:t>γ and π</a:t>
              </a:r>
              <a:r>
                <a:rPr lang="en-US" sz="1600" b="1" i="1" u="sng" baseline="30000" dirty="0" smtClean="0"/>
                <a:t>0</a:t>
              </a:r>
              <a:r>
                <a:rPr lang="en-US" sz="1600" dirty="0" smtClean="0"/>
                <a:t>: </a:t>
              </a:r>
              <a:r>
                <a:rPr lang="en-US" sz="1600" b="1" dirty="0" err="1" smtClean="0">
                  <a:solidFill>
                    <a:srgbClr val="FF0000"/>
                  </a:solidFill>
                </a:rPr>
                <a:t>Δθ</a:t>
              </a:r>
              <a:r>
                <a:rPr lang="en-US" sz="1600" b="1" baseline="-25000" dirty="0" err="1" smtClean="0">
                  <a:solidFill>
                    <a:srgbClr val="FF0000"/>
                  </a:solidFill>
                </a:rPr>
                <a:t>x</a:t>
              </a:r>
              <a:r>
                <a:rPr lang="en-US" sz="1600" b="1" dirty="0" smtClean="0">
                  <a:solidFill>
                    <a:srgbClr val="FF0000"/>
                  </a:solidFill>
                </a:rPr>
                <a:t> ≈ ±50 </a:t>
              </a:r>
              <a:r>
                <a:rPr lang="en-US" sz="1600" b="1" dirty="0" err="1" smtClean="0">
                  <a:solidFill>
                    <a:srgbClr val="FF0000"/>
                  </a:solidFill>
                </a:rPr>
                <a:t>mrad</a:t>
              </a:r>
              <a:r>
                <a:rPr lang="en-US" sz="1600" b="1" dirty="0" smtClean="0">
                  <a:solidFill>
                    <a:srgbClr val="FF0000"/>
                  </a:solidFill>
                </a:rPr>
                <a:t>, </a:t>
              </a:r>
              <a:r>
                <a:rPr lang="en-US" sz="1600" b="1" dirty="0" err="1" smtClean="0">
                  <a:solidFill>
                    <a:srgbClr val="FF0000"/>
                  </a:solidFill>
                </a:rPr>
                <a:t>Δθ</a:t>
              </a:r>
              <a:r>
                <a:rPr lang="en-US" sz="1600" b="1" baseline="-25000" dirty="0" err="1" smtClean="0">
                  <a:solidFill>
                    <a:srgbClr val="FF0000"/>
                  </a:solidFill>
                </a:rPr>
                <a:t>y</a:t>
              </a:r>
              <a:r>
                <a:rPr lang="en-US" sz="1600" b="1" dirty="0" smtClean="0">
                  <a:solidFill>
                    <a:srgbClr val="FF0000"/>
                  </a:solidFill>
                </a:rPr>
                <a:t> ≈ ±40 </a:t>
              </a:r>
              <a:r>
                <a:rPr lang="en-US" sz="1600" b="1" dirty="0" err="1" smtClean="0">
                  <a:solidFill>
                    <a:srgbClr val="FF0000"/>
                  </a:solidFill>
                </a:rPr>
                <a:t>mrad</a:t>
              </a:r>
              <a:r>
                <a:rPr lang="en-US" sz="1600" b="1" dirty="0" smtClean="0"/>
                <a:t>,      0 &lt; </a:t>
              </a:r>
              <a:r>
                <a:rPr lang="en-US" sz="1600" b="1" i="1" dirty="0" err="1" smtClean="0"/>
                <a:t>x</a:t>
              </a:r>
              <a:r>
                <a:rPr lang="en-US" sz="1600" b="1" i="1" baseline="-25000" dirty="0" err="1" smtClean="0"/>
                <a:t>F</a:t>
              </a:r>
              <a:r>
                <a:rPr lang="en-US" sz="1600" b="1" dirty="0" smtClean="0"/>
                <a:t> &lt; 1, </a:t>
              </a:r>
              <a:r>
                <a:rPr lang="en-US" sz="1600" b="1" i="1" dirty="0" err="1" smtClean="0"/>
                <a:t>p</a:t>
              </a:r>
              <a:r>
                <a:rPr lang="en-US" sz="1600" b="1" i="1" baseline="-25000" dirty="0" err="1" smtClean="0"/>
                <a:t>T</a:t>
              </a:r>
              <a:r>
                <a:rPr lang="en-US" sz="1600" b="1" dirty="0" smtClean="0"/>
                <a:t> &lt; ~1 </a:t>
              </a:r>
              <a:r>
                <a:rPr lang="en-US" sz="1600" b="1" dirty="0" err="1" smtClean="0"/>
                <a:t>GeV</a:t>
              </a:r>
              <a:r>
                <a:rPr lang="en-US" sz="1600" b="1" dirty="0" smtClean="0"/>
                <a:t>/c</a:t>
              </a:r>
              <a:endParaRPr lang="en-US" sz="1600" dirty="0" smtClean="0"/>
            </a:p>
            <a:p>
              <a:r>
                <a:rPr lang="en-US" sz="1600" dirty="0" smtClean="0"/>
                <a:t> </a:t>
              </a:r>
            </a:p>
            <a:p>
              <a:pPr lvl="0"/>
              <a:r>
                <a:rPr lang="en-US" sz="1600" b="1" i="1" u="sng" dirty="0" smtClean="0">
                  <a:solidFill>
                    <a:srgbClr val="0033CC"/>
                  </a:solidFill>
                </a:rPr>
                <a:t>Momentum resolution</a:t>
              </a:r>
              <a:r>
                <a:rPr lang="en-US" sz="1600" i="1" u="sng" dirty="0" smtClean="0">
                  <a:solidFill>
                    <a:srgbClr val="0033CC"/>
                  </a:solidFill>
                </a:rPr>
                <a:t>:</a:t>
              </a:r>
              <a:r>
                <a:rPr lang="en-US" sz="1600" dirty="0" smtClean="0">
                  <a:solidFill>
                    <a:srgbClr val="0033CC"/>
                  </a:solidFill>
                </a:rPr>
                <a:t> </a:t>
              </a:r>
              <a:r>
                <a:rPr lang="ru-RU" sz="1600" b="1" dirty="0" err="1" smtClean="0">
                  <a:solidFill>
                    <a:srgbClr val="FF0000"/>
                  </a:solidFill>
                </a:rPr>
                <a:t>σ</a:t>
              </a:r>
              <a:r>
                <a:rPr lang="en-US" sz="1600" b="1" baseline="-25000" dirty="0" smtClean="0">
                  <a:solidFill>
                    <a:srgbClr val="FF0000"/>
                  </a:solidFill>
                </a:rPr>
                <a:t>p</a:t>
              </a:r>
              <a:r>
                <a:rPr lang="en-US" sz="1600" b="1" dirty="0" smtClean="0">
                  <a:solidFill>
                    <a:srgbClr val="FF0000"/>
                  </a:solidFill>
                </a:rPr>
                <a:t>/p ~ 1% </a:t>
              </a:r>
              <a:r>
                <a:rPr lang="en-US" sz="1600" i="1" dirty="0" smtClean="0"/>
                <a:t>(</a:t>
              </a:r>
              <a:r>
                <a:rPr lang="en-US" sz="1600" i="1" dirty="0" smtClean="0">
                  <a:solidFill>
                    <a:srgbClr val="FF0000"/>
                  </a:solidFill>
                </a:rPr>
                <a:t>~</a:t>
              </a:r>
              <a:r>
                <a:rPr lang="en-US" sz="1600" b="1" i="1" dirty="0" smtClean="0">
                  <a:solidFill>
                    <a:srgbClr val="FF0000"/>
                  </a:solidFill>
                </a:rPr>
                <a:t>2%</a:t>
              </a:r>
              <a:r>
                <a:rPr lang="en-US" sz="1600" i="1" dirty="0" smtClean="0"/>
                <a:t> </a:t>
              </a:r>
              <a:r>
                <a:rPr lang="en-US" sz="1600" i="1" dirty="0" smtClean="0">
                  <a:solidFill>
                    <a:srgbClr val="0033CC"/>
                  </a:solidFill>
                </a:rPr>
                <a:t>in the Spring 2018, predominantly, due to lower field in the spectrometer magnet</a:t>
              </a:r>
              <a:r>
                <a:rPr lang="en-US" sz="1600" i="1" dirty="0" smtClean="0"/>
                <a:t>)</a:t>
              </a:r>
            </a:p>
            <a:p>
              <a:pPr lvl="0"/>
              <a:endParaRPr lang="en-US" sz="1600" dirty="0" smtClean="0"/>
            </a:p>
            <a:p>
              <a:pPr algn="ctr"/>
              <a:r>
                <a:rPr lang="en-US" sz="1600" b="1" i="1" u="sng" dirty="0" smtClean="0">
                  <a:solidFill>
                    <a:srgbClr val="0033CC"/>
                  </a:solidFill>
                </a:rPr>
                <a:t>Particle ID</a:t>
              </a:r>
              <a:r>
                <a:rPr lang="en-US" sz="1600" i="1" dirty="0" smtClean="0">
                  <a:solidFill>
                    <a:srgbClr val="0033CC"/>
                  </a:solidFill>
                </a:rPr>
                <a:t>:</a:t>
              </a:r>
            </a:p>
            <a:p>
              <a:r>
                <a:rPr lang="en-US" sz="1600" b="1" i="1" u="sng" dirty="0" smtClean="0">
                  <a:solidFill>
                    <a:srgbClr val="0033CC"/>
                  </a:solidFill>
                </a:rPr>
                <a:t>2 multi-channel Cherenkov counters </a:t>
              </a:r>
              <a:r>
                <a:rPr lang="en-US" sz="1600" dirty="0" smtClean="0"/>
                <a:t>(</a:t>
              </a:r>
              <a:r>
                <a:rPr lang="en-US" sz="1600" i="1" dirty="0" smtClean="0">
                  <a:solidFill>
                    <a:srgbClr val="0033CC"/>
                  </a:solidFill>
                </a:rPr>
                <a:t>not installed for the Spring 2018</a:t>
              </a:r>
              <a:r>
                <a:rPr lang="en-US" sz="1600" dirty="0" smtClean="0"/>
                <a:t>): </a:t>
              </a:r>
              <a:r>
                <a:rPr lang="en-US" sz="1600" b="1" dirty="0" smtClean="0">
                  <a:solidFill>
                    <a:srgbClr val="FF0000"/>
                  </a:solidFill>
                </a:rPr>
                <a:t>π</a:t>
              </a:r>
              <a:r>
                <a:rPr lang="en-US" sz="1600" b="1" baseline="30000" dirty="0" smtClean="0">
                  <a:solidFill>
                    <a:srgbClr val="FF0000"/>
                  </a:solidFill>
                </a:rPr>
                <a:t>±</a:t>
              </a:r>
              <a:r>
                <a:rPr lang="en-US" sz="1600" b="1" dirty="0" smtClean="0">
                  <a:solidFill>
                    <a:srgbClr val="FF0000"/>
                  </a:solidFill>
                </a:rPr>
                <a:t> ID 3-23 </a:t>
              </a:r>
              <a:r>
                <a:rPr lang="en-US" sz="1600" b="1" dirty="0" err="1" smtClean="0">
                  <a:solidFill>
                    <a:srgbClr val="FF0000"/>
                  </a:solidFill>
                </a:rPr>
                <a:t>GeV</a:t>
              </a:r>
              <a:r>
                <a:rPr lang="en-US" sz="1600" b="1" dirty="0" smtClean="0">
                  <a:solidFill>
                    <a:srgbClr val="FF0000"/>
                  </a:solidFill>
                </a:rPr>
                <a:t>; </a:t>
              </a:r>
              <a:r>
                <a:rPr lang="en-US" sz="1600" b="1" dirty="0" smtClean="0">
                  <a:solidFill>
                    <a:srgbClr val="0070C0"/>
                  </a:solidFill>
                </a:rPr>
                <a:t>K</a:t>
              </a:r>
              <a:r>
                <a:rPr lang="en-US" sz="1600" b="1" baseline="30000" dirty="0" smtClean="0">
                  <a:solidFill>
                    <a:srgbClr val="0070C0"/>
                  </a:solidFill>
                </a:rPr>
                <a:t>±</a:t>
              </a:r>
              <a:r>
                <a:rPr lang="en-US" sz="1600" b="1" dirty="0" smtClean="0">
                  <a:solidFill>
                    <a:srgbClr val="0070C0"/>
                  </a:solidFill>
                </a:rPr>
                <a:t> ID 11-23 </a:t>
              </a:r>
              <a:r>
                <a:rPr lang="en-US" sz="1600" b="1" dirty="0" err="1" smtClean="0">
                  <a:solidFill>
                    <a:srgbClr val="0070C0"/>
                  </a:solidFill>
                </a:rPr>
                <a:t>GeV</a:t>
              </a:r>
              <a:r>
                <a:rPr lang="en-US" sz="1600" b="1" dirty="0" smtClean="0">
                  <a:solidFill>
                    <a:srgbClr val="FF0000"/>
                  </a:solidFill>
                </a:rPr>
                <a:t>; proton ID &gt; 11 </a:t>
              </a:r>
              <a:r>
                <a:rPr lang="en-US" sz="1600" b="1" dirty="0" err="1" smtClean="0">
                  <a:solidFill>
                    <a:srgbClr val="FF0000"/>
                  </a:solidFill>
                </a:rPr>
                <a:t>GeV</a:t>
              </a:r>
              <a:endParaRPr lang="en-US" sz="1600" b="1" dirty="0" smtClean="0">
                <a:solidFill>
                  <a:srgbClr val="FF0000"/>
                </a:solidFill>
              </a:endParaRPr>
            </a:p>
            <a:p>
              <a:r>
                <a:rPr lang="en-US" sz="1600" b="1" i="1" u="sng" dirty="0" smtClean="0">
                  <a:solidFill>
                    <a:srgbClr val="0033CC"/>
                  </a:solidFill>
                </a:rPr>
                <a:t>Multiplicity &amp; Time-Of-Flight hodoscopes </a:t>
              </a:r>
              <a:r>
                <a:rPr lang="en-US" sz="1600" i="1" dirty="0" smtClean="0">
                  <a:solidFill>
                    <a:srgbClr val="0033CC"/>
                  </a:solidFill>
                </a:rPr>
                <a:t>(at design stage, not installed for the Spring 2018):</a:t>
              </a:r>
              <a:r>
                <a:rPr lang="en-US" sz="1600" dirty="0" smtClean="0"/>
                <a:t> </a:t>
              </a:r>
              <a:r>
                <a:rPr lang="en-US" sz="1600" b="1" dirty="0" smtClean="0">
                  <a:solidFill>
                    <a:srgbClr val="FF0000"/>
                  </a:solidFill>
                </a:rPr>
                <a:t> </a:t>
              </a:r>
              <a:r>
                <a:rPr lang="el-GR" sz="1600" b="1" dirty="0" smtClean="0">
                  <a:solidFill>
                    <a:srgbClr val="FF0000"/>
                  </a:solidFill>
                </a:rPr>
                <a:t>π</a:t>
              </a:r>
              <a:r>
                <a:rPr lang="en-US" sz="1600" b="1" dirty="0" smtClean="0">
                  <a:solidFill>
                    <a:srgbClr val="FF0000"/>
                  </a:solidFill>
                </a:rPr>
                <a:t>/K-separation up to 2 </a:t>
              </a:r>
              <a:r>
                <a:rPr lang="en-US" sz="1600" b="1" dirty="0" err="1" smtClean="0">
                  <a:solidFill>
                    <a:srgbClr val="FF0000"/>
                  </a:solidFill>
                </a:rPr>
                <a:t>GeV</a:t>
              </a:r>
              <a:endParaRPr lang="en-US" sz="1600" b="1" dirty="0" smtClean="0">
                <a:solidFill>
                  <a:srgbClr val="FF0000"/>
                </a:solidFill>
              </a:endParaRPr>
            </a:p>
          </p:txBody>
        </p:sp>
        <p:graphicFrame>
          <p:nvGraphicFramePr>
            <p:cNvPr id="140289" name="Object 1"/>
            <p:cNvGraphicFramePr>
              <a:graphicFrameLocks noChangeAspect="1"/>
            </p:cNvGraphicFramePr>
            <p:nvPr/>
          </p:nvGraphicFramePr>
          <p:xfrm>
            <a:off x="3687763" y="1296987"/>
            <a:ext cx="2246312" cy="242887"/>
          </p:xfrm>
          <a:graphic>
            <a:graphicData uri="http://schemas.openxmlformats.org/presentationml/2006/ole">
              <p:oleObj spid="_x0000_s140289" name="Equation" r:id="rId4" imgW="2234880" imgH="253800" progId="Equation.DSMT4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11-15, 2017</a:t>
            </a:r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V. L. Rykov, DSPIN-15, Dubna</a:t>
            </a:r>
            <a:endParaRPr lang="en-US" altLang="ja-JP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E5F2A4-40D6-41EE-BAB2-BE7850A5EBD0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448573" y="124931"/>
            <a:ext cx="79966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i="1" dirty="0" smtClean="0">
                <a:solidFill>
                  <a:srgbClr val="7030A0"/>
                </a:solidFill>
              </a:rPr>
              <a:t>“Frozen” transversely polarized target</a:t>
            </a:r>
            <a:endParaRPr lang="en-US" b="1" i="1" dirty="0">
              <a:solidFill>
                <a:srgbClr val="7030A0"/>
              </a:solidFill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3209026" y="1216325"/>
            <a:ext cx="5577303" cy="4597879"/>
          </a:xfrm>
          <a:prstGeom prst="rect">
            <a:avLst/>
          </a:prstGeom>
        </p:spPr>
        <p:txBody>
          <a:bodyPr/>
          <a:lstStyle/>
          <a:p>
            <a:pPr marL="342900" lvl="0" indent="-342900" algn="just" eaLnBrk="0" hangingPunct="0">
              <a:spcBef>
                <a:spcPct val="20000"/>
              </a:spcBef>
              <a:buFontTx/>
              <a:buChar char="•"/>
            </a:pPr>
            <a:r>
              <a:rPr lang="en-US" sz="1700" b="1" i="1" u="sng" kern="0" noProof="0" dirty="0" smtClean="0">
                <a:solidFill>
                  <a:srgbClr val="7030A0"/>
                </a:solidFill>
                <a:latin typeface="+mn-lt"/>
              </a:rPr>
              <a:t>Target </a:t>
            </a:r>
            <a:r>
              <a:rPr kumimoji="0" lang="en-US" sz="1700" b="1" i="1" u="sng" strike="noStrike" kern="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materia</a:t>
            </a:r>
            <a:r>
              <a:rPr lang="en-US" sz="1700" b="1" i="1" u="sng" kern="0" dirty="0" smtClean="0">
                <a:solidFill>
                  <a:srgbClr val="7030A0"/>
                </a:solidFill>
                <a:latin typeface="+mn-lt"/>
              </a:rPr>
              <a:t>l</a:t>
            </a:r>
            <a:r>
              <a:rPr lang="en-US" sz="1700" kern="0" dirty="0" smtClean="0">
                <a:latin typeface="+mn-lt"/>
              </a:rPr>
              <a:t>: </a:t>
            </a:r>
            <a:r>
              <a:rPr lang="en-US" sz="1600" kern="0" dirty="0" err="1" smtClean="0"/>
              <a:t>pentanol</a:t>
            </a:r>
            <a:r>
              <a:rPr lang="en-US" sz="1600" kern="0" dirty="0" smtClean="0"/>
              <a:t> </a:t>
            </a:r>
            <a:r>
              <a:rPr lang="en-US" sz="1600" b="1" kern="0" dirty="0" smtClean="0">
                <a:solidFill>
                  <a:srgbClr val="FF0000"/>
                </a:solidFill>
              </a:rPr>
              <a:t>C</a:t>
            </a:r>
            <a:r>
              <a:rPr lang="ru-RU" sz="1600" b="1" kern="0" baseline="-25000" dirty="0" smtClean="0">
                <a:solidFill>
                  <a:srgbClr val="FF0000"/>
                </a:solidFill>
              </a:rPr>
              <a:t>5</a:t>
            </a:r>
            <a:r>
              <a:rPr lang="en-US" sz="1600" b="1" kern="0" dirty="0" smtClean="0">
                <a:solidFill>
                  <a:srgbClr val="FF0000"/>
                </a:solidFill>
              </a:rPr>
              <a:t>H</a:t>
            </a:r>
            <a:r>
              <a:rPr lang="ru-RU" sz="1600" b="1" kern="0" baseline="-25000" dirty="0" smtClean="0">
                <a:solidFill>
                  <a:srgbClr val="FF0000"/>
                </a:solidFill>
              </a:rPr>
              <a:t>12</a:t>
            </a:r>
            <a:r>
              <a:rPr lang="en-US" sz="1600" b="1" kern="0" dirty="0" smtClean="0">
                <a:solidFill>
                  <a:srgbClr val="FF0000"/>
                </a:solidFill>
              </a:rPr>
              <a:t>O</a:t>
            </a:r>
            <a:r>
              <a:rPr lang="ru-RU" sz="1600" b="1" kern="0" dirty="0" smtClean="0">
                <a:solidFill>
                  <a:srgbClr val="FF0000"/>
                </a:solidFill>
              </a:rPr>
              <a:t> </a:t>
            </a:r>
            <a:r>
              <a:rPr lang="en-US" sz="1600" kern="0" dirty="0" smtClean="0"/>
              <a:t> with </a:t>
            </a:r>
            <a:r>
              <a:rPr lang="en-US" sz="1600" b="1" kern="0" dirty="0" smtClean="0">
                <a:solidFill>
                  <a:srgbClr val="FF0000"/>
                </a:solidFill>
              </a:rPr>
              <a:t>TEMPO radical</a:t>
            </a:r>
            <a:endParaRPr kumimoji="0" lang="en-US" sz="17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 algn="just" eaLnBrk="0" hangingPunct="0">
              <a:spcBef>
                <a:spcPct val="20000"/>
              </a:spcBef>
              <a:buFontTx/>
              <a:buChar char="•"/>
            </a:pPr>
            <a:r>
              <a:rPr lang="en-US" sz="1800" b="1" i="1" kern="0" dirty="0" smtClean="0">
                <a:solidFill>
                  <a:srgbClr val="7030A0"/>
                </a:solidFill>
              </a:rPr>
              <a:t>Polarization value</a:t>
            </a:r>
            <a:r>
              <a:rPr lang="en-US" sz="1800" kern="0" dirty="0" smtClean="0"/>
              <a:t>: up to </a:t>
            </a:r>
            <a:r>
              <a:rPr lang="en-US" sz="1800" b="1" kern="0" dirty="0" smtClean="0">
                <a:solidFill>
                  <a:srgbClr val="FF0000"/>
                </a:solidFill>
              </a:rPr>
              <a:t>75%</a:t>
            </a:r>
            <a:endParaRPr kumimoji="0" lang="ru-RU" sz="17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indent="-342900" algn="just" eaLnBrk="0" hangingPunct="0">
              <a:spcBef>
                <a:spcPct val="20000"/>
              </a:spcBef>
              <a:buFontTx/>
              <a:buChar char="•"/>
            </a:pPr>
            <a:r>
              <a:rPr lang="en-US" sz="1600" b="1" i="1" kern="0" dirty="0" smtClean="0">
                <a:solidFill>
                  <a:srgbClr val="7030A0"/>
                </a:solidFill>
              </a:rPr>
              <a:t>Dilution factor </a:t>
            </a:r>
            <a:r>
              <a:rPr lang="en-US" sz="1600" kern="0" dirty="0" smtClean="0"/>
              <a:t>(ratio of the number of all nucleons to the number of polarized protons): </a:t>
            </a:r>
            <a:r>
              <a:rPr lang="en-US" sz="1600" b="1" kern="0" dirty="0" smtClean="0">
                <a:solidFill>
                  <a:srgbClr val="FF0000"/>
                </a:solidFill>
              </a:rPr>
              <a:t>7.3</a:t>
            </a:r>
            <a:r>
              <a:rPr lang="en-US" sz="1600" kern="0" dirty="0" smtClean="0"/>
              <a:t> </a:t>
            </a:r>
          </a:p>
          <a:p>
            <a:pPr marL="342900" lvl="0" indent="-342900" algn="just" eaLnBrk="0" hangingPunct="0">
              <a:spcBef>
                <a:spcPct val="20000"/>
              </a:spcBef>
              <a:buFontTx/>
              <a:buChar char="•"/>
            </a:pPr>
            <a:r>
              <a:rPr lang="en-US" sz="1600" b="1" i="1" kern="0" dirty="0" smtClean="0">
                <a:solidFill>
                  <a:srgbClr val="7030A0"/>
                </a:solidFill>
              </a:rPr>
              <a:t>Target volume</a:t>
            </a:r>
            <a:r>
              <a:rPr lang="en-US" sz="1600" kern="0" dirty="0" smtClean="0"/>
              <a:t>: length </a:t>
            </a:r>
            <a:r>
              <a:rPr lang="en-US" sz="1600" b="1" kern="0" dirty="0" smtClean="0">
                <a:solidFill>
                  <a:srgbClr val="FF0000"/>
                </a:solidFill>
              </a:rPr>
              <a:t>200 mm</a:t>
            </a:r>
            <a:r>
              <a:rPr lang="en-US" sz="1600" kern="0" dirty="0" smtClean="0"/>
              <a:t>, diameter </a:t>
            </a:r>
            <a:r>
              <a:rPr lang="en-US" sz="1600" b="1" kern="0" dirty="0" smtClean="0">
                <a:solidFill>
                  <a:srgbClr val="FF0000"/>
                </a:solidFill>
              </a:rPr>
              <a:t>18 mm</a:t>
            </a:r>
            <a:r>
              <a:rPr lang="en-US" sz="1600" kern="0" dirty="0" smtClean="0"/>
              <a:t> </a:t>
            </a:r>
          </a:p>
          <a:p>
            <a:pPr marL="342900" lvl="0" indent="-342900" algn="just" eaLnBrk="0" hangingPunct="0">
              <a:spcBef>
                <a:spcPct val="20000"/>
              </a:spcBef>
              <a:buFontTx/>
              <a:buChar char="•"/>
            </a:pPr>
            <a:r>
              <a:rPr lang="en-US" sz="1600" b="1" i="1" kern="0" dirty="0" smtClean="0">
                <a:solidFill>
                  <a:srgbClr val="7030A0"/>
                </a:solidFill>
              </a:rPr>
              <a:t>Target thickness</a:t>
            </a:r>
            <a:r>
              <a:rPr lang="en-US" sz="1600" kern="0" dirty="0" smtClean="0"/>
              <a:t>: </a:t>
            </a:r>
            <a:r>
              <a:rPr lang="en-US" sz="1600" b="1" kern="0" dirty="0" smtClean="0">
                <a:solidFill>
                  <a:srgbClr val="FF0000"/>
                </a:solidFill>
              </a:rPr>
              <a:t>13.2 g/cm</a:t>
            </a:r>
            <a:r>
              <a:rPr lang="en-US" sz="1600" b="1" kern="0" baseline="30000" dirty="0" smtClean="0">
                <a:solidFill>
                  <a:srgbClr val="FF0000"/>
                </a:solidFill>
              </a:rPr>
              <a:t>2</a:t>
            </a:r>
            <a:r>
              <a:rPr lang="en-US" sz="1600" kern="0" dirty="0" smtClean="0"/>
              <a:t> which is ~</a:t>
            </a:r>
            <a:r>
              <a:rPr lang="en-US" sz="1600" b="1" kern="0" dirty="0" smtClean="0">
                <a:solidFill>
                  <a:srgbClr val="FF0000"/>
                </a:solidFill>
              </a:rPr>
              <a:t>10% of interaction length </a:t>
            </a:r>
            <a:r>
              <a:rPr lang="en-US" sz="1600" kern="0" dirty="0" smtClean="0"/>
              <a:t>for 28 </a:t>
            </a:r>
            <a:r>
              <a:rPr lang="en-US" sz="1600" kern="0" dirty="0" err="1" smtClean="0"/>
              <a:t>GeV</a:t>
            </a:r>
            <a:r>
              <a:rPr lang="en-US" sz="1600" kern="0" dirty="0" smtClean="0"/>
              <a:t> </a:t>
            </a:r>
            <a:r>
              <a:rPr lang="en-US" sz="1600" kern="0" dirty="0" err="1" smtClean="0"/>
              <a:t>pions</a:t>
            </a:r>
            <a:r>
              <a:rPr lang="en-US" sz="1600" kern="0" dirty="0" smtClean="0"/>
              <a:t> and ~</a:t>
            </a:r>
            <a:r>
              <a:rPr lang="en-US" sz="1600" b="1" kern="0" dirty="0" smtClean="0">
                <a:solidFill>
                  <a:srgbClr val="FF0000"/>
                </a:solidFill>
              </a:rPr>
              <a:t>15% </a:t>
            </a:r>
            <a:r>
              <a:rPr lang="en-US" sz="1600" kern="0" dirty="0" smtClean="0"/>
              <a:t>- for 50 </a:t>
            </a:r>
            <a:r>
              <a:rPr lang="en-US" sz="1600" kern="0" dirty="0" err="1" smtClean="0"/>
              <a:t>GeV</a:t>
            </a:r>
            <a:r>
              <a:rPr lang="en-US" sz="1600" kern="0" dirty="0" smtClean="0"/>
              <a:t> protons </a:t>
            </a:r>
          </a:p>
          <a:p>
            <a:pPr marL="342900" lvl="0" indent="-342900" algn="just" eaLnBrk="0" hangingPunct="0">
              <a:spcBef>
                <a:spcPct val="20000"/>
              </a:spcBef>
            </a:pPr>
            <a:endParaRPr kumimoji="0" lang="ru-RU" sz="17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0" fontAlgn="base" latinLnBrk="0" hangingPunct="0">
              <a:lnSpc>
                <a:spcPts val="14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1800" b="1" i="1" u="sng" kern="0" dirty="0" smtClean="0">
                <a:solidFill>
                  <a:srgbClr val="0033CC"/>
                </a:solidFill>
                <a:latin typeface="+mn-lt"/>
              </a:rPr>
              <a:t>P</a:t>
            </a:r>
            <a:r>
              <a:rPr kumimoji="0" lang="en-US" sz="1800" b="1" i="1" u="sng" strike="noStrike" kern="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olarized</a:t>
            </a:r>
            <a:r>
              <a:rPr kumimoji="0" lang="en-US" sz="1800" b="1" i="1" u="sng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target operates at extremely low</a:t>
            </a:r>
          </a:p>
          <a:p>
            <a:pPr marL="342900" marR="0" lvl="0" indent="-342900" algn="ctr" defTabSz="914400" rtl="0" eaLnBrk="0" fontAlgn="base" latinLnBrk="0" hangingPunct="0">
              <a:lnSpc>
                <a:spcPts val="14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1800" b="1" i="1" u="sng" kern="0" dirty="0" smtClean="0">
                <a:solidFill>
                  <a:srgbClr val="0033CC"/>
                </a:solidFill>
                <a:latin typeface="+mn-lt"/>
              </a:rPr>
              <a:t> </a:t>
            </a:r>
            <a:r>
              <a:rPr kumimoji="0" lang="en-US" sz="1800" b="1" i="1" u="sng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temperature achieved by dilution of He</a:t>
            </a:r>
            <a:r>
              <a:rPr kumimoji="0" lang="en-US" sz="1800" b="1" i="1" u="sng" strike="noStrike" kern="0" cap="none" spc="0" normalizeH="0" baseline="-2500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</a:t>
            </a:r>
            <a:r>
              <a:rPr kumimoji="0" lang="en-US" sz="1800" b="1" i="1" u="sng" strike="noStrike" kern="0" cap="none" spc="0" normalizeH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 He</a:t>
            </a:r>
            <a:r>
              <a:rPr kumimoji="0" lang="en-US" sz="1800" b="1" i="1" u="sng" strike="noStrike" kern="0" cap="none" spc="0" normalizeH="0" baseline="-2500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</a:t>
            </a:r>
            <a:r>
              <a:rPr kumimoji="0" lang="en-US" sz="1800" b="1" i="1" u="none" strike="noStrike" kern="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  <a:p>
            <a:pPr marL="342900" lvl="0" indent="-342900" algn="just" eaLnBrk="0" hangingPunct="0">
              <a:spcBef>
                <a:spcPct val="20000"/>
              </a:spcBef>
              <a:buFontTx/>
              <a:buChar char="•"/>
            </a:pPr>
            <a:r>
              <a:rPr lang="en-US" sz="1700" b="1" i="1" kern="0" baseline="0" dirty="0" smtClean="0">
                <a:solidFill>
                  <a:srgbClr val="7030A0"/>
                </a:solidFill>
                <a:latin typeface="+mn-lt"/>
              </a:rPr>
              <a:t>The RF-pumping</a:t>
            </a:r>
            <a:r>
              <a:rPr lang="en-US" sz="1700" b="1" i="1" kern="0" dirty="0" smtClean="0">
                <a:solidFill>
                  <a:srgbClr val="7030A0"/>
                </a:solidFill>
                <a:latin typeface="+mn-lt"/>
              </a:rPr>
              <a:t> </a:t>
            </a:r>
            <a:r>
              <a:rPr lang="en-US" sz="1700" kern="0" dirty="0" smtClean="0">
                <a:latin typeface="+mn-lt"/>
              </a:rPr>
              <a:t>of polarization takes place in </a:t>
            </a:r>
            <a:r>
              <a:rPr lang="en-US" sz="1700" b="1" kern="0" dirty="0" smtClean="0">
                <a:solidFill>
                  <a:srgbClr val="FF0000"/>
                </a:solidFill>
                <a:latin typeface="+mn-lt"/>
              </a:rPr>
              <a:t>2.4 T</a:t>
            </a:r>
            <a:r>
              <a:rPr lang="en-US" sz="1700" kern="0" dirty="0" smtClean="0">
                <a:latin typeface="+mn-lt"/>
              </a:rPr>
              <a:t> magnetic field at RF-frequency of ~</a:t>
            </a:r>
            <a:r>
              <a:rPr lang="en-US" sz="1700" b="1" kern="0" dirty="0" smtClean="0">
                <a:solidFill>
                  <a:srgbClr val="FF0000"/>
                </a:solidFill>
                <a:latin typeface="+mn-lt"/>
              </a:rPr>
              <a:t>70 GHz </a:t>
            </a:r>
            <a:r>
              <a:rPr lang="en-US" sz="1700" kern="0" dirty="0" smtClean="0">
                <a:latin typeface="+mn-lt"/>
              </a:rPr>
              <a:t>at the temperature of ~</a:t>
            </a:r>
            <a:r>
              <a:rPr lang="en-US" sz="1600" b="1" kern="0" dirty="0" smtClean="0">
                <a:solidFill>
                  <a:srgbClr val="FF0000"/>
                </a:solidFill>
              </a:rPr>
              <a:t> 100 </a:t>
            </a:r>
            <a:r>
              <a:rPr lang="en-US" sz="1600" b="1" kern="0" dirty="0" err="1" smtClean="0">
                <a:solidFill>
                  <a:srgbClr val="FF0000"/>
                </a:solidFill>
              </a:rPr>
              <a:t>mK</a:t>
            </a:r>
            <a:endParaRPr lang="en-US" sz="1700" kern="0" dirty="0" smtClean="0">
              <a:latin typeface="+mn-lt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1" i="1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Polarization decay time is 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~</a:t>
            </a:r>
            <a:r>
              <a:rPr kumimoji="0" lang="en-US" sz="18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1000-2000 hours 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 </a:t>
            </a:r>
            <a:r>
              <a:rPr kumimoji="0" lang="en-US" sz="18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0.4 T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magnetic field at the t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emperature of 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30-40 </a:t>
            </a:r>
            <a:r>
              <a:rPr kumimoji="0" lang="en-US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mK</a:t>
            </a:r>
            <a:endParaRPr lang="en-US" sz="1800" b="1" kern="0" dirty="0" smtClean="0">
              <a:solidFill>
                <a:srgbClr val="FF0000"/>
              </a:solidFill>
              <a:latin typeface="+mn-lt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1800" b="1" i="1" kern="0" dirty="0" smtClean="0">
                <a:solidFill>
                  <a:srgbClr val="7030A0"/>
                </a:solidFill>
                <a:latin typeface="+mn-lt"/>
              </a:rPr>
              <a:t>P</a:t>
            </a:r>
            <a:r>
              <a:rPr kumimoji="0" lang="en-US" sz="18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olarization</a:t>
            </a:r>
            <a:r>
              <a:rPr kumimoji="0" lang="en-US" sz="1800" b="1" i="1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reversal</a:t>
            </a:r>
            <a:r>
              <a:rPr kumimoji="0" lang="en-US" sz="1800" b="1" i="1" u="none" strike="noStrike" kern="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kumimoji="0" lang="en-US" sz="18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every 1-2 days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2" descr="C:\Users\user\Documents\СПАСЧАРМ\Год 2017\Доклад 22 февраля 2017\мишень_разобр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620688"/>
            <a:ext cx="2497658" cy="3330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user\Documents\СПАСЧАРМ\Год 2017\Доклад 22 февраля 2017\мишень_собр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63041"/>
            <a:ext cx="2468434" cy="2057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11-15, 2017</a:t>
            </a:r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V. L. Rykov, DSPIN-15, Dubna</a:t>
            </a:r>
            <a:endParaRPr lang="en-US" altLang="ja-JP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E5F2A4-40D6-41EE-BAB2-BE7850A5EBD0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448573" y="124931"/>
            <a:ext cx="79966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i="1" dirty="0" smtClean="0">
                <a:solidFill>
                  <a:srgbClr val="800080"/>
                </a:solidFill>
              </a:rPr>
              <a:t>“Dinosaur” magnet for polarized target</a:t>
            </a:r>
            <a:endParaRPr lang="en-US" b="1" i="1" dirty="0">
              <a:solidFill>
                <a:srgbClr val="800080"/>
              </a:solidFill>
            </a:endParaRPr>
          </a:p>
        </p:txBody>
      </p:sp>
      <p:pic>
        <p:nvPicPr>
          <p:cNvPr id="10" name="Рисунок 9" descr="DinosaurOpenYoke201611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53674" y="784285"/>
            <a:ext cx="3339501" cy="4452668"/>
          </a:xfrm>
          <a:prstGeom prst="rect">
            <a:avLst/>
          </a:prstGeom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562" r="14389"/>
          <a:stretch>
            <a:fillRect/>
          </a:stretch>
        </p:blipFill>
        <p:spPr bwMode="auto">
          <a:xfrm>
            <a:off x="448573" y="784285"/>
            <a:ext cx="4735902" cy="3666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7" name="Объект 2"/>
          <p:cNvSpPr txBox="1">
            <a:spLocks/>
          </p:cNvSpPr>
          <p:nvPr/>
        </p:nvSpPr>
        <p:spPr>
          <a:xfrm>
            <a:off x="171883" y="2898475"/>
            <a:ext cx="5381791" cy="3313981"/>
          </a:xfrm>
          <a:prstGeom prst="rect">
            <a:avLst/>
          </a:prstGeom>
          <a:solidFill>
            <a:srgbClr val="CCFFCC"/>
          </a:solidFill>
          <a:ln w="19050">
            <a:solidFill>
              <a:schemeClr val="tx1"/>
            </a:solidFill>
          </a:ln>
        </p:spPr>
        <p:txBody>
          <a:bodyPr/>
          <a:lstStyle/>
          <a:p>
            <a:pPr lvl="0" algn="ctr" eaLnBrk="0" hangingPunct="0">
              <a:spcBef>
                <a:spcPct val="20000"/>
              </a:spcBef>
            </a:pPr>
            <a:r>
              <a:rPr lang="en-US" sz="1800" b="1" u="sng" kern="0" dirty="0" smtClean="0">
                <a:solidFill>
                  <a:srgbClr val="800080"/>
                </a:solidFill>
              </a:rPr>
              <a:t>Dipole magnet with conventional ‘warm ‘ copper coils and ferromagnetic (</a:t>
            </a:r>
            <a:r>
              <a:rPr lang="en-US" sz="1800" b="1" u="sng" kern="0" dirty="0" err="1" smtClean="0">
                <a:solidFill>
                  <a:srgbClr val="800080"/>
                </a:solidFill>
              </a:rPr>
              <a:t>permendur</a:t>
            </a:r>
            <a:r>
              <a:rPr lang="en-US" sz="1800" b="1" u="sng" kern="0" dirty="0" smtClean="0">
                <a:solidFill>
                  <a:srgbClr val="800080"/>
                </a:solidFill>
              </a:rPr>
              <a:t>) poles</a:t>
            </a:r>
          </a:p>
          <a:p>
            <a:pPr marL="342900" lvl="0" indent="-342900" algn="just" eaLnBrk="0" hangingPunct="0">
              <a:spcBef>
                <a:spcPct val="20000"/>
              </a:spcBef>
              <a:buFontTx/>
              <a:buChar char="•"/>
            </a:pPr>
            <a:r>
              <a:rPr lang="en-US" sz="1400" kern="0" dirty="0" smtClean="0"/>
              <a:t>Length (poles): </a:t>
            </a:r>
            <a:r>
              <a:rPr lang="en-US" sz="1400" b="1" kern="0" dirty="0" smtClean="0">
                <a:solidFill>
                  <a:srgbClr val="FF0000"/>
                </a:solidFill>
              </a:rPr>
              <a:t>1 m</a:t>
            </a:r>
          </a:p>
          <a:p>
            <a:pPr marL="342900" lvl="0" indent="-342900" algn="just" eaLnBrk="0" hangingPunct="0">
              <a:spcBef>
                <a:spcPct val="20000"/>
              </a:spcBef>
              <a:buFontTx/>
              <a:buChar char="•"/>
            </a:pPr>
            <a:r>
              <a:rPr lang="en-US" sz="1400" kern="0" dirty="0" smtClean="0"/>
              <a:t>Aperture width: </a:t>
            </a:r>
            <a:r>
              <a:rPr lang="en-US" sz="1400" b="1" kern="0" dirty="0" smtClean="0">
                <a:solidFill>
                  <a:srgbClr val="FF0000"/>
                </a:solidFill>
              </a:rPr>
              <a:t>80 mm</a:t>
            </a:r>
          </a:p>
          <a:p>
            <a:pPr marL="342900" lvl="0" indent="-342900" algn="just" eaLnBrk="0" hangingPunct="0">
              <a:spcBef>
                <a:spcPct val="20000"/>
              </a:spcBef>
              <a:buFontTx/>
              <a:buChar char="•"/>
            </a:pPr>
            <a:r>
              <a:rPr lang="en-US" sz="1400" b="1" u="sng" kern="0" dirty="0" smtClean="0">
                <a:solidFill>
                  <a:srgbClr val="0033CC"/>
                </a:solidFill>
              </a:rPr>
              <a:t>Variable vertical gap</a:t>
            </a:r>
            <a:r>
              <a:rPr lang="en-US" sz="1400" b="1" kern="0" dirty="0" smtClean="0">
                <a:solidFill>
                  <a:srgbClr val="FF0000"/>
                </a:solidFill>
              </a:rPr>
              <a:t>:</a:t>
            </a:r>
            <a:r>
              <a:rPr lang="en-US" sz="1400" kern="0" dirty="0" smtClean="0"/>
              <a:t> </a:t>
            </a:r>
            <a:r>
              <a:rPr lang="en-US" sz="1400" b="1" kern="0" dirty="0" smtClean="0">
                <a:solidFill>
                  <a:srgbClr val="FF0000"/>
                </a:solidFill>
              </a:rPr>
              <a:t>75 mm </a:t>
            </a:r>
            <a:r>
              <a:rPr lang="en-US" sz="1400" i="1" kern="0" dirty="0" smtClean="0">
                <a:solidFill>
                  <a:srgbClr val="0033CC"/>
                </a:solidFill>
              </a:rPr>
              <a:t>(closed yoke)</a:t>
            </a:r>
            <a:r>
              <a:rPr lang="en-US" sz="1400" kern="0" dirty="0" smtClean="0"/>
              <a:t>, </a:t>
            </a:r>
            <a:r>
              <a:rPr lang="en-US" sz="1400" b="1" kern="0" dirty="0" smtClean="0">
                <a:solidFill>
                  <a:srgbClr val="FF0000"/>
                </a:solidFill>
              </a:rPr>
              <a:t>315 mm </a:t>
            </a:r>
            <a:r>
              <a:rPr lang="en-US" sz="1400" i="1" kern="0" dirty="0" smtClean="0">
                <a:solidFill>
                  <a:srgbClr val="0033CC"/>
                </a:solidFill>
              </a:rPr>
              <a:t>(open yoke)</a:t>
            </a:r>
          </a:p>
          <a:p>
            <a:pPr marL="342900" lvl="0" indent="-342900" algn="just" eaLnBrk="0" hangingPunct="0">
              <a:spcBef>
                <a:spcPct val="20000"/>
              </a:spcBef>
              <a:buFontTx/>
              <a:buChar char="•"/>
            </a:pPr>
            <a:r>
              <a:rPr lang="en-US" sz="1400" kern="0" dirty="0" smtClean="0"/>
              <a:t>Nominal coil current: </a:t>
            </a:r>
            <a:r>
              <a:rPr lang="en-US" sz="1400" b="1" kern="0" dirty="0" smtClean="0">
                <a:solidFill>
                  <a:srgbClr val="FF0000"/>
                </a:solidFill>
              </a:rPr>
              <a:t>1.4 kA, </a:t>
            </a:r>
            <a:r>
              <a:rPr lang="en-US" sz="1400" kern="0" dirty="0" smtClean="0"/>
              <a:t>power consumption: </a:t>
            </a:r>
            <a:r>
              <a:rPr lang="en-US" sz="1400" b="1" kern="0" dirty="0" smtClean="0">
                <a:solidFill>
                  <a:srgbClr val="FF0000"/>
                </a:solidFill>
              </a:rPr>
              <a:t>300 kW </a:t>
            </a:r>
          </a:p>
          <a:p>
            <a:pPr marL="342900" lvl="0" indent="-342900" algn="just" eaLnBrk="0" hangingPunct="0">
              <a:spcBef>
                <a:spcPct val="20000"/>
              </a:spcBef>
              <a:buFontTx/>
              <a:buChar char="•"/>
            </a:pPr>
            <a:r>
              <a:rPr lang="en-US" sz="1400" b="1" u="sng" kern="0" dirty="0" smtClean="0">
                <a:solidFill>
                  <a:srgbClr val="0033CC"/>
                </a:solidFill>
              </a:rPr>
              <a:t>Closed yoke</a:t>
            </a:r>
            <a:r>
              <a:rPr lang="en-US" sz="1400" kern="0" dirty="0" smtClean="0"/>
              <a:t>: Magnetic field in the aperture </a:t>
            </a:r>
            <a:r>
              <a:rPr lang="en-US" sz="1400" b="1" i="1" kern="0" dirty="0" smtClean="0">
                <a:solidFill>
                  <a:srgbClr val="FF0000"/>
                </a:solidFill>
              </a:rPr>
              <a:t>B = 2.4 T </a:t>
            </a:r>
            <a:r>
              <a:rPr lang="en-US" sz="1400" b="1" kern="0" dirty="0" smtClean="0"/>
              <a:t>(!!!)</a:t>
            </a:r>
          </a:p>
          <a:p>
            <a:pPr marL="342900" indent="-342900" algn="just" eaLnBrk="0" hangingPunct="0">
              <a:spcBef>
                <a:spcPct val="20000"/>
              </a:spcBef>
              <a:buFontTx/>
              <a:buChar char="•"/>
            </a:pPr>
            <a:r>
              <a:rPr lang="en-US" sz="1400" b="1" u="sng" kern="0" dirty="0" smtClean="0">
                <a:solidFill>
                  <a:srgbClr val="0033CC"/>
                </a:solidFill>
              </a:rPr>
              <a:t>Open yoke</a:t>
            </a:r>
            <a:r>
              <a:rPr lang="en-US" sz="1400" kern="0" dirty="0" smtClean="0"/>
              <a:t>:    Magnetic field in the aperture  </a:t>
            </a:r>
            <a:r>
              <a:rPr lang="en-US" sz="1400" b="1" i="1" kern="0" dirty="0" smtClean="0">
                <a:solidFill>
                  <a:srgbClr val="FF0000"/>
                </a:solidFill>
              </a:rPr>
              <a:t>B ≈ 0.4 T</a:t>
            </a:r>
            <a:endParaRPr lang="ru-RU" sz="1400" b="1" i="1" kern="0" dirty="0" smtClean="0">
              <a:solidFill>
                <a:srgbClr val="FF0000"/>
              </a:solidFill>
            </a:endParaRPr>
          </a:p>
          <a:p>
            <a:pPr marL="342900" lvl="0" indent="-342900" algn="ctr" eaLnBrk="0" hangingPunct="0">
              <a:spcBef>
                <a:spcPct val="20000"/>
              </a:spcBef>
            </a:pPr>
            <a:r>
              <a:rPr lang="en-US" sz="1600" b="1" u="sng" kern="0" dirty="0" smtClean="0">
                <a:solidFill>
                  <a:srgbClr val="C00000"/>
                </a:solidFill>
              </a:rPr>
              <a:t>Critical requirement</a:t>
            </a:r>
          </a:p>
          <a:p>
            <a:pPr marL="342900" lvl="0" indent="-342900" algn="just" eaLnBrk="0" hangingPunct="0">
              <a:spcBef>
                <a:spcPct val="20000"/>
              </a:spcBef>
              <a:buFontTx/>
              <a:buChar char="•"/>
            </a:pPr>
            <a:r>
              <a:rPr lang="en-US" sz="1400" b="1" kern="0" dirty="0" smtClean="0">
                <a:solidFill>
                  <a:srgbClr val="0033CC"/>
                </a:solidFill>
              </a:rPr>
              <a:t>The </a:t>
            </a:r>
            <a:r>
              <a:rPr lang="en-US" sz="1400" b="1" u="sng" kern="0" dirty="0" smtClean="0">
                <a:solidFill>
                  <a:srgbClr val="0033CC"/>
                </a:solidFill>
              </a:rPr>
              <a:t>uniformity</a:t>
            </a:r>
            <a:r>
              <a:rPr lang="en-US" sz="1400" b="1" kern="0" dirty="0" smtClean="0">
                <a:solidFill>
                  <a:srgbClr val="0033CC"/>
                </a:solidFill>
              </a:rPr>
              <a:t> of magnetic field of </a:t>
            </a:r>
            <a:r>
              <a:rPr lang="en-US" sz="1400" b="1" u="sng" kern="0" dirty="0" smtClean="0">
                <a:solidFill>
                  <a:srgbClr val="FF0000"/>
                </a:solidFill>
              </a:rPr>
              <a:t>2.4 T</a:t>
            </a:r>
            <a:r>
              <a:rPr lang="en-US" sz="1400" b="1" kern="0" dirty="0" smtClean="0">
                <a:solidFill>
                  <a:srgbClr val="FF0000"/>
                </a:solidFill>
              </a:rPr>
              <a:t> </a:t>
            </a:r>
            <a:r>
              <a:rPr lang="en-US" sz="1400" b="1" kern="0" dirty="0" smtClean="0">
                <a:solidFill>
                  <a:srgbClr val="0033CC"/>
                </a:solidFill>
              </a:rPr>
              <a:t>in the target volume of  </a:t>
            </a:r>
            <a:r>
              <a:rPr lang="en-US" sz="1400" b="1" i="1" u="sng" kern="0" dirty="0" smtClean="0">
                <a:solidFill>
                  <a:srgbClr val="0033CC"/>
                </a:solidFill>
              </a:rPr>
              <a:t>D = </a:t>
            </a:r>
            <a:r>
              <a:rPr lang="en-US" sz="1400" b="1" i="1" u="sng" kern="0" dirty="0" smtClean="0">
                <a:solidFill>
                  <a:srgbClr val="FF0000"/>
                </a:solidFill>
              </a:rPr>
              <a:t>18 mm </a:t>
            </a:r>
            <a:r>
              <a:rPr lang="en-US" sz="1400" b="1" i="1" u="sng" kern="0" dirty="0" smtClean="0">
                <a:solidFill>
                  <a:srgbClr val="0033CC"/>
                </a:solidFill>
              </a:rPr>
              <a:t>&amp; </a:t>
            </a:r>
            <a:r>
              <a:rPr lang="en-US" sz="1400" b="1" i="1" u="sng" kern="0" dirty="0" smtClean="0">
                <a:solidFill>
                  <a:srgbClr val="FF0000"/>
                </a:solidFill>
              </a:rPr>
              <a:t>L=200 mm </a:t>
            </a:r>
            <a:r>
              <a:rPr lang="en-US" sz="1400" b="1" kern="0" dirty="0" smtClean="0">
                <a:solidFill>
                  <a:srgbClr val="0033CC"/>
                </a:solidFill>
              </a:rPr>
              <a:t>must be better than </a:t>
            </a:r>
            <a:r>
              <a:rPr lang="en-US" sz="1400" b="1" kern="0" dirty="0" smtClean="0">
                <a:solidFill>
                  <a:srgbClr val="FF0000"/>
                </a:solidFill>
              </a:rPr>
              <a:t>~</a:t>
            </a:r>
            <a:r>
              <a:rPr lang="en-US" sz="1400" b="1" u="sng" kern="0" dirty="0" smtClean="0">
                <a:solidFill>
                  <a:srgbClr val="FF0000"/>
                </a:solidFill>
              </a:rPr>
              <a:t>1.5×10</a:t>
            </a:r>
            <a:r>
              <a:rPr lang="en-US" sz="1400" b="1" u="sng" kern="0" baseline="30000" dirty="0" smtClean="0">
                <a:solidFill>
                  <a:srgbClr val="FF0000"/>
                </a:solidFill>
              </a:rPr>
              <a:t>-4</a:t>
            </a:r>
            <a:r>
              <a:rPr lang="en-US" sz="1400" b="1" kern="0" dirty="0" smtClean="0">
                <a:solidFill>
                  <a:srgbClr val="FF0000"/>
                </a:solidFill>
              </a:rPr>
              <a:t> </a:t>
            </a:r>
          </a:p>
          <a:p>
            <a:pPr marL="342900" lvl="0" indent="-342900" algn="just" eaLnBrk="0" hangingPunct="0">
              <a:spcBef>
                <a:spcPct val="20000"/>
              </a:spcBef>
              <a:buFontTx/>
              <a:buChar char="•"/>
            </a:pPr>
            <a:r>
              <a:rPr lang="en-US" sz="1400" b="1" u="sng" kern="0" dirty="0" smtClean="0">
                <a:solidFill>
                  <a:srgbClr val="0033CC"/>
                </a:solidFill>
              </a:rPr>
              <a:t>Aggravating  factor</a:t>
            </a:r>
            <a:r>
              <a:rPr lang="en-US" sz="1400" kern="0" dirty="0" smtClean="0">
                <a:solidFill>
                  <a:srgbClr val="0033CC"/>
                </a:solidFill>
              </a:rPr>
              <a:t>: </a:t>
            </a:r>
            <a:r>
              <a:rPr lang="en-US" sz="1400" b="1" kern="0" dirty="0" smtClean="0">
                <a:solidFill>
                  <a:srgbClr val="0033CC"/>
                </a:solidFill>
              </a:rPr>
              <a:t>all </a:t>
            </a:r>
            <a:r>
              <a:rPr lang="en-US" sz="1400" b="1" kern="0" dirty="0" err="1" smtClean="0">
                <a:solidFill>
                  <a:srgbClr val="0033CC"/>
                </a:solidFill>
              </a:rPr>
              <a:t>ferromagnetics</a:t>
            </a:r>
            <a:r>
              <a:rPr lang="en-US" sz="1400" b="1" kern="0" dirty="0" smtClean="0">
                <a:solidFill>
                  <a:srgbClr val="0033CC"/>
                </a:solidFill>
              </a:rPr>
              <a:t> are </a:t>
            </a:r>
            <a:r>
              <a:rPr lang="en-US" sz="1400" b="1" u="sng" kern="0" dirty="0" smtClean="0">
                <a:solidFill>
                  <a:srgbClr val="0033CC"/>
                </a:solidFill>
              </a:rPr>
              <a:t>close to saturation</a:t>
            </a:r>
            <a:endParaRPr kumimoji="0" lang="en-US" sz="1700" b="1" i="0" u="sng" strike="noStrike" kern="0" cap="none" spc="0" normalizeH="0" baseline="0" noProof="0" dirty="0" smtClean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KormilitsynDinosaurShimming20161110.JPG"/>
          <p:cNvPicPr>
            <a:picLocks noChangeAspect="1"/>
          </p:cNvPicPr>
          <p:nvPr/>
        </p:nvPicPr>
        <p:blipFill>
          <a:blip r:embed="rId2" cstate="print"/>
          <a:srcRect t="6981"/>
          <a:stretch>
            <a:fillRect/>
          </a:stretch>
        </p:blipFill>
        <p:spPr>
          <a:xfrm>
            <a:off x="685800" y="836762"/>
            <a:ext cx="7085163" cy="494293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85800" y="836762"/>
            <a:ext cx="7085163" cy="646331"/>
          </a:xfrm>
          <a:prstGeom prst="rect">
            <a:avLst/>
          </a:prstGeom>
          <a:solidFill>
            <a:schemeClr val="bg1"/>
          </a:solidFill>
          <a:ln w="158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b="1" u="sng" dirty="0" smtClean="0">
                <a:latin typeface="Arial" pitchFamily="34" charset="0"/>
                <a:cs typeface="Arial" pitchFamily="34" charset="0"/>
              </a:rPr>
              <a:t>ANSYS computer simulations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greatly helped to save time and efforts on iterations for </a:t>
            </a: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shimm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 adjustment at the real magnet</a:t>
            </a:r>
            <a:r>
              <a:rPr lang="en-US" sz="1800" b="1" i="1" u="sng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1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3148641" y="690113"/>
            <a:ext cx="2987833" cy="5520905"/>
            <a:chOff x="3148641" y="690113"/>
            <a:chExt cx="2987833" cy="5520905"/>
          </a:xfrm>
        </p:grpSpPr>
        <p:pic>
          <p:nvPicPr>
            <p:cNvPr id="12" name="Рисунок 11" descr="2D_AfterTheFall2016_20170329_31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48641" y="690113"/>
              <a:ext cx="2987833" cy="4166559"/>
            </a:xfrm>
            <a:prstGeom prst="rect">
              <a:avLst/>
            </a:prstGeom>
          </p:spPr>
        </p:pic>
        <p:sp>
          <p:nvSpPr>
            <p:cNvPr id="15" name="Объект 2"/>
            <p:cNvSpPr txBox="1">
              <a:spLocks/>
            </p:cNvSpPr>
            <p:nvPr/>
          </p:nvSpPr>
          <p:spPr>
            <a:xfrm>
              <a:off x="3159716" y="4856671"/>
              <a:ext cx="2976758" cy="1354347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txBody>
            <a:bodyPr/>
            <a:lstStyle/>
            <a:p>
              <a:pPr lvl="0" algn="ctr" eaLnBrk="0" hangingPunct="0">
                <a:spcBef>
                  <a:spcPct val="20000"/>
                </a:spcBef>
              </a:pPr>
              <a:r>
                <a:rPr lang="en-US" sz="1400" b="1" u="sng" kern="0" dirty="0" smtClean="0">
                  <a:solidFill>
                    <a:srgbClr val="800080"/>
                  </a:solidFill>
                  <a:latin typeface="Arial" pitchFamily="34" charset="0"/>
                  <a:cs typeface="Arial" pitchFamily="34" charset="0"/>
                </a:rPr>
                <a:t>November 2016</a:t>
              </a:r>
            </a:p>
            <a:p>
              <a:pPr marL="342900" lvl="0" indent="-342900" algn="just" eaLnBrk="0" hangingPunct="0">
                <a:spcBef>
                  <a:spcPct val="20000"/>
                </a:spcBef>
                <a:buFontTx/>
                <a:buChar char="•"/>
              </a:pPr>
              <a:r>
                <a:rPr lang="en-US" sz="1200" b="1" i="1" kern="0" dirty="0" smtClean="0">
                  <a:latin typeface="Arial" pitchFamily="34" charset="0"/>
                  <a:cs typeface="Arial" pitchFamily="34" charset="0"/>
                </a:rPr>
                <a:t>(</a:t>
              </a:r>
              <a:r>
                <a:rPr lang="el-GR" sz="1200" b="1" i="1" kern="0" dirty="0" smtClean="0">
                  <a:latin typeface="Arial" pitchFamily="34" charset="0"/>
                  <a:cs typeface="Arial" pitchFamily="34" charset="0"/>
                </a:rPr>
                <a:t>Δ</a:t>
              </a:r>
              <a:r>
                <a:rPr lang="en-US" sz="1200" b="1" i="1" kern="0" dirty="0" smtClean="0">
                  <a:latin typeface="Arial" pitchFamily="34" charset="0"/>
                  <a:cs typeface="Arial" pitchFamily="34" charset="0"/>
                </a:rPr>
                <a:t>B/B)</a:t>
              </a:r>
              <a:r>
                <a:rPr lang="en-US" sz="1200" b="1" i="1" kern="0" baseline="-25000" dirty="0" smtClean="0">
                  <a:latin typeface="Arial" pitchFamily="34" charset="0"/>
                  <a:cs typeface="Arial" pitchFamily="34" charset="0"/>
                </a:rPr>
                <a:t>MAX</a:t>
              </a:r>
              <a:r>
                <a:rPr lang="en-US" sz="1200" b="1" i="1" kern="0" dirty="0" smtClean="0">
                  <a:latin typeface="Arial" pitchFamily="34" charset="0"/>
                  <a:cs typeface="Arial" pitchFamily="34" charset="0"/>
                </a:rPr>
                <a:t> = </a:t>
              </a:r>
              <a:r>
                <a:rPr lang="en-US" sz="1200" b="1" i="1" kern="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8.4×10</a:t>
              </a:r>
              <a:r>
                <a:rPr lang="en-US" sz="1200" b="1" i="1" kern="0" baseline="300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-4</a:t>
              </a:r>
              <a:r>
                <a:rPr lang="en-US" sz="1200" b="1" i="1" kern="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200" b="1" i="1" kern="0" dirty="0" smtClean="0">
                  <a:latin typeface="Arial" pitchFamily="34" charset="0"/>
                  <a:cs typeface="Arial" pitchFamily="34" charset="0"/>
                </a:rPr>
                <a:t>   </a:t>
              </a:r>
            </a:p>
            <a:p>
              <a:pPr marL="342900" indent="-342900" algn="just" eaLnBrk="0" hangingPunct="0">
                <a:spcBef>
                  <a:spcPct val="20000"/>
                </a:spcBef>
                <a:buFontTx/>
                <a:buChar char="•"/>
              </a:pPr>
              <a:r>
                <a:rPr lang="en-US" sz="1200" b="1" i="1" kern="0" dirty="0" smtClean="0">
                  <a:latin typeface="Arial" pitchFamily="34" charset="0"/>
                  <a:cs typeface="Arial" pitchFamily="34" charset="0"/>
                </a:rPr>
                <a:t>RMS = </a:t>
              </a:r>
              <a:r>
                <a:rPr lang="en-US" sz="1200" b="1" i="1" u="sng" kern="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(1.86±0.07)×10</a:t>
              </a:r>
              <a:r>
                <a:rPr lang="en-US" sz="1200" b="1" i="1" u="sng" kern="0" baseline="300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-4</a:t>
              </a:r>
              <a:r>
                <a:rPr lang="en-US" sz="1200" b="1" i="1" kern="0" dirty="0" smtClean="0">
                  <a:latin typeface="Arial" pitchFamily="34" charset="0"/>
                  <a:cs typeface="Arial" pitchFamily="34" charset="0"/>
                </a:rPr>
                <a:t>  </a:t>
              </a:r>
            </a:p>
            <a:p>
              <a:pPr marL="342900" lvl="0" indent="-342900" algn="ctr" eaLnBrk="0" hangingPunct="0">
                <a:spcBef>
                  <a:spcPct val="20000"/>
                </a:spcBef>
              </a:pPr>
              <a:r>
                <a:rPr lang="en-US" sz="1300" b="1" i="1" u="sng" kern="0" dirty="0" smtClean="0">
                  <a:solidFill>
                    <a:srgbClr val="0033CC"/>
                  </a:solidFill>
                  <a:latin typeface="Arial" pitchFamily="34" charset="0"/>
                  <a:cs typeface="Arial" pitchFamily="34" charset="0"/>
                </a:rPr>
                <a:t>Target polarization achieved: </a:t>
              </a:r>
            </a:p>
            <a:p>
              <a:pPr marL="342900" indent="-342900" algn="just" eaLnBrk="0" hangingPunct="0">
                <a:spcBef>
                  <a:spcPct val="20000"/>
                </a:spcBef>
                <a:buFontTx/>
                <a:buChar char="•"/>
              </a:pPr>
              <a:r>
                <a:rPr lang="en-US" sz="1200" b="1" i="1" kern="0" dirty="0" smtClean="0">
                  <a:latin typeface="Arial" pitchFamily="34" charset="0"/>
                  <a:cs typeface="Arial" pitchFamily="34" charset="0"/>
                </a:rPr>
                <a:t>P(+) = </a:t>
              </a:r>
              <a:r>
                <a:rPr lang="en-US" sz="1200" b="1" i="1" kern="0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70%</a:t>
              </a:r>
            </a:p>
            <a:p>
              <a:pPr marL="342900" indent="-342900" algn="just" eaLnBrk="0" hangingPunct="0">
                <a:spcBef>
                  <a:spcPct val="20000"/>
                </a:spcBef>
                <a:buFontTx/>
                <a:buChar char="•"/>
              </a:pPr>
              <a:r>
                <a:rPr lang="en-US" sz="1200" b="1" i="1" kern="0" dirty="0" smtClean="0">
                  <a:latin typeface="Arial" pitchFamily="34" charset="0"/>
                  <a:cs typeface="Arial" pitchFamily="34" charset="0"/>
                </a:rPr>
                <a:t>P(-) = </a:t>
              </a:r>
              <a:r>
                <a:rPr lang="en-US" sz="1200" b="1" i="1" kern="0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64% </a:t>
              </a:r>
            </a:p>
            <a:p>
              <a:pPr marL="342900" lvl="0" indent="-342900" algn="just" eaLnBrk="0" hangingPunct="0">
                <a:spcBef>
                  <a:spcPct val="20000"/>
                </a:spcBef>
                <a:buFontTx/>
                <a:buChar char="•"/>
              </a:pPr>
              <a:endParaRPr lang="en-US" sz="1400" kern="0" dirty="0" smtClean="0"/>
            </a:p>
            <a:p>
              <a:pPr marL="342900" lvl="0" indent="-342900" algn="ctr" eaLnBrk="0" hangingPunct="0">
                <a:spcBef>
                  <a:spcPct val="20000"/>
                </a:spcBef>
              </a:pPr>
              <a:endParaRPr kumimoji="0" lang="en-US" sz="1700" b="1" i="0" u="sng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154604" y="690113"/>
            <a:ext cx="2994037" cy="5089585"/>
            <a:chOff x="154604" y="690113"/>
            <a:chExt cx="2994037" cy="5089585"/>
          </a:xfrm>
        </p:grpSpPr>
        <p:pic>
          <p:nvPicPr>
            <p:cNvPr id="11" name="Рисунок 10" descr="2D_BeforeShimming20160321_24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4604" y="690113"/>
              <a:ext cx="2994037" cy="4166557"/>
            </a:xfrm>
            <a:prstGeom prst="rect">
              <a:avLst/>
            </a:prstGeom>
          </p:spPr>
        </p:pic>
        <p:sp>
          <p:nvSpPr>
            <p:cNvPr id="10" name="Объект 2"/>
            <p:cNvSpPr txBox="1">
              <a:spLocks/>
            </p:cNvSpPr>
            <p:nvPr/>
          </p:nvSpPr>
          <p:spPr>
            <a:xfrm>
              <a:off x="171883" y="4856670"/>
              <a:ext cx="2976758" cy="92302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txBody>
            <a:bodyPr/>
            <a:lstStyle/>
            <a:p>
              <a:pPr lvl="0" algn="ctr" eaLnBrk="0" hangingPunct="0">
                <a:spcBef>
                  <a:spcPct val="20000"/>
                </a:spcBef>
              </a:pPr>
              <a:r>
                <a:rPr lang="en-US" sz="1400" b="1" u="sng" kern="0" dirty="0" smtClean="0">
                  <a:solidFill>
                    <a:srgbClr val="800080"/>
                  </a:solidFill>
                  <a:latin typeface="Arial" pitchFamily="34" charset="0"/>
                  <a:cs typeface="Arial" pitchFamily="34" charset="0"/>
                </a:rPr>
                <a:t>April 2016: Before shimming</a:t>
              </a:r>
            </a:p>
            <a:p>
              <a:pPr marL="342900" lvl="0" indent="-342900" algn="just" eaLnBrk="0" hangingPunct="0">
                <a:spcBef>
                  <a:spcPct val="20000"/>
                </a:spcBef>
                <a:buFontTx/>
                <a:buChar char="•"/>
              </a:pPr>
              <a:r>
                <a:rPr lang="en-US" sz="1200" b="1" i="1" kern="0" dirty="0" smtClean="0">
                  <a:latin typeface="Arial" pitchFamily="34" charset="0"/>
                  <a:cs typeface="Arial" pitchFamily="34" charset="0"/>
                </a:rPr>
                <a:t>(</a:t>
              </a:r>
              <a:r>
                <a:rPr lang="el-GR" sz="1200" b="1" i="1" kern="0" dirty="0" smtClean="0">
                  <a:latin typeface="Arial" pitchFamily="34" charset="0"/>
                  <a:cs typeface="Arial" pitchFamily="34" charset="0"/>
                </a:rPr>
                <a:t>Δ</a:t>
              </a:r>
              <a:r>
                <a:rPr lang="en-US" sz="1200" b="1" i="1" kern="0" dirty="0" smtClean="0">
                  <a:latin typeface="Arial" pitchFamily="34" charset="0"/>
                  <a:cs typeface="Arial" pitchFamily="34" charset="0"/>
                </a:rPr>
                <a:t>B/B)</a:t>
              </a:r>
              <a:r>
                <a:rPr lang="en-US" sz="1200" b="1" i="1" kern="0" baseline="-25000" dirty="0" smtClean="0">
                  <a:latin typeface="Arial" pitchFamily="34" charset="0"/>
                  <a:cs typeface="Arial" pitchFamily="34" charset="0"/>
                </a:rPr>
                <a:t>MAX</a:t>
              </a:r>
              <a:r>
                <a:rPr lang="en-US" sz="1200" b="1" i="1" kern="0" dirty="0" smtClean="0">
                  <a:latin typeface="Arial" pitchFamily="34" charset="0"/>
                  <a:cs typeface="Arial" pitchFamily="34" charset="0"/>
                </a:rPr>
                <a:t> = </a:t>
              </a:r>
              <a:r>
                <a:rPr lang="en-US" sz="1200" b="1" i="1" kern="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2.5×10</a:t>
              </a:r>
              <a:r>
                <a:rPr lang="en-US" sz="1200" b="1" i="1" kern="0" baseline="300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-3</a:t>
              </a:r>
              <a:r>
                <a:rPr lang="en-US" sz="1200" b="1" i="1" kern="0" dirty="0" smtClean="0">
                  <a:latin typeface="Arial" pitchFamily="34" charset="0"/>
                  <a:cs typeface="Arial" pitchFamily="34" charset="0"/>
                </a:rPr>
                <a:t>    </a:t>
              </a:r>
            </a:p>
            <a:p>
              <a:pPr marL="342900" indent="-342900" algn="just" eaLnBrk="0" hangingPunct="0">
                <a:spcBef>
                  <a:spcPct val="20000"/>
                </a:spcBef>
                <a:buFontTx/>
                <a:buChar char="•"/>
              </a:pPr>
              <a:r>
                <a:rPr lang="en-US" sz="1200" b="1" i="1" kern="0" dirty="0" smtClean="0">
                  <a:latin typeface="Arial" pitchFamily="34" charset="0"/>
                  <a:cs typeface="Arial" pitchFamily="34" charset="0"/>
                </a:rPr>
                <a:t>RMS = </a:t>
              </a:r>
              <a:r>
                <a:rPr lang="en-US" sz="1200" b="1" i="1" u="sng" kern="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(4.28±0.08)×10</a:t>
              </a:r>
              <a:r>
                <a:rPr lang="en-US" sz="1200" b="1" i="1" u="sng" kern="0" baseline="300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-4</a:t>
              </a:r>
              <a:r>
                <a:rPr lang="en-US" sz="1200" b="1" i="1" kern="0" dirty="0" smtClean="0">
                  <a:latin typeface="Arial" pitchFamily="34" charset="0"/>
                  <a:cs typeface="Arial" pitchFamily="34" charset="0"/>
                </a:rPr>
                <a:t>    </a:t>
              </a:r>
            </a:p>
            <a:p>
              <a:pPr marL="342900" lvl="0" indent="-342900" algn="just" eaLnBrk="0" hangingPunct="0">
                <a:spcBef>
                  <a:spcPct val="20000"/>
                </a:spcBef>
                <a:buFontTx/>
                <a:buChar char="•"/>
              </a:pPr>
              <a:endParaRPr lang="en-US" sz="1400" kern="0" dirty="0" smtClean="0"/>
            </a:p>
            <a:p>
              <a:pPr marL="342900" lvl="0" indent="-342900" algn="ctr" eaLnBrk="0" hangingPunct="0">
                <a:spcBef>
                  <a:spcPct val="20000"/>
                </a:spcBef>
              </a:pPr>
              <a:endParaRPr kumimoji="0" lang="en-US" sz="1700" b="1" i="0" u="sng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6136474" y="690113"/>
            <a:ext cx="2987833" cy="5158595"/>
            <a:chOff x="6136474" y="690113"/>
            <a:chExt cx="2987833" cy="5158595"/>
          </a:xfrm>
        </p:grpSpPr>
        <p:pic>
          <p:nvPicPr>
            <p:cNvPr id="13" name="Рисунок 12" descr="2D_FinalForSpring2017_20170407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136474" y="690113"/>
              <a:ext cx="2987833" cy="4166559"/>
            </a:xfrm>
            <a:prstGeom prst="rect">
              <a:avLst/>
            </a:prstGeom>
          </p:spPr>
        </p:pic>
        <p:sp>
          <p:nvSpPr>
            <p:cNvPr id="16" name="Объект 2"/>
            <p:cNvSpPr txBox="1">
              <a:spLocks/>
            </p:cNvSpPr>
            <p:nvPr/>
          </p:nvSpPr>
          <p:spPr>
            <a:xfrm>
              <a:off x="6147549" y="4856672"/>
              <a:ext cx="2976758" cy="992036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txBody>
            <a:bodyPr/>
            <a:lstStyle/>
            <a:p>
              <a:pPr lvl="0" algn="ctr" eaLnBrk="0" hangingPunct="0">
                <a:spcBef>
                  <a:spcPct val="20000"/>
                </a:spcBef>
              </a:pPr>
              <a:r>
                <a:rPr lang="en-US" sz="1400" b="1" u="sng" kern="0" dirty="0" smtClean="0">
                  <a:solidFill>
                    <a:srgbClr val="800080"/>
                  </a:solidFill>
                  <a:latin typeface="Arial" pitchFamily="34" charset="0"/>
                  <a:cs typeface="Arial" pitchFamily="34" charset="0"/>
                </a:rPr>
                <a:t>April 2017</a:t>
              </a:r>
            </a:p>
            <a:p>
              <a:pPr marL="342900" lvl="0" indent="-342900" algn="just" eaLnBrk="0" hangingPunct="0">
                <a:spcBef>
                  <a:spcPct val="20000"/>
                </a:spcBef>
                <a:buFontTx/>
                <a:buChar char="•"/>
              </a:pPr>
              <a:r>
                <a:rPr lang="en-US" sz="1200" b="1" i="1" kern="0" dirty="0" smtClean="0">
                  <a:latin typeface="Arial" pitchFamily="34" charset="0"/>
                  <a:cs typeface="Arial" pitchFamily="34" charset="0"/>
                </a:rPr>
                <a:t>(</a:t>
              </a:r>
              <a:r>
                <a:rPr lang="el-GR" sz="1200" b="1" i="1" kern="0" dirty="0" smtClean="0">
                  <a:latin typeface="Arial" pitchFamily="34" charset="0"/>
                  <a:cs typeface="Arial" pitchFamily="34" charset="0"/>
                </a:rPr>
                <a:t>Δ</a:t>
              </a:r>
              <a:r>
                <a:rPr lang="en-US" sz="1200" b="1" i="1" kern="0" dirty="0" smtClean="0">
                  <a:latin typeface="Arial" pitchFamily="34" charset="0"/>
                  <a:cs typeface="Arial" pitchFamily="34" charset="0"/>
                </a:rPr>
                <a:t>B/B)</a:t>
              </a:r>
              <a:r>
                <a:rPr lang="en-US" sz="1200" b="1" i="1" kern="0" baseline="-25000" dirty="0" smtClean="0">
                  <a:latin typeface="Arial" pitchFamily="34" charset="0"/>
                  <a:cs typeface="Arial" pitchFamily="34" charset="0"/>
                </a:rPr>
                <a:t>MAX</a:t>
              </a:r>
              <a:r>
                <a:rPr lang="en-US" sz="1200" b="1" i="1" kern="0" dirty="0" smtClean="0">
                  <a:latin typeface="Arial" pitchFamily="34" charset="0"/>
                  <a:cs typeface="Arial" pitchFamily="34" charset="0"/>
                </a:rPr>
                <a:t> = </a:t>
              </a:r>
              <a:r>
                <a:rPr lang="en-US" sz="1200" b="1" i="1" kern="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7.8×10</a:t>
              </a:r>
              <a:r>
                <a:rPr lang="en-US" sz="1200" b="1" i="1" kern="0" baseline="300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-4</a:t>
              </a:r>
              <a:r>
                <a:rPr lang="en-US" sz="1200" b="1" i="1" kern="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200" b="1" i="1" kern="0" dirty="0" smtClean="0">
                  <a:latin typeface="Arial" pitchFamily="34" charset="0"/>
                  <a:cs typeface="Arial" pitchFamily="34" charset="0"/>
                </a:rPr>
                <a:t>   </a:t>
              </a:r>
            </a:p>
            <a:p>
              <a:pPr marL="342900" indent="-342900" algn="just" eaLnBrk="0" hangingPunct="0">
                <a:spcBef>
                  <a:spcPct val="20000"/>
                </a:spcBef>
                <a:buFontTx/>
                <a:buChar char="•"/>
              </a:pPr>
              <a:r>
                <a:rPr lang="en-US" sz="1200" b="1" i="1" kern="0" dirty="0" smtClean="0">
                  <a:latin typeface="Arial" pitchFamily="34" charset="0"/>
                  <a:cs typeface="Arial" pitchFamily="34" charset="0"/>
                </a:rPr>
                <a:t>RMS = </a:t>
              </a:r>
              <a:r>
                <a:rPr lang="en-US" sz="1200" b="1" i="1" u="sng" kern="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(1.28±0.07)×10</a:t>
              </a:r>
              <a:r>
                <a:rPr lang="en-US" sz="1200" b="1" i="1" u="sng" kern="0" baseline="300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-4</a:t>
              </a:r>
              <a:r>
                <a:rPr lang="en-US" sz="1200" b="1" i="1" kern="0" dirty="0" smtClean="0">
                  <a:latin typeface="Arial" pitchFamily="34" charset="0"/>
                  <a:cs typeface="Arial" pitchFamily="34" charset="0"/>
                </a:rPr>
                <a:t>    </a:t>
              </a:r>
            </a:p>
            <a:p>
              <a:pPr marL="342900" indent="-342900" algn="ctr" eaLnBrk="0" hangingPunct="0">
                <a:spcBef>
                  <a:spcPct val="20000"/>
                </a:spcBef>
              </a:pPr>
              <a:r>
                <a:rPr lang="en-US" sz="1200" b="1" i="1" u="sng" kern="0" dirty="0" smtClean="0">
                  <a:solidFill>
                    <a:srgbClr val="0033CC"/>
                  </a:solidFill>
                  <a:latin typeface="Arial" pitchFamily="34" charset="0"/>
                  <a:cs typeface="Arial" pitchFamily="34" charset="0"/>
                </a:rPr>
                <a:t>Work with the target in the </a:t>
              </a:r>
              <a:r>
                <a:rPr lang="en-US" sz="1200" b="1" i="1" u="sng" kern="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Fall 2017 </a:t>
              </a:r>
            </a:p>
            <a:p>
              <a:pPr marL="342900" lvl="0" indent="-342900" algn="just" eaLnBrk="0" hangingPunct="0">
                <a:spcBef>
                  <a:spcPct val="20000"/>
                </a:spcBef>
              </a:pPr>
              <a:endParaRPr lang="en-US" sz="1400" kern="0" dirty="0" smtClean="0"/>
            </a:p>
            <a:p>
              <a:pPr marL="342900" lvl="0" indent="-342900" algn="ctr" eaLnBrk="0" hangingPunct="0">
                <a:spcBef>
                  <a:spcPct val="20000"/>
                </a:spcBef>
              </a:pPr>
              <a:endParaRPr kumimoji="0" lang="en-US" sz="1700" b="1" i="0" u="sng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11-15, 2017</a:t>
            </a:r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V. L. Rykov, DSPIN-15, Dubna</a:t>
            </a:r>
            <a:endParaRPr lang="en-US" altLang="ja-JP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E5F2A4-40D6-41EE-BAB2-BE7850A5EBD0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48573" y="124931"/>
            <a:ext cx="79966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i="1" dirty="0" smtClean="0">
                <a:solidFill>
                  <a:srgbClr val="800080"/>
                </a:solidFill>
              </a:rPr>
              <a:t>“Dinosaur” shimming: Spring 2016 – Spring 2017</a:t>
            </a:r>
            <a:endParaRPr lang="en-US" b="1" i="1" dirty="0">
              <a:solidFill>
                <a:srgbClr val="80008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11-15, 2017</a:t>
            </a:r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V. L. Rykov, DSPIN-15, Dubna</a:t>
            </a:r>
            <a:endParaRPr lang="en-US" altLang="ja-JP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E5F2A4-40D6-41EE-BAB2-BE7850A5EBD0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448573" y="124931"/>
            <a:ext cx="79966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i="1" dirty="0" smtClean="0">
                <a:solidFill>
                  <a:srgbClr val="800080"/>
                </a:solidFill>
              </a:rPr>
              <a:t>Veto (Guard) system around the polarized target</a:t>
            </a:r>
            <a:endParaRPr lang="en-US" b="1" i="1" dirty="0">
              <a:solidFill>
                <a:srgbClr val="800080"/>
              </a:solidFill>
            </a:endParaRPr>
          </a:p>
        </p:txBody>
      </p:sp>
      <p:pic>
        <p:nvPicPr>
          <p:cNvPr id="10" name="Объект 3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1" y="1556792"/>
            <a:ext cx="4032448" cy="3240359"/>
          </a:xfrm>
          <a:prstGeom prst="rect">
            <a:avLst/>
          </a:prstGeom>
          <a:noFill/>
        </p:spPr>
      </p:pic>
      <p:pic>
        <p:nvPicPr>
          <p:cNvPr id="11" name="Рисунок 1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37314" y="1556792"/>
            <a:ext cx="4327174" cy="3240360"/>
          </a:xfrm>
          <a:prstGeom prst="rect">
            <a:avLst/>
          </a:prstGeom>
          <a:noFill/>
        </p:spPr>
      </p:pic>
      <p:sp>
        <p:nvSpPr>
          <p:cNvPr id="7" name="Объект 2"/>
          <p:cNvSpPr txBox="1">
            <a:spLocks/>
          </p:cNvSpPr>
          <p:nvPr/>
        </p:nvSpPr>
        <p:spPr>
          <a:xfrm>
            <a:off x="240780" y="1311215"/>
            <a:ext cx="4700040" cy="3925018"/>
          </a:xfrm>
          <a:prstGeom prst="rect">
            <a:avLst/>
          </a:prstGeom>
          <a:solidFill>
            <a:srgbClr val="FFFFCC"/>
          </a:solidFill>
          <a:ln w="19050">
            <a:solidFill>
              <a:schemeClr val="tx1"/>
            </a:solidFill>
          </a:ln>
        </p:spPr>
        <p:txBody>
          <a:bodyPr/>
          <a:lstStyle/>
          <a:p>
            <a:pPr marL="342900" lvl="0" indent="-342900" algn="ctr" eaLnBrk="0" hangingPunct="0">
              <a:spcBef>
                <a:spcPct val="20000"/>
              </a:spcBef>
            </a:pPr>
            <a:r>
              <a:rPr lang="en-US" sz="1700" b="1" i="1" u="sng" kern="0" noProof="0" dirty="0" smtClean="0">
                <a:solidFill>
                  <a:srgbClr val="7030A0"/>
                </a:solidFill>
                <a:latin typeface="+mn-lt"/>
              </a:rPr>
              <a:t>Veto detector for charged particles and </a:t>
            </a:r>
            <a:r>
              <a:rPr lang="el-GR" sz="1700" b="1" i="1" u="sng" kern="0" noProof="0" dirty="0" smtClean="0">
                <a:solidFill>
                  <a:srgbClr val="7030A0"/>
                </a:solidFill>
                <a:latin typeface="+mn-lt"/>
              </a:rPr>
              <a:t>γ</a:t>
            </a:r>
            <a:r>
              <a:rPr lang="en-US" sz="1700" b="1" i="1" u="sng" kern="0" noProof="0" dirty="0" smtClean="0">
                <a:solidFill>
                  <a:srgbClr val="7030A0"/>
                </a:solidFill>
                <a:latin typeface="+mn-lt"/>
              </a:rPr>
              <a:t>-quanta</a:t>
            </a:r>
            <a:endParaRPr lang="en-US" sz="1600" kern="0" dirty="0" smtClean="0"/>
          </a:p>
          <a:p>
            <a:pPr marL="342900" lvl="0" indent="-342900" algn="just" eaLnBrk="0" hangingPunct="0">
              <a:spcBef>
                <a:spcPct val="20000"/>
              </a:spcBef>
              <a:buFontTx/>
              <a:buChar char="•"/>
            </a:pPr>
            <a:r>
              <a:rPr lang="en-US" sz="1600" kern="0" dirty="0" err="1" smtClean="0"/>
              <a:t>Scintillator</a:t>
            </a:r>
            <a:r>
              <a:rPr lang="en-US" sz="1600" kern="0" dirty="0" smtClean="0"/>
              <a:t>-Lead sandwich of the thickness ~ 5X</a:t>
            </a:r>
            <a:r>
              <a:rPr lang="en-US" sz="1600" kern="0" baseline="-25000" dirty="0" smtClean="0"/>
              <a:t>0</a:t>
            </a:r>
            <a:endParaRPr lang="en-US" sz="1600" kern="0" dirty="0" smtClean="0"/>
          </a:p>
          <a:p>
            <a:pPr marL="342900" lvl="0" indent="-342900" algn="just" eaLnBrk="0" hangingPunct="0">
              <a:spcBef>
                <a:spcPct val="20000"/>
              </a:spcBef>
              <a:buFontTx/>
              <a:buChar char="•"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Light-collection, using 1</a:t>
            </a: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mm wave-shifting fibers BFC-91AMC</a:t>
            </a:r>
          </a:p>
          <a:p>
            <a:pPr marL="342900" lvl="0" indent="-342900" algn="just" eaLnBrk="0" hangingPunct="0">
              <a:spcBef>
                <a:spcPct val="20000"/>
              </a:spcBef>
              <a:buFontTx/>
              <a:buChar char="•"/>
            </a:pPr>
            <a:r>
              <a:rPr lang="en-US" sz="1600" kern="0" baseline="0" dirty="0" err="1" smtClean="0">
                <a:latin typeface="+mn-lt"/>
              </a:rPr>
              <a:t>Photodetectors</a:t>
            </a:r>
            <a:r>
              <a:rPr lang="en-US" sz="1600" kern="0" baseline="0" dirty="0" smtClean="0">
                <a:latin typeface="+mn-lt"/>
              </a:rPr>
              <a:t>:</a:t>
            </a:r>
            <a:r>
              <a:rPr kumimoji="0" lang="ru-RU" sz="17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1700" kern="0" noProof="0" dirty="0" smtClean="0">
                <a:latin typeface="+mn-lt"/>
              </a:rPr>
              <a:t>p</a:t>
            </a:r>
            <a:r>
              <a:rPr kumimoji="0" lang="en-US" sz="17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hotomultipliers </a:t>
            </a:r>
            <a:r>
              <a:rPr kumimoji="0" lang="ru-RU" sz="17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ФЭУ-84.</a:t>
            </a:r>
            <a:endParaRPr kumimoji="0" lang="en-US" sz="17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 algn="just" eaLnBrk="0" hangingPunct="0">
              <a:spcBef>
                <a:spcPct val="20000"/>
              </a:spcBef>
              <a:buFontTx/>
              <a:buChar char="•"/>
            </a:pPr>
            <a:r>
              <a:rPr lang="en-US" sz="1700" kern="0" dirty="0" smtClean="0">
                <a:latin typeface="+mn-lt"/>
              </a:rPr>
              <a:t>Total number of channels: 12</a:t>
            </a:r>
          </a:p>
          <a:p>
            <a:pPr marL="342900" lvl="0" indent="-342900" algn="just" eaLnBrk="0" hangingPunct="0">
              <a:spcBef>
                <a:spcPct val="20000"/>
              </a:spcBef>
            </a:pPr>
            <a:endParaRPr kumimoji="0" lang="en-US" sz="17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 algn="ctr" eaLnBrk="0" hangingPunct="0">
              <a:spcBef>
                <a:spcPct val="20000"/>
              </a:spcBef>
            </a:pPr>
            <a:r>
              <a:rPr lang="en-US" sz="1700" b="1" i="1" u="sng" kern="0" dirty="0" smtClean="0">
                <a:solidFill>
                  <a:srgbClr val="800080"/>
                </a:solidFill>
                <a:latin typeface="+mn-lt"/>
              </a:rPr>
              <a:t>Usage:</a:t>
            </a:r>
          </a:p>
          <a:p>
            <a:pPr marL="342900" lvl="0" indent="-342900" algn="just" eaLnBrk="0" hangingPunct="0">
              <a:spcBef>
                <a:spcPct val="20000"/>
              </a:spcBef>
              <a:buFontTx/>
              <a:buChar char="•"/>
            </a:pPr>
            <a:r>
              <a:rPr kumimoji="0" lang="en-US" sz="17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Trigger and/or offline veto for elastic, quasi-elastic and some other exclusive processes</a:t>
            </a:r>
          </a:p>
          <a:p>
            <a:pPr marL="342900" lvl="0" indent="-342900" algn="just" eaLnBrk="0" hangingPunct="0">
              <a:spcBef>
                <a:spcPct val="20000"/>
              </a:spcBef>
              <a:buFontTx/>
              <a:buChar char="•"/>
            </a:pPr>
            <a:r>
              <a:rPr kumimoji="0" lang="en-US" sz="17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veto system</a:t>
            </a:r>
            <a:r>
              <a:rPr kumimoji="0" lang="en-US" sz="17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has shown its usefulness for the better selection of events </a:t>
            </a:r>
            <a:r>
              <a:rPr kumimoji="0" lang="en-US" sz="1700" b="1" i="0" u="sng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within the target </a:t>
            </a:r>
            <a:r>
              <a:rPr kumimoji="0" lang="en-US" sz="17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rather than in surrounding materials</a:t>
            </a:r>
            <a:endParaRPr kumimoji="0" lang="en-US" sz="17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850" y="838185"/>
            <a:ext cx="8361363" cy="4823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11-15, 2017</a:t>
            </a:r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V. L. Rykov, DSPIN-15, Dubna</a:t>
            </a:r>
            <a:endParaRPr lang="en-US" altLang="ja-JP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E5F2A4-40D6-41EE-BAB2-BE7850A5EBD0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448573" y="124931"/>
            <a:ext cx="79966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i="1" dirty="0" smtClean="0">
                <a:solidFill>
                  <a:srgbClr val="800080"/>
                </a:solidFill>
              </a:rPr>
              <a:t>Spectrometer magnet</a:t>
            </a:r>
            <a:endParaRPr lang="en-US" b="1" i="1" dirty="0">
              <a:solidFill>
                <a:srgbClr val="800080"/>
              </a:solidFill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3847381" y="3010619"/>
            <a:ext cx="4837833" cy="3114136"/>
          </a:xfrm>
          <a:prstGeom prst="rect">
            <a:avLst/>
          </a:prstGeom>
          <a:solidFill>
            <a:srgbClr val="CCFFCC"/>
          </a:solidFill>
          <a:ln w="19050">
            <a:solidFill>
              <a:schemeClr val="tx1"/>
            </a:solidFill>
          </a:ln>
        </p:spPr>
        <p:txBody>
          <a:bodyPr/>
          <a:lstStyle/>
          <a:p>
            <a:pPr marL="342900" lvl="0" indent="-342900" algn="just" eaLnBrk="0" hangingPunct="0">
              <a:spcBef>
                <a:spcPct val="20000"/>
              </a:spcBef>
              <a:buFontTx/>
              <a:buChar char="•"/>
            </a:pPr>
            <a:r>
              <a:rPr lang="en-US" sz="1400" kern="0" dirty="0" smtClean="0"/>
              <a:t>Aperture: </a:t>
            </a:r>
            <a:r>
              <a:rPr lang="en-US" sz="1400" b="1" kern="0" dirty="0" smtClean="0">
                <a:solidFill>
                  <a:srgbClr val="FF0000"/>
                </a:solidFill>
              </a:rPr>
              <a:t>H×V ≈ 2.3×1 m</a:t>
            </a:r>
            <a:r>
              <a:rPr lang="en-US" sz="1400" b="1" kern="0" baseline="30000" dirty="0" smtClean="0">
                <a:solidFill>
                  <a:srgbClr val="FF0000"/>
                </a:solidFill>
              </a:rPr>
              <a:t>2</a:t>
            </a:r>
            <a:endParaRPr lang="en-US" sz="1400" b="1" kern="0" dirty="0" smtClean="0"/>
          </a:p>
          <a:p>
            <a:pPr marL="342900" lvl="0" indent="-342900" algn="just" eaLnBrk="0" hangingPunct="0">
              <a:spcBef>
                <a:spcPct val="20000"/>
              </a:spcBef>
              <a:buFontTx/>
              <a:buChar char="•"/>
            </a:pPr>
            <a:r>
              <a:rPr lang="en-US" sz="1400" kern="0" dirty="0" smtClean="0"/>
              <a:t>Nominal coil current: </a:t>
            </a:r>
            <a:r>
              <a:rPr lang="en-US" sz="1400" b="1" kern="0" dirty="0" smtClean="0">
                <a:solidFill>
                  <a:srgbClr val="FF0000"/>
                </a:solidFill>
              </a:rPr>
              <a:t>2.5 kA</a:t>
            </a:r>
          </a:p>
          <a:p>
            <a:pPr marL="342900" lvl="0" indent="-342900" algn="just" eaLnBrk="0" hangingPunct="0">
              <a:spcBef>
                <a:spcPct val="20000"/>
              </a:spcBef>
              <a:buFontTx/>
              <a:buChar char="•"/>
            </a:pPr>
            <a:r>
              <a:rPr lang="en-US" sz="1400" kern="0" dirty="0" smtClean="0"/>
              <a:t>Power consumption: </a:t>
            </a:r>
            <a:r>
              <a:rPr lang="en-US" sz="1400" b="1" kern="0" dirty="0" smtClean="0">
                <a:solidFill>
                  <a:srgbClr val="FF0000"/>
                </a:solidFill>
              </a:rPr>
              <a:t>1250 kW </a:t>
            </a:r>
          </a:p>
          <a:p>
            <a:pPr marL="342900" lvl="0" indent="-342900" algn="just" eaLnBrk="0" hangingPunct="0">
              <a:spcBef>
                <a:spcPct val="20000"/>
              </a:spcBef>
              <a:buFontTx/>
              <a:buChar char="•"/>
            </a:pPr>
            <a:r>
              <a:rPr lang="en-US" sz="1400" kern="0" dirty="0" smtClean="0"/>
              <a:t>Nominal magnetic field at center: ~</a:t>
            </a:r>
            <a:r>
              <a:rPr lang="en-US" sz="1400" b="1" kern="0" dirty="0" smtClean="0">
                <a:solidFill>
                  <a:srgbClr val="FF0000"/>
                </a:solidFill>
              </a:rPr>
              <a:t>1 T</a:t>
            </a:r>
          </a:p>
          <a:p>
            <a:pPr marL="342900" lvl="0" indent="-342900" algn="just" eaLnBrk="0" hangingPunct="0">
              <a:spcBef>
                <a:spcPct val="20000"/>
              </a:spcBef>
              <a:buFontTx/>
              <a:buChar char="•"/>
            </a:pPr>
            <a:r>
              <a:rPr lang="en-US" sz="1400" kern="0" dirty="0" smtClean="0"/>
              <a:t>Bending power: </a:t>
            </a:r>
            <a:r>
              <a:rPr lang="en-US" sz="1400" b="1" kern="0" dirty="0" smtClean="0"/>
              <a:t>~</a:t>
            </a:r>
            <a:r>
              <a:rPr lang="en-US" sz="1400" b="1" kern="0" dirty="0" smtClean="0">
                <a:solidFill>
                  <a:srgbClr val="FF0000"/>
                </a:solidFill>
              </a:rPr>
              <a:t>(1-1.5) </a:t>
            </a:r>
            <a:r>
              <a:rPr lang="en-US" sz="1400" b="1" kern="0" dirty="0" err="1" smtClean="0">
                <a:solidFill>
                  <a:srgbClr val="FF0000"/>
                </a:solidFill>
              </a:rPr>
              <a:t>T×m</a:t>
            </a:r>
            <a:endParaRPr lang="en-US" sz="1400" b="1" kern="0" dirty="0" smtClean="0">
              <a:solidFill>
                <a:srgbClr val="FF0000"/>
              </a:solidFill>
            </a:endParaRPr>
          </a:p>
          <a:p>
            <a:pPr marL="342900" lvl="0" indent="-342900" algn="ctr" eaLnBrk="0" hangingPunct="0">
              <a:spcBef>
                <a:spcPct val="20000"/>
              </a:spcBef>
            </a:pPr>
            <a:r>
              <a:rPr lang="en-US" sz="1400" b="1" i="1" u="sng" kern="0" dirty="0" smtClean="0">
                <a:solidFill>
                  <a:srgbClr val="0033CC"/>
                </a:solidFill>
              </a:rPr>
              <a:t>In the Spring-2018</a:t>
            </a:r>
            <a:r>
              <a:rPr lang="en-US" sz="1400" b="1" i="1" kern="0" dirty="0" smtClean="0">
                <a:solidFill>
                  <a:srgbClr val="0033CC"/>
                </a:solidFill>
              </a:rPr>
              <a:t>:</a:t>
            </a:r>
          </a:p>
          <a:p>
            <a:pPr marL="342900" lvl="0" indent="-342900" algn="just" eaLnBrk="0" hangingPunct="0">
              <a:spcBef>
                <a:spcPct val="20000"/>
              </a:spcBef>
              <a:buFontTx/>
              <a:buChar char="•"/>
            </a:pPr>
            <a:r>
              <a:rPr lang="en-US" sz="1400" kern="0" dirty="0" smtClean="0"/>
              <a:t>The coil current </a:t>
            </a:r>
            <a:r>
              <a:rPr lang="en-US" sz="1400" b="1" kern="0" dirty="0" smtClean="0">
                <a:solidFill>
                  <a:srgbClr val="FF0000"/>
                </a:solidFill>
              </a:rPr>
              <a:t>1 kA </a:t>
            </a:r>
            <a:r>
              <a:rPr lang="en-US" sz="1400" i="1" kern="0" dirty="0" smtClean="0">
                <a:solidFill>
                  <a:srgbClr val="0033CC"/>
                </a:solidFill>
              </a:rPr>
              <a:t>(40% of the nominal current)</a:t>
            </a:r>
          </a:p>
          <a:p>
            <a:pPr marL="342900" indent="-342900" algn="just" eaLnBrk="0" hangingPunct="0">
              <a:spcBef>
                <a:spcPct val="20000"/>
              </a:spcBef>
              <a:buFontTx/>
              <a:buChar char="•"/>
            </a:pPr>
            <a:r>
              <a:rPr lang="en-US" sz="1400" kern="0" dirty="0" smtClean="0"/>
              <a:t>Power consumption: ~</a:t>
            </a:r>
            <a:r>
              <a:rPr lang="en-US" sz="1400" b="1" kern="0" dirty="0" smtClean="0">
                <a:solidFill>
                  <a:srgbClr val="FF0000"/>
                </a:solidFill>
              </a:rPr>
              <a:t>200 kW</a:t>
            </a:r>
            <a:endParaRPr lang="en-US" sz="1400" kern="0" dirty="0" smtClean="0"/>
          </a:p>
          <a:p>
            <a:pPr marL="342900" lvl="0" indent="-342900" algn="just" eaLnBrk="0" hangingPunct="0">
              <a:spcBef>
                <a:spcPct val="20000"/>
              </a:spcBef>
              <a:buFontTx/>
              <a:buChar char="•"/>
            </a:pPr>
            <a:r>
              <a:rPr lang="en-US" sz="1400" kern="0" dirty="0" smtClean="0"/>
              <a:t>Magnetic field at center: </a:t>
            </a:r>
            <a:r>
              <a:rPr lang="en-US" sz="1400" b="1" kern="0" dirty="0" smtClean="0"/>
              <a:t>~</a:t>
            </a:r>
            <a:r>
              <a:rPr lang="en-US" sz="1400" b="1" kern="0" dirty="0" smtClean="0">
                <a:solidFill>
                  <a:srgbClr val="FF0000"/>
                </a:solidFill>
              </a:rPr>
              <a:t>(0.55-0.6) T</a:t>
            </a:r>
            <a:endParaRPr lang="en-US" sz="1400" kern="0" dirty="0" smtClean="0"/>
          </a:p>
          <a:p>
            <a:pPr marL="342900" lvl="0" indent="-342900" algn="just" eaLnBrk="0" hangingPunct="0">
              <a:spcBef>
                <a:spcPct val="20000"/>
              </a:spcBef>
              <a:buFontTx/>
              <a:buChar char="•"/>
            </a:pPr>
            <a:r>
              <a:rPr lang="en-US" sz="1400" kern="0" dirty="0" smtClean="0"/>
              <a:t>Bending power: </a:t>
            </a:r>
            <a:r>
              <a:rPr lang="en-US" sz="1400" b="1" kern="0" dirty="0" smtClean="0"/>
              <a:t>~</a:t>
            </a:r>
            <a:r>
              <a:rPr lang="en-US" sz="1400" b="1" kern="0" dirty="0" smtClean="0">
                <a:solidFill>
                  <a:srgbClr val="FF0000"/>
                </a:solidFill>
              </a:rPr>
              <a:t>(0.6-0.9) </a:t>
            </a:r>
            <a:r>
              <a:rPr lang="en-US" sz="1400" b="1" kern="0" dirty="0" err="1" smtClean="0">
                <a:solidFill>
                  <a:srgbClr val="FF0000"/>
                </a:solidFill>
              </a:rPr>
              <a:t>T×m</a:t>
            </a:r>
            <a:r>
              <a:rPr lang="en-US" sz="1400" kern="0" dirty="0" smtClean="0"/>
              <a:t>.</a:t>
            </a:r>
          </a:p>
          <a:p>
            <a:pPr marL="342900" lvl="0" indent="-342900" algn="just" eaLnBrk="0" hangingPunct="0">
              <a:spcBef>
                <a:spcPct val="20000"/>
              </a:spcBef>
            </a:pPr>
            <a:endParaRPr lang="en-US" sz="1400" kern="0" dirty="0" smtClean="0"/>
          </a:p>
          <a:p>
            <a:pPr marL="342900" lvl="0" indent="-342900" algn="just" eaLnBrk="0" hangingPunct="0">
              <a:spcBef>
                <a:spcPct val="20000"/>
              </a:spcBef>
              <a:buFontTx/>
              <a:buChar char="•"/>
            </a:pPr>
            <a:r>
              <a:rPr lang="en-US" sz="1400" kern="0" dirty="0" smtClean="0"/>
              <a:t>Precise measurements of the magnetic field map: </a:t>
            </a:r>
            <a:r>
              <a:rPr lang="en-US" sz="1400" b="1" kern="0" dirty="0" smtClean="0">
                <a:solidFill>
                  <a:srgbClr val="FF0000"/>
                </a:solidFill>
              </a:rPr>
              <a:t>Fall 2017</a:t>
            </a:r>
            <a:endParaRPr lang="en-US" sz="1400" b="1" kern="0" dirty="0" smtClean="0"/>
          </a:p>
          <a:p>
            <a:pPr marL="342900" lvl="0" indent="-342900" algn="just" eaLnBrk="0" hangingPunct="0">
              <a:spcBef>
                <a:spcPct val="20000"/>
              </a:spcBef>
            </a:pPr>
            <a:endParaRPr kumimoji="0" lang="en-US" sz="17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The status of SPASCHARM experiment with polarized target at U-70 accelerator&amp;quot;&quot;/&gt;&lt;property id=&quot;20307&quot; value=&quot;256&quot;/&gt;&lt;/object&gt;&lt;object type=&quot;3&quot; unique_id=&quot;16504&quot;&gt;&lt;property id=&quot;20148&quot; value=&quot;5&quot;/&gt;&lt;property id=&quot;20300&quot; value=&quot;Slide 2&quot;/&gt;&lt;property id=&quot;20307&quot; value=&quot;338&quot;/&gt;&lt;/object&gt;&lt;object type=&quot;3&quot; unique_id=&quot;16565&quot;&gt;&lt;property id=&quot;20148&quot; value=&quot;5&quot;/&gt;&lt;property id=&quot;20300&quot; value=&quot;Slide 3&quot;/&gt;&lt;property id=&quot;20307&quot; value=&quot;339&quot;/&gt;&lt;/object&gt;&lt;object type=&quot;3&quot; unique_id=&quot;17430&quot;&gt;&lt;property id=&quot;20148&quot; value=&quot;5&quot;/&gt;&lt;property id=&quot;20300&quot; value=&quot;Slide 4&quot;/&gt;&lt;property id=&quot;20307&quot; value=&quot;359&quot;/&gt;&lt;/object&gt;&lt;object type=&quot;3&quot; unique_id=&quot;17431&quot;&gt;&lt;property id=&quot;20148&quot; value=&quot;5&quot;/&gt;&lt;property id=&quot;20300&quot; value=&quot;Slide 5&quot;/&gt;&lt;property id=&quot;20307&quot; value=&quot;358&quot;/&gt;&lt;/object&gt;&lt;object type=&quot;3&quot; unique_id=&quot;17594&quot;&gt;&lt;property id=&quot;20148&quot; value=&quot;5&quot;/&gt;&lt;property id=&quot;20300&quot; value=&quot;Slide 8&quot;/&gt;&lt;property id=&quot;20307&quot; value=&quot;360&quot;/&gt;&lt;/object&gt;&lt;object type=&quot;3&quot; unique_id=&quot;17894&quot;&gt;&lt;property id=&quot;20148&quot; value=&quot;5&quot;/&gt;&lt;property id=&quot;20300&quot; value=&quot;Slide 9&quot;/&gt;&lt;property id=&quot;20307&quot; value=&quot;362&quot;/&gt;&lt;/object&gt;&lt;object type=&quot;3&quot; unique_id=&quot;18457&quot;&gt;&lt;property id=&quot;20148&quot; value=&quot;5&quot;/&gt;&lt;property id=&quot;20300&quot; value=&quot;Slide 10&quot;/&gt;&lt;property id=&quot;20307&quot; value=&quot;363&quot;/&gt;&lt;/object&gt;&lt;object type=&quot;3&quot; unique_id=&quot;18662&quot;&gt;&lt;property id=&quot;20148&quot; value=&quot;5&quot;/&gt;&lt;property id=&quot;20300&quot; value=&quot;Slide 11&quot;/&gt;&lt;property id=&quot;20307&quot; value=&quot;364&quot;/&gt;&lt;/object&gt;&lt;object type=&quot;3&quot; unique_id=&quot;19420&quot;&gt;&lt;property id=&quot;20148&quot; value=&quot;5&quot;/&gt;&lt;property id=&quot;20300&quot; value=&quot;Slide 15&quot;/&gt;&lt;property id=&quot;20307&quot; value=&quot;367&quot;/&gt;&lt;/object&gt;&lt;object type=&quot;3&quot; unique_id=&quot;19639&quot;&gt;&lt;property id=&quot;20148&quot; value=&quot;5&quot;/&gt;&lt;property id=&quot;20300&quot; value=&quot;Slide 12&quot;/&gt;&lt;property id=&quot;20307&quot; value=&quot;370&quot;/&gt;&lt;/object&gt;&lt;object type=&quot;3&quot; unique_id=&quot;21338&quot;&gt;&lt;property id=&quot;20148&quot; value=&quot;5&quot;/&gt;&lt;property id=&quot;20300&quot; value=&quot;Slide 14&quot;/&gt;&lt;property id=&quot;20307&quot; value=&quot;378&quot;/&gt;&lt;/object&gt;&lt;object type=&quot;3&quot; unique_id=&quot;21612&quot;&gt;&lt;property id=&quot;20148&quot; value=&quot;5&quot;/&gt;&lt;property id=&quot;20300&quot; value=&quot;Slide 13&quot;/&gt;&lt;property id=&quot;20307&quot; value=&quot;379&quot;/&gt;&lt;/object&gt;&lt;object type=&quot;3&quot; unique_id=&quot;21803&quot;&gt;&lt;property id=&quot;20148&quot; value=&quot;5&quot;/&gt;&lt;property id=&quot;20300&quot; value=&quot;Slide 6&quot;/&gt;&lt;property id=&quot;20307&quot; value=&quot;380&quot;/&gt;&lt;/object&gt;&lt;object type=&quot;3&quot; unique_id=&quot;21921&quot;&gt;&lt;property id=&quot;20148&quot; value=&quot;5&quot;/&gt;&lt;property id=&quot;20300&quot; value=&quot;Slide 7&quot;/&gt;&lt;property id=&quot;20307&quot; value=&quot;381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coll_talk">
  <a:themeElements>
    <a:clrScheme name="coll_talk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oll_talk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oll_talk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ll_talk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ll_talk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ll_talk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ll_talk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ll_talk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ll_talk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15512</TotalTime>
  <Words>2425</Words>
  <Application>Microsoft Office PowerPoint</Application>
  <PresentationFormat>Экран (4:3)</PresentationFormat>
  <Paragraphs>337</Paragraphs>
  <Slides>15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coll_talk</vt:lpstr>
      <vt:lpstr>Equation</vt:lpstr>
      <vt:lpstr>The status of SPASCHARM experiment with polarized target at U-70 accelerator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Fermi National Accel Lab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psemenov</dc:creator>
  <cp:lastModifiedBy>rykov</cp:lastModifiedBy>
  <cp:revision>1040</cp:revision>
  <dcterms:created xsi:type="dcterms:W3CDTF">2005-01-27T15:05:35Z</dcterms:created>
  <dcterms:modified xsi:type="dcterms:W3CDTF">2017-09-09T20:23:15Z</dcterms:modified>
</cp:coreProperties>
</file>