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51" r:id="rId1"/>
    <p:sldMasterId id="2147483806" r:id="rId2"/>
    <p:sldMasterId id="2147483695" r:id="rId3"/>
    <p:sldMasterId id="2147483818" r:id="rId4"/>
    <p:sldMasterId id="2147483838" r:id="rId5"/>
    <p:sldMasterId id="2147483844" r:id="rId6"/>
  </p:sldMasterIdLst>
  <p:notesMasterIdLst>
    <p:notesMasterId r:id="rId72"/>
  </p:notesMasterIdLst>
  <p:sldIdLst>
    <p:sldId id="491" r:id="rId7"/>
    <p:sldId id="551" r:id="rId8"/>
    <p:sldId id="552" r:id="rId9"/>
    <p:sldId id="496" r:id="rId10"/>
    <p:sldId id="497" r:id="rId11"/>
    <p:sldId id="553" r:id="rId12"/>
    <p:sldId id="494" r:id="rId13"/>
    <p:sldId id="560" r:id="rId14"/>
    <p:sldId id="515" r:id="rId15"/>
    <p:sldId id="524" r:id="rId16"/>
    <p:sldId id="516" r:id="rId17"/>
    <p:sldId id="527" r:id="rId18"/>
    <p:sldId id="523" r:id="rId19"/>
    <p:sldId id="501" r:id="rId20"/>
    <p:sldId id="500" r:id="rId21"/>
    <p:sldId id="531" r:id="rId22"/>
    <p:sldId id="533" r:id="rId23"/>
    <p:sldId id="534" r:id="rId24"/>
    <p:sldId id="540" r:id="rId25"/>
    <p:sldId id="541" r:id="rId26"/>
    <p:sldId id="504" r:id="rId27"/>
    <p:sldId id="538" r:id="rId28"/>
    <p:sldId id="503" r:id="rId29"/>
    <p:sldId id="505" r:id="rId30"/>
    <p:sldId id="558" r:id="rId31"/>
    <p:sldId id="559" r:id="rId32"/>
    <p:sldId id="556" r:id="rId33"/>
    <p:sldId id="511" r:id="rId34"/>
    <p:sldId id="267" r:id="rId35"/>
    <p:sldId id="268" r:id="rId36"/>
    <p:sldId id="269" r:id="rId37"/>
    <p:sldId id="270" r:id="rId38"/>
    <p:sldId id="271" r:id="rId39"/>
    <p:sldId id="561" r:id="rId40"/>
    <p:sldId id="562" r:id="rId41"/>
    <p:sldId id="563" r:id="rId42"/>
    <p:sldId id="564" r:id="rId43"/>
    <p:sldId id="565" r:id="rId44"/>
    <p:sldId id="513" r:id="rId45"/>
    <p:sldId id="514" r:id="rId46"/>
    <p:sldId id="365" r:id="rId47"/>
    <p:sldId id="373" r:id="rId48"/>
    <p:sldId id="525" r:id="rId49"/>
    <p:sldId id="526" r:id="rId50"/>
    <p:sldId id="528" r:id="rId51"/>
    <p:sldId id="529" r:id="rId52"/>
    <p:sldId id="542" r:id="rId53"/>
    <p:sldId id="507" r:id="rId54"/>
    <p:sldId id="530" r:id="rId55"/>
    <p:sldId id="520" r:id="rId56"/>
    <p:sldId id="532" r:id="rId57"/>
    <p:sldId id="544" r:id="rId58"/>
    <p:sldId id="543" r:id="rId59"/>
    <p:sldId id="545" r:id="rId60"/>
    <p:sldId id="548" r:id="rId61"/>
    <p:sldId id="549" r:id="rId62"/>
    <p:sldId id="260" r:id="rId63"/>
    <p:sldId id="512" r:id="rId64"/>
    <p:sldId id="456" r:id="rId65"/>
    <p:sldId id="405" r:id="rId66"/>
    <p:sldId id="464" r:id="rId67"/>
    <p:sldId id="465" r:id="rId68"/>
    <p:sldId id="466" r:id="rId69"/>
    <p:sldId id="474" r:id="rId70"/>
    <p:sldId id="550" r:id="rId71"/>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66FF33"/>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91" autoAdjust="0"/>
    <p:restoredTop sz="94660"/>
  </p:normalViewPr>
  <p:slideViewPr>
    <p:cSldViewPr>
      <p:cViewPr varScale="1">
        <p:scale>
          <a:sx n="60" d="100"/>
          <a:sy n="60" d="100"/>
        </p:scale>
        <p:origin x="1408" y="4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image" Target="../media/image5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ru-RU" altLang="ru-RU"/>
          </a:p>
        </p:txBody>
      </p:sp>
      <p:sp>
        <p:nvSpPr>
          <p:cNvPr id="1024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ru-RU" altLang="ru-RU"/>
          </a:p>
        </p:txBody>
      </p:sp>
      <p:sp>
        <p:nvSpPr>
          <p:cNvPr id="102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ru-RU" altLang="ru-RU"/>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67419F9D-FEE3-4D8B-B3F2-9BED91EC12F9}" type="slidenum">
              <a:rPr lang="ru-RU" altLang="ru-RU"/>
              <a:pPr/>
              <a:t>‹#›</a:t>
            </a:fld>
            <a:endParaRPr lang="ru-RU" altLang="ru-RU"/>
          </a:p>
        </p:txBody>
      </p:sp>
    </p:spTree>
    <p:extLst>
      <p:ext uri="{BB962C8B-B14F-4D97-AF65-F5344CB8AC3E}">
        <p14:creationId xmlns:p14="http://schemas.microsoft.com/office/powerpoint/2010/main" val="199016643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6">
            <a:extLst>
              <a:ext uri="{FF2B5EF4-FFF2-40B4-BE49-F238E27FC236}">
                <a16:creationId xmlns:a16="http://schemas.microsoft.com/office/drawing/2014/main" id="{F4EE41F9-5809-4FF9-A526-7DC88486F726}"/>
              </a:ext>
            </a:extLst>
          </p:cNvPr>
          <p:cNvSpPr txBox="1">
            <a:spLocks noGrp="1"/>
          </p:cNvSpPr>
          <p:nvPr>
            <p:ph type="sldNum" sz="quarter" idx="5"/>
          </p:nvPr>
        </p:nvSpPr>
        <p:spPr>
          <a:ln/>
        </p:spPr>
        <p:txBody>
          <a:bodyPr vert="horz" lIns="0" tIns="0" rIns="0" bIns="0" anchor="b">
            <a:noAutofit/>
          </a:bodyPr>
          <a:lstStyle/>
          <a:p>
            <a:pPr lvl="0"/>
            <a:fld id="{504396F1-55E3-489D-BB43-DA5DB474D059}" type="slidenum">
              <a:t>29</a:t>
            </a:fld>
            <a:endParaRPr lang="en-US"/>
          </a:p>
        </p:txBody>
      </p:sp>
      <p:sp>
        <p:nvSpPr>
          <p:cNvPr id="2" name="Образ слайда 1">
            <a:extLst>
              <a:ext uri="{FF2B5EF4-FFF2-40B4-BE49-F238E27FC236}">
                <a16:creationId xmlns:a16="http://schemas.microsoft.com/office/drawing/2014/main" id="{55BA0915-526E-478F-99C2-6472A5827FF6}"/>
              </a:ext>
            </a:extLst>
          </p:cNvPr>
          <p:cNvSpPr>
            <a:spLocks noGrp="1" noRot="1" noChangeAspect="1" noResize="1"/>
          </p:cNvSpPr>
          <p:nvPr>
            <p:ph type="sldImg"/>
          </p:nvPr>
        </p:nvSpPr>
        <p:spPr>
          <a:xfrm>
            <a:off x="1371600" y="763588"/>
            <a:ext cx="5029200" cy="3771900"/>
          </a:xfrm>
          <a:solidFill>
            <a:srgbClr val="99CCFF"/>
          </a:solidFill>
          <a:ln w="25400">
            <a:solidFill>
              <a:srgbClr val="000000"/>
            </a:solidFill>
            <a:prstDash val="solid"/>
          </a:ln>
        </p:spPr>
      </p:sp>
      <p:sp>
        <p:nvSpPr>
          <p:cNvPr id="3" name="Заметки 2">
            <a:extLst>
              <a:ext uri="{FF2B5EF4-FFF2-40B4-BE49-F238E27FC236}">
                <a16:creationId xmlns:a16="http://schemas.microsoft.com/office/drawing/2014/main" id="{AA17E362-4FE1-4BAB-8A22-3F97CF655075}"/>
              </a:ext>
            </a:extLst>
          </p:cNvPr>
          <p:cNvSpPr txBox="1">
            <a:spLocks noGrp="1"/>
          </p:cNvSpPr>
          <p:nvPr>
            <p:ph type="body" sz="quarter" idx="1"/>
          </p:nvPr>
        </p:nvSpPr>
        <p:spPr/>
        <p:txBody>
          <a:bodyPr vert="horz"/>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6">
            <a:extLst>
              <a:ext uri="{FF2B5EF4-FFF2-40B4-BE49-F238E27FC236}">
                <a16:creationId xmlns:a16="http://schemas.microsoft.com/office/drawing/2014/main" id="{45DD4AB4-CB7D-4EC2-9F9B-35C96878D9F3}"/>
              </a:ext>
            </a:extLst>
          </p:cNvPr>
          <p:cNvSpPr txBox="1">
            <a:spLocks noGrp="1"/>
          </p:cNvSpPr>
          <p:nvPr>
            <p:ph type="sldNum" sz="quarter" idx="5"/>
          </p:nvPr>
        </p:nvSpPr>
        <p:spPr>
          <a:ln/>
        </p:spPr>
        <p:txBody>
          <a:bodyPr vert="horz" lIns="0" tIns="0" rIns="0" bIns="0" anchor="b">
            <a:noAutofit/>
          </a:bodyPr>
          <a:lstStyle/>
          <a:p>
            <a:pPr lvl="0"/>
            <a:fld id="{F81CFE86-DC8D-412D-8A5A-C70C3183471C}" type="slidenum">
              <a:t>30</a:t>
            </a:fld>
            <a:endParaRPr lang="en-US"/>
          </a:p>
        </p:txBody>
      </p:sp>
      <p:sp>
        <p:nvSpPr>
          <p:cNvPr id="2" name="Образ слайда 1">
            <a:extLst>
              <a:ext uri="{FF2B5EF4-FFF2-40B4-BE49-F238E27FC236}">
                <a16:creationId xmlns:a16="http://schemas.microsoft.com/office/drawing/2014/main" id="{706272F9-0ED5-4EC2-827D-5710E0A244A7}"/>
              </a:ext>
            </a:extLst>
          </p:cNvPr>
          <p:cNvSpPr>
            <a:spLocks noGrp="1" noRot="1" noChangeAspect="1" noResize="1"/>
          </p:cNvSpPr>
          <p:nvPr>
            <p:ph type="sldImg"/>
          </p:nvPr>
        </p:nvSpPr>
        <p:spPr>
          <a:xfrm>
            <a:off x="1371600" y="763588"/>
            <a:ext cx="5029200" cy="3771900"/>
          </a:xfrm>
          <a:solidFill>
            <a:srgbClr val="99CCFF"/>
          </a:solidFill>
          <a:ln w="25400">
            <a:solidFill>
              <a:srgbClr val="000000"/>
            </a:solidFill>
            <a:prstDash val="solid"/>
          </a:ln>
        </p:spPr>
      </p:sp>
      <p:sp>
        <p:nvSpPr>
          <p:cNvPr id="3" name="Заметки 2">
            <a:extLst>
              <a:ext uri="{FF2B5EF4-FFF2-40B4-BE49-F238E27FC236}">
                <a16:creationId xmlns:a16="http://schemas.microsoft.com/office/drawing/2014/main" id="{71718E11-1221-4AE7-A396-ED14B4C055B7}"/>
              </a:ext>
            </a:extLst>
          </p:cNvPr>
          <p:cNvSpPr txBox="1">
            <a:spLocks noGrp="1"/>
          </p:cNvSpPr>
          <p:nvPr>
            <p:ph type="body" sz="quarter" idx="1"/>
          </p:nvPr>
        </p:nvSpPr>
        <p:spPr/>
        <p:txBody>
          <a:bodyPr vert="horz"/>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6">
            <a:extLst>
              <a:ext uri="{FF2B5EF4-FFF2-40B4-BE49-F238E27FC236}">
                <a16:creationId xmlns:a16="http://schemas.microsoft.com/office/drawing/2014/main" id="{5AFBCD93-27B2-444D-9A6E-94A9A60F0918}"/>
              </a:ext>
            </a:extLst>
          </p:cNvPr>
          <p:cNvSpPr txBox="1">
            <a:spLocks noGrp="1"/>
          </p:cNvSpPr>
          <p:nvPr>
            <p:ph type="sldNum" sz="quarter" idx="5"/>
          </p:nvPr>
        </p:nvSpPr>
        <p:spPr>
          <a:ln/>
        </p:spPr>
        <p:txBody>
          <a:bodyPr vert="horz" lIns="0" tIns="0" rIns="0" bIns="0" anchor="b">
            <a:noAutofit/>
          </a:bodyPr>
          <a:lstStyle/>
          <a:p>
            <a:pPr lvl="0"/>
            <a:fld id="{7A0F4730-82DD-4077-B183-455CD160EDEA}" type="slidenum">
              <a:t>31</a:t>
            </a:fld>
            <a:endParaRPr lang="en-US"/>
          </a:p>
        </p:txBody>
      </p:sp>
      <p:sp>
        <p:nvSpPr>
          <p:cNvPr id="2" name="Образ слайда 1">
            <a:extLst>
              <a:ext uri="{FF2B5EF4-FFF2-40B4-BE49-F238E27FC236}">
                <a16:creationId xmlns:a16="http://schemas.microsoft.com/office/drawing/2014/main" id="{59EA568C-2A0F-4283-ACD7-A2370EDA67D2}"/>
              </a:ext>
            </a:extLst>
          </p:cNvPr>
          <p:cNvSpPr>
            <a:spLocks noGrp="1" noRot="1" noChangeAspect="1" noResize="1"/>
          </p:cNvSpPr>
          <p:nvPr>
            <p:ph type="sldImg"/>
          </p:nvPr>
        </p:nvSpPr>
        <p:spPr>
          <a:xfrm>
            <a:off x="1371600" y="763588"/>
            <a:ext cx="5029200" cy="3771900"/>
          </a:xfrm>
          <a:solidFill>
            <a:srgbClr val="99CCFF"/>
          </a:solidFill>
          <a:ln w="25400">
            <a:solidFill>
              <a:srgbClr val="000000"/>
            </a:solidFill>
            <a:prstDash val="solid"/>
          </a:ln>
        </p:spPr>
      </p:sp>
      <p:sp>
        <p:nvSpPr>
          <p:cNvPr id="3" name="Заметки 2">
            <a:extLst>
              <a:ext uri="{FF2B5EF4-FFF2-40B4-BE49-F238E27FC236}">
                <a16:creationId xmlns:a16="http://schemas.microsoft.com/office/drawing/2014/main" id="{756BB9C9-3165-40F0-B364-BAA58AA5E91E}"/>
              </a:ext>
            </a:extLst>
          </p:cNvPr>
          <p:cNvSpPr txBox="1">
            <a:spLocks noGrp="1"/>
          </p:cNvSpPr>
          <p:nvPr>
            <p:ph type="body" sz="quarter" idx="1"/>
          </p:nvPr>
        </p:nvSpPr>
        <p:spPr/>
        <p:txBody>
          <a:bodyPr vert="horz"/>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6">
            <a:extLst>
              <a:ext uri="{FF2B5EF4-FFF2-40B4-BE49-F238E27FC236}">
                <a16:creationId xmlns:a16="http://schemas.microsoft.com/office/drawing/2014/main" id="{DEB53424-62EF-4E88-9BD9-7D5553056E9E}"/>
              </a:ext>
            </a:extLst>
          </p:cNvPr>
          <p:cNvSpPr txBox="1">
            <a:spLocks noGrp="1"/>
          </p:cNvSpPr>
          <p:nvPr>
            <p:ph type="sldNum" sz="quarter" idx="5"/>
          </p:nvPr>
        </p:nvSpPr>
        <p:spPr>
          <a:ln/>
        </p:spPr>
        <p:txBody>
          <a:bodyPr vert="horz" lIns="0" tIns="0" rIns="0" bIns="0" anchor="b">
            <a:noAutofit/>
          </a:bodyPr>
          <a:lstStyle/>
          <a:p>
            <a:pPr lvl="0"/>
            <a:fld id="{8462B195-8591-4D29-8ECF-AC0E7D27731F}" type="slidenum">
              <a:t>32</a:t>
            </a:fld>
            <a:endParaRPr lang="en-US"/>
          </a:p>
        </p:txBody>
      </p:sp>
      <p:sp>
        <p:nvSpPr>
          <p:cNvPr id="2" name="Образ слайда 1">
            <a:extLst>
              <a:ext uri="{FF2B5EF4-FFF2-40B4-BE49-F238E27FC236}">
                <a16:creationId xmlns:a16="http://schemas.microsoft.com/office/drawing/2014/main" id="{15AD694A-6062-4BDE-9DEE-3A8A22E1841C}"/>
              </a:ext>
            </a:extLst>
          </p:cNvPr>
          <p:cNvSpPr>
            <a:spLocks noGrp="1" noRot="1" noChangeAspect="1" noResize="1"/>
          </p:cNvSpPr>
          <p:nvPr>
            <p:ph type="sldImg"/>
          </p:nvPr>
        </p:nvSpPr>
        <p:spPr>
          <a:xfrm>
            <a:off x="1371600" y="763588"/>
            <a:ext cx="5029200" cy="3771900"/>
          </a:xfrm>
          <a:solidFill>
            <a:srgbClr val="99CCFF"/>
          </a:solidFill>
          <a:ln w="25400">
            <a:solidFill>
              <a:srgbClr val="000000"/>
            </a:solidFill>
            <a:prstDash val="solid"/>
          </a:ln>
        </p:spPr>
      </p:sp>
      <p:sp>
        <p:nvSpPr>
          <p:cNvPr id="3" name="Заметки 2">
            <a:extLst>
              <a:ext uri="{FF2B5EF4-FFF2-40B4-BE49-F238E27FC236}">
                <a16:creationId xmlns:a16="http://schemas.microsoft.com/office/drawing/2014/main" id="{3F06F683-5FE6-4816-9CC7-B55599460600}"/>
              </a:ext>
            </a:extLst>
          </p:cNvPr>
          <p:cNvSpPr txBox="1">
            <a:spLocks noGrp="1"/>
          </p:cNvSpPr>
          <p:nvPr>
            <p:ph type="body" sz="quarter" idx="1"/>
          </p:nvPr>
        </p:nvSpPr>
        <p:spPr/>
        <p:txBody>
          <a:bodyPr vert="horz"/>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6">
            <a:extLst>
              <a:ext uri="{FF2B5EF4-FFF2-40B4-BE49-F238E27FC236}">
                <a16:creationId xmlns:a16="http://schemas.microsoft.com/office/drawing/2014/main" id="{6CB5DBDF-A6AF-408A-8DBC-E69DA29275FD}"/>
              </a:ext>
            </a:extLst>
          </p:cNvPr>
          <p:cNvSpPr txBox="1">
            <a:spLocks noGrp="1"/>
          </p:cNvSpPr>
          <p:nvPr>
            <p:ph type="sldNum" sz="quarter" idx="5"/>
          </p:nvPr>
        </p:nvSpPr>
        <p:spPr>
          <a:ln/>
        </p:spPr>
        <p:txBody>
          <a:bodyPr vert="horz" lIns="0" tIns="0" rIns="0" bIns="0" anchor="b">
            <a:noAutofit/>
          </a:bodyPr>
          <a:lstStyle/>
          <a:p>
            <a:pPr lvl="0"/>
            <a:fld id="{C6021DA6-99E1-4891-919A-AD2459A6AE55}" type="slidenum">
              <a:t>33</a:t>
            </a:fld>
            <a:endParaRPr lang="en-US"/>
          </a:p>
        </p:txBody>
      </p:sp>
      <p:sp>
        <p:nvSpPr>
          <p:cNvPr id="2" name="Образ слайда 1">
            <a:extLst>
              <a:ext uri="{FF2B5EF4-FFF2-40B4-BE49-F238E27FC236}">
                <a16:creationId xmlns:a16="http://schemas.microsoft.com/office/drawing/2014/main" id="{C7455773-F9C5-4809-92B0-C67D5A48B0D3}"/>
              </a:ext>
            </a:extLst>
          </p:cNvPr>
          <p:cNvSpPr>
            <a:spLocks noGrp="1" noRot="1" noChangeAspect="1" noResize="1"/>
          </p:cNvSpPr>
          <p:nvPr>
            <p:ph type="sldImg"/>
          </p:nvPr>
        </p:nvSpPr>
        <p:spPr>
          <a:xfrm>
            <a:off x="1371600" y="763588"/>
            <a:ext cx="5029200" cy="3771900"/>
          </a:xfrm>
          <a:solidFill>
            <a:srgbClr val="99CCFF"/>
          </a:solidFill>
          <a:ln w="25400">
            <a:solidFill>
              <a:srgbClr val="000000"/>
            </a:solidFill>
            <a:prstDash val="solid"/>
          </a:ln>
        </p:spPr>
      </p:sp>
      <p:sp>
        <p:nvSpPr>
          <p:cNvPr id="3" name="Заметки 2">
            <a:extLst>
              <a:ext uri="{FF2B5EF4-FFF2-40B4-BE49-F238E27FC236}">
                <a16:creationId xmlns:a16="http://schemas.microsoft.com/office/drawing/2014/main" id="{E7AD3473-8AF7-4B9A-9BF2-A2984E611B58}"/>
              </a:ext>
            </a:extLst>
          </p:cNvPr>
          <p:cNvSpPr txBox="1">
            <a:spLocks noGrp="1"/>
          </p:cNvSpPr>
          <p:nvPr>
            <p:ph type="body" sz="quarter" idx="1"/>
          </p:nvPr>
        </p:nvSpPr>
        <p:spPr/>
        <p:txBody>
          <a:bodyPr vert="horz"/>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9218" name="Group 2"/>
          <p:cNvGrpSpPr>
            <a:grpSpLocks/>
          </p:cNvGrpSpPr>
          <p:nvPr/>
        </p:nvGrpSpPr>
        <p:grpSpPr bwMode="auto">
          <a:xfrm>
            <a:off x="0" y="3902075"/>
            <a:ext cx="3400425" cy="2949575"/>
            <a:chOff x="0" y="2458"/>
            <a:chExt cx="2142" cy="1858"/>
          </a:xfrm>
        </p:grpSpPr>
        <p:sp>
          <p:nvSpPr>
            <p:cNvPr id="9219"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220"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221"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222"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22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922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922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grpSp>
      <p:sp>
        <p:nvSpPr>
          <p:cNvPr id="9226"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ru-RU" altLang="ru-RU" noProof="0"/>
              <a:t>Образец заголовка</a:t>
            </a:r>
          </a:p>
        </p:txBody>
      </p:sp>
      <p:sp>
        <p:nvSpPr>
          <p:cNvPr id="9227"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altLang="ru-RU" noProof="0"/>
              <a:t>Образец подзаголовка</a:t>
            </a:r>
          </a:p>
        </p:txBody>
      </p:sp>
      <p:sp>
        <p:nvSpPr>
          <p:cNvPr id="9228" name="Rectangle 12"/>
          <p:cNvSpPr>
            <a:spLocks noGrp="1" noChangeArrowheads="1"/>
          </p:cNvSpPr>
          <p:nvPr>
            <p:ph type="dt" sz="quarter" idx="2"/>
          </p:nvPr>
        </p:nvSpPr>
        <p:spPr/>
        <p:txBody>
          <a:bodyPr/>
          <a:lstStyle>
            <a:lvl1pPr>
              <a:defRPr sz="1200" b="1" i="0"/>
            </a:lvl1pPr>
          </a:lstStyle>
          <a:p>
            <a:r>
              <a:rPr lang="en-US" altLang="ru-RU" dirty="0"/>
              <a:t>SPD 2021</a:t>
            </a:r>
            <a:endParaRPr lang="ru-RU" altLang="ru-RU" dirty="0"/>
          </a:p>
        </p:txBody>
      </p:sp>
      <p:sp>
        <p:nvSpPr>
          <p:cNvPr id="9229" name="Rectangle 13"/>
          <p:cNvSpPr>
            <a:spLocks noGrp="1" noChangeArrowheads="1"/>
          </p:cNvSpPr>
          <p:nvPr>
            <p:ph type="ftr" sz="quarter" idx="3"/>
          </p:nvPr>
        </p:nvSpPr>
        <p:spPr>
          <a:xfrm>
            <a:off x="3124200" y="6248400"/>
            <a:ext cx="2895600" cy="457200"/>
          </a:xfrm>
        </p:spPr>
        <p:txBody>
          <a:bodyPr/>
          <a:lstStyle>
            <a:lvl1pPr>
              <a:defRPr sz="1200" b="1" i="0"/>
            </a:lvl1pPr>
          </a:lstStyle>
          <a:p>
            <a:r>
              <a:rPr lang="en-US" altLang="ru-RU" dirty="0"/>
              <a:t>V. Mochalov, SPASCHARM</a:t>
            </a:r>
            <a:endParaRPr lang="ru-RU" altLang="ru-RU" dirty="0"/>
          </a:p>
        </p:txBody>
      </p:sp>
      <p:sp>
        <p:nvSpPr>
          <p:cNvPr id="9230" name="Rectangle 14"/>
          <p:cNvSpPr>
            <a:spLocks noGrp="1" noChangeArrowheads="1"/>
          </p:cNvSpPr>
          <p:nvPr>
            <p:ph type="sldNum" sz="quarter" idx="4"/>
          </p:nvPr>
        </p:nvSpPr>
        <p:spPr>
          <a:xfrm>
            <a:off x="6553200" y="6248400"/>
            <a:ext cx="2133600" cy="457200"/>
          </a:xfrm>
        </p:spPr>
        <p:txBody>
          <a:bodyPr/>
          <a:lstStyle>
            <a:lvl1pPr>
              <a:defRPr sz="1200" b="1" i="0"/>
            </a:lvl1pPr>
          </a:lstStyle>
          <a:p>
            <a:fld id="{925349A7-0E90-4819-9C93-B43C7E589592}" type="slidenum">
              <a:rPr lang="ru-RU" altLang="ru-RU" smtClean="0"/>
              <a:pPr/>
              <a:t>‹#›</a:t>
            </a:fld>
            <a:endParaRPr lang="ru-RU" alt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r>
              <a:rPr lang="ru-RU" altLang="ru-RU"/>
              <a:t>30.10.2008</a:t>
            </a:r>
          </a:p>
        </p:txBody>
      </p:sp>
      <p:sp>
        <p:nvSpPr>
          <p:cNvPr id="5" name="Нижний колонтитул 4"/>
          <p:cNvSpPr>
            <a:spLocks noGrp="1"/>
          </p:cNvSpPr>
          <p:nvPr>
            <p:ph type="ftr" sz="quarter" idx="11"/>
          </p:nvPr>
        </p:nvSpPr>
        <p:spPr/>
        <p:txBody>
          <a:bodyPr/>
          <a:lstStyle>
            <a:lvl1pPr>
              <a:defRPr/>
            </a:lvl1pPr>
          </a:lstStyle>
          <a:p>
            <a:r>
              <a:rPr lang="ru-RU" altLang="ru-RU"/>
              <a:t>В. Мочалов, Семинар ИФВЭ</a:t>
            </a:r>
          </a:p>
        </p:txBody>
      </p:sp>
      <p:sp>
        <p:nvSpPr>
          <p:cNvPr id="6" name="Номер слайда 5"/>
          <p:cNvSpPr>
            <a:spLocks noGrp="1"/>
          </p:cNvSpPr>
          <p:nvPr>
            <p:ph type="sldNum" sz="quarter" idx="12"/>
          </p:nvPr>
        </p:nvSpPr>
        <p:spPr/>
        <p:txBody>
          <a:bodyPr/>
          <a:lstStyle>
            <a:lvl1pPr>
              <a:defRPr/>
            </a:lvl1pPr>
          </a:lstStyle>
          <a:p>
            <a:fld id="{588EAB35-8719-48DC-BB58-0AE4058085D3}" type="slidenum">
              <a:rPr lang="ru-RU" altLang="ru-RU"/>
              <a:pPr/>
              <a:t>‹#›</a:t>
            </a:fld>
            <a:endParaRPr lang="ru-RU" altLang="ru-RU"/>
          </a:p>
        </p:txBody>
      </p:sp>
    </p:spTree>
    <p:extLst>
      <p:ext uri="{BB962C8B-B14F-4D97-AF65-F5344CB8AC3E}">
        <p14:creationId xmlns:p14="http://schemas.microsoft.com/office/powerpoint/2010/main" val="120825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r>
              <a:rPr lang="ru-RU" altLang="ru-RU"/>
              <a:t>30.10.2008</a:t>
            </a:r>
          </a:p>
        </p:txBody>
      </p:sp>
      <p:sp>
        <p:nvSpPr>
          <p:cNvPr id="5" name="Нижний колонтитул 4"/>
          <p:cNvSpPr>
            <a:spLocks noGrp="1"/>
          </p:cNvSpPr>
          <p:nvPr>
            <p:ph type="ftr" sz="quarter" idx="11"/>
          </p:nvPr>
        </p:nvSpPr>
        <p:spPr/>
        <p:txBody>
          <a:bodyPr/>
          <a:lstStyle>
            <a:lvl1pPr>
              <a:defRPr/>
            </a:lvl1pPr>
          </a:lstStyle>
          <a:p>
            <a:r>
              <a:rPr lang="ru-RU" altLang="ru-RU"/>
              <a:t>В. Мочалов, Семинар ИФВЭ</a:t>
            </a:r>
          </a:p>
        </p:txBody>
      </p:sp>
      <p:sp>
        <p:nvSpPr>
          <p:cNvPr id="6" name="Номер слайда 5"/>
          <p:cNvSpPr>
            <a:spLocks noGrp="1"/>
          </p:cNvSpPr>
          <p:nvPr>
            <p:ph type="sldNum" sz="quarter" idx="12"/>
          </p:nvPr>
        </p:nvSpPr>
        <p:spPr/>
        <p:txBody>
          <a:bodyPr/>
          <a:lstStyle>
            <a:lvl1pPr>
              <a:defRPr/>
            </a:lvl1pPr>
          </a:lstStyle>
          <a:p>
            <a:fld id="{76861BC0-344B-4043-ADE9-E569B269EF06}" type="slidenum">
              <a:rPr lang="ru-RU" altLang="ru-RU"/>
              <a:pPr/>
              <a:t>‹#›</a:t>
            </a:fld>
            <a:endParaRPr lang="ru-RU" altLang="ru-RU"/>
          </a:p>
        </p:txBody>
      </p:sp>
    </p:spTree>
    <p:extLst>
      <p:ext uri="{BB962C8B-B14F-4D97-AF65-F5344CB8AC3E}">
        <p14:creationId xmlns:p14="http://schemas.microsoft.com/office/powerpoint/2010/main" val="3057397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Объект 2"/>
          <p:cNvSpPr>
            <a:spLocks noGrp="1"/>
          </p:cNvSpPr>
          <p:nvPr>
            <p:ph sz="half" idx="1"/>
          </p:nvPr>
        </p:nvSpPr>
        <p:spPr>
          <a:xfrm>
            <a:off x="457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648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457200" y="6248400"/>
            <a:ext cx="2133600" cy="457200"/>
          </a:xfrm>
        </p:spPr>
        <p:txBody>
          <a:bodyPr/>
          <a:lstStyle>
            <a:lvl1pPr>
              <a:defRPr/>
            </a:lvl1pPr>
          </a:lstStyle>
          <a:p>
            <a:r>
              <a:rPr lang="en-US" altLang="ru-RU" dirty="0"/>
              <a:t>SPD 2021</a:t>
            </a:r>
            <a:endParaRPr lang="ru-RU" altLang="ru-RU" dirty="0"/>
          </a:p>
        </p:txBody>
      </p:sp>
      <p:sp>
        <p:nvSpPr>
          <p:cNvPr id="6" name="Нижний колонтитул 5"/>
          <p:cNvSpPr>
            <a:spLocks noGrp="1"/>
          </p:cNvSpPr>
          <p:nvPr>
            <p:ph type="ftr" sz="quarter" idx="11"/>
          </p:nvPr>
        </p:nvSpPr>
        <p:spPr>
          <a:xfrm>
            <a:off x="2700338" y="6248400"/>
            <a:ext cx="4608512" cy="457200"/>
          </a:xfrm>
        </p:spPr>
        <p:txBody>
          <a:bodyPr/>
          <a:lstStyle>
            <a:lvl1pPr>
              <a:defRPr/>
            </a:lvl1pPr>
          </a:lstStyle>
          <a:p>
            <a:r>
              <a:rPr lang="en-US" altLang="ru-RU" dirty="0">
                <a:solidFill>
                  <a:srgbClr val="FFFFFF"/>
                </a:solidFill>
              </a:rPr>
              <a:t>V. </a:t>
            </a:r>
            <a:r>
              <a:rPr lang="en-US" altLang="ru-RU" dirty="0" err="1">
                <a:solidFill>
                  <a:srgbClr val="FFFFFF"/>
                </a:solidFill>
              </a:rPr>
              <a:t>Mochalov</a:t>
            </a:r>
            <a:r>
              <a:rPr lang="en-US" altLang="ru-RU" dirty="0">
                <a:solidFill>
                  <a:srgbClr val="FFFFFF"/>
                </a:solidFill>
              </a:rPr>
              <a:t>, SPASCHARM project</a:t>
            </a:r>
            <a:endParaRPr lang="ru-RU" altLang="ru-RU" dirty="0">
              <a:solidFill>
                <a:srgbClr val="FFFFFF"/>
              </a:solidFill>
            </a:endParaRPr>
          </a:p>
        </p:txBody>
      </p:sp>
      <p:sp>
        <p:nvSpPr>
          <p:cNvPr id="7" name="Номер слайда 6"/>
          <p:cNvSpPr>
            <a:spLocks noGrp="1"/>
          </p:cNvSpPr>
          <p:nvPr>
            <p:ph type="sldNum" sz="quarter" idx="12"/>
          </p:nvPr>
        </p:nvSpPr>
        <p:spPr>
          <a:xfrm>
            <a:off x="7596188" y="6248400"/>
            <a:ext cx="1090612" cy="457200"/>
          </a:xfrm>
        </p:spPr>
        <p:txBody>
          <a:bodyPr/>
          <a:lstStyle>
            <a:lvl1pPr>
              <a:defRPr/>
            </a:lvl1pPr>
          </a:lstStyle>
          <a:p>
            <a:fld id="{6E720F53-6652-45E9-B60D-DD83E1B99825}" type="slidenum">
              <a:rPr lang="ru-RU" altLang="ru-RU"/>
              <a:pPr/>
              <a:t>‹#›</a:t>
            </a:fld>
            <a:endParaRPr lang="ru-RU" altLang="ru-RU"/>
          </a:p>
        </p:txBody>
      </p:sp>
    </p:spTree>
    <p:extLst>
      <p:ext uri="{BB962C8B-B14F-4D97-AF65-F5344CB8AC3E}">
        <p14:creationId xmlns:p14="http://schemas.microsoft.com/office/powerpoint/2010/main" val="62879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Объект 2"/>
          <p:cNvSpPr>
            <a:spLocks noGrp="1"/>
          </p:cNvSpPr>
          <p:nvPr>
            <p:ph sz="quarter" idx="1"/>
          </p:nvPr>
        </p:nvSpPr>
        <p:spPr>
          <a:xfrm>
            <a:off x="457200" y="1600200"/>
            <a:ext cx="4038600" cy="21891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57200" y="3941763"/>
            <a:ext cx="4038600" cy="21891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4648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5"/>
          <p:cNvSpPr>
            <a:spLocks noGrp="1"/>
          </p:cNvSpPr>
          <p:nvPr>
            <p:ph type="dt" sz="half" idx="10"/>
          </p:nvPr>
        </p:nvSpPr>
        <p:spPr>
          <a:xfrm>
            <a:off x="457200" y="6248400"/>
            <a:ext cx="2133600" cy="457200"/>
          </a:xfrm>
        </p:spPr>
        <p:txBody>
          <a:bodyPr/>
          <a:lstStyle>
            <a:lvl1pPr>
              <a:defRPr/>
            </a:lvl1pPr>
          </a:lstStyle>
          <a:p>
            <a:r>
              <a:rPr lang="ru-RU" altLang="ru-RU" dirty="0"/>
              <a:t>04.10.2016</a:t>
            </a:r>
          </a:p>
        </p:txBody>
      </p:sp>
      <p:sp>
        <p:nvSpPr>
          <p:cNvPr id="7" name="Нижний колонтитул 6"/>
          <p:cNvSpPr>
            <a:spLocks noGrp="1"/>
          </p:cNvSpPr>
          <p:nvPr>
            <p:ph type="ftr" sz="quarter" idx="11"/>
          </p:nvPr>
        </p:nvSpPr>
        <p:spPr>
          <a:xfrm>
            <a:off x="2700338" y="6248400"/>
            <a:ext cx="4608512" cy="457200"/>
          </a:xfrm>
        </p:spPr>
        <p:txBody>
          <a:bodyPr/>
          <a:lstStyle>
            <a:lvl1pPr>
              <a:defRPr/>
            </a:lvl1pPr>
          </a:lstStyle>
          <a:p>
            <a:r>
              <a:rPr lang="ru-RU" altLang="ru-RU" dirty="0"/>
              <a:t>В. Мочалов, </a:t>
            </a:r>
            <a:r>
              <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rPr>
              <a:t>Семинар ОФВЭ  ПИЯФ</a:t>
            </a:r>
            <a:endParaRPr lang="ru-RU" altLang="ru-RU" dirty="0"/>
          </a:p>
        </p:txBody>
      </p:sp>
      <p:sp>
        <p:nvSpPr>
          <p:cNvPr id="8" name="Номер слайда 7"/>
          <p:cNvSpPr>
            <a:spLocks noGrp="1"/>
          </p:cNvSpPr>
          <p:nvPr>
            <p:ph type="sldNum" sz="quarter" idx="12"/>
          </p:nvPr>
        </p:nvSpPr>
        <p:spPr>
          <a:xfrm>
            <a:off x="7596188" y="6248400"/>
            <a:ext cx="1090612" cy="457200"/>
          </a:xfrm>
        </p:spPr>
        <p:txBody>
          <a:bodyPr/>
          <a:lstStyle>
            <a:lvl1pPr>
              <a:defRPr/>
            </a:lvl1pPr>
          </a:lstStyle>
          <a:p>
            <a:fld id="{68C60CF9-FA42-42CA-85CA-42E2EEB7564A}" type="slidenum">
              <a:rPr lang="ru-RU" altLang="ru-RU"/>
              <a:pPr/>
              <a:t>‹#›</a:t>
            </a:fld>
            <a:endParaRPr lang="ru-RU" altLang="ru-RU"/>
          </a:p>
        </p:txBody>
      </p:sp>
    </p:spTree>
    <p:extLst>
      <p:ext uri="{BB962C8B-B14F-4D97-AF65-F5344CB8AC3E}">
        <p14:creationId xmlns:p14="http://schemas.microsoft.com/office/powerpoint/2010/main" val="2199017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reserve="1">
  <p:cSld name="Заголовок, картинк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Картинка 2"/>
          <p:cNvSpPr>
            <a:spLocks noGrp="1"/>
          </p:cNvSpPr>
          <p:nvPr>
            <p:ph type="clipArt" sz="half" idx="1"/>
          </p:nvPr>
        </p:nvSpPr>
        <p:spPr>
          <a:xfrm>
            <a:off x="457200" y="1600200"/>
            <a:ext cx="4038600" cy="4530725"/>
          </a:xfrm>
        </p:spPr>
        <p:txBody>
          <a:bodyPr/>
          <a:lstStyle/>
          <a:p>
            <a:r>
              <a:rPr lang="ru-RU"/>
              <a:t>Вставка картинки</a:t>
            </a:r>
          </a:p>
        </p:txBody>
      </p:sp>
      <p:sp>
        <p:nvSpPr>
          <p:cNvPr id="4" name="Текст 3"/>
          <p:cNvSpPr>
            <a:spLocks noGrp="1"/>
          </p:cNvSpPr>
          <p:nvPr>
            <p:ph type="body" sz="half" idx="2"/>
          </p:nvPr>
        </p:nvSpPr>
        <p:spPr>
          <a:xfrm>
            <a:off x="4648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457200" y="6248400"/>
            <a:ext cx="2133600" cy="457200"/>
          </a:xfrm>
        </p:spPr>
        <p:txBody>
          <a:bodyPr/>
          <a:lstStyle>
            <a:lvl1pPr>
              <a:defRPr/>
            </a:lvl1pPr>
          </a:lstStyle>
          <a:p>
            <a:r>
              <a:rPr lang="en-US" altLang="ru-RU" dirty="0"/>
              <a:t>SPD 2021</a:t>
            </a:r>
            <a:endParaRPr lang="ru-RU" altLang="ru-RU" dirty="0"/>
          </a:p>
        </p:txBody>
      </p:sp>
      <p:sp>
        <p:nvSpPr>
          <p:cNvPr id="6" name="Нижний колонтитул 5"/>
          <p:cNvSpPr>
            <a:spLocks noGrp="1"/>
          </p:cNvSpPr>
          <p:nvPr>
            <p:ph type="ftr" sz="quarter" idx="11"/>
          </p:nvPr>
        </p:nvSpPr>
        <p:spPr>
          <a:xfrm>
            <a:off x="2700338" y="6248400"/>
            <a:ext cx="4608512" cy="457200"/>
          </a:xfrm>
        </p:spPr>
        <p:txBody>
          <a:bodyPr/>
          <a:lstStyle>
            <a:lvl1pPr>
              <a:defRPr/>
            </a:lvl1pPr>
          </a:lstStyle>
          <a:p>
            <a:r>
              <a:rPr lang="en-US" altLang="ru-RU" dirty="0">
                <a:solidFill>
                  <a:srgbClr val="FFFFFF"/>
                </a:solidFill>
              </a:rPr>
              <a:t>V. Mochalov, SPASCHARM</a:t>
            </a:r>
            <a:endParaRPr lang="ru-RU" altLang="ru-RU" dirty="0">
              <a:solidFill>
                <a:srgbClr val="FFFFFF"/>
              </a:solidFill>
            </a:endParaRPr>
          </a:p>
        </p:txBody>
      </p:sp>
      <p:sp>
        <p:nvSpPr>
          <p:cNvPr id="7" name="Номер слайда 6"/>
          <p:cNvSpPr>
            <a:spLocks noGrp="1"/>
          </p:cNvSpPr>
          <p:nvPr>
            <p:ph type="sldNum" sz="quarter" idx="12"/>
          </p:nvPr>
        </p:nvSpPr>
        <p:spPr>
          <a:xfrm>
            <a:off x="7596188" y="6248400"/>
            <a:ext cx="1090612" cy="457200"/>
          </a:xfrm>
        </p:spPr>
        <p:txBody>
          <a:bodyPr/>
          <a:lstStyle>
            <a:lvl1pPr>
              <a:defRPr/>
            </a:lvl1pPr>
          </a:lstStyle>
          <a:p>
            <a:fld id="{0264395D-BA3E-4F75-9090-30F82EE23A02}" type="slidenum">
              <a:rPr lang="ru-RU" altLang="ru-RU"/>
              <a:pPr/>
              <a:t>‹#›</a:t>
            </a:fld>
            <a:endParaRPr lang="ru-RU" altLang="ru-RU"/>
          </a:p>
        </p:txBody>
      </p:sp>
    </p:spTree>
    <p:extLst>
      <p:ext uri="{BB962C8B-B14F-4D97-AF65-F5344CB8AC3E}">
        <p14:creationId xmlns:p14="http://schemas.microsoft.com/office/powerpoint/2010/main" val="31669280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OverObj" preserve="1">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Текст 2"/>
          <p:cNvSpPr>
            <a:spLocks noGrp="1"/>
          </p:cNvSpPr>
          <p:nvPr>
            <p:ph type="body" sz="half" idx="1"/>
          </p:nvPr>
        </p:nvSpPr>
        <p:spPr>
          <a:xfrm>
            <a:off x="457200" y="1600200"/>
            <a:ext cx="8229600" cy="21891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57200" y="3941763"/>
            <a:ext cx="8229600" cy="21891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457200" y="6248400"/>
            <a:ext cx="2133600" cy="457200"/>
          </a:xfrm>
        </p:spPr>
        <p:txBody>
          <a:bodyPr/>
          <a:lstStyle>
            <a:lvl1pPr>
              <a:defRPr/>
            </a:lvl1pPr>
          </a:lstStyle>
          <a:p>
            <a:r>
              <a:rPr lang="en-US" altLang="ru-RU" dirty="0"/>
              <a:t>SPD 2021</a:t>
            </a:r>
            <a:endParaRPr lang="ru-RU" altLang="ru-RU" dirty="0"/>
          </a:p>
        </p:txBody>
      </p:sp>
      <p:sp>
        <p:nvSpPr>
          <p:cNvPr id="6" name="Нижний колонтитул 5"/>
          <p:cNvSpPr>
            <a:spLocks noGrp="1"/>
          </p:cNvSpPr>
          <p:nvPr>
            <p:ph type="ftr" sz="quarter" idx="11"/>
          </p:nvPr>
        </p:nvSpPr>
        <p:spPr>
          <a:xfrm>
            <a:off x="2700338" y="6248400"/>
            <a:ext cx="4608512" cy="457200"/>
          </a:xfrm>
        </p:spPr>
        <p:txBody>
          <a:bodyPr/>
          <a:lstStyle>
            <a:lvl1pPr>
              <a:defRPr/>
            </a:lvl1pPr>
          </a:lstStyle>
          <a:p>
            <a:r>
              <a:rPr lang="en-US" altLang="ru-RU" dirty="0">
                <a:solidFill>
                  <a:srgbClr val="FFFFFF"/>
                </a:solidFill>
              </a:rPr>
              <a:t>V. </a:t>
            </a:r>
            <a:r>
              <a:rPr lang="en-US" altLang="ru-RU" dirty="0" err="1">
                <a:solidFill>
                  <a:srgbClr val="FFFFFF"/>
                </a:solidFill>
              </a:rPr>
              <a:t>Mochalov</a:t>
            </a:r>
            <a:r>
              <a:rPr lang="en-US" altLang="ru-RU" dirty="0">
                <a:solidFill>
                  <a:srgbClr val="FFFFFF"/>
                </a:solidFill>
              </a:rPr>
              <a:t>, SPASCHARM project</a:t>
            </a:r>
            <a:endParaRPr lang="ru-RU" altLang="ru-RU" dirty="0">
              <a:solidFill>
                <a:srgbClr val="FFFFFF"/>
              </a:solidFill>
            </a:endParaRPr>
          </a:p>
        </p:txBody>
      </p:sp>
      <p:sp>
        <p:nvSpPr>
          <p:cNvPr id="7" name="Номер слайда 6"/>
          <p:cNvSpPr>
            <a:spLocks noGrp="1"/>
          </p:cNvSpPr>
          <p:nvPr>
            <p:ph type="sldNum" sz="quarter" idx="12"/>
          </p:nvPr>
        </p:nvSpPr>
        <p:spPr>
          <a:xfrm>
            <a:off x="7596188" y="6248400"/>
            <a:ext cx="1090612" cy="457200"/>
          </a:xfrm>
        </p:spPr>
        <p:txBody>
          <a:bodyPr/>
          <a:lstStyle>
            <a:lvl1pPr>
              <a:defRPr/>
            </a:lvl1pPr>
          </a:lstStyle>
          <a:p>
            <a:fld id="{ACD0B432-3E77-4EDA-9BF5-C7D91ABE7D1A}" type="slidenum">
              <a:rPr lang="ru-RU" altLang="ru-RU"/>
              <a:pPr/>
              <a:t>‹#›</a:t>
            </a:fld>
            <a:endParaRPr lang="ru-RU" altLang="ru-RU"/>
          </a:p>
        </p:txBody>
      </p:sp>
    </p:spTree>
    <p:extLst>
      <p:ext uri="{BB962C8B-B14F-4D97-AF65-F5344CB8AC3E}">
        <p14:creationId xmlns:p14="http://schemas.microsoft.com/office/powerpoint/2010/main" val="2316684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OverTx" preserve="1">
  <p:cSld name="Заголовок и два объекта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Объект 2"/>
          <p:cNvSpPr>
            <a:spLocks noGrp="1"/>
          </p:cNvSpPr>
          <p:nvPr>
            <p:ph sz="quarter" idx="1"/>
          </p:nvPr>
        </p:nvSpPr>
        <p:spPr>
          <a:xfrm>
            <a:off x="457200" y="1600200"/>
            <a:ext cx="4038600" cy="21891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600200"/>
            <a:ext cx="4038600" cy="21891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457200" y="3941763"/>
            <a:ext cx="8229600" cy="21891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5"/>
          <p:cNvSpPr>
            <a:spLocks noGrp="1"/>
          </p:cNvSpPr>
          <p:nvPr>
            <p:ph type="dt" sz="half" idx="10"/>
          </p:nvPr>
        </p:nvSpPr>
        <p:spPr>
          <a:xfrm>
            <a:off x="457200" y="6248400"/>
            <a:ext cx="2133600" cy="457200"/>
          </a:xfrm>
        </p:spPr>
        <p:txBody>
          <a:bodyPr/>
          <a:lstStyle>
            <a:lvl1pPr>
              <a:defRPr/>
            </a:lvl1pPr>
          </a:lstStyle>
          <a:p>
            <a:r>
              <a:rPr lang="ru-RU" altLang="ru-RU"/>
              <a:t>30.10.2008</a:t>
            </a:r>
          </a:p>
        </p:txBody>
      </p:sp>
      <p:sp>
        <p:nvSpPr>
          <p:cNvPr id="7" name="Нижний колонтитул 6"/>
          <p:cNvSpPr>
            <a:spLocks noGrp="1"/>
          </p:cNvSpPr>
          <p:nvPr>
            <p:ph type="ftr" sz="quarter" idx="11"/>
          </p:nvPr>
        </p:nvSpPr>
        <p:spPr>
          <a:xfrm>
            <a:off x="2700338" y="6248400"/>
            <a:ext cx="4608512" cy="457200"/>
          </a:xfrm>
        </p:spPr>
        <p:txBody>
          <a:bodyPr/>
          <a:lstStyle>
            <a:lvl1pPr>
              <a:defRPr/>
            </a:lvl1pPr>
          </a:lstStyle>
          <a:p>
            <a:r>
              <a:rPr lang="ru-RU" altLang="ru-RU"/>
              <a:t>В. Мочалов, Семинар ИФВЭ</a:t>
            </a:r>
          </a:p>
        </p:txBody>
      </p:sp>
      <p:sp>
        <p:nvSpPr>
          <p:cNvPr id="8" name="Номер слайда 7"/>
          <p:cNvSpPr>
            <a:spLocks noGrp="1"/>
          </p:cNvSpPr>
          <p:nvPr>
            <p:ph type="sldNum" sz="quarter" idx="12"/>
          </p:nvPr>
        </p:nvSpPr>
        <p:spPr>
          <a:xfrm>
            <a:off x="7596188" y="6248400"/>
            <a:ext cx="1090612" cy="457200"/>
          </a:xfrm>
        </p:spPr>
        <p:txBody>
          <a:bodyPr/>
          <a:lstStyle>
            <a:lvl1pPr>
              <a:defRPr/>
            </a:lvl1pPr>
          </a:lstStyle>
          <a:p>
            <a:fld id="{5D47A04F-D4A2-4F22-B381-A066995EE4E5}" type="slidenum">
              <a:rPr lang="ru-RU" altLang="ru-RU"/>
              <a:pPr/>
              <a:t>‹#›</a:t>
            </a:fld>
            <a:endParaRPr lang="ru-RU" altLang="ru-RU"/>
          </a:p>
        </p:txBody>
      </p:sp>
    </p:spTree>
    <p:extLst>
      <p:ext uri="{BB962C8B-B14F-4D97-AF65-F5344CB8AC3E}">
        <p14:creationId xmlns:p14="http://schemas.microsoft.com/office/powerpoint/2010/main" val="2414295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Текст 2"/>
          <p:cNvSpPr>
            <a:spLocks noGrp="1"/>
          </p:cNvSpPr>
          <p:nvPr>
            <p:ph type="body" sz="half" idx="1"/>
          </p:nvPr>
        </p:nvSpPr>
        <p:spPr>
          <a:xfrm>
            <a:off x="457200" y="1600200"/>
            <a:ext cx="4038600" cy="4530725"/>
          </a:xfrm>
        </p:spPr>
        <p:txBody>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Объект 3"/>
          <p:cNvSpPr>
            <a:spLocks noGrp="1"/>
          </p:cNvSpPr>
          <p:nvPr>
            <p:ph sz="half" idx="2"/>
          </p:nvPr>
        </p:nvSpPr>
        <p:spPr>
          <a:xfrm>
            <a:off x="4648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457200" y="6248400"/>
            <a:ext cx="2133600" cy="457200"/>
          </a:xfrm>
        </p:spPr>
        <p:txBody>
          <a:bodyPr/>
          <a:lstStyle>
            <a:lvl1pPr>
              <a:defRPr/>
            </a:lvl1pPr>
          </a:lstStyle>
          <a:p>
            <a:r>
              <a:rPr lang="en-US" altLang="ru-RU" dirty="0"/>
              <a:t>SPD 2021</a:t>
            </a:r>
            <a:endParaRPr lang="ru-RU" altLang="ru-RU" dirty="0"/>
          </a:p>
        </p:txBody>
      </p:sp>
      <p:sp>
        <p:nvSpPr>
          <p:cNvPr id="6" name="Нижний колонтитул 5"/>
          <p:cNvSpPr>
            <a:spLocks noGrp="1"/>
          </p:cNvSpPr>
          <p:nvPr>
            <p:ph type="ftr" sz="quarter" idx="11"/>
          </p:nvPr>
        </p:nvSpPr>
        <p:spPr>
          <a:xfrm>
            <a:off x="2700338" y="6248400"/>
            <a:ext cx="4608512" cy="457200"/>
          </a:xfrm>
        </p:spPr>
        <p:txBody>
          <a:bodyPr/>
          <a:lstStyle>
            <a:lvl1pPr>
              <a:defRPr/>
            </a:lvl1pPr>
          </a:lstStyle>
          <a:p>
            <a:r>
              <a:rPr lang="en-US" altLang="ru-RU" dirty="0">
                <a:solidFill>
                  <a:srgbClr val="FFFFFF"/>
                </a:solidFill>
              </a:rPr>
              <a:t>V. Mochalov, SPASCHARM</a:t>
            </a:r>
            <a:endParaRPr lang="ru-RU" altLang="ru-RU" dirty="0">
              <a:solidFill>
                <a:srgbClr val="FFFFFF"/>
              </a:solidFill>
            </a:endParaRPr>
          </a:p>
        </p:txBody>
      </p:sp>
      <p:sp>
        <p:nvSpPr>
          <p:cNvPr id="7" name="Номер слайда 6"/>
          <p:cNvSpPr>
            <a:spLocks noGrp="1"/>
          </p:cNvSpPr>
          <p:nvPr>
            <p:ph type="sldNum" sz="quarter" idx="12"/>
          </p:nvPr>
        </p:nvSpPr>
        <p:spPr>
          <a:xfrm>
            <a:off x="7596188" y="6248400"/>
            <a:ext cx="1090612" cy="457200"/>
          </a:xfrm>
        </p:spPr>
        <p:txBody>
          <a:bodyPr/>
          <a:lstStyle>
            <a:lvl1pPr>
              <a:defRPr/>
            </a:lvl1pPr>
          </a:lstStyle>
          <a:p>
            <a:fld id="{229BDB36-2A30-4B87-94DC-619C6896D83E}" type="slidenum">
              <a:rPr lang="ru-RU" altLang="ru-RU"/>
              <a:pPr/>
              <a:t>‹#›</a:t>
            </a:fld>
            <a:endParaRPr lang="ru-RU" altLang="ru-RU"/>
          </a:p>
        </p:txBody>
      </p:sp>
    </p:spTree>
    <p:extLst>
      <p:ext uri="{BB962C8B-B14F-4D97-AF65-F5344CB8AC3E}">
        <p14:creationId xmlns:p14="http://schemas.microsoft.com/office/powerpoint/2010/main" val="32372427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verTx" preserve="1">
  <p:cSld name="Заголовок и объект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Объект 2"/>
          <p:cNvSpPr>
            <a:spLocks noGrp="1"/>
          </p:cNvSpPr>
          <p:nvPr>
            <p:ph sz="half" idx="1"/>
          </p:nvPr>
        </p:nvSpPr>
        <p:spPr>
          <a:xfrm>
            <a:off x="457200" y="1600200"/>
            <a:ext cx="8229600" cy="21891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3941763"/>
            <a:ext cx="8229600" cy="21891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457200" y="6248400"/>
            <a:ext cx="2133600" cy="457200"/>
          </a:xfrm>
        </p:spPr>
        <p:txBody>
          <a:bodyPr/>
          <a:lstStyle>
            <a:lvl1pPr>
              <a:defRPr/>
            </a:lvl1pPr>
          </a:lstStyle>
          <a:p>
            <a:r>
              <a:rPr lang="en-US" altLang="ru-RU" dirty="0"/>
              <a:t>SPD 2021</a:t>
            </a:r>
            <a:endParaRPr lang="ru-RU" altLang="ru-RU" dirty="0"/>
          </a:p>
        </p:txBody>
      </p:sp>
      <p:sp>
        <p:nvSpPr>
          <p:cNvPr id="6" name="Нижний колонтитул 5"/>
          <p:cNvSpPr>
            <a:spLocks noGrp="1"/>
          </p:cNvSpPr>
          <p:nvPr>
            <p:ph type="ftr" sz="quarter" idx="11"/>
          </p:nvPr>
        </p:nvSpPr>
        <p:spPr>
          <a:xfrm>
            <a:off x="2700338" y="6248400"/>
            <a:ext cx="4608512" cy="457200"/>
          </a:xfrm>
        </p:spPr>
        <p:txBody>
          <a:bodyPr/>
          <a:lstStyle>
            <a:lvl1pPr>
              <a:defRPr/>
            </a:lvl1pPr>
          </a:lstStyle>
          <a:p>
            <a:r>
              <a:rPr lang="en-US" altLang="ru-RU" dirty="0">
                <a:solidFill>
                  <a:srgbClr val="FFFFFF"/>
                </a:solidFill>
              </a:rPr>
              <a:t>V. Mochalov, SPASCHARM</a:t>
            </a:r>
            <a:endParaRPr lang="ru-RU" altLang="ru-RU" dirty="0">
              <a:solidFill>
                <a:srgbClr val="FFFFFF"/>
              </a:solidFill>
            </a:endParaRPr>
          </a:p>
        </p:txBody>
      </p:sp>
      <p:sp>
        <p:nvSpPr>
          <p:cNvPr id="7" name="Номер слайда 6"/>
          <p:cNvSpPr>
            <a:spLocks noGrp="1"/>
          </p:cNvSpPr>
          <p:nvPr>
            <p:ph type="sldNum" sz="quarter" idx="12"/>
          </p:nvPr>
        </p:nvSpPr>
        <p:spPr>
          <a:xfrm>
            <a:off x="7596188" y="6248400"/>
            <a:ext cx="1090612" cy="457200"/>
          </a:xfrm>
        </p:spPr>
        <p:txBody>
          <a:bodyPr/>
          <a:lstStyle>
            <a:lvl1pPr>
              <a:defRPr/>
            </a:lvl1pPr>
          </a:lstStyle>
          <a:p>
            <a:fld id="{6A7B620D-2024-499E-B5DE-8754CF24AE1F}" type="slidenum">
              <a:rPr lang="ru-RU" altLang="ru-RU"/>
              <a:pPr/>
              <a:t>‹#›</a:t>
            </a:fld>
            <a:endParaRPr lang="ru-RU" altLang="ru-RU"/>
          </a:p>
        </p:txBody>
      </p:sp>
    </p:spTree>
    <p:extLst>
      <p:ext uri="{BB962C8B-B14F-4D97-AF65-F5344CB8AC3E}">
        <p14:creationId xmlns:p14="http://schemas.microsoft.com/office/powerpoint/2010/main" val="9185100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Объект 2"/>
          <p:cNvSpPr>
            <a:spLocks noGrp="1"/>
          </p:cNvSpPr>
          <p:nvPr>
            <p:ph sz="half" idx="1"/>
          </p:nvPr>
        </p:nvSpPr>
        <p:spPr>
          <a:xfrm>
            <a:off x="457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600200"/>
            <a:ext cx="4038600" cy="21891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48200" y="3941763"/>
            <a:ext cx="4038600" cy="21891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5"/>
          <p:cNvSpPr>
            <a:spLocks noGrp="1"/>
          </p:cNvSpPr>
          <p:nvPr>
            <p:ph type="dt" sz="half" idx="10"/>
          </p:nvPr>
        </p:nvSpPr>
        <p:spPr>
          <a:xfrm>
            <a:off x="457200" y="6248400"/>
            <a:ext cx="2133600" cy="457200"/>
          </a:xfrm>
        </p:spPr>
        <p:txBody>
          <a:bodyPr/>
          <a:lstStyle>
            <a:lvl1pPr>
              <a:defRPr/>
            </a:lvl1pPr>
          </a:lstStyle>
          <a:p>
            <a:r>
              <a:rPr lang="en-US" altLang="ru-RU" dirty="0"/>
              <a:t>SPD 2021</a:t>
            </a:r>
            <a:endParaRPr lang="ru-RU" altLang="ru-RU" dirty="0"/>
          </a:p>
        </p:txBody>
      </p:sp>
      <p:sp>
        <p:nvSpPr>
          <p:cNvPr id="7" name="Нижний колонтитул 6"/>
          <p:cNvSpPr>
            <a:spLocks noGrp="1"/>
          </p:cNvSpPr>
          <p:nvPr>
            <p:ph type="ftr" sz="quarter" idx="11"/>
          </p:nvPr>
        </p:nvSpPr>
        <p:spPr>
          <a:xfrm>
            <a:off x="2700338" y="6248400"/>
            <a:ext cx="4608512" cy="457200"/>
          </a:xfrm>
        </p:spPr>
        <p:txBody>
          <a:bodyPr/>
          <a:lstStyle>
            <a:lvl1pPr>
              <a:defRPr/>
            </a:lvl1pPr>
          </a:lstStyle>
          <a:p>
            <a:r>
              <a:rPr lang="en-US" altLang="ru-RU" dirty="0">
                <a:solidFill>
                  <a:srgbClr val="FFFFFF"/>
                </a:solidFill>
              </a:rPr>
              <a:t>V. Mochalov, SPASCHARM</a:t>
            </a:r>
            <a:endParaRPr lang="ru-RU" altLang="ru-RU" dirty="0">
              <a:solidFill>
                <a:srgbClr val="FFFFFF"/>
              </a:solidFill>
            </a:endParaRPr>
          </a:p>
        </p:txBody>
      </p:sp>
      <p:sp>
        <p:nvSpPr>
          <p:cNvPr id="8" name="Номер слайда 7"/>
          <p:cNvSpPr>
            <a:spLocks noGrp="1"/>
          </p:cNvSpPr>
          <p:nvPr>
            <p:ph type="sldNum" sz="quarter" idx="12"/>
          </p:nvPr>
        </p:nvSpPr>
        <p:spPr>
          <a:xfrm>
            <a:off x="7596188" y="6248400"/>
            <a:ext cx="1090612" cy="457200"/>
          </a:xfrm>
        </p:spPr>
        <p:txBody>
          <a:bodyPr/>
          <a:lstStyle>
            <a:lvl1pPr>
              <a:defRPr/>
            </a:lvl1pPr>
          </a:lstStyle>
          <a:p>
            <a:fld id="{AB166950-B419-4356-87A1-0DCA701B93AE}" type="slidenum">
              <a:rPr lang="ru-RU" altLang="ru-RU"/>
              <a:pPr/>
              <a:t>‹#›</a:t>
            </a:fld>
            <a:endParaRPr lang="ru-RU" altLang="ru-RU"/>
          </a:p>
        </p:txBody>
      </p:sp>
    </p:spTree>
    <p:extLst>
      <p:ext uri="{BB962C8B-B14F-4D97-AF65-F5344CB8AC3E}">
        <p14:creationId xmlns:p14="http://schemas.microsoft.com/office/powerpoint/2010/main" val="1814420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10"/>
          </p:nvPr>
        </p:nvSpPr>
        <p:spPr/>
        <p:txBody>
          <a:bodyPr/>
          <a:lstStyle>
            <a:lvl1pPr>
              <a:defRPr/>
            </a:lvl1pPr>
          </a:lstStyle>
          <a:p>
            <a:r>
              <a:rPr lang="en-US" altLang="ru-RU" dirty="0"/>
              <a:t>SPD 2021</a:t>
            </a:r>
            <a:endParaRPr lang="ru-RU" altLang="ru-RU" dirty="0"/>
          </a:p>
        </p:txBody>
      </p:sp>
      <p:sp>
        <p:nvSpPr>
          <p:cNvPr id="5" name="Нижний колонтитул 4"/>
          <p:cNvSpPr>
            <a:spLocks noGrp="1"/>
          </p:cNvSpPr>
          <p:nvPr>
            <p:ph type="ftr" sz="quarter" idx="11"/>
          </p:nvPr>
        </p:nvSpPr>
        <p:spPr/>
        <p:txBody>
          <a:bodyPr/>
          <a:lstStyle>
            <a:lvl1pPr>
              <a:defRPr/>
            </a:lvl1pPr>
          </a:lstStyle>
          <a:p>
            <a:r>
              <a:rPr lang="en-US" altLang="ru-RU" dirty="0"/>
              <a:t>V. </a:t>
            </a:r>
            <a:r>
              <a:rPr lang="en-US" altLang="ru-RU" dirty="0" err="1"/>
              <a:t>Mochalov</a:t>
            </a:r>
            <a:r>
              <a:rPr lang="en-US" altLang="ru-RU" dirty="0"/>
              <a:t>, SPASCHARM project</a:t>
            </a:r>
            <a:endParaRPr lang="ru-RU" altLang="ru-RU" dirty="0"/>
          </a:p>
        </p:txBody>
      </p:sp>
      <p:sp>
        <p:nvSpPr>
          <p:cNvPr id="6" name="Номер слайда 5"/>
          <p:cNvSpPr>
            <a:spLocks noGrp="1"/>
          </p:cNvSpPr>
          <p:nvPr>
            <p:ph type="sldNum" sz="quarter" idx="12"/>
          </p:nvPr>
        </p:nvSpPr>
        <p:spPr/>
        <p:txBody>
          <a:bodyPr/>
          <a:lstStyle>
            <a:lvl1pPr>
              <a:defRPr/>
            </a:lvl1pPr>
          </a:lstStyle>
          <a:p>
            <a:fld id="{36A10669-CE8A-4DA0-B546-D3B064FB49D9}" type="slidenum">
              <a:rPr lang="ru-RU" altLang="ru-RU"/>
              <a:pPr/>
              <a:t>‹#›</a:t>
            </a:fld>
            <a:endParaRPr lang="ru-RU" altLang="ru-RU"/>
          </a:p>
        </p:txBody>
      </p:sp>
    </p:spTree>
    <p:extLst>
      <p:ext uri="{BB962C8B-B14F-4D97-AF65-F5344CB8AC3E}">
        <p14:creationId xmlns:p14="http://schemas.microsoft.com/office/powerpoint/2010/main" val="38336762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F39DCE63-23CA-4BE3-BBE0-E2C2FC5D9267}" type="datetimeFigureOut">
              <a:rPr lang="ru-RU" smtClean="0"/>
              <a:t>15.12.2021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6CBA1D3-04FC-4DA1-8275-619128DDAA57}" type="slidenum">
              <a:rPr lang="ru-RU" smtClean="0"/>
              <a:t>‹#›</a:t>
            </a:fld>
            <a:endParaRPr lang="ru-RU"/>
          </a:p>
        </p:txBody>
      </p:sp>
    </p:spTree>
    <p:extLst>
      <p:ext uri="{BB962C8B-B14F-4D97-AF65-F5344CB8AC3E}">
        <p14:creationId xmlns:p14="http://schemas.microsoft.com/office/powerpoint/2010/main" val="36603181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39DCE63-23CA-4BE3-BBE0-E2C2FC5D9267}" type="datetimeFigureOut">
              <a:rPr lang="ru-RU" smtClean="0"/>
              <a:t>15.12.2021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6CBA1D3-04FC-4DA1-8275-619128DDAA57}" type="slidenum">
              <a:rPr lang="ru-RU" smtClean="0"/>
              <a:t>‹#›</a:t>
            </a:fld>
            <a:endParaRPr lang="ru-RU"/>
          </a:p>
        </p:txBody>
      </p:sp>
    </p:spTree>
    <p:extLst>
      <p:ext uri="{BB962C8B-B14F-4D97-AF65-F5344CB8AC3E}">
        <p14:creationId xmlns:p14="http://schemas.microsoft.com/office/powerpoint/2010/main" val="28478281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F39DCE63-23CA-4BE3-BBE0-E2C2FC5D9267}" type="datetimeFigureOut">
              <a:rPr lang="ru-RU" smtClean="0"/>
              <a:t>15.12.2021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6CBA1D3-04FC-4DA1-8275-619128DDAA57}" type="slidenum">
              <a:rPr lang="ru-RU" smtClean="0"/>
              <a:t>‹#›</a:t>
            </a:fld>
            <a:endParaRPr lang="ru-RU"/>
          </a:p>
        </p:txBody>
      </p:sp>
    </p:spTree>
    <p:extLst>
      <p:ext uri="{BB962C8B-B14F-4D97-AF65-F5344CB8AC3E}">
        <p14:creationId xmlns:p14="http://schemas.microsoft.com/office/powerpoint/2010/main" val="3549090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F39DCE63-23CA-4BE3-BBE0-E2C2FC5D9267}" type="datetimeFigureOut">
              <a:rPr lang="ru-RU" smtClean="0"/>
              <a:t>15.12.2021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6CBA1D3-04FC-4DA1-8275-619128DDAA57}" type="slidenum">
              <a:rPr lang="ru-RU" smtClean="0"/>
              <a:t>‹#›</a:t>
            </a:fld>
            <a:endParaRPr lang="ru-RU"/>
          </a:p>
        </p:txBody>
      </p:sp>
    </p:spTree>
    <p:extLst>
      <p:ext uri="{BB962C8B-B14F-4D97-AF65-F5344CB8AC3E}">
        <p14:creationId xmlns:p14="http://schemas.microsoft.com/office/powerpoint/2010/main" val="14596068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F39DCE63-23CA-4BE3-BBE0-E2C2FC5D9267}" type="datetimeFigureOut">
              <a:rPr lang="ru-RU" smtClean="0"/>
              <a:t>15.12.2021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6CBA1D3-04FC-4DA1-8275-619128DDAA57}" type="slidenum">
              <a:rPr lang="ru-RU" smtClean="0"/>
              <a:t>‹#›</a:t>
            </a:fld>
            <a:endParaRPr lang="ru-RU"/>
          </a:p>
        </p:txBody>
      </p:sp>
    </p:spTree>
    <p:extLst>
      <p:ext uri="{BB962C8B-B14F-4D97-AF65-F5344CB8AC3E}">
        <p14:creationId xmlns:p14="http://schemas.microsoft.com/office/powerpoint/2010/main" val="3298964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F39DCE63-23CA-4BE3-BBE0-E2C2FC5D9267}" type="datetimeFigureOut">
              <a:rPr lang="ru-RU" smtClean="0"/>
              <a:t>15.12.2021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6CBA1D3-04FC-4DA1-8275-619128DDAA57}" type="slidenum">
              <a:rPr lang="ru-RU" smtClean="0"/>
              <a:t>‹#›</a:t>
            </a:fld>
            <a:endParaRPr lang="ru-RU"/>
          </a:p>
        </p:txBody>
      </p:sp>
    </p:spTree>
    <p:extLst>
      <p:ext uri="{BB962C8B-B14F-4D97-AF65-F5344CB8AC3E}">
        <p14:creationId xmlns:p14="http://schemas.microsoft.com/office/powerpoint/2010/main" val="27254459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39DCE63-23CA-4BE3-BBE0-E2C2FC5D9267}" type="datetimeFigureOut">
              <a:rPr lang="ru-RU" smtClean="0"/>
              <a:t>15.12.2021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6CBA1D3-04FC-4DA1-8275-619128DDAA57}" type="slidenum">
              <a:rPr lang="ru-RU" smtClean="0"/>
              <a:t>‹#›</a:t>
            </a:fld>
            <a:endParaRPr lang="ru-RU"/>
          </a:p>
        </p:txBody>
      </p:sp>
    </p:spTree>
    <p:extLst>
      <p:ext uri="{BB962C8B-B14F-4D97-AF65-F5344CB8AC3E}">
        <p14:creationId xmlns:p14="http://schemas.microsoft.com/office/powerpoint/2010/main" val="9906985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F39DCE63-23CA-4BE3-BBE0-E2C2FC5D9267}" type="datetimeFigureOut">
              <a:rPr lang="ru-RU" smtClean="0"/>
              <a:t>15.12.2021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6CBA1D3-04FC-4DA1-8275-619128DDAA57}" type="slidenum">
              <a:rPr lang="ru-RU" smtClean="0"/>
              <a:t>‹#›</a:t>
            </a:fld>
            <a:endParaRPr lang="ru-RU"/>
          </a:p>
        </p:txBody>
      </p:sp>
    </p:spTree>
    <p:extLst>
      <p:ext uri="{BB962C8B-B14F-4D97-AF65-F5344CB8AC3E}">
        <p14:creationId xmlns:p14="http://schemas.microsoft.com/office/powerpoint/2010/main" val="16332524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F39DCE63-23CA-4BE3-BBE0-E2C2FC5D9267}" type="datetimeFigureOut">
              <a:rPr lang="ru-RU" smtClean="0"/>
              <a:t>15.12.2021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6CBA1D3-04FC-4DA1-8275-619128DDAA57}" type="slidenum">
              <a:rPr lang="ru-RU" smtClean="0"/>
              <a:t>‹#›</a:t>
            </a:fld>
            <a:endParaRPr lang="ru-RU"/>
          </a:p>
        </p:txBody>
      </p:sp>
    </p:spTree>
    <p:extLst>
      <p:ext uri="{BB962C8B-B14F-4D97-AF65-F5344CB8AC3E}">
        <p14:creationId xmlns:p14="http://schemas.microsoft.com/office/powerpoint/2010/main" val="11801271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39DCE63-23CA-4BE3-BBE0-E2C2FC5D9267}" type="datetimeFigureOut">
              <a:rPr lang="ru-RU" smtClean="0"/>
              <a:t>15.12.2021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6CBA1D3-04FC-4DA1-8275-619128DDAA57}" type="slidenum">
              <a:rPr lang="ru-RU" smtClean="0"/>
              <a:t>‹#›</a:t>
            </a:fld>
            <a:endParaRPr lang="ru-RU"/>
          </a:p>
        </p:txBody>
      </p:sp>
    </p:spTree>
    <p:extLst>
      <p:ext uri="{BB962C8B-B14F-4D97-AF65-F5344CB8AC3E}">
        <p14:creationId xmlns:p14="http://schemas.microsoft.com/office/powerpoint/2010/main" val="3182480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r>
              <a:rPr lang="ru-RU" altLang="ru-RU"/>
              <a:t>30.10.2008</a:t>
            </a:r>
          </a:p>
        </p:txBody>
      </p:sp>
      <p:sp>
        <p:nvSpPr>
          <p:cNvPr id="5" name="Нижний колонтитул 4"/>
          <p:cNvSpPr>
            <a:spLocks noGrp="1"/>
          </p:cNvSpPr>
          <p:nvPr>
            <p:ph type="ftr" sz="quarter" idx="11"/>
          </p:nvPr>
        </p:nvSpPr>
        <p:spPr/>
        <p:txBody>
          <a:bodyPr/>
          <a:lstStyle>
            <a:lvl1pPr>
              <a:defRPr/>
            </a:lvl1pPr>
          </a:lstStyle>
          <a:p>
            <a:r>
              <a:rPr lang="ru-RU" altLang="ru-RU"/>
              <a:t>В. Мочалов, Семинар ИФВЭ</a:t>
            </a:r>
          </a:p>
        </p:txBody>
      </p:sp>
      <p:sp>
        <p:nvSpPr>
          <p:cNvPr id="6" name="Номер слайда 5"/>
          <p:cNvSpPr>
            <a:spLocks noGrp="1"/>
          </p:cNvSpPr>
          <p:nvPr>
            <p:ph type="sldNum" sz="quarter" idx="12"/>
          </p:nvPr>
        </p:nvSpPr>
        <p:spPr/>
        <p:txBody>
          <a:bodyPr/>
          <a:lstStyle>
            <a:lvl1pPr>
              <a:defRPr/>
            </a:lvl1pPr>
          </a:lstStyle>
          <a:p>
            <a:fld id="{2AA09804-BE32-436D-8339-99F79310B53B}" type="slidenum">
              <a:rPr lang="ru-RU" altLang="ru-RU"/>
              <a:pPr/>
              <a:t>‹#›</a:t>
            </a:fld>
            <a:endParaRPr lang="ru-RU" altLang="ru-RU"/>
          </a:p>
        </p:txBody>
      </p:sp>
    </p:spTree>
    <p:extLst>
      <p:ext uri="{BB962C8B-B14F-4D97-AF65-F5344CB8AC3E}">
        <p14:creationId xmlns:p14="http://schemas.microsoft.com/office/powerpoint/2010/main" val="5799181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39DCE63-23CA-4BE3-BBE0-E2C2FC5D9267}" type="datetimeFigureOut">
              <a:rPr lang="ru-RU" smtClean="0"/>
              <a:t>15.12.2021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6CBA1D3-04FC-4DA1-8275-619128DDAA57}" type="slidenum">
              <a:rPr lang="ru-RU" smtClean="0"/>
              <a:t>‹#›</a:t>
            </a:fld>
            <a:endParaRPr lang="ru-RU"/>
          </a:p>
        </p:txBody>
      </p:sp>
    </p:spTree>
    <p:extLst>
      <p:ext uri="{BB962C8B-B14F-4D97-AF65-F5344CB8AC3E}">
        <p14:creationId xmlns:p14="http://schemas.microsoft.com/office/powerpoint/2010/main" val="42739125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0658" name="Group 2"/>
          <p:cNvGrpSpPr>
            <a:grpSpLocks/>
          </p:cNvGrpSpPr>
          <p:nvPr/>
        </p:nvGrpSpPr>
        <p:grpSpPr bwMode="auto">
          <a:xfrm>
            <a:off x="0" y="3902075"/>
            <a:ext cx="3400425" cy="2949575"/>
            <a:chOff x="0" y="2458"/>
            <a:chExt cx="2142" cy="1858"/>
          </a:xfrm>
        </p:grpSpPr>
        <p:sp>
          <p:nvSpPr>
            <p:cNvPr id="70659"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srgbClr val="FFFFFF"/>
                </a:solidFill>
              </a:endParaRPr>
            </a:p>
          </p:txBody>
        </p:sp>
        <p:sp>
          <p:nvSpPr>
            <p:cNvPr id="70660"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srgbClr val="FFFFFF"/>
                </a:solidFill>
              </a:endParaRPr>
            </a:p>
          </p:txBody>
        </p:sp>
        <p:sp>
          <p:nvSpPr>
            <p:cNvPr id="70661"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srgbClr val="FFFFFF"/>
                </a:solidFill>
              </a:endParaRPr>
            </a:p>
          </p:txBody>
        </p:sp>
        <p:sp>
          <p:nvSpPr>
            <p:cNvPr id="70662"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srgbClr val="FFFFFF"/>
                </a:solidFill>
              </a:endParaRPr>
            </a:p>
          </p:txBody>
        </p:sp>
        <p:sp>
          <p:nvSpPr>
            <p:cNvPr id="7066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solidFill>
                  <a:srgbClr val="FFFFFF"/>
                </a:solidFill>
              </a:endParaRPr>
            </a:p>
          </p:txBody>
        </p:sp>
        <p:sp>
          <p:nvSpPr>
            <p:cNvPr id="7066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solidFill>
                  <a:srgbClr val="FFFFFF"/>
                </a:solidFill>
              </a:endParaRPr>
            </a:p>
          </p:txBody>
        </p:sp>
        <p:sp>
          <p:nvSpPr>
            <p:cNvPr id="7066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solidFill>
                  <a:srgbClr val="FFFFFF"/>
                </a:solidFill>
              </a:endParaRPr>
            </a:p>
          </p:txBody>
        </p:sp>
      </p:grpSp>
      <p:sp>
        <p:nvSpPr>
          <p:cNvPr id="70666"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ru-RU" altLang="ru-RU" noProof="0"/>
              <a:t>Образец заголовка</a:t>
            </a:r>
          </a:p>
        </p:txBody>
      </p:sp>
      <p:sp>
        <p:nvSpPr>
          <p:cNvPr id="70667"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altLang="ru-RU" noProof="0"/>
              <a:t>Образец подзаголовка</a:t>
            </a:r>
          </a:p>
        </p:txBody>
      </p:sp>
      <p:sp>
        <p:nvSpPr>
          <p:cNvPr id="70668" name="Rectangle 12"/>
          <p:cNvSpPr>
            <a:spLocks noGrp="1" noChangeArrowheads="1"/>
          </p:cNvSpPr>
          <p:nvPr>
            <p:ph type="dt" sz="quarter" idx="2"/>
          </p:nvPr>
        </p:nvSpPr>
        <p:spPr/>
        <p:txBody>
          <a:bodyPr/>
          <a:lstStyle>
            <a:lvl1pPr>
              <a:defRPr sz="1000"/>
            </a:lvl1pPr>
          </a:lstStyle>
          <a:p>
            <a:r>
              <a:rPr lang="ru-RU" altLang="ru-RU">
                <a:solidFill>
                  <a:srgbClr val="FFFFFF"/>
                </a:solidFill>
              </a:rPr>
              <a:t>5 September 2009</a:t>
            </a:r>
          </a:p>
        </p:txBody>
      </p:sp>
      <p:sp>
        <p:nvSpPr>
          <p:cNvPr id="70669" name="Rectangle 13"/>
          <p:cNvSpPr>
            <a:spLocks noGrp="1" noChangeArrowheads="1"/>
          </p:cNvSpPr>
          <p:nvPr>
            <p:ph type="ftr" sz="quarter" idx="3"/>
          </p:nvPr>
        </p:nvSpPr>
        <p:spPr/>
        <p:txBody>
          <a:bodyPr/>
          <a:lstStyle>
            <a:lvl1pPr>
              <a:defRPr sz="1000"/>
            </a:lvl1pPr>
          </a:lstStyle>
          <a:p>
            <a:r>
              <a:rPr lang="ru-RU" altLang="ru-RU">
                <a:solidFill>
                  <a:srgbClr val="FFFFFF"/>
                </a:solidFill>
              </a:rPr>
              <a:t>V. Mochalov, PROZA-M experiment</a:t>
            </a:r>
          </a:p>
        </p:txBody>
      </p:sp>
      <p:sp>
        <p:nvSpPr>
          <p:cNvPr id="70670" name="Rectangle 14"/>
          <p:cNvSpPr>
            <a:spLocks noGrp="1" noChangeArrowheads="1"/>
          </p:cNvSpPr>
          <p:nvPr>
            <p:ph type="sldNum" sz="quarter" idx="4"/>
          </p:nvPr>
        </p:nvSpPr>
        <p:spPr/>
        <p:txBody>
          <a:bodyPr/>
          <a:lstStyle>
            <a:lvl1pPr>
              <a:defRPr sz="1000"/>
            </a:lvl1pPr>
          </a:lstStyle>
          <a:p>
            <a:fld id="{17636911-7B7A-4003-A328-E6A0C89B4C5B}"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29597531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r>
              <a:rPr lang="ru-RU" altLang="ru-RU">
                <a:solidFill>
                  <a:srgbClr val="FFFFFF"/>
                </a:solidFill>
              </a:rPr>
              <a:t>5 September 2009</a:t>
            </a:r>
          </a:p>
        </p:txBody>
      </p:sp>
      <p:sp>
        <p:nvSpPr>
          <p:cNvPr id="5" name="Нижний колонтитул 4"/>
          <p:cNvSpPr>
            <a:spLocks noGrp="1"/>
          </p:cNvSpPr>
          <p:nvPr>
            <p:ph type="ftr" sz="quarter" idx="11"/>
          </p:nvPr>
        </p:nvSpPr>
        <p:spPr/>
        <p:txBody>
          <a:bodyPr/>
          <a:lstStyle>
            <a:lvl1pPr>
              <a:defRPr/>
            </a:lvl1pPr>
          </a:lstStyle>
          <a:p>
            <a:r>
              <a:rPr lang="ru-RU" altLang="ru-RU">
                <a:solidFill>
                  <a:srgbClr val="FFFFFF"/>
                </a:solidFill>
              </a:rPr>
              <a:t>V. Mochalov, PROZA-M experiment</a:t>
            </a:r>
          </a:p>
        </p:txBody>
      </p:sp>
      <p:sp>
        <p:nvSpPr>
          <p:cNvPr id="6" name="Номер слайда 5"/>
          <p:cNvSpPr>
            <a:spLocks noGrp="1"/>
          </p:cNvSpPr>
          <p:nvPr>
            <p:ph type="sldNum" sz="quarter" idx="12"/>
          </p:nvPr>
        </p:nvSpPr>
        <p:spPr/>
        <p:txBody>
          <a:bodyPr/>
          <a:lstStyle>
            <a:lvl1pPr>
              <a:defRPr/>
            </a:lvl1pPr>
          </a:lstStyle>
          <a:p>
            <a:fld id="{62FA711F-AD8E-46AC-A89F-2FFA8E6AFBAC}"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5237080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r>
              <a:rPr lang="ru-RU" altLang="ru-RU">
                <a:solidFill>
                  <a:srgbClr val="FFFFFF"/>
                </a:solidFill>
              </a:rPr>
              <a:t>5 September 2009</a:t>
            </a:r>
          </a:p>
        </p:txBody>
      </p:sp>
      <p:sp>
        <p:nvSpPr>
          <p:cNvPr id="5" name="Нижний колонтитул 4"/>
          <p:cNvSpPr>
            <a:spLocks noGrp="1"/>
          </p:cNvSpPr>
          <p:nvPr>
            <p:ph type="ftr" sz="quarter" idx="11"/>
          </p:nvPr>
        </p:nvSpPr>
        <p:spPr/>
        <p:txBody>
          <a:bodyPr/>
          <a:lstStyle>
            <a:lvl1pPr>
              <a:defRPr/>
            </a:lvl1pPr>
          </a:lstStyle>
          <a:p>
            <a:r>
              <a:rPr lang="ru-RU" altLang="ru-RU">
                <a:solidFill>
                  <a:srgbClr val="FFFFFF"/>
                </a:solidFill>
              </a:rPr>
              <a:t>V. Mochalov, PROZA-M experiment</a:t>
            </a:r>
          </a:p>
        </p:txBody>
      </p:sp>
      <p:sp>
        <p:nvSpPr>
          <p:cNvPr id="6" name="Номер слайда 5"/>
          <p:cNvSpPr>
            <a:spLocks noGrp="1"/>
          </p:cNvSpPr>
          <p:nvPr>
            <p:ph type="sldNum" sz="quarter" idx="12"/>
          </p:nvPr>
        </p:nvSpPr>
        <p:spPr/>
        <p:txBody>
          <a:bodyPr/>
          <a:lstStyle>
            <a:lvl1pPr>
              <a:defRPr/>
            </a:lvl1pPr>
          </a:lstStyle>
          <a:p>
            <a:fld id="{1D893C50-A515-4F35-9877-C74CFEF5BB72}"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8979538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341438"/>
            <a:ext cx="4038600" cy="4789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341438"/>
            <a:ext cx="4038600" cy="4789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r>
              <a:rPr lang="ru-RU" altLang="ru-RU">
                <a:solidFill>
                  <a:srgbClr val="FFFFFF"/>
                </a:solidFill>
              </a:rPr>
              <a:t>5 September 2009</a:t>
            </a:r>
          </a:p>
        </p:txBody>
      </p:sp>
      <p:sp>
        <p:nvSpPr>
          <p:cNvPr id="6" name="Нижний колонтитул 5"/>
          <p:cNvSpPr>
            <a:spLocks noGrp="1"/>
          </p:cNvSpPr>
          <p:nvPr>
            <p:ph type="ftr" sz="quarter" idx="11"/>
          </p:nvPr>
        </p:nvSpPr>
        <p:spPr/>
        <p:txBody>
          <a:bodyPr/>
          <a:lstStyle>
            <a:lvl1pPr>
              <a:defRPr/>
            </a:lvl1pPr>
          </a:lstStyle>
          <a:p>
            <a:r>
              <a:rPr lang="ru-RU" altLang="ru-RU">
                <a:solidFill>
                  <a:srgbClr val="FFFFFF"/>
                </a:solidFill>
              </a:rPr>
              <a:t>V. Mochalov, PROZA-M experiment</a:t>
            </a:r>
          </a:p>
        </p:txBody>
      </p:sp>
      <p:sp>
        <p:nvSpPr>
          <p:cNvPr id="7" name="Номер слайда 6"/>
          <p:cNvSpPr>
            <a:spLocks noGrp="1"/>
          </p:cNvSpPr>
          <p:nvPr>
            <p:ph type="sldNum" sz="quarter" idx="12"/>
          </p:nvPr>
        </p:nvSpPr>
        <p:spPr/>
        <p:txBody>
          <a:bodyPr/>
          <a:lstStyle>
            <a:lvl1pPr>
              <a:defRPr/>
            </a:lvl1pPr>
          </a:lstStyle>
          <a:p>
            <a:fld id="{DB4854B0-4B8B-46E1-90F5-D5A76BCD689C}"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4104139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r>
              <a:rPr lang="ru-RU" altLang="ru-RU">
                <a:solidFill>
                  <a:srgbClr val="FFFFFF"/>
                </a:solidFill>
              </a:rPr>
              <a:t>5 September 2009</a:t>
            </a:r>
          </a:p>
        </p:txBody>
      </p:sp>
      <p:sp>
        <p:nvSpPr>
          <p:cNvPr id="8" name="Нижний колонтитул 7"/>
          <p:cNvSpPr>
            <a:spLocks noGrp="1"/>
          </p:cNvSpPr>
          <p:nvPr>
            <p:ph type="ftr" sz="quarter" idx="11"/>
          </p:nvPr>
        </p:nvSpPr>
        <p:spPr/>
        <p:txBody>
          <a:bodyPr/>
          <a:lstStyle>
            <a:lvl1pPr>
              <a:defRPr/>
            </a:lvl1pPr>
          </a:lstStyle>
          <a:p>
            <a:r>
              <a:rPr lang="ru-RU" altLang="ru-RU">
                <a:solidFill>
                  <a:srgbClr val="FFFFFF"/>
                </a:solidFill>
              </a:rPr>
              <a:t>V. Mochalov, PROZA-M experiment</a:t>
            </a:r>
          </a:p>
        </p:txBody>
      </p:sp>
      <p:sp>
        <p:nvSpPr>
          <p:cNvPr id="9" name="Номер слайда 8"/>
          <p:cNvSpPr>
            <a:spLocks noGrp="1"/>
          </p:cNvSpPr>
          <p:nvPr>
            <p:ph type="sldNum" sz="quarter" idx="12"/>
          </p:nvPr>
        </p:nvSpPr>
        <p:spPr/>
        <p:txBody>
          <a:bodyPr/>
          <a:lstStyle>
            <a:lvl1pPr>
              <a:defRPr/>
            </a:lvl1pPr>
          </a:lstStyle>
          <a:p>
            <a:fld id="{35D677FB-346F-4C51-B723-4D79D35DF303}"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10185411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r>
              <a:rPr lang="ru-RU" altLang="ru-RU">
                <a:solidFill>
                  <a:srgbClr val="FFFFFF"/>
                </a:solidFill>
              </a:rPr>
              <a:t>5 September 2009</a:t>
            </a:r>
          </a:p>
        </p:txBody>
      </p:sp>
      <p:sp>
        <p:nvSpPr>
          <p:cNvPr id="4" name="Нижний колонтитул 3"/>
          <p:cNvSpPr>
            <a:spLocks noGrp="1"/>
          </p:cNvSpPr>
          <p:nvPr>
            <p:ph type="ftr" sz="quarter" idx="11"/>
          </p:nvPr>
        </p:nvSpPr>
        <p:spPr/>
        <p:txBody>
          <a:bodyPr/>
          <a:lstStyle>
            <a:lvl1pPr>
              <a:defRPr/>
            </a:lvl1pPr>
          </a:lstStyle>
          <a:p>
            <a:r>
              <a:rPr lang="ru-RU" altLang="ru-RU">
                <a:solidFill>
                  <a:srgbClr val="FFFFFF"/>
                </a:solidFill>
              </a:rPr>
              <a:t>V. Mochalov, PROZA-M experiment</a:t>
            </a:r>
          </a:p>
        </p:txBody>
      </p:sp>
      <p:sp>
        <p:nvSpPr>
          <p:cNvPr id="5" name="Номер слайда 4"/>
          <p:cNvSpPr>
            <a:spLocks noGrp="1"/>
          </p:cNvSpPr>
          <p:nvPr>
            <p:ph type="sldNum" sz="quarter" idx="12"/>
          </p:nvPr>
        </p:nvSpPr>
        <p:spPr/>
        <p:txBody>
          <a:bodyPr/>
          <a:lstStyle>
            <a:lvl1pPr>
              <a:defRPr/>
            </a:lvl1pPr>
          </a:lstStyle>
          <a:p>
            <a:fld id="{F11B7578-6A33-49AC-9742-988BEA1DB86B}"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853172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r>
              <a:rPr lang="ru-RU" altLang="ru-RU">
                <a:solidFill>
                  <a:srgbClr val="FFFFFF"/>
                </a:solidFill>
              </a:rPr>
              <a:t>5 September 2009</a:t>
            </a:r>
          </a:p>
        </p:txBody>
      </p:sp>
      <p:sp>
        <p:nvSpPr>
          <p:cNvPr id="3" name="Нижний колонтитул 2"/>
          <p:cNvSpPr>
            <a:spLocks noGrp="1"/>
          </p:cNvSpPr>
          <p:nvPr>
            <p:ph type="ftr" sz="quarter" idx="11"/>
          </p:nvPr>
        </p:nvSpPr>
        <p:spPr/>
        <p:txBody>
          <a:bodyPr/>
          <a:lstStyle>
            <a:lvl1pPr>
              <a:defRPr/>
            </a:lvl1pPr>
          </a:lstStyle>
          <a:p>
            <a:r>
              <a:rPr lang="ru-RU" altLang="ru-RU">
                <a:solidFill>
                  <a:srgbClr val="FFFFFF"/>
                </a:solidFill>
              </a:rPr>
              <a:t>V. Mochalov, PROZA-M experiment</a:t>
            </a:r>
          </a:p>
        </p:txBody>
      </p:sp>
      <p:sp>
        <p:nvSpPr>
          <p:cNvPr id="4" name="Номер слайда 3"/>
          <p:cNvSpPr>
            <a:spLocks noGrp="1"/>
          </p:cNvSpPr>
          <p:nvPr>
            <p:ph type="sldNum" sz="quarter" idx="12"/>
          </p:nvPr>
        </p:nvSpPr>
        <p:spPr/>
        <p:txBody>
          <a:bodyPr/>
          <a:lstStyle>
            <a:lvl1pPr>
              <a:defRPr/>
            </a:lvl1pPr>
          </a:lstStyle>
          <a:p>
            <a:fld id="{B9402AE5-335B-4B85-9013-45015C542B4A}"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37390024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r>
              <a:rPr lang="ru-RU" altLang="ru-RU">
                <a:solidFill>
                  <a:srgbClr val="FFFFFF"/>
                </a:solidFill>
              </a:rPr>
              <a:t>5 September 2009</a:t>
            </a:r>
          </a:p>
        </p:txBody>
      </p:sp>
      <p:sp>
        <p:nvSpPr>
          <p:cNvPr id="6" name="Нижний колонтитул 5"/>
          <p:cNvSpPr>
            <a:spLocks noGrp="1"/>
          </p:cNvSpPr>
          <p:nvPr>
            <p:ph type="ftr" sz="quarter" idx="11"/>
          </p:nvPr>
        </p:nvSpPr>
        <p:spPr/>
        <p:txBody>
          <a:bodyPr/>
          <a:lstStyle>
            <a:lvl1pPr>
              <a:defRPr/>
            </a:lvl1pPr>
          </a:lstStyle>
          <a:p>
            <a:r>
              <a:rPr lang="ru-RU" altLang="ru-RU">
                <a:solidFill>
                  <a:srgbClr val="FFFFFF"/>
                </a:solidFill>
              </a:rPr>
              <a:t>V. Mochalov, PROZA-M experiment</a:t>
            </a:r>
          </a:p>
        </p:txBody>
      </p:sp>
      <p:sp>
        <p:nvSpPr>
          <p:cNvPr id="7" name="Номер слайда 6"/>
          <p:cNvSpPr>
            <a:spLocks noGrp="1"/>
          </p:cNvSpPr>
          <p:nvPr>
            <p:ph type="sldNum" sz="quarter" idx="12"/>
          </p:nvPr>
        </p:nvSpPr>
        <p:spPr/>
        <p:txBody>
          <a:bodyPr/>
          <a:lstStyle>
            <a:lvl1pPr>
              <a:defRPr/>
            </a:lvl1pPr>
          </a:lstStyle>
          <a:p>
            <a:fld id="{648AD54D-4544-4E2F-B474-1D6B55D9E908}"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41781796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r>
              <a:rPr lang="ru-RU" altLang="ru-RU">
                <a:solidFill>
                  <a:srgbClr val="FFFFFF"/>
                </a:solidFill>
              </a:rPr>
              <a:t>5 September 2009</a:t>
            </a:r>
          </a:p>
        </p:txBody>
      </p:sp>
      <p:sp>
        <p:nvSpPr>
          <p:cNvPr id="6" name="Нижний колонтитул 5"/>
          <p:cNvSpPr>
            <a:spLocks noGrp="1"/>
          </p:cNvSpPr>
          <p:nvPr>
            <p:ph type="ftr" sz="quarter" idx="11"/>
          </p:nvPr>
        </p:nvSpPr>
        <p:spPr/>
        <p:txBody>
          <a:bodyPr/>
          <a:lstStyle>
            <a:lvl1pPr>
              <a:defRPr/>
            </a:lvl1pPr>
          </a:lstStyle>
          <a:p>
            <a:r>
              <a:rPr lang="ru-RU" altLang="ru-RU">
                <a:solidFill>
                  <a:srgbClr val="FFFFFF"/>
                </a:solidFill>
              </a:rPr>
              <a:t>V. Mochalov, PROZA-M experiment</a:t>
            </a:r>
          </a:p>
        </p:txBody>
      </p:sp>
      <p:sp>
        <p:nvSpPr>
          <p:cNvPr id="7" name="Номер слайда 6"/>
          <p:cNvSpPr>
            <a:spLocks noGrp="1"/>
          </p:cNvSpPr>
          <p:nvPr>
            <p:ph type="sldNum" sz="quarter" idx="12"/>
          </p:nvPr>
        </p:nvSpPr>
        <p:spPr/>
        <p:txBody>
          <a:bodyPr/>
          <a:lstStyle>
            <a:lvl1pPr>
              <a:defRPr/>
            </a:lvl1pPr>
          </a:lstStyle>
          <a:p>
            <a:fld id="{89B50B71-3852-422C-BF56-B11E9975524D}"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294361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r>
              <a:rPr lang="en-US" altLang="ru-RU" dirty="0"/>
              <a:t>SPD 2021</a:t>
            </a:r>
            <a:endParaRPr lang="ru-RU" altLang="ru-RU" dirty="0"/>
          </a:p>
        </p:txBody>
      </p:sp>
      <p:sp>
        <p:nvSpPr>
          <p:cNvPr id="6" name="Нижний колонтитул 5"/>
          <p:cNvSpPr>
            <a:spLocks noGrp="1"/>
          </p:cNvSpPr>
          <p:nvPr>
            <p:ph type="ftr" sz="quarter" idx="11"/>
          </p:nvPr>
        </p:nvSpPr>
        <p:spPr/>
        <p:txBody>
          <a:bodyPr/>
          <a:lstStyle>
            <a:lvl1pPr marL="0" marR="0" indent="0" algn="ctr" defTabSz="914400" rtl="0" eaLnBrk="1" fontAlgn="base" latinLnBrk="0" hangingPunct="1">
              <a:lnSpc>
                <a:spcPct val="100000"/>
              </a:lnSpc>
              <a:spcBef>
                <a:spcPct val="0"/>
              </a:spcBef>
              <a:spcAft>
                <a:spcPct val="0"/>
              </a:spcAft>
              <a:buClrTx/>
              <a:buSzTx/>
              <a:buFontTx/>
              <a:buNone/>
              <a:tabLst/>
              <a:defRPr/>
            </a:lvl1pPr>
          </a:lstStyle>
          <a:p>
            <a:r>
              <a:rPr lang="en-US" altLang="ru-RU" dirty="0">
                <a:solidFill>
                  <a:srgbClr val="FFFFFF"/>
                </a:solidFill>
              </a:rPr>
              <a:t>V. </a:t>
            </a:r>
            <a:r>
              <a:rPr lang="en-US" altLang="ru-RU" dirty="0" err="1">
                <a:solidFill>
                  <a:srgbClr val="FFFFFF"/>
                </a:solidFill>
              </a:rPr>
              <a:t>Mochalov</a:t>
            </a:r>
            <a:r>
              <a:rPr lang="en-US" altLang="ru-RU" dirty="0">
                <a:solidFill>
                  <a:srgbClr val="FFFFFF"/>
                </a:solidFill>
              </a:rPr>
              <a:t>, SPASCHARM project</a:t>
            </a:r>
            <a:endParaRPr lang="ru-RU" altLang="ru-RU" dirty="0">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D64476E5-E4F1-45B2-B94E-1D3180B60DD4}" type="slidenum">
              <a:rPr lang="ru-RU" altLang="ru-RU"/>
              <a:pPr/>
              <a:t>‹#›</a:t>
            </a:fld>
            <a:endParaRPr lang="ru-RU" altLang="ru-RU"/>
          </a:p>
        </p:txBody>
      </p:sp>
    </p:spTree>
    <p:extLst>
      <p:ext uri="{BB962C8B-B14F-4D97-AF65-F5344CB8AC3E}">
        <p14:creationId xmlns:p14="http://schemas.microsoft.com/office/powerpoint/2010/main" val="36766794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r>
              <a:rPr lang="ru-RU" altLang="ru-RU">
                <a:solidFill>
                  <a:srgbClr val="FFFFFF"/>
                </a:solidFill>
              </a:rPr>
              <a:t>5 September 2009</a:t>
            </a:r>
          </a:p>
        </p:txBody>
      </p:sp>
      <p:sp>
        <p:nvSpPr>
          <p:cNvPr id="5" name="Нижний колонтитул 4"/>
          <p:cNvSpPr>
            <a:spLocks noGrp="1"/>
          </p:cNvSpPr>
          <p:nvPr>
            <p:ph type="ftr" sz="quarter" idx="11"/>
          </p:nvPr>
        </p:nvSpPr>
        <p:spPr/>
        <p:txBody>
          <a:bodyPr/>
          <a:lstStyle>
            <a:lvl1pPr>
              <a:defRPr/>
            </a:lvl1pPr>
          </a:lstStyle>
          <a:p>
            <a:r>
              <a:rPr lang="ru-RU" altLang="ru-RU">
                <a:solidFill>
                  <a:srgbClr val="FFFFFF"/>
                </a:solidFill>
              </a:rPr>
              <a:t>V. Mochalov, PROZA-M experiment</a:t>
            </a:r>
          </a:p>
        </p:txBody>
      </p:sp>
      <p:sp>
        <p:nvSpPr>
          <p:cNvPr id="6" name="Номер слайда 5"/>
          <p:cNvSpPr>
            <a:spLocks noGrp="1"/>
          </p:cNvSpPr>
          <p:nvPr>
            <p:ph type="sldNum" sz="quarter" idx="12"/>
          </p:nvPr>
        </p:nvSpPr>
        <p:spPr/>
        <p:txBody>
          <a:bodyPr/>
          <a:lstStyle>
            <a:lvl1pPr>
              <a:defRPr/>
            </a:lvl1pPr>
          </a:lstStyle>
          <a:p>
            <a:fld id="{F2F2B581-DB9C-40EA-BD8D-39033A738C24}"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27301271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115888"/>
            <a:ext cx="2057400" cy="6015037"/>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115888"/>
            <a:ext cx="6019800" cy="601503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r>
              <a:rPr lang="ru-RU" altLang="ru-RU">
                <a:solidFill>
                  <a:srgbClr val="FFFFFF"/>
                </a:solidFill>
              </a:rPr>
              <a:t>5 September 2009</a:t>
            </a:r>
          </a:p>
        </p:txBody>
      </p:sp>
      <p:sp>
        <p:nvSpPr>
          <p:cNvPr id="5" name="Нижний колонтитул 4"/>
          <p:cNvSpPr>
            <a:spLocks noGrp="1"/>
          </p:cNvSpPr>
          <p:nvPr>
            <p:ph type="ftr" sz="quarter" idx="11"/>
          </p:nvPr>
        </p:nvSpPr>
        <p:spPr/>
        <p:txBody>
          <a:bodyPr/>
          <a:lstStyle>
            <a:lvl1pPr>
              <a:defRPr/>
            </a:lvl1pPr>
          </a:lstStyle>
          <a:p>
            <a:r>
              <a:rPr lang="ru-RU" altLang="ru-RU">
                <a:solidFill>
                  <a:srgbClr val="FFFFFF"/>
                </a:solidFill>
              </a:rPr>
              <a:t>V. Mochalov, PROZA-M experiment</a:t>
            </a:r>
          </a:p>
        </p:txBody>
      </p:sp>
      <p:sp>
        <p:nvSpPr>
          <p:cNvPr id="6" name="Номер слайда 5"/>
          <p:cNvSpPr>
            <a:spLocks noGrp="1"/>
          </p:cNvSpPr>
          <p:nvPr>
            <p:ph type="sldNum" sz="quarter" idx="12"/>
          </p:nvPr>
        </p:nvSpPr>
        <p:spPr/>
        <p:txBody>
          <a:bodyPr/>
          <a:lstStyle>
            <a:lvl1pPr>
              <a:defRPr/>
            </a:lvl1pPr>
          </a:lstStyle>
          <a:p>
            <a:fld id="{ACA796EA-70B5-4368-A0BB-F010D416E7DF}"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31704594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verTx" preserve="1">
  <p:cSld name="Заголовок и объект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2988" y="115888"/>
            <a:ext cx="6769100" cy="1139825"/>
          </a:xfrm>
        </p:spPr>
        <p:txBody>
          <a:bodyPr/>
          <a:lstStyle/>
          <a:p>
            <a:r>
              <a:rPr lang="ru-RU"/>
              <a:t>Образец заголовка</a:t>
            </a:r>
          </a:p>
        </p:txBody>
      </p:sp>
      <p:sp>
        <p:nvSpPr>
          <p:cNvPr id="3" name="Объект 2"/>
          <p:cNvSpPr>
            <a:spLocks noGrp="1"/>
          </p:cNvSpPr>
          <p:nvPr>
            <p:ph sz="half" idx="1"/>
          </p:nvPr>
        </p:nvSpPr>
        <p:spPr>
          <a:xfrm>
            <a:off x="457200" y="1341438"/>
            <a:ext cx="8229600" cy="23177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3811588"/>
            <a:ext cx="8229600" cy="23193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457200" y="6248400"/>
            <a:ext cx="2133600" cy="457200"/>
          </a:xfrm>
        </p:spPr>
        <p:txBody>
          <a:bodyPr/>
          <a:lstStyle>
            <a:lvl1pPr>
              <a:defRPr/>
            </a:lvl1pPr>
          </a:lstStyle>
          <a:p>
            <a:r>
              <a:rPr lang="ru-RU" altLang="ru-RU">
                <a:solidFill>
                  <a:srgbClr val="FFFFFF"/>
                </a:solidFill>
              </a:rPr>
              <a:t>5 September 2009</a:t>
            </a:r>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r>
              <a:rPr lang="ru-RU" altLang="ru-RU">
                <a:solidFill>
                  <a:srgbClr val="FFFFFF"/>
                </a:solidFill>
              </a:rPr>
              <a:t>V. Mochalov, PROZA-M experiment</a:t>
            </a:r>
          </a:p>
        </p:txBody>
      </p:sp>
      <p:sp>
        <p:nvSpPr>
          <p:cNvPr id="7" name="Номер слайда 6"/>
          <p:cNvSpPr>
            <a:spLocks noGrp="1"/>
          </p:cNvSpPr>
          <p:nvPr>
            <p:ph type="sldNum" sz="quarter" idx="12"/>
          </p:nvPr>
        </p:nvSpPr>
        <p:spPr>
          <a:xfrm>
            <a:off x="6553200" y="6248400"/>
            <a:ext cx="2133600" cy="457200"/>
          </a:xfrm>
        </p:spPr>
        <p:txBody>
          <a:bodyPr/>
          <a:lstStyle>
            <a:lvl1pPr>
              <a:defRPr/>
            </a:lvl1pPr>
          </a:lstStyle>
          <a:p>
            <a:fld id="{21C8ACAE-02F3-434C-B49E-44CA2F574056}"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17294352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OverObj" preserve="1">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2988" y="115888"/>
            <a:ext cx="6769100" cy="1139825"/>
          </a:xfrm>
        </p:spPr>
        <p:txBody>
          <a:bodyPr/>
          <a:lstStyle/>
          <a:p>
            <a:r>
              <a:rPr lang="ru-RU"/>
              <a:t>Образец заголовка</a:t>
            </a:r>
          </a:p>
        </p:txBody>
      </p:sp>
      <p:sp>
        <p:nvSpPr>
          <p:cNvPr id="3" name="Текст 2"/>
          <p:cNvSpPr>
            <a:spLocks noGrp="1"/>
          </p:cNvSpPr>
          <p:nvPr>
            <p:ph type="body" sz="half" idx="1"/>
          </p:nvPr>
        </p:nvSpPr>
        <p:spPr>
          <a:xfrm>
            <a:off x="457200" y="1341438"/>
            <a:ext cx="8229600" cy="23177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57200" y="3811588"/>
            <a:ext cx="8229600" cy="23193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457200" y="6248400"/>
            <a:ext cx="2133600" cy="457200"/>
          </a:xfrm>
        </p:spPr>
        <p:txBody>
          <a:bodyPr/>
          <a:lstStyle>
            <a:lvl1pPr>
              <a:defRPr/>
            </a:lvl1pPr>
          </a:lstStyle>
          <a:p>
            <a:r>
              <a:rPr lang="ru-RU" altLang="ru-RU">
                <a:solidFill>
                  <a:srgbClr val="FFFFFF"/>
                </a:solidFill>
              </a:rPr>
              <a:t>5 September 2009</a:t>
            </a:r>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r>
              <a:rPr lang="ru-RU" altLang="ru-RU">
                <a:solidFill>
                  <a:srgbClr val="FFFFFF"/>
                </a:solidFill>
              </a:rPr>
              <a:t>V. Mochalov, PROZA-M experiment</a:t>
            </a:r>
          </a:p>
        </p:txBody>
      </p:sp>
      <p:sp>
        <p:nvSpPr>
          <p:cNvPr id="7" name="Номер слайда 6"/>
          <p:cNvSpPr>
            <a:spLocks noGrp="1"/>
          </p:cNvSpPr>
          <p:nvPr>
            <p:ph type="sldNum" sz="quarter" idx="12"/>
          </p:nvPr>
        </p:nvSpPr>
        <p:spPr>
          <a:xfrm>
            <a:off x="6553200" y="6248400"/>
            <a:ext cx="2133600" cy="457200"/>
          </a:xfrm>
        </p:spPr>
        <p:txBody>
          <a:bodyPr/>
          <a:lstStyle>
            <a:lvl1pPr>
              <a:defRPr/>
            </a:lvl1pPr>
          </a:lstStyle>
          <a:p>
            <a:fld id="{9A3AB158-EB7B-4576-ACAA-C6858C4C4863}"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18873771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2988" y="115888"/>
            <a:ext cx="6769100" cy="1139825"/>
          </a:xfrm>
        </p:spPr>
        <p:txBody>
          <a:bodyPr/>
          <a:lstStyle/>
          <a:p>
            <a:r>
              <a:rPr lang="ru-RU"/>
              <a:t>Образец заголовка</a:t>
            </a:r>
          </a:p>
        </p:txBody>
      </p:sp>
      <p:sp>
        <p:nvSpPr>
          <p:cNvPr id="3" name="Объект 2"/>
          <p:cNvSpPr>
            <a:spLocks noGrp="1"/>
          </p:cNvSpPr>
          <p:nvPr>
            <p:ph sz="quarter" idx="1"/>
          </p:nvPr>
        </p:nvSpPr>
        <p:spPr>
          <a:xfrm>
            <a:off x="457200" y="1341438"/>
            <a:ext cx="4038600" cy="23177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57200" y="3811588"/>
            <a:ext cx="4038600" cy="23193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4648200" y="1341438"/>
            <a:ext cx="4038600" cy="47894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5"/>
          <p:cNvSpPr>
            <a:spLocks noGrp="1"/>
          </p:cNvSpPr>
          <p:nvPr>
            <p:ph type="dt" sz="half" idx="10"/>
          </p:nvPr>
        </p:nvSpPr>
        <p:spPr>
          <a:xfrm>
            <a:off x="457200" y="6248400"/>
            <a:ext cx="2133600" cy="457200"/>
          </a:xfrm>
        </p:spPr>
        <p:txBody>
          <a:bodyPr/>
          <a:lstStyle>
            <a:lvl1pPr>
              <a:defRPr/>
            </a:lvl1pPr>
          </a:lstStyle>
          <a:p>
            <a:r>
              <a:rPr lang="ru-RU" altLang="ru-RU">
                <a:solidFill>
                  <a:srgbClr val="FFFFFF"/>
                </a:solidFill>
              </a:rPr>
              <a:t>5 September 2009</a:t>
            </a:r>
          </a:p>
        </p:txBody>
      </p:sp>
      <p:sp>
        <p:nvSpPr>
          <p:cNvPr id="7" name="Нижний колонтитул 6"/>
          <p:cNvSpPr>
            <a:spLocks noGrp="1"/>
          </p:cNvSpPr>
          <p:nvPr>
            <p:ph type="ftr" sz="quarter" idx="11"/>
          </p:nvPr>
        </p:nvSpPr>
        <p:spPr>
          <a:xfrm>
            <a:off x="3124200" y="6248400"/>
            <a:ext cx="2895600" cy="457200"/>
          </a:xfrm>
        </p:spPr>
        <p:txBody>
          <a:bodyPr/>
          <a:lstStyle>
            <a:lvl1pPr>
              <a:defRPr/>
            </a:lvl1pPr>
          </a:lstStyle>
          <a:p>
            <a:r>
              <a:rPr lang="ru-RU" altLang="ru-RU">
                <a:solidFill>
                  <a:srgbClr val="FFFFFF"/>
                </a:solidFill>
              </a:rPr>
              <a:t>V. Mochalov, PROZA-M experiment</a:t>
            </a:r>
          </a:p>
        </p:txBody>
      </p:sp>
      <p:sp>
        <p:nvSpPr>
          <p:cNvPr id="8" name="Номер слайда 7"/>
          <p:cNvSpPr>
            <a:spLocks noGrp="1"/>
          </p:cNvSpPr>
          <p:nvPr>
            <p:ph type="sldNum" sz="quarter" idx="12"/>
          </p:nvPr>
        </p:nvSpPr>
        <p:spPr>
          <a:xfrm>
            <a:off x="6553200" y="6248400"/>
            <a:ext cx="2133600" cy="457200"/>
          </a:xfrm>
        </p:spPr>
        <p:txBody>
          <a:bodyPr/>
          <a:lstStyle>
            <a:lvl1pPr>
              <a:defRPr/>
            </a:lvl1pPr>
          </a:lstStyle>
          <a:p>
            <a:fld id="{6586BFBC-1B1E-4F84-BF21-E27FCAF2A6E3}"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42413978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2988" y="115888"/>
            <a:ext cx="6769100" cy="1139825"/>
          </a:xfrm>
        </p:spPr>
        <p:txBody>
          <a:bodyPr/>
          <a:lstStyle/>
          <a:p>
            <a:r>
              <a:rPr lang="ru-RU"/>
              <a:t>Образец заголовка</a:t>
            </a:r>
          </a:p>
        </p:txBody>
      </p:sp>
      <p:sp>
        <p:nvSpPr>
          <p:cNvPr id="3" name="Текст 2"/>
          <p:cNvSpPr>
            <a:spLocks noGrp="1"/>
          </p:cNvSpPr>
          <p:nvPr>
            <p:ph type="body" sz="half" idx="1"/>
          </p:nvPr>
        </p:nvSpPr>
        <p:spPr>
          <a:xfrm>
            <a:off x="457200" y="1341438"/>
            <a:ext cx="4038600" cy="47894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341438"/>
            <a:ext cx="4038600" cy="47894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457200" y="6248400"/>
            <a:ext cx="2133600" cy="457200"/>
          </a:xfrm>
        </p:spPr>
        <p:txBody>
          <a:bodyPr/>
          <a:lstStyle>
            <a:lvl1pPr>
              <a:defRPr/>
            </a:lvl1pPr>
          </a:lstStyle>
          <a:p>
            <a:r>
              <a:rPr lang="ru-RU" altLang="ru-RU">
                <a:solidFill>
                  <a:srgbClr val="FFFFFF"/>
                </a:solidFill>
              </a:rPr>
              <a:t>5 September 2009</a:t>
            </a:r>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r>
              <a:rPr lang="ru-RU" altLang="ru-RU">
                <a:solidFill>
                  <a:srgbClr val="FFFFFF"/>
                </a:solidFill>
              </a:rPr>
              <a:t>V. Mochalov, PROZA-M experiment</a:t>
            </a:r>
          </a:p>
        </p:txBody>
      </p:sp>
      <p:sp>
        <p:nvSpPr>
          <p:cNvPr id="7" name="Номер слайда 6"/>
          <p:cNvSpPr>
            <a:spLocks noGrp="1"/>
          </p:cNvSpPr>
          <p:nvPr>
            <p:ph type="sldNum" sz="quarter" idx="12"/>
          </p:nvPr>
        </p:nvSpPr>
        <p:spPr>
          <a:xfrm>
            <a:off x="6553200" y="6248400"/>
            <a:ext cx="2133600" cy="457200"/>
          </a:xfrm>
        </p:spPr>
        <p:txBody>
          <a:bodyPr/>
          <a:lstStyle>
            <a:lvl1pPr>
              <a:defRPr/>
            </a:lvl1pPr>
          </a:lstStyle>
          <a:p>
            <a:fld id="{A7893807-3E87-4DC2-A08C-1BC90F055550}"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40267659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OverTx" preserve="1">
  <p:cSld name="Заголовок и два объекта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2988" y="115888"/>
            <a:ext cx="6769100" cy="1139825"/>
          </a:xfrm>
        </p:spPr>
        <p:txBody>
          <a:bodyPr/>
          <a:lstStyle/>
          <a:p>
            <a:r>
              <a:rPr lang="ru-RU"/>
              <a:t>Образец заголовка</a:t>
            </a:r>
          </a:p>
        </p:txBody>
      </p:sp>
      <p:sp>
        <p:nvSpPr>
          <p:cNvPr id="3" name="Объект 2"/>
          <p:cNvSpPr>
            <a:spLocks noGrp="1"/>
          </p:cNvSpPr>
          <p:nvPr>
            <p:ph sz="quarter" idx="1"/>
          </p:nvPr>
        </p:nvSpPr>
        <p:spPr>
          <a:xfrm>
            <a:off x="457200" y="1341438"/>
            <a:ext cx="4038600" cy="23177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341438"/>
            <a:ext cx="4038600" cy="23177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457200" y="3811588"/>
            <a:ext cx="8229600" cy="23193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5"/>
          <p:cNvSpPr>
            <a:spLocks noGrp="1"/>
          </p:cNvSpPr>
          <p:nvPr>
            <p:ph type="dt" sz="half" idx="10"/>
          </p:nvPr>
        </p:nvSpPr>
        <p:spPr>
          <a:xfrm>
            <a:off x="457200" y="6248400"/>
            <a:ext cx="2133600" cy="457200"/>
          </a:xfrm>
        </p:spPr>
        <p:txBody>
          <a:bodyPr/>
          <a:lstStyle>
            <a:lvl1pPr>
              <a:defRPr/>
            </a:lvl1pPr>
          </a:lstStyle>
          <a:p>
            <a:r>
              <a:rPr lang="ru-RU" altLang="ru-RU">
                <a:solidFill>
                  <a:srgbClr val="FFFFFF"/>
                </a:solidFill>
              </a:rPr>
              <a:t>5 September 2009</a:t>
            </a:r>
          </a:p>
        </p:txBody>
      </p:sp>
      <p:sp>
        <p:nvSpPr>
          <p:cNvPr id="7" name="Нижний колонтитул 6"/>
          <p:cNvSpPr>
            <a:spLocks noGrp="1"/>
          </p:cNvSpPr>
          <p:nvPr>
            <p:ph type="ftr" sz="quarter" idx="11"/>
          </p:nvPr>
        </p:nvSpPr>
        <p:spPr>
          <a:xfrm>
            <a:off x="3124200" y="6248400"/>
            <a:ext cx="2895600" cy="457200"/>
          </a:xfrm>
        </p:spPr>
        <p:txBody>
          <a:bodyPr/>
          <a:lstStyle>
            <a:lvl1pPr>
              <a:defRPr/>
            </a:lvl1pPr>
          </a:lstStyle>
          <a:p>
            <a:r>
              <a:rPr lang="ru-RU" altLang="ru-RU">
                <a:solidFill>
                  <a:srgbClr val="FFFFFF"/>
                </a:solidFill>
              </a:rPr>
              <a:t>V. Mochalov, PROZA-M experiment</a:t>
            </a:r>
          </a:p>
        </p:txBody>
      </p:sp>
      <p:sp>
        <p:nvSpPr>
          <p:cNvPr id="8" name="Номер слайда 7"/>
          <p:cNvSpPr>
            <a:spLocks noGrp="1"/>
          </p:cNvSpPr>
          <p:nvPr>
            <p:ph type="sldNum" sz="quarter" idx="12"/>
          </p:nvPr>
        </p:nvSpPr>
        <p:spPr>
          <a:xfrm>
            <a:off x="6553200" y="6248400"/>
            <a:ext cx="2133600" cy="457200"/>
          </a:xfrm>
        </p:spPr>
        <p:txBody>
          <a:bodyPr/>
          <a:lstStyle>
            <a:lvl1pPr>
              <a:defRPr/>
            </a:lvl1pPr>
          </a:lstStyle>
          <a:p>
            <a:fld id="{260F94A3-8E8A-4051-9550-C0E42E1C0FBA}"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7151353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x" preserve="1">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2988" y="115888"/>
            <a:ext cx="6769100" cy="1139825"/>
          </a:xfrm>
        </p:spPr>
        <p:txBody>
          <a:bodyPr/>
          <a:lstStyle/>
          <a:p>
            <a:r>
              <a:rPr lang="ru-RU"/>
              <a:t>Образец заголовка</a:t>
            </a:r>
          </a:p>
        </p:txBody>
      </p:sp>
      <p:sp>
        <p:nvSpPr>
          <p:cNvPr id="3" name="Объект 2"/>
          <p:cNvSpPr>
            <a:spLocks noGrp="1"/>
          </p:cNvSpPr>
          <p:nvPr>
            <p:ph sz="half" idx="1"/>
          </p:nvPr>
        </p:nvSpPr>
        <p:spPr>
          <a:xfrm>
            <a:off x="457200" y="1341438"/>
            <a:ext cx="4038600" cy="47894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648200" y="1341438"/>
            <a:ext cx="4038600" cy="47894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457200" y="6248400"/>
            <a:ext cx="2133600" cy="457200"/>
          </a:xfrm>
        </p:spPr>
        <p:txBody>
          <a:bodyPr/>
          <a:lstStyle>
            <a:lvl1pPr>
              <a:defRPr/>
            </a:lvl1pPr>
          </a:lstStyle>
          <a:p>
            <a:r>
              <a:rPr lang="ru-RU" altLang="ru-RU">
                <a:solidFill>
                  <a:srgbClr val="FFFFFF"/>
                </a:solidFill>
              </a:rPr>
              <a:t>5 September 2009</a:t>
            </a:r>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r>
              <a:rPr lang="ru-RU" altLang="ru-RU">
                <a:solidFill>
                  <a:srgbClr val="FFFFFF"/>
                </a:solidFill>
              </a:rPr>
              <a:t>V. Mochalov, PROZA-M experiment</a:t>
            </a:r>
          </a:p>
        </p:txBody>
      </p:sp>
      <p:sp>
        <p:nvSpPr>
          <p:cNvPr id="7" name="Номер слайда 6"/>
          <p:cNvSpPr>
            <a:spLocks noGrp="1"/>
          </p:cNvSpPr>
          <p:nvPr>
            <p:ph type="sldNum" sz="quarter" idx="12"/>
          </p:nvPr>
        </p:nvSpPr>
        <p:spPr>
          <a:xfrm>
            <a:off x="6553200" y="6248400"/>
            <a:ext cx="2133600" cy="457200"/>
          </a:xfrm>
        </p:spPr>
        <p:txBody>
          <a:bodyPr/>
          <a:lstStyle>
            <a:lvl1pPr>
              <a:defRPr/>
            </a:lvl1pPr>
          </a:lstStyle>
          <a:p>
            <a:fld id="{C52141DC-1E34-4F07-9977-8597798C11B7}"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15576892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9218" name="Group 2"/>
          <p:cNvGrpSpPr>
            <a:grpSpLocks/>
          </p:cNvGrpSpPr>
          <p:nvPr/>
        </p:nvGrpSpPr>
        <p:grpSpPr bwMode="auto">
          <a:xfrm>
            <a:off x="0" y="3902075"/>
            <a:ext cx="3400425" cy="2949575"/>
            <a:chOff x="0" y="2458"/>
            <a:chExt cx="2142" cy="1858"/>
          </a:xfrm>
        </p:grpSpPr>
        <p:sp>
          <p:nvSpPr>
            <p:cNvPr id="9219"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srgbClr val="FFFFFF"/>
                </a:solidFill>
              </a:endParaRPr>
            </a:p>
          </p:txBody>
        </p:sp>
        <p:sp>
          <p:nvSpPr>
            <p:cNvPr id="9220"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srgbClr val="FFFFFF"/>
                </a:solidFill>
              </a:endParaRPr>
            </a:p>
          </p:txBody>
        </p:sp>
        <p:sp>
          <p:nvSpPr>
            <p:cNvPr id="9221"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srgbClr val="FFFFFF"/>
                </a:solidFill>
              </a:endParaRPr>
            </a:p>
          </p:txBody>
        </p:sp>
        <p:sp>
          <p:nvSpPr>
            <p:cNvPr id="9222"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srgbClr val="FFFFFF"/>
                </a:solidFill>
              </a:endParaRPr>
            </a:p>
          </p:txBody>
        </p:sp>
        <p:sp>
          <p:nvSpPr>
            <p:cNvPr id="922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solidFill>
                  <a:srgbClr val="FFFFFF"/>
                </a:solidFill>
              </a:endParaRPr>
            </a:p>
          </p:txBody>
        </p:sp>
        <p:sp>
          <p:nvSpPr>
            <p:cNvPr id="922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solidFill>
                  <a:srgbClr val="FFFFFF"/>
                </a:solidFill>
              </a:endParaRPr>
            </a:p>
          </p:txBody>
        </p:sp>
        <p:sp>
          <p:nvSpPr>
            <p:cNvPr id="922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solidFill>
                  <a:srgbClr val="FFFFFF"/>
                </a:solidFill>
              </a:endParaRPr>
            </a:p>
          </p:txBody>
        </p:sp>
      </p:grpSp>
      <p:sp>
        <p:nvSpPr>
          <p:cNvPr id="9226"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ru-RU" altLang="ru-RU" noProof="0"/>
              <a:t>Образец заголовка</a:t>
            </a:r>
          </a:p>
        </p:txBody>
      </p:sp>
      <p:sp>
        <p:nvSpPr>
          <p:cNvPr id="9227"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altLang="ru-RU" noProof="0"/>
              <a:t>Образец подзаголовка</a:t>
            </a:r>
          </a:p>
        </p:txBody>
      </p:sp>
      <p:sp>
        <p:nvSpPr>
          <p:cNvPr id="9228" name="Rectangle 12"/>
          <p:cNvSpPr>
            <a:spLocks noGrp="1" noChangeArrowheads="1"/>
          </p:cNvSpPr>
          <p:nvPr>
            <p:ph type="dt" sz="quarter" idx="2"/>
          </p:nvPr>
        </p:nvSpPr>
        <p:spPr/>
        <p:txBody>
          <a:bodyPr/>
          <a:lstStyle>
            <a:lvl1pPr>
              <a:defRPr sz="1200" b="1" i="0"/>
            </a:lvl1pPr>
          </a:lstStyle>
          <a:p>
            <a:r>
              <a:rPr lang="ru-RU" altLang="ru-RU" dirty="0">
                <a:solidFill>
                  <a:srgbClr val="FFFFFF"/>
                </a:solidFill>
              </a:rPr>
              <a:t>04.10.2016</a:t>
            </a:r>
          </a:p>
        </p:txBody>
      </p:sp>
      <p:sp>
        <p:nvSpPr>
          <p:cNvPr id="9229" name="Rectangle 13"/>
          <p:cNvSpPr>
            <a:spLocks noGrp="1" noChangeArrowheads="1"/>
          </p:cNvSpPr>
          <p:nvPr>
            <p:ph type="ftr" sz="quarter" idx="3"/>
          </p:nvPr>
        </p:nvSpPr>
        <p:spPr>
          <a:xfrm>
            <a:off x="3124200" y="6248400"/>
            <a:ext cx="2895600" cy="457200"/>
          </a:xfrm>
        </p:spPr>
        <p:txBody>
          <a:bodyPr/>
          <a:lstStyle>
            <a:lvl1pPr>
              <a:defRPr sz="1200" b="1" i="0"/>
            </a:lvl1pPr>
          </a:lstStyle>
          <a:p>
            <a:r>
              <a:rPr lang="ru-RU" altLang="ru-RU" dirty="0">
                <a:solidFill>
                  <a:srgbClr val="FFFFFF"/>
                </a:solidFill>
              </a:rPr>
              <a:t>В. Мочалов, Семинар ОФВЭ  ПИЯФ</a:t>
            </a:r>
          </a:p>
        </p:txBody>
      </p:sp>
      <p:sp>
        <p:nvSpPr>
          <p:cNvPr id="9230" name="Rectangle 14"/>
          <p:cNvSpPr>
            <a:spLocks noGrp="1" noChangeArrowheads="1"/>
          </p:cNvSpPr>
          <p:nvPr>
            <p:ph type="sldNum" sz="quarter" idx="4"/>
          </p:nvPr>
        </p:nvSpPr>
        <p:spPr>
          <a:xfrm>
            <a:off x="6553200" y="6248400"/>
            <a:ext cx="2133600" cy="457200"/>
          </a:xfrm>
        </p:spPr>
        <p:txBody>
          <a:bodyPr/>
          <a:lstStyle>
            <a:lvl1pPr>
              <a:defRPr sz="1200" b="1" i="0"/>
            </a:lvl1pPr>
          </a:lstStyle>
          <a:p>
            <a:fld id="{925349A7-0E90-4819-9C93-B43C7E589592}" type="slidenum">
              <a:rPr lang="ru-RU" altLang="ru-RU" smtClean="0">
                <a:solidFill>
                  <a:srgbClr val="FFFFFF"/>
                </a:solidFill>
              </a:rPr>
              <a:pPr/>
              <a:t>‹#›</a:t>
            </a:fld>
            <a:endParaRPr lang="ru-RU" altLang="ru-RU" dirty="0">
              <a:solidFill>
                <a:srgbClr val="FFFFFF"/>
              </a:solidFill>
            </a:endParaRPr>
          </a:p>
        </p:txBody>
      </p:sp>
    </p:spTree>
    <p:extLst>
      <p:ext uri="{BB962C8B-B14F-4D97-AF65-F5344CB8AC3E}">
        <p14:creationId xmlns:p14="http://schemas.microsoft.com/office/powerpoint/2010/main" val="20230902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r>
              <a:rPr lang="en-US" altLang="ru-RU" dirty="0">
                <a:solidFill>
                  <a:srgbClr val="FFFFFF"/>
                </a:solidFill>
              </a:rPr>
              <a:t>17</a:t>
            </a:r>
            <a:r>
              <a:rPr lang="ru-RU" altLang="ru-RU" dirty="0">
                <a:solidFill>
                  <a:srgbClr val="FFFFFF"/>
                </a:solidFill>
              </a:rPr>
              <a:t>.</a:t>
            </a:r>
            <a:r>
              <a:rPr lang="en-US" altLang="ru-RU" dirty="0">
                <a:solidFill>
                  <a:srgbClr val="FFFFFF"/>
                </a:solidFill>
              </a:rPr>
              <a:t>01</a:t>
            </a:r>
            <a:r>
              <a:rPr lang="ru-RU" altLang="ru-RU" dirty="0">
                <a:solidFill>
                  <a:srgbClr val="FFFFFF"/>
                </a:solidFill>
              </a:rPr>
              <a:t>.201</a:t>
            </a:r>
            <a:r>
              <a:rPr lang="en-US" altLang="ru-RU" dirty="0">
                <a:solidFill>
                  <a:srgbClr val="FFFFFF"/>
                </a:solidFill>
              </a:rPr>
              <a:t>8</a:t>
            </a:r>
            <a:endParaRPr lang="ru-RU" altLang="ru-RU" dirty="0">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r>
              <a:rPr lang="ru-RU" altLang="ru-RU" dirty="0">
                <a:solidFill>
                  <a:srgbClr val="FFFFFF"/>
                </a:solidFill>
              </a:rPr>
              <a:t>В. Мочалов, Семинар ЛЯП</a:t>
            </a:r>
          </a:p>
        </p:txBody>
      </p:sp>
      <p:sp>
        <p:nvSpPr>
          <p:cNvPr id="6" name="Номер слайда 5"/>
          <p:cNvSpPr>
            <a:spLocks noGrp="1"/>
          </p:cNvSpPr>
          <p:nvPr>
            <p:ph type="sldNum" sz="quarter" idx="12"/>
          </p:nvPr>
        </p:nvSpPr>
        <p:spPr/>
        <p:txBody>
          <a:bodyPr/>
          <a:lstStyle>
            <a:lvl1pPr>
              <a:defRPr/>
            </a:lvl1pPr>
          </a:lstStyle>
          <a:p>
            <a:fld id="{36A10669-CE8A-4DA0-B546-D3B064FB49D9}"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2884173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r>
              <a:rPr lang="en-US" altLang="ru-RU" dirty="0"/>
              <a:t>SPD 2021</a:t>
            </a:r>
            <a:endParaRPr lang="ru-RU" altLang="ru-RU" dirty="0"/>
          </a:p>
        </p:txBody>
      </p:sp>
      <p:sp>
        <p:nvSpPr>
          <p:cNvPr id="8" name="Нижний колонтитул 7"/>
          <p:cNvSpPr>
            <a:spLocks noGrp="1"/>
          </p:cNvSpPr>
          <p:nvPr>
            <p:ph type="ftr" sz="quarter" idx="11"/>
          </p:nvPr>
        </p:nvSpPr>
        <p:spPr/>
        <p:txBody>
          <a:bodyPr/>
          <a:lstStyle>
            <a:lvl1pPr>
              <a:defRPr/>
            </a:lvl1pPr>
          </a:lstStyle>
          <a:p>
            <a:r>
              <a:rPr lang="en-US" altLang="ru-RU" dirty="0">
                <a:solidFill>
                  <a:srgbClr val="FFFFFF"/>
                </a:solidFill>
              </a:rPr>
              <a:t>V. </a:t>
            </a:r>
            <a:r>
              <a:rPr lang="en-US" altLang="ru-RU" dirty="0" err="1">
                <a:solidFill>
                  <a:srgbClr val="FFFFFF"/>
                </a:solidFill>
              </a:rPr>
              <a:t>Mochalov</a:t>
            </a:r>
            <a:r>
              <a:rPr lang="en-US" altLang="ru-RU" dirty="0">
                <a:solidFill>
                  <a:srgbClr val="FFFFFF"/>
                </a:solidFill>
              </a:rPr>
              <a:t>, SPASCHARM project</a:t>
            </a:r>
            <a:endParaRPr lang="ru-RU" altLang="ru-RU" dirty="0">
              <a:solidFill>
                <a:srgbClr val="FFFFFF"/>
              </a:solidFill>
            </a:endParaRPr>
          </a:p>
        </p:txBody>
      </p:sp>
      <p:sp>
        <p:nvSpPr>
          <p:cNvPr id="9" name="Номер слайда 8"/>
          <p:cNvSpPr>
            <a:spLocks noGrp="1"/>
          </p:cNvSpPr>
          <p:nvPr>
            <p:ph type="sldNum" sz="quarter" idx="12"/>
          </p:nvPr>
        </p:nvSpPr>
        <p:spPr/>
        <p:txBody>
          <a:bodyPr/>
          <a:lstStyle>
            <a:lvl1pPr>
              <a:defRPr/>
            </a:lvl1pPr>
          </a:lstStyle>
          <a:p>
            <a:fld id="{9C3EBC97-E1D4-4ECA-96D3-DFC7059B8B3B}" type="slidenum">
              <a:rPr lang="ru-RU" altLang="ru-RU"/>
              <a:pPr/>
              <a:t>‹#›</a:t>
            </a:fld>
            <a:endParaRPr lang="ru-RU" altLang="ru-RU"/>
          </a:p>
        </p:txBody>
      </p:sp>
    </p:spTree>
    <p:extLst>
      <p:ext uri="{BB962C8B-B14F-4D97-AF65-F5344CB8AC3E}">
        <p14:creationId xmlns:p14="http://schemas.microsoft.com/office/powerpoint/2010/main" val="33502665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r>
              <a:rPr lang="ru-RU" altLang="ru-RU">
                <a:solidFill>
                  <a:srgbClr val="FFFFFF"/>
                </a:solidFill>
              </a:rPr>
              <a:t>30.10.2008</a:t>
            </a:r>
          </a:p>
        </p:txBody>
      </p:sp>
      <p:sp>
        <p:nvSpPr>
          <p:cNvPr id="5" name="Нижний колонтитул 4"/>
          <p:cNvSpPr>
            <a:spLocks noGrp="1"/>
          </p:cNvSpPr>
          <p:nvPr>
            <p:ph type="ftr" sz="quarter" idx="11"/>
          </p:nvPr>
        </p:nvSpPr>
        <p:spPr/>
        <p:txBody>
          <a:bodyPr/>
          <a:lstStyle>
            <a:lvl1pPr>
              <a:defRPr/>
            </a:lvl1pPr>
          </a:lstStyle>
          <a:p>
            <a:r>
              <a:rPr lang="ru-RU" altLang="ru-RU">
                <a:solidFill>
                  <a:srgbClr val="FFFFFF"/>
                </a:solidFill>
              </a:rPr>
              <a:t>В. Мочалов, Семинар ИФВЭ</a:t>
            </a:r>
          </a:p>
        </p:txBody>
      </p:sp>
      <p:sp>
        <p:nvSpPr>
          <p:cNvPr id="6" name="Номер слайда 5"/>
          <p:cNvSpPr>
            <a:spLocks noGrp="1"/>
          </p:cNvSpPr>
          <p:nvPr>
            <p:ph type="sldNum" sz="quarter" idx="12"/>
          </p:nvPr>
        </p:nvSpPr>
        <p:spPr/>
        <p:txBody>
          <a:bodyPr/>
          <a:lstStyle>
            <a:lvl1pPr>
              <a:defRPr/>
            </a:lvl1pPr>
          </a:lstStyle>
          <a:p>
            <a:fld id="{2AA09804-BE32-436D-8339-99F79310B53B}"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9026764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r>
              <a:rPr lang="ru-RU" altLang="ru-RU" dirty="0">
                <a:solidFill>
                  <a:srgbClr val="FFFFFF"/>
                </a:solidFill>
              </a:rPr>
              <a:t>17.01.2018</a:t>
            </a:r>
          </a:p>
        </p:txBody>
      </p:sp>
      <p:sp>
        <p:nvSpPr>
          <p:cNvPr id="6" name="Нижний колонтитул 5"/>
          <p:cNvSpPr>
            <a:spLocks noGrp="1"/>
          </p:cNvSpPr>
          <p:nvPr>
            <p:ph type="ftr" sz="quarter" idx="11"/>
          </p:nvPr>
        </p:nvSpPr>
        <p:spPr/>
        <p:txBody>
          <a:bodyPr/>
          <a:lstStyle>
            <a:lvl1pPr>
              <a:defRPr/>
            </a:lvl1pPr>
          </a:lstStyle>
          <a:p>
            <a:r>
              <a:rPr lang="ru-RU" altLang="ru-RU" dirty="0">
                <a:solidFill>
                  <a:srgbClr val="FFFFFF"/>
                </a:solidFill>
              </a:rPr>
              <a:t>В. Мочалов, Семинар ЛЯП</a:t>
            </a:r>
          </a:p>
        </p:txBody>
      </p:sp>
      <p:sp>
        <p:nvSpPr>
          <p:cNvPr id="7" name="Номер слайда 6"/>
          <p:cNvSpPr>
            <a:spLocks noGrp="1"/>
          </p:cNvSpPr>
          <p:nvPr>
            <p:ph type="sldNum" sz="quarter" idx="12"/>
          </p:nvPr>
        </p:nvSpPr>
        <p:spPr/>
        <p:txBody>
          <a:bodyPr/>
          <a:lstStyle>
            <a:lvl1pPr>
              <a:defRPr/>
            </a:lvl1pPr>
          </a:lstStyle>
          <a:p>
            <a:fld id="{D64476E5-E4F1-45B2-B94E-1D3180B60DD4}"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2033390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r>
              <a:rPr lang="ru-RU" altLang="ru-RU">
                <a:solidFill>
                  <a:srgbClr val="FFFFFF"/>
                </a:solidFill>
              </a:rPr>
              <a:t>30.10.2008</a:t>
            </a:r>
          </a:p>
        </p:txBody>
      </p:sp>
      <p:sp>
        <p:nvSpPr>
          <p:cNvPr id="8" name="Нижний колонтитул 7"/>
          <p:cNvSpPr>
            <a:spLocks noGrp="1"/>
          </p:cNvSpPr>
          <p:nvPr>
            <p:ph type="ftr" sz="quarter" idx="11"/>
          </p:nvPr>
        </p:nvSpPr>
        <p:spPr/>
        <p:txBody>
          <a:bodyPr/>
          <a:lstStyle>
            <a:lvl1pPr>
              <a:defRPr/>
            </a:lvl1pPr>
          </a:lstStyle>
          <a:p>
            <a:r>
              <a:rPr lang="ru-RU" altLang="ru-RU">
                <a:solidFill>
                  <a:srgbClr val="FFFFFF"/>
                </a:solidFill>
              </a:rPr>
              <a:t>В. Мочалов, Семинар ИФВЭ</a:t>
            </a:r>
          </a:p>
        </p:txBody>
      </p:sp>
      <p:sp>
        <p:nvSpPr>
          <p:cNvPr id="9" name="Номер слайда 8"/>
          <p:cNvSpPr>
            <a:spLocks noGrp="1"/>
          </p:cNvSpPr>
          <p:nvPr>
            <p:ph type="sldNum" sz="quarter" idx="12"/>
          </p:nvPr>
        </p:nvSpPr>
        <p:spPr/>
        <p:txBody>
          <a:bodyPr/>
          <a:lstStyle>
            <a:lvl1pPr>
              <a:defRPr/>
            </a:lvl1pPr>
          </a:lstStyle>
          <a:p>
            <a:fld id="{9C3EBC97-E1D4-4ECA-96D3-DFC7059B8B3B}"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21457164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r>
              <a:rPr lang="ru-RU" altLang="ru-RU" dirty="0">
                <a:solidFill>
                  <a:srgbClr val="FFFFFF"/>
                </a:solidFill>
              </a:rPr>
              <a:t>04.10.2016</a:t>
            </a:r>
          </a:p>
        </p:txBody>
      </p:sp>
      <p:sp>
        <p:nvSpPr>
          <p:cNvPr id="4" name="Нижний колонтитул 3"/>
          <p:cNvSpPr>
            <a:spLocks noGrp="1"/>
          </p:cNvSpPr>
          <p:nvPr>
            <p:ph type="ftr" sz="quarter" idx="11"/>
          </p:nvPr>
        </p:nvSpPr>
        <p:spPr/>
        <p:txBody>
          <a:bodyPr/>
          <a:lstStyle>
            <a:lvl1pPr>
              <a:defRPr/>
            </a:lvl1pPr>
          </a:lstStyle>
          <a:p>
            <a:r>
              <a:rPr lang="ru-RU" altLang="ru-RU" dirty="0">
                <a:solidFill>
                  <a:srgbClr val="FFFFFF"/>
                </a:solidFill>
              </a:rPr>
              <a:t>В. Мочалов, Семинар ОФВЭ  ПИЯФ</a:t>
            </a:r>
          </a:p>
        </p:txBody>
      </p:sp>
      <p:sp>
        <p:nvSpPr>
          <p:cNvPr id="5" name="Номер слайда 4"/>
          <p:cNvSpPr>
            <a:spLocks noGrp="1"/>
          </p:cNvSpPr>
          <p:nvPr>
            <p:ph type="sldNum" sz="quarter" idx="12"/>
          </p:nvPr>
        </p:nvSpPr>
        <p:spPr/>
        <p:txBody>
          <a:bodyPr/>
          <a:lstStyle>
            <a:lvl1pPr>
              <a:defRPr/>
            </a:lvl1pPr>
          </a:lstStyle>
          <a:p>
            <a:fld id="{4C8DC5E3-8641-42B7-B58F-CBD53F911718}"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29250531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r>
              <a:rPr lang="ru-RU" altLang="ru-RU" dirty="0">
                <a:solidFill>
                  <a:srgbClr val="FFFFFF"/>
                </a:solidFill>
              </a:rPr>
              <a:t>04.10.2016</a:t>
            </a:r>
          </a:p>
        </p:txBody>
      </p:sp>
      <p:sp>
        <p:nvSpPr>
          <p:cNvPr id="3" name="Нижний колонтитул 2"/>
          <p:cNvSpPr>
            <a:spLocks noGrp="1"/>
          </p:cNvSpPr>
          <p:nvPr>
            <p:ph type="ftr" sz="quarter" idx="11"/>
          </p:nvPr>
        </p:nvSpPr>
        <p:spPr/>
        <p:txBody>
          <a:bodyPr/>
          <a:lstStyle>
            <a:lvl1pPr>
              <a:defRPr/>
            </a:lvl1pPr>
          </a:lstStyle>
          <a:p>
            <a:r>
              <a:rPr lang="ru-RU" altLang="ru-RU" dirty="0">
                <a:solidFill>
                  <a:srgbClr val="FFFFFF"/>
                </a:solidFill>
              </a:rPr>
              <a:t>В. Мочалов, Семинар ОФВЭ  ПИЯФ</a:t>
            </a:r>
          </a:p>
        </p:txBody>
      </p:sp>
      <p:sp>
        <p:nvSpPr>
          <p:cNvPr id="4" name="Номер слайда 3"/>
          <p:cNvSpPr>
            <a:spLocks noGrp="1"/>
          </p:cNvSpPr>
          <p:nvPr>
            <p:ph type="sldNum" sz="quarter" idx="12"/>
          </p:nvPr>
        </p:nvSpPr>
        <p:spPr/>
        <p:txBody>
          <a:bodyPr/>
          <a:lstStyle>
            <a:lvl1pPr>
              <a:defRPr/>
            </a:lvl1pPr>
          </a:lstStyle>
          <a:p>
            <a:fld id="{58237AB9-70E5-4301-AE30-411A569EFCB0}"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22277600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r>
              <a:rPr lang="ru-RU" altLang="ru-RU" dirty="0">
                <a:solidFill>
                  <a:srgbClr val="FFFFFF"/>
                </a:solidFill>
              </a:rPr>
              <a:t>04.10.2016</a:t>
            </a:r>
          </a:p>
        </p:txBody>
      </p:sp>
      <p:sp>
        <p:nvSpPr>
          <p:cNvPr id="6" name="Нижний колонтитул 5"/>
          <p:cNvSpPr>
            <a:spLocks noGrp="1"/>
          </p:cNvSpPr>
          <p:nvPr>
            <p:ph type="ftr" sz="quarter" idx="11"/>
          </p:nvPr>
        </p:nvSpPr>
        <p:spPr/>
        <p:txBody>
          <a:bodyPr/>
          <a:lstStyle>
            <a:lvl1pPr>
              <a:defRPr/>
            </a:lvl1pPr>
          </a:lstStyle>
          <a:p>
            <a:r>
              <a:rPr lang="ru-RU" altLang="ru-RU" dirty="0">
                <a:solidFill>
                  <a:srgbClr val="FFFFFF"/>
                </a:solidFill>
              </a:rPr>
              <a:t>В. Мочалов, Семинар ОФВЭ  ПИЯФ</a:t>
            </a:r>
          </a:p>
        </p:txBody>
      </p:sp>
      <p:sp>
        <p:nvSpPr>
          <p:cNvPr id="7" name="Номер слайда 6"/>
          <p:cNvSpPr>
            <a:spLocks noGrp="1"/>
          </p:cNvSpPr>
          <p:nvPr>
            <p:ph type="sldNum" sz="quarter" idx="12"/>
          </p:nvPr>
        </p:nvSpPr>
        <p:spPr/>
        <p:txBody>
          <a:bodyPr/>
          <a:lstStyle>
            <a:lvl1pPr>
              <a:defRPr/>
            </a:lvl1pPr>
          </a:lstStyle>
          <a:p>
            <a:fld id="{C7C7E1B3-2A3F-45A9-A398-270E7B676C8C}"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26661343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r>
              <a:rPr lang="ru-RU" altLang="ru-RU">
                <a:solidFill>
                  <a:srgbClr val="FFFFFF"/>
                </a:solidFill>
              </a:rPr>
              <a:t>30.10.2008</a:t>
            </a:r>
          </a:p>
        </p:txBody>
      </p:sp>
      <p:sp>
        <p:nvSpPr>
          <p:cNvPr id="6" name="Нижний колонтитул 5"/>
          <p:cNvSpPr>
            <a:spLocks noGrp="1"/>
          </p:cNvSpPr>
          <p:nvPr>
            <p:ph type="ftr" sz="quarter" idx="11"/>
          </p:nvPr>
        </p:nvSpPr>
        <p:spPr/>
        <p:txBody>
          <a:bodyPr/>
          <a:lstStyle>
            <a:lvl1pPr>
              <a:defRPr/>
            </a:lvl1pPr>
          </a:lstStyle>
          <a:p>
            <a:r>
              <a:rPr lang="ru-RU" altLang="ru-RU">
                <a:solidFill>
                  <a:srgbClr val="FFFFFF"/>
                </a:solidFill>
              </a:rPr>
              <a:t>В. Мочалов, Семинар ИФВЭ</a:t>
            </a:r>
          </a:p>
        </p:txBody>
      </p:sp>
      <p:sp>
        <p:nvSpPr>
          <p:cNvPr id="7" name="Номер слайда 6"/>
          <p:cNvSpPr>
            <a:spLocks noGrp="1"/>
          </p:cNvSpPr>
          <p:nvPr>
            <p:ph type="sldNum" sz="quarter" idx="12"/>
          </p:nvPr>
        </p:nvSpPr>
        <p:spPr/>
        <p:txBody>
          <a:bodyPr/>
          <a:lstStyle>
            <a:lvl1pPr>
              <a:defRPr/>
            </a:lvl1pPr>
          </a:lstStyle>
          <a:p>
            <a:fld id="{01729542-3856-41CA-9F6E-8A5CAC0E3CB0}"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35281163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r>
              <a:rPr lang="ru-RU" altLang="ru-RU">
                <a:solidFill>
                  <a:srgbClr val="FFFFFF"/>
                </a:solidFill>
              </a:rPr>
              <a:t>30.10.2008</a:t>
            </a:r>
          </a:p>
        </p:txBody>
      </p:sp>
      <p:sp>
        <p:nvSpPr>
          <p:cNvPr id="5" name="Нижний колонтитул 4"/>
          <p:cNvSpPr>
            <a:spLocks noGrp="1"/>
          </p:cNvSpPr>
          <p:nvPr>
            <p:ph type="ftr" sz="quarter" idx="11"/>
          </p:nvPr>
        </p:nvSpPr>
        <p:spPr/>
        <p:txBody>
          <a:bodyPr/>
          <a:lstStyle>
            <a:lvl1pPr>
              <a:defRPr/>
            </a:lvl1pPr>
          </a:lstStyle>
          <a:p>
            <a:r>
              <a:rPr lang="ru-RU" altLang="ru-RU">
                <a:solidFill>
                  <a:srgbClr val="FFFFFF"/>
                </a:solidFill>
              </a:rPr>
              <a:t>В. Мочалов, Семинар ИФВЭ</a:t>
            </a:r>
          </a:p>
        </p:txBody>
      </p:sp>
      <p:sp>
        <p:nvSpPr>
          <p:cNvPr id="6" name="Номер слайда 5"/>
          <p:cNvSpPr>
            <a:spLocks noGrp="1"/>
          </p:cNvSpPr>
          <p:nvPr>
            <p:ph type="sldNum" sz="quarter" idx="12"/>
          </p:nvPr>
        </p:nvSpPr>
        <p:spPr/>
        <p:txBody>
          <a:bodyPr/>
          <a:lstStyle>
            <a:lvl1pPr>
              <a:defRPr/>
            </a:lvl1pPr>
          </a:lstStyle>
          <a:p>
            <a:fld id="{588EAB35-8719-48DC-BB58-0AE4058085D3}"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35825372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r>
              <a:rPr lang="ru-RU" altLang="ru-RU">
                <a:solidFill>
                  <a:srgbClr val="FFFFFF"/>
                </a:solidFill>
              </a:rPr>
              <a:t>30.10.2008</a:t>
            </a:r>
          </a:p>
        </p:txBody>
      </p:sp>
      <p:sp>
        <p:nvSpPr>
          <p:cNvPr id="5" name="Нижний колонтитул 4"/>
          <p:cNvSpPr>
            <a:spLocks noGrp="1"/>
          </p:cNvSpPr>
          <p:nvPr>
            <p:ph type="ftr" sz="quarter" idx="11"/>
          </p:nvPr>
        </p:nvSpPr>
        <p:spPr/>
        <p:txBody>
          <a:bodyPr/>
          <a:lstStyle>
            <a:lvl1pPr>
              <a:defRPr/>
            </a:lvl1pPr>
          </a:lstStyle>
          <a:p>
            <a:r>
              <a:rPr lang="ru-RU" altLang="ru-RU">
                <a:solidFill>
                  <a:srgbClr val="FFFFFF"/>
                </a:solidFill>
              </a:rPr>
              <a:t>В. Мочалов, Семинар ИФВЭ</a:t>
            </a:r>
          </a:p>
        </p:txBody>
      </p:sp>
      <p:sp>
        <p:nvSpPr>
          <p:cNvPr id="6" name="Номер слайда 5"/>
          <p:cNvSpPr>
            <a:spLocks noGrp="1"/>
          </p:cNvSpPr>
          <p:nvPr>
            <p:ph type="sldNum" sz="quarter" idx="12"/>
          </p:nvPr>
        </p:nvSpPr>
        <p:spPr/>
        <p:txBody>
          <a:bodyPr/>
          <a:lstStyle>
            <a:lvl1pPr>
              <a:defRPr/>
            </a:lvl1pPr>
          </a:lstStyle>
          <a:p>
            <a:fld id="{76861BC0-344B-4043-ADE9-E569B269EF06}"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33643276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x" preserve="1">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Объект 2"/>
          <p:cNvSpPr>
            <a:spLocks noGrp="1"/>
          </p:cNvSpPr>
          <p:nvPr>
            <p:ph sz="half" idx="1"/>
          </p:nvPr>
        </p:nvSpPr>
        <p:spPr>
          <a:xfrm>
            <a:off x="457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648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457200" y="6248400"/>
            <a:ext cx="2133600" cy="457200"/>
          </a:xfrm>
        </p:spPr>
        <p:txBody>
          <a:bodyPr/>
          <a:lstStyle>
            <a:lvl1pPr>
              <a:defRPr/>
            </a:lvl1pPr>
          </a:lstStyle>
          <a:p>
            <a:r>
              <a:rPr lang="ru-RU" altLang="ru-RU" dirty="0">
                <a:solidFill>
                  <a:srgbClr val="FFFFFF"/>
                </a:solidFill>
              </a:rPr>
              <a:t>04.10.2016</a:t>
            </a:r>
          </a:p>
        </p:txBody>
      </p:sp>
      <p:sp>
        <p:nvSpPr>
          <p:cNvPr id="6" name="Нижний колонтитул 5"/>
          <p:cNvSpPr>
            <a:spLocks noGrp="1"/>
          </p:cNvSpPr>
          <p:nvPr>
            <p:ph type="ftr" sz="quarter" idx="11"/>
          </p:nvPr>
        </p:nvSpPr>
        <p:spPr>
          <a:xfrm>
            <a:off x="2700338" y="6248400"/>
            <a:ext cx="4608512" cy="457200"/>
          </a:xfrm>
        </p:spPr>
        <p:txBody>
          <a:bodyPr/>
          <a:lstStyle>
            <a:lvl1pPr>
              <a:defRPr/>
            </a:lvl1pPr>
          </a:lstStyle>
          <a:p>
            <a:r>
              <a:rPr lang="ru-RU" altLang="ru-RU" dirty="0">
                <a:solidFill>
                  <a:srgbClr val="FFFFFF"/>
                </a:solidFill>
              </a:rPr>
              <a:t>В. Мочалов, Семинар ОФВЭ  ПИЯФ</a:t>
            </a:r>
          </a:p>
        </p:txBody>
      </p:sp>
      <p:sp>
        <p:nvSpPr>
          <p:cNvPr id="7" name="Номер слайда 6"/>
          <p:cNvSpPr>
            <a:spLocks noGrp="1"/>
          </p:cNvSpPr>
          <p:nvPr>
            <p:ph type="sldNum" sz="quarter" idx="12"/>
          </p:nvPr>
        </p:nvSpPr>
        <p:spPr>
          <a:xfrm>
            <a:off x="7596188" y="6248400"/>
            <a:ext cx="1090612" cy="457200"/>
          </a:xfrm>
        </p:spPr>
        <p:txBody>
          <a:bodyPr/>
          <a:lstStyle>
            <a:lvl1pPr>
              <a:defRPr/>
            </a:lvl1pPr>
          </a:lstStyle>
          <a:p>
            <a:fld id="{6E720F53-6652-45E9-B60D-DD83E1B99825}"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2919536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r>
              <a:rPr lang="en-US" altLang="ru-RU" dirty="0"/>
              <a:t>SPD 2021</a:t>
            </a:r>
            <a:endParaRPr lang="ru-RU" altLang="ru-RU" dirty="0"/>
          </a:p>
        </p:txBody>
      </p:sp>
      <p:sp>
        <p:nvSpPr>
          <p:cNvPr id="4" name="Нижний колонтитул 3"/>
          <p:cNvSpPr>
            <a:spLocks noGrp="1"/>
          </p:cNvSpPr>
          <p:nvPr>
            <p:ph type="ftr" sz="quarter" idx="11"/>
          </p:nvPr>
        </p:nvSpPr>
        <p:spPr/>
        <p:txBody>
          <a:bodyPr/>
          <a:lstStyle>
            <a:lvl1pPr>
              <a:defRPr/>
            </a:lvl1pPr>
          </a:lstStyle>
          <a:p>
            <a:r>
              <a:rPr lang="en-US" altLang="ru-RU" dirty="0">
                <a:solidFill>
                  <a:srgbClr val="FFFFFF"/>
                </a:solidFill>
              </a:rPr>
              <a:t>V. Mochalov, SPASCHARM</a:t>
            </a:r>
            <a:endParaRPr lang="ru-RU" altLang="ru-RU" dirty="0">
              <a:solidFill>
                <a:srgbClr val="FFFFFF"/>
              </a:solidFill>
            </a:endParaRPr>
          </a:p>
        </p:txBody>
      </p:sp>
      <p:sp>
        <p:nvSpPr>
          <p:cNvPr id="5" name="Номер слайда 4"/>
          <p:cNvSpPr>
            <a:spLocks noGrp="1"/>
          </p:cNvSpPr>
          <p:nvPr>
            <p:ph type="sldNum" sz="quarter" idx="12"/>
          </p:nvPr>
        </p:nvSpPr>
        <p:spPr/>
        <p:txBody>
          <a:bodyPr/>
          <a:lstStyle>
            <a:lvl1pPr>
              <a:defRPr/>
            </a:lvl1pPr>
          </a:lstStyle>
          <a:p>
            <a:fld id="{4C8DC5E3-8641-42B7-B58F-CBD53F911718}" type="slidenum">
              <a:rPr lang="ru-RU" altLang="ru-RU"/>
              <a:pPr/>
              <a:t>‹#›</a:t>
            </a:fld>
            <a:endParaRPr lang="ru-RU" altLang="ru-RU"/>
          </a:p>
        </p:txBody>
      </p:sp>
    </p:spTree>
    <p:extLst>
      <p:ext uri="{BB962C8B-B14F-4D97-AF65-F5344CB8AC3E}">
        <p14:creationId xmlns:p14="http://schemas.microsoft.com/office/powerpoint/2010/main" val="28324286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Объект 2"/>
          <p:cNvSpPr>
            <a:spLocks noGrp="1"/>
          </p:cNvSpPr>
          <p:nvPr>
            <p:ph sz="quarter" idx="1"/>
          </p:nvPr>
        </p:nvSpPr>
        <p:spPr>
          <a:xfrm>
            <a:off x="457200" y="1600200"/>
            <a:ext cx="4038600" cy="21891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57200" y="3941763"/>
            <a:ext cx="4038600" cy="21891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4648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5"/>
          <p:cNvSpPr>
            <a:spLocks noGrp="1"/>
          </p:cNvSpPr>
          <p:nvPr>
            <p:ph type="dt" sz="half" idx="10"/>
          </p:nvPr>
        </p:nvSpPr>
        <p:spPr>
          <a:xfrm>
            <a:off x="457200" y="6248400"/>
            <a:ext cx="2133600" cy="457200"/>
          </a:xfrm>
        </p:spPr>
        <p:txBody>
          <a:bodyPr/>
          <a:lstStyle>
            <a:lvl1pPr>
              <a:defRPr/>
            </a:lvl1pPr>
          </a:lstStyle>
          <a:p>
            <a:r>
              <a:rPr lang="ru-RU" altLang="ru-RU" dirty="0">
                <a:solidFill>
                  <a:srgbClr val="FFFFFF"/>
                </a:solidFill>
              </a:rPr>
              <a:t>04.10.2016</a:t>
            </a:r>
          </a:p>
        </p:txBody>
      </p:sp>
      <p:sp>
        <p:nvSpPr>
          <p:cNvPr id="7" name="Нижний колонтитул 6"/>
          <p:cNvSpPr>
            <a:spLocks noGrp="1"/>
          </p:cNvSpPr>
          <p:nvPr>
            <p:ph type="ftr" sz="quarter" idx="11"/>
          </p:nvPr>
        </p:nvSpPr>
        <p:spPr>
          <a:xfrm>
            <a:off x="2700338" y="6248400"/>
            <a:ext cx="4608512" cy="457200"/>
          </a:xfrm>
        </p:spPr>
        <p:txBody>
          <a:bodyPr/>
          <a:lstStyle>
            <a:lvl1pPr>
              <a:defRPr/>
            </a:lvl1pPr>
          </a:lstStyle>
          <a:p>
            <a:r>
              <a:rPr lang="ru-RU" altLang="ru-RU" dirty="0">
                <a:solidFill>
                  <a:srgbClr val="FFFFFF"/>
                </a:solidFill>
              </a:rPr>
              <a:t>В. Мочалов, Семинар ОФВЭ  ПИЯФ</a:t>
            </a:r>
          </a:p>
        </p:txBody>
      </p:sp>
      <p:sp>
        <p:nvSpPr>
          <p:cNvPr id="8" name="Номер слайда 7"/>
          <p:cNvSpPr>
            <a:spLocks noGrp="1"/>
          </p:cNvSpPr>
          <p:nvPr>
            <p:ph type="sldNum" sz="quarter" idx="12"/>
          </p:nvPr>
        </p:nvSpPr>
        <p:spPr>
          <a:xfrm>
            <a:off x="7596188" y="6248400"/>
            <a:ext cx="1090612" cy="457200"/>
          </a:xfrm>
        </p:spPr>
        <p:txBody>
          <a:bodyPr/>
          <a:lstStyle>
            <a:lvl1pPr>
              <a:defRPr/>
            </a:lvl1pPr>
          </a:lstStyle>
          <a:p>
            <a:fld id="{68C60CF9-FA42-42CA-85CA-42E2EEB7564A}"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32156863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clipArtAndTx" preserve="1">
  <p:cSld name="Заголовок, картинк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Картинка 2"/>
          <p:cNvSpPr>
            <a:spLocks noGrp="1"/>
          </p:cNvSpPr>
          <p:nvPr>
            <p:ph type="clipArt" sz="half" idx="1"/>
          </p:nvPr>
        </p:nvSpPr>
        <p:spPr>
          <a:xfrm>
            <a:off x="457200" y="1600200"/>
            <a:ext cx="4038600" cy="4530725"/>
          </a:xfrm>
        </p:spPr>
        <p:txBody>
          <a:bodyPr/>
          <a:lstStyle/>
          <a:p>
            <a:r>
              <a:rPr lang="ru-RU"/>
              <a:t>Вставка картинки</a:t>
            </a:r>
          </a:p>
        </p:txBody>
      </p:sp>
      <p:sp>
        <p:nvSpPr>
          <p:cNvPr id="4" name="Текст 3"/>
          <p:cNvSpPr>
            <a:spLocks noGrp="1"/>
          </p:cNvSpPr>
          <p:nvPr>
            <p:ph type="body" sz="half" idx="2"/>
          </p:nvPr>
        </p:nvSpPr>
        <p:spPr>
          <a:xfrm>
            <a:off x="4648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457200" y="6248400"/>
            <a:ext cx="2133600" cy="457200"/>
          </a:xfrm>
        </p:spPr>
        <p:txBody>
          <a:bodyPr/>
          <a:lstStyle>
            <a:lvl1pPr>
              <a:defRPr/>
            </a:lvl1pPr>
          </a:lstStyle>
          <a:p>
            <a:r>
              <a:rPr lang="ru-RU" altLang="ru-RU" dirty="0">
                <a:solidFill>
                  <a:srgbClr val="FFFFFF"/>
                </a:solidFill>
              </a:rPr>
              <a:t>04.10.2016</a:t>
            </a:r>
          </a:p>
        </p:txBody>
      </p:sp>
      <p:sp>
        <p:nvSpPr>
          <p:cNvPr id="6" name="Нижний колонтитул 5"/>
          <p:cNvSpPr>
            <a:spLocks noGrp="1"/>
          </p:cNvSpPr>
          <p:nvPr>
            <p:ph type="ftr" sz="quarter" idx="11"/>
          </p:nvPr>
        </p:nvSpPr>
        <p:spPr>
          <a:xfrm>
            <a:off x="2700338" y="6248400"/>
            <a:ext cx="4608512" cy="457200"/>
          </a:xfrm>
        </p:spPr>
        <p:txBody>
          <a:bodyPr/>
          <a:lstStyle>
            <a:lvl1pPr>
              <a:defRPr/>
            </a:lvl1pPr>
          </a:lstStyle>
          <a:p>
            <a:r>
              <a:rPr lang="ru-RU" altLang="ru-RU" dirty="0">
                <a:solidFill>
                  <a:srgbClr val="FFFFFF"/>
                </a:solidFill>
              </a:rPr>
              <a:t>В. Мочалов, Семинар ОФВЭ  ПИЯФ</a:t>
            </a:r>
          </a:p>
        </p:txBody>
      </p:sp>
      <p:sp>
        <p:nvSpPr>
          <p:cNvPr id="7" name="Номер слайда 6"/>
          <p:cNvSpPr>
            <a:spLocks noGrp="1"/>
          </p:cNvSpPr>
          <p:nvPr>
            <p:ph type="sldNum" sz="quarter" idx="12"/>
          </p:nvPr>
        </p:nvSpPr>
        <p:spPr>
          <a:xfrm>
            <a:off x="7596188" y="6248400"/>
            <a:ext cx="1090612" cy="457200"/>
          </a:xfrm>
        </p:spPr>
        <p:txBody>
          <a:bodyPr/>
          <a:lstStyle>
            <a:lvl1pPr>
              <a:defRPr/>
            </a:lvl1pPr>
          </a:lstStyle>
          <a:p>
            <a:fld id="{0264395D-BA3E-4F75-9090-30F82EE23A02}"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32684400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OverObj" preserve="1">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Текст 2"/>
          <p:cNvSpPr>
            <a:spLocks noGrp="1"/>
          </p:cNvSpPr>
          <p:nvPr>
            <p:ph type="body" sz="half" idx="1"/>
          </p:nvPr>
        </p:nvSpPr>
        <p:spPr>
          <a:xfrm>
            <a:off x="457200" y="1600200"/>
            <a:ext cx="8229600" cy="21891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57200" y="3941763"/>
            <a:ext cx="8229600" cy="21891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457200" y="6248400"/>
            <a:ext cx="2133600" cy="457200"/>
          </a:xfrm>
        </p:spPr>
        <p:txBody>
          <a:bodyPr/>
          <a:lstStyle>
            <a:lvl1pPr>
              <a:defRPr/>
            </a:lvl1pPr>
          </a:lstStyle>
          <a:p>
            <a:r>
              <a:rPr lang="ru-RU" altLang="ru-RU">
                <a:solidFill>
                  <a:srgbClr val="FFFFFF"/>
                </a:solidFill>
              </a:rPr>
              <a:t>30.10.2008</a:t>
            </a:r>
          </a:p>
        </p:txBody>
      </p:sp>
      <p:sp>
        <p:nvSpPr>
          <p:cNvPr id="6" name="Нижний колонтитул 5"/>
          <p:cNvSpPr>
            <a:spLocks noGrp="1"/>
          </p:cNvSpPr>
          <p:nvPr>
            <p:ph type="ftr" sz="quarter" idx="11"/>
          </p:nvPr>
        </p:nvSpPr>
        <p:spPr>
          <a:xfrm>
            <a:off x="2700338" y="6248400"/>
            <a:ext cx="4608512" cy="457200"/>
          </a:xfrm>
        </p:spPr>
        <p:txBody>
          <a:bodyPr/>
          <a:lstStyle>
            <a:lvl1pPr>
              <a:defRPr/>
            </a:lvl1pPr>
          </a:lstStyle>
          <a:p>
            <a:r>
              <a:rPr lang="ru-RU" altLang="ru-RU">
                <a:solidFill>
                  <a:srgbClr val="FFFFFF"/>
                </a:solidFill>
              </a:rPr>
              <a:t>В. Мочалов, Семинар ИФВЭ</a:t>
            </a:r>
          </a:p>
        </p:txBody>
      </p:sp>
      <p:sp>
        <p:nvSpPr>
          <p:cNvPr id="7" name="Номер слайда 6"/>
          <p:cNvSpPr>
            <a:spLocks noGrp="1"/>
          </p:cNvSpPr>
          <p:nvPr>
            <p:ph type="sldNum" sz="quarter" idx="12"/>
          </p:nvPr>
        </p:nvSpPr>
        <p:spPr>
          <a:xfrm>
            <a:off x="7596188" y="6248400"/>
            <a:ext cx="1090612" cy="457200"/>
          </a:xfrm>
        </p:spPr>
        <p:txBody>
          <a:bodyPr/>
          <a:lstStyle>
            <a:lvl1pPr>
              <a:defRPr/>
            </a:lvl1pPr>
          </a:lstStyle>
          <a:p>
            <a:fld id="{ACD0B432-3E77-4EDA-9BF5-C7D91ABE7D1A}"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42022144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OverTx" preserve="1">
  <p:cSld name="Заголовок и два объекта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Объект 2"/>
          <p:cNvSpPr>
            <a:spLocks noGrp="1"/>
          </p:cNvSpPr>
          <p:nvPr>
            <p:ph sz="quarter" idx="1"/>
          </p:nvPr>
        </p:nvSpPr>
        <p:spPr>
          <a:xfrm>
            <a:off x="457200" y="1600200"/>
            <a:ext cx="4038600" cy="21891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600200"/>
            <a:ext cx="4038600" cy="21891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457200" y="3941763"/>
            <a:ext cx="8229600" cy="21891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5"/>
          <p:cNvSpPr>
            <a:spLocks noGrp="1"/>
          </p:cNvSpPr>
          <p:nvPr>
            <p:ph type="dt" sz="half" idx="10"/>
          </p:nvPr>
        </p:nvSpPr>
        <p:spPr>
          <a:xfrm>
            <a:off x="457200" y="6248400"/>
            <a:ext cx="2133600" cy="457200"/>
          </a:xfrm>
        </p:spPr>
        <p:txBody>
          <a:bodyPr/>
          <a:lstStyle>
            <a:lvl1pPr>
              <a:defRPr/>
            </a:lvl1pPr>
          </a:lstStyle>
          <a:p>
            <a:r>
              <a:rPr lang="ru-RU" altLang="ru-RU">
                <a:solidFill>
                  <a:srgbClr val="FFFFFF"/>
                </a:solidFill>
              </a:rPr>
              <a:t>30.10.2008</a:t>
            </a:r>
          </a:p>
        </p:txBody>
      </p:sp>
      <p:sp>
        <p:nvSpPr>
          <p:cNvPr id="7" name="Нижний колонтитул 6"/>
          <p:cNvSpPr>
            <a:spLocks noGrp="1"/>
          </p:cNvSpPr>
          <p:nvPr>
            <p:ph type="ftr" sz="quarter" idx="11"/>
          </p:nvPr>
        </p:nvSpPr>
        <p:spPr>
          <a:xfrm>
            <a:off x="2700338" y="6248400"/>
            <a:ext cx="4608512" cy="457200"/>
          </a:xfrm>
        </p:spPr>
        <p:txBody>
          <a:bodyPr/>
          <a:lstStyle>
            <a:lvl1pPr>
              <a:defRPr/>
            </a:lvl1pPr>
          </a:lstStyle>
          <a:p>
            <a:r>
              <a:rPr lang="ru-RU" altLang="ru-RU">
                <a:solidFill>
                  <a:srgbClr val="FFFFFF"/>
                </a:solidFill>
              </a:rPr>
              <a:t>В. Мочалов, Семинар ИФВЭ</a:t>
            </a:r>
          </a:p>
        </p:txBody>
      </p:sp>
      <p:sp>
        <p:nvSpPr>
          <p:cNvPr id="8" name="Номер слайда 7"/>
          <p:cNvSpPr>
            <a:spLocks noGrp="1"/>
          </p:cNvSpPr>
          <p:nvPr>
            <p:ph type="sldNum" sz="quarter" idx="12"/>
          </p:nvPr>
        </p:nvSpPr>
        <p:spPr>
          <a:xfrm>
            <a:off x="7596188" y="6248400"/>
            <a:ext cx="1090612" cy="457200"/>
          </a:xfrm>
        </p:spPr>
        <p:txBody>
          <a:bodyPr/>
          <a:lstStyle>
            <a:lvl1pPr>
              <a:defRPr/>
            </a:lvl1pPr>
          </a:lstStyle>
          <a:p>
            <a:fld id="{5D47A04F-D4A2-4F22-B381-A066995EE4E5}"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28654150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Текст 2"/>
          <p:cNvSpPr>
            <a:spLocks noGrp="1"/>
          </p:cNvSpPr>
          <p:nvPr>
            <p:ph type="body" sz="half" idx="1"/>
          </p:nvPr>
        </p:nvSpPr>
        <p:spPr>
          <a:xfrm>
            <a:off x="457200" y="1600200"/>
            <a:ext cx="4038600" cy="4530725"/>
          </a:xfrm>
        </p:spPr>
        <p:txBody>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Объект 3"/>
          <p:cNvSpPr>
            <a:spLocks noGrp="1"/>
          </p:cNvSpPr>
          <p:nvPr>
            <p:ph sz="half" idx="2"/>
          </p:nvPr>
        </p:nvSpPr>
        <p:spPr>
          <a:xfrm>
            <a:off x="4648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457200" y="6248400"/>
            <a:ext cx="2133600" cy="457200"/>
          </a:xfrm>
        </p:spPr>
        <p:txBody>
          <a:bodyPr/>
          <a:lstStyle>
            <a:lvl1pPr>
              <a:defRPr/>
            </a:lvl1pPr>
          </a:lstStyle>
          <a:p>
            <a:r>
              <a:rPr lang="ru-RU" altLang="ru-RU" dirty="0">
                <a:solidFill>
                  <a:srgbClr val="FFFFFF"/>
                </a:solidFill>
              </a:rPr>
              <a:t>04.10.2016</a:t>
            </a:r>
          </a:p>
        </p:txBody>
      </p:sp>
      <p:sp>
        <p:nvSpPr>
          <p:cNvPr id="6" name="Нижний колонтитул 5"/>
          <p:cNvSpPr>
            <a:spLocks noGrp="1"/>
          </p:cNvSpPr>
          <p:nvPr>
            <p:ph type="ftr" sz="quarter" idx="11"/>
          </p:nvPr>
        </p:nvSpPr>
        <p:spPr>
          <a:xfrm>
            <a:off x="2700338" y="6248400"/>
            <a:ext cx="4608512" cy="457200"/>
          </a:xfrm>
        </p:spPr>
        <p:txBody>
          <a:bodyPr/>
          <a:lstStyle>
            <a:lvl1pPr>
              <a:defRPr/>
            </a:lvl1pPr>
          </a:lstStyle>
          <a:p>
            <a:r>
              <a:rPr lang="ru-RU" altLang="ru-RU" dirty="0">
                <a:solidFill>
                  <a:srgbClr val="FFFFFF"/>
                </a:solidFill>
              </a:rPr>
              <a:t>В. Мочалов, Семинар ОФВЭ  ПИЯФ</a:t>
            </a:r>
          </a:p>
        </p:txBody>
      </p:sp>
      <p:sp>
        <p:nvSpPr>
          <p:cNvPr id="7" name="Номер слайда 6"/>
          <p:cNvSpPr>
            <a:spLocks noGrp="1"/>
          </p:cNvSpPr>
          <p:nvPr>
            <p:ph type="sldNum" sz="quarter" idx="12"/>
          </p:nvPr>
        </p:nvSpPr>
        <p:spPr>
          <a:xfrm>
            <a:off x="7596188" y="6248400"/>
            <a:ext cx="1090612" cy="457200"/>
          </a:xfrm>
        </p:spPr>
        <p:txBody>
          <a:bodyPr/>
          <a:lstStyle>
            <a:lvl1pPr>
              <a:defRPr/>
            </a:lvl1pPr>
          </a:lstStyle>
          <a:p>
            <a:fld id="{229BDB36-2A30-4B87-94DC-619C6896D83E}"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12979067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verTx" preserve="1">
  <p:cSld name="Заголовок и объект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Объект 2"/>
          <p:cNvSpPr>
            <a:spLocks noGrp="1"/>
          </p:cNvSpPr>
          <p:nvPr>
            <p:ph sz="half" idx="1"/>
          </p:nvPr>
        </p:nvSpPr>
        <p:spPr>
          <a:xfrm>
            <a:off x="457200" y="1600200"/>
            <a:ext cx="8229600" cy="21891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3941763"/>
            <a:ext cx="8229600" cy="21891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457200" y="6248400"/>
            <a:ext cx="2133600" cy="457200"/>
          </a:xfrm>
        </p:spPr>
        <p:txBody>
          <a:bodyPr/>
          <a:lstStyle>
            <a:lvl1pPr>
              <a:defRPr/>
            </a:lvl1pPr>
          </a:lstStyle>
          <a:p>
            <a:r>
              <a:rPr lang="ru-RU" altLang="ru-RU">
                <a:solidFill>
                  <a:srgbClr val="FFFFFF"/>
                </a:solidFill>
              </a:rPr>
              <a:t>30.10.2008</a:t>
            </a:r>
          </a:p>
        </p:txBody>
      </p:sp>
      <p:sp>
        <p:nvSpPr>
          <p:cNvPr id="6" name="Нижний колонтитул 5"/>
          <p:cNvSpPr>
            <a:spLocks noGrp="1"/>
          </p:cNvSpPr>
          <p:nvPr>
            <p:ph type="ftr" sz="quarter" idx="11"/>
          </p:nvPr>
        </p:nvSpPr>
        <p:spPr>
          <a:xfrm>
            <a:off x="2700338" y="6248400"/>
            <a:ext cx="4608512" cy="457200"/>
          </a:xfrm>
        </p:spPr>
        <p:txBody>
          <a:bodyPr/>
          <a:lstStyle>
            <a:lvl1pPr>
              <a:defRPr/>
            </a:lvl1pPr>
          </a:lstStyle>
          <a:p>
            <a:r>
              <a:rPr lang="ru-RU" altLang="ru-RU">
                <a:solidFill>
                  <a:srgbClr val="FFFFFF"/>
                </a:solidFill>
              </a:rPr>
              <a:t>В. Мочалов, Семинар ИФВЭ</a:t>
            </a:r>
          </a:p>
        </p:txBody>
      </p:sp>
      <p:sp>
        <p:nvSpPr>
          <p:cNvPr id="7" name="Номер слайда 6"/>
          <p:cNvSpPr>
            <a:spLocks noGrp="1"/>
          </p:cNvSpPr>
          <p:nvPr>
            <p:ph type="sldNum" sz="quarter" idx="12"/>
          </p:nvPr>
        </p:nvSpPr>
        <p:spPr>
          <a:xfrm>
            <a:off x="7596188" y="6248400"/>
            <a:ext cx="1090612" cy="457200"/>
          </a:xfrm>
        </p:spPr>
        <p:txBody>
          <a:bodyPr/>
          <a:lstStyle>
            <a:lvl1pPr>
              <a:defRPr/>
            </a:lvl1pPr>
          </a:lstStyle>
          <a:p>
            <a:fld id="{6A7B620D-2024-499E-B5DE-8754CF24AE1F}"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12330144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Объект 2"/>
          <p:cNvSpPr>
            <a:spLocks noGrp="1"/>
          </p:cNvSpPr>
          <p:nvPr>
            <p:ph sz="half" idx="1"/>
          </p:nvPr>
        </p:nvSpPr>
        <p:spPr>
          <a:xfrm>
            <a:off x="457200" y="1600200"/>
            <a:ext cx="40386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4648200" y="1600200"/>
            <a:ext cx="4038600" cy="21891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4648200" y="3941763"/>
            <a:ext cx="4038600" cy="21891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5"/>
          <p:cNvSpPr>
            <a:spLocks noGrp="1"/>
          </p:cNvSpPr>
          <p:nvPr>
            <p:ph type="dt" sz="half" idx="10"/>
          </p:nvPr>
        </p:nvSpPr>
        <p:spPr>
          <a:xfrm>
            <a:off x="457200" y="6248400"/>
            <a:ext cx="2133600" cy="457200"/>
          </a:xfrm>
        </p:spPr>
        <p:txBody>
          <a:bodyPr/>
          <a:lstStyle>
            <a:lvl1pPr>
              <a:defRPr/>
            </a:lvl1pPr>
          </a:lstStyle>
          <a:p>
            <a:r>
              <a:rPr lang="ru-RU" altLang="ru-RU">
                <a:solidFill>
                  <a:srgbClr val="FFFFFF"/>
                </a:solidFill>
              </a:rPr>
              <a:t>30.10.2008</a:t>
            </a:r>
          </a:p>
        </p:txBody>
      </p:sp>
      <p:sp>
        <p:nvSpPr>
          <p:cNvPr id="7" name="Нижний колонтитул 6"/>
          <p:cNvSpPr>
            <a:spLocks noGrp="1"/>
          </p:cNvSpPr>
          <p:nvPr>
            <p:ph type="ftr" sz="quarter" idx="11"/>
          </p:nvPr>
        </p:nvSpPr>
        <p:spPr>
          <a:xfrm>
            <a:off x="2700338" y="6248400"/>
            <a:ext cx="4608512" cy="457200"/>
          </a:xfrm>
        </p:spPr>
        <p:txBody>
          <a:bodyPr/>
          <a:lstStyle>
            <a:lvl1pPr>
              <a:defRPr/>
            </a:lvl1pPr>
          </a:lstStyle>
          <a:p>
            <a:r>
              <a:rPr lang="ru-RU" altLang="ru-RU">
                <a:solidFill>
                  <a:srgbClr val="FFFFFF"/>
                </a:solidFill>
              </a:rPr>
              <a:t>В. Мочалов, Семинар ИФВЭ</a:t>
            </a:r>
          </a:p>
        </p:txBody>
      </p:sp>
      <p:sp>
        <p:nvSpPr>
          <p:cNvPr id="8" name="Номер слайда 7"/>
          <p:cNvSpPr>
            <a:spLocks noGrp="1"/>
          </p:cNvSpPr>
          <p:nvPr>
            <p:ph type="sldNum" sz="quarter" idx="12"/>
          </p:nvPr>
        </p:nvSpPr>
        <p:spPr>
          <a:xfrm>
            <a:off x="7596188" y="6248400"/>
            <a:ext cx="1090612" cy="457200"/>
          </a:xfrm>
        </p:spPr>
        <p:txBody>
          <a:bodyPr/>
          <a:lstStyle>
            <a:lvl1pPr>
              <a:defRPr/>
            </a:lvl1pPr>
          </a:lstStyle>
          <a:p>
            <a:fld id="{AB166950-B419-4356-87A1-0DCA701B93AE}"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42821515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432430" y="2358644"/>
            <a:ext cx="4279138" cy="574039"/>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000" b="0" i="0">
                <a:solidFill>
                  <a:schemeClr val="bg1"/>
                </a:solidFill>
                <a:latin typeface="Arial Narrow"/>
                <a:cs typeface="Arial Narrow"/>
              </a:defRPr>
            </a:lvl1pPr>
          </a:lstStyle>
          <a:p>
            <a:pPr marL="12700">
              <a:lnSpc>
                <a:spcPct val="100000"/>
              </a:lnSpc>
              <a:spcBef>
                <a:spcPts val="15"/>
              </a:spcBef>
            </a:pPr>
            <a:r>
              <a:rPr lang="en-US" spc="50" dirty="0"/>
              <a:t>ICPPA'20</a:t>
            </a:r>
            <a:endParaRPr spc="55" dirty="0"/>
          </a:p>
        </p:txBody>
      </p:sp>
      <p:sp>
        <p:nvSpPr>
          <p:cNvPr id="5" name="Holder 5"/>
          <p:cNvSpPr>
            <a:spLocks noGrp="1"/>
          </p:cNvSpPr>
          <p:nvPr>
            <p:ph type="dt" sz="half" idx="6"/>
          </p:nvPr>
        </p:nvSpPr>
        <p:spPr/>
        <p:txBody>
          <a:bodyPr lIns="0" tIns="0" rIns="0" bIns="0"/>
          <a:lstStyle>
            <a:lvl1pPr>
              <a:defRPr sz="1000" b="0" i="0">
                <a:solidFill>
                  <a:schemeClr val="bg1"/>
                </a:solidFill>
                <a:latin typeface="Arial Narrow"/>
                <a:cs typeface="Arial Narrow"/>
              </a:defRPr>
            </a:lvl1pPr>
          </a:lstStyle>
          <a:p>
            <a:pPr marL="12700">
              <a:lnSpc>
                <a:spcPct val="100000"/>
              </a:lnSpc>
              <a:spcBef>
                <a:spcPts val="15"/>
              </a:spcBef>
            </a:pPr>
            <a:r>
              <a:rPr lang="ru-RU" spc="25" dirty="0"/>
              <a:t>S. NURUSHEV ANTI-PROTON BEAM</a:t>
            </a:r>
            <a:endParaRPr spc="35" dirty="0"/>
          </a:p>
        </p:txBody>
      </p:sp>
      <p:sp>
        <p:nvSpPr>
          <p:cNvPr id="6" name="Holder 6"/>
          <p:cNvSpPr>
            <a:spLocks noGrp="1"/>
          </p:cNvSpPr>
          <p:nvPr>
            <p:ph type="sldNum" sz="quarter" idx="7"/>
          </p:nvPr>
        </p:nvSpPr>
        <p:spPr/>
        <p:txBody>
          <a:bodyPr lIns="0" tIns="0" rIns="0" bIns="0"/>
          <a:lstStyle>
            <a:lvl1pPr>
              <a:defRPr sz="1100" b="0" i="0">
                <a:solidFill>
                  <a:schemeClr val="bg1"/>
                </a:solidFill>
                <a:latin typeface="Arial Narrow"/>
                <a:cs typeface="Arial Narrow"/>
              </a:defRPr>
            </a:lvl1pPr>
          </a:lstStyle>
          <a:p>
            <a:pPr marL="88900">
              <a:lnSpc>
                <a:spcPct val="100000"/>
              </a:lnSpc>
              <a:spcBef>
                <a:spcPts val="15"/>
              </a:spcBef>
            </a:pPr>
            <a:fld id="{81D60167-4931-47E6-BA6A-407CBD079E47}" type="slidenum">
              <a:rPr dirty="0"/>
              <a:t>‹#›</a:t>
            </a:fld>
            <a:endParaRPr dirty="0"/>
          </a:p>
        </p:txBody>
      </p:sp>
    </p:spTree>
    <p:extLst>
      <p:ext uri="{BB962C8B-B14F-4D97-AF65-F5344CB8AC3E}">
        <p14:creationId xmlns:p14="http://schemas.microsoft.com/office/powerpoint/2010/main" val="15395680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chemeClr val="bg1"/>
                </a:solidFill>
                <a:latin typeface="Arial Narrow"/>
                <a:cs typeface="Arial Narrow"/>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7" name="Дата 6"/>
          <p:cNvSpPr>
            <a:spLocks noGrp="1"/>
          </p:cNvSpPr>
          <p:nvPr>
            <p:ph type="dt" sz="half" idx="10"/>
          </p:nvPr>
        </p:nvSpPr>
        <p:spPr/>
        <p:txBody>
          <a:bodyPr/>
          <a:lstStyle/>
          <a:p>
            <a:pPr marL="12700">
              <a:lnSpc>
                <a:spcPct val="100000"/>
              </a:lnSpc>
              <a:spcBef>
                <a:spcPts val="15"/>
              </a:spcBef>
            </a:pPr>
            <a:r>
              <a:rPr lang="en-US" spc="25" dirty="0"/>
              <a:t>S. NURUSHEV ANTI-PROTON BEAM</a:t>
            </a:r>
            <a:endParaRPr lang="en-US" spc="35" dirty="0"/>
          </a:p>
        </p:txBody>
      </p:sp>
      <p:sp>
        <p:nvSpPr>
          <p:cNvPr id="8" name="Нижний колонтитул 7"/>
          <p:cNvSpPr>
            <a:spLocks noGrp="1"/>
          </p:cNvSpPr>
          <p:nvPr>
            <p:ph type="ftr" sz="quarter" idx="11"/>
          </p:nvPr>
        </p:nvSpPr>
        <p:spPr/>
        <p:txBody>
          <a:bodyPr/>
          <a:lstStyle/>
          <a:p>
            <a:pPr marL="12700">
              <a:lnSpc>
                <a:spcPct val="100000"/>
              </a:lnSpc>
              <a:spcBef>
                <a:spcPts val="15"/>
              </a:spcBef>
            </a:pPr>
            <a:r>
              <a:rPr lang="en-US" spc="50" dirty="0"/>
              <a:t>ICPPA'20</a:t>
            </a:r>
            <a:endParaRPr lang="en-US" spc="55" dirty="0"/>
          </a:p>
        </p:txBody>
      </p:sp>
      <p:sp>
        <p:nvSpPr>
          <p:cNvPr id="9" name="Номер слайда 8"/>
          <p:cNvSpPr>
            <a:spLocks noGrp="1"/>
          </p:cNvSpPr>
          <p:nvPr>
            <p:ph type="sldNum" sz="quarter" idx="12"/>
          </p:nvPr>
        </p:nvSpPr>
        <p:spPr/>
        <p:txBody>
          <a:bodyPr/>
          <a:lstStyle/>
          <a:p>
            <a:pPr marL="88900">
              <a:lnSpc>
                <a:spcPct val="100000"/>
              </a:lnSpc>
              <a:spcBef>
                <a:spcPts val="15"/>
              </a:spcBef>
            </a:pPr>
            <a:fld id="{81D60167-4931-47E6-BA6A-407CBD079E47}" type="slidenum">
              <a:rPr lang="ru-RU" smtClean="0"/>
              <a:t>‹#›</a:t>
            </a:fld>
            <a:endParaRPr lang="ru-RU" dirty="0"/>
          </a:p>
        </p:txBody>
      </p:sp>
    </p:spTree>
    <p:extLst>
      <p:ext uri="{BB962C8B-B14F-4D97-AF65-F5344CB8AC3E}">
        <p14:creationId xmlns:p14="http://schemas.microsoft.com/office/powerpoint/2010/main" val="12939177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chemeClr val="bg1"/>
                </a:solidFill>
                <a:latin typeface="Arial Narrow"/>
                <a:cs typeface="Arial Narrow"/>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879340" y="1625600"/>
            <a:ext cx="3542029" cy="3982085"/>
          </a:xfrm>
          <a:prstGeom prst="rect">
            <a:avLst/>
          </a:prstGeom>
        </p:spPr>
        <p:txBody>
          <a:bodyPr wrap="square" lIns="0" tIns="0" rIns="0" bIns="0">
            <a:spAutoFit/>
          </a:bodyPr>
          <a:lstStyle>
            <a:lvl1pPr>
              <a:defRPr sz="2400" b="0" i="0">
                <a:solidFill>
                  <a:srgbClr val="FFFF00"/>
                </a:solidFill>
                <a:latin typeface="Arial Narrow"/>
                <a:cs typeface="Arial Narrow"/>
              </a:defRPr>
            </a:lvl1pPr>
          </a:lstStyle>
          <a:p>
            <a:endParaRPr/>
          </a:p>
        </p:txBody>
      </p:sp>
      <p:sp>
        <p:nvSpPr>
          <p:cNvPr id="5" name="Holder 5"/>
          <p:cNvSpPr>
            <a:spLocks noGrp="1"/>
          </p:cNvSpPr>
          <p:nvPr>
            <p:ph type="ftr" sz="quarter" idx="5"/>
          </p:nvPr>
        </p:nvSpPr>
        <p:spPr/>
        <p:txBody>
          <a:bodyPr lIns="0" tIns="0" rIns="0" bIns="0"/>
          <a:lstStyle>
            <a:lvl1pPr>
              <a:defRPr sz="1000" b="0" i="0">
                <a:solidFill>
                  <a:schemeClr val="bg1"/>
                </a:solidFill>
                <a:latin typeface="Arial Narrow"/>
                <a:cs typeface="Arial Narrow"/>
              </a:defRPr>
            </a:lvl1pPr>
          </a:lstStyle>
          <a:p>
            <a:pPr marL="12700">
              <a:lnSpc>
                <a:spcPct val="100000"/>
              </a:lnSpc>
              <a:spcBef>
                <a:spcPts val="15"/>
              </a:spcBef>
            </a:pPr>
            <a:r>
              <a:rPr lang="en-US" spc="50"/>
              <a:t>ICPPA'20</a:t>
            </a:r>
            <a:endParaRPr spc="55" dirty="0"/>
          </a:p>
        </p:txBody>
      </p:sp>
      <p:sp>
        <p:nvSpPr>
          <p:cNvPr id="6" name="Holder 6"/>
          <p:cNvSpPr>
            <a:spLocks noGrp="1"/>
          </p:cNvSpPr>
          <p:nvPr>
            <p:ph type="dt" sz="half" idx="6"/>
          </p:nvPr>
        </p:nvSpPr>
        <p:spPr/>
        <p:txBody>
          <a:bodyPr lIns="0" tIns="0" rIns="0" bIns="0"/>
          <a:lstStyle>
            <a:lvl1pPr>
              <a:defRPr sz="1000" b="0" i="0">
                <a:solidFill>
                  <a:schemeClr val="bg1"/>
                </a:solidFill>
                <a:latin typeface="Arial Narrow"/>
                <a:cs typeface="Arial Narrow"/>
              </a:defRPr>
            </a:lvl1pPr>
          </a:lstStyle>
          <a:p>
            <a:pPr marL="12700">
              <a:lnSpc>
                <a:spcPct val="100000"/>
              </a:lnSpc>
              <a:spcBef>
                <a:spcPts val="15"/>
              </a:spcBef>
            </a:pPr>
            <a:r>
              <a:rPr lang="ru-RU" spc="25"/>
              <a:t>S. NURUSHEV ANTI-PROTON BEAM</a:t>
            </a:r>
            <a:endParaRPr spc="35" dirty="0"/>
          </a:p>
        </p:txBody>
      </p:sp>
      <p:sp>
        <p:nvSpPr>
          <p:cNvPr id="7" name="Holder 7"/>
          <p:cNvSpPr>
            <a:spLocks noGrp="1"/>
          </p:cNvSpPr>
          <p:nvPr>
            <p:ph type="sldNum" sz="quarter" idx="7"/>
          </p:nvPr>
        </p:nvSpPr>
        <p:spPr/>
        <p:txBody>
          <a:bodyPr lIns="0" tIns="0" rIns="0" bIns="0"/>
          <a:lstStyle>
            <a:lvl1pPr>
              <a:defRPr sz="1100" b="0" i="0">
                <a:solidFill>
                  <a:schemeClr val="bg1"/>
                </a:solidFill>
                <a:latin typeface="Arial Narrow"/>
                <a:cs typeface="Arial Narrow"/>
              </a:defRPr>
            </a:lvl1pPr>
          </a:lstStyle>
          <a:p>
            <a:pPr marL="88900">
              <a:lnSpc>
                <a:spcPct val="100000"/>
              </a:lnSpc>
              <a:spcBef>
                <a:spcPts val="15"/>
              </a:spcBef>
            </a:pPr>
            <a:fld id="{81D60167-4931-47E6-BA6A-407CBD079E47}" type="slidenum">
              <a:rPr dirty="0"/>
              <a:t>‹#›</a:t>
            </a:fld>
            <a:endParaRPr dirty="0"/>
          </a:p>
        </p:txBody>
      </p:sp>
    </p:spTree>
    <p:extLst>
      <p:ext uri="{BB962C8B-B14F-4D97-AF65-F5344CB8AC3E}">
        <p14:creationId xmlns:p14="http://schemas.microsoft.com/office/powerpoint/2010/main" val="3544106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r>
              <a:rPr lang="en-US" altLang="ru-RU" dirty="0"/>
              <a:t>SPD 2021</a:t>
            </a:r>
            <a:endParaRPr lang="ru-RU" altLang="ru-RU" dirty="0"/>
          </a:p>
        </p:txBody>
      </p:sp>
      <p:sp>
        <p:nvSpPr>
          <p:cNvPr id="3" name="Нижний колонтитул 2"/>
          <p:cNvSpPr>
            <a:spLocks noGrp="1"/>
          </p:cNvSpPr>
          <p:nvPr>
            <p:ph type="ftr" sz="quarter" idx="11"/>
          </p:nvPr>
        </p:nvSpPr>
        <p:spPr/>
        <p:txBody>
          <a:bodyPr/>
          <a:lstStyle>
            <a:lvl1pPr>
              <a:defRPr/>
            </a:lvl1pPr>
          </a:lstStyle>
          <a:p>
            <a:r>
              <a:rPr lang="en-US" altLang="ru-RU" dirty="0">
                <a:solidFill>
                  <a:srgbClr val="FFFFFF"/>
                </a:solidFill>
              </a:rPr>
              <a:t>V. Mochalov, SPASCHARM</a:t>
            </a:r>
            <a:endParaRPr lang="ru-RU" altLang="ru-RU" dirty="0">
              <a:solidFill>
                <a:srgbClr val="FFFFFF"/>
              </a:solidFill>
            </a:endParaRPr>
          </a:p>
        </p:txBody>
      </p:sp>
      <p:sp>
        <p:nvSpPr>
          <p:cNvPr id="4" name="Номер слайда 3"/>
          <p:cNvSpPr>
            <a:spLocks noGrp="1"/>
          </p:cNvSpPr>
          <p:nvPr>
            <p:ph type="sldNum" sz="quarter" idx="12"/>
          </p:nvPr>
        </p:nvSpPr>
        <p:spPr/>
        <p:txBody>
          <a:bodyPr/>
          <a:lstStyle>
            <a:lvl1pPr>
              <a:defRPr/>
            </a:lvl1pPr>
          </a:lstStyle>
          <a:p>
            <a:fld id="{58237AB9-70E5-4301-AE30-411A569EFCB0}" type="slidenum">
              <a:rPr lang="ru-RU" altLang="ru-RU"/>
              <a:pPr/>
              <a:t>‹#›</a:t>
            </a:fld>
            <a:endParaRPr lang="ru-RU" altLang="ru-RU"/>
          </a:p>
        </p:txBody>
      </p:sp>
    </p:spTree>
    <p:extLst>
      <p:ext uri="{BB962C8B-B14F-4D97-AF65-F5344CB8AC3E}">
        <p14:creationId xmlns:p14="http://schemas.microsoft.com/office/powerpoint/2010/main" val="41143156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chemeClr val="bg1"/>
                </a:solidFill>
                <a:latin typeface="Arial Narrow"/>
                <a:cs typeface="Arial Narrow"/>
              </a:defRPr>
            </a:lvl1pPr>
          </a:lstStyle>
          <a:p>
            <a:endParaRPr/>
          </a:p>
        </p:txBody>
      </p:sp>
      <p:sp>
        <p:nvSpPr>
          <p:cNvPr id="3" name="Holder 3"/>
          <p:cNvSpPr>
            <a:spLocks noGrp="1"/>
          </p:cNvSpPr>
          <p:nvPr>
            <p:ph type="ftr" sz="quarter" idx="5"/>
          </p:nvPr>
        </p:nvSpPr>
        <p:spPr/>
        <p:txBody>
          <a:bodyPr lIns="0" tIns="0" rIns="0" bIns="0"/>
          <a:lstStyle>
            <a:lvl1pPr>
              <a:defRPr sz="1000" b="0" i="0">
                <a:solidFill>
                  <a:schemeClr val="bg1"/>
                </a:solidFill>
                <a:latin typeface="Arial Narrow"/>
                <a:cs typeface="Arial Narrow"/>
              </a:defRPr>
            </a:lvl1pPr>
          </a:lstStyle>
          <a:p>
            <a:pPr marL="12700">
              <a:lnSpc>
                <a:spcPct val="100000"/>
              </a:lnSpc>
              <a:spcBef>
                <a:spcPts val="15"/>
              </a:spcBef>
            </a:pPr>
            <a:r>
              <a:rPr lang="en-US" spc="50"/>
              <a:t>ICPPA'20</a:t>
            </a:r>
            <a:endParaRPr spc="55" dirty="0"/>
          </a:p>
        </p:txBody>
      </p:sp>
      <p:sp>
        <p:nvSpPr>
          <p:cNvPr id="4" name="Holder 4"/>
          <p:cNvSpPr>
            <a:spLocks noGrp="1"/>
          </p:cNvSpPr>
          <p:nvPr>
            <p:ph type="dt" sz="half" idx="6"/>
          </p:nvPr>
        </p:nvSpPr>
        <p:spPr/>
        <p:txBody>
          <a:bodyPr lIns="0" tIns="0" rIns="0" bIns="0"/>
          <a:lstStyle>
            <a:lvl1pPr>
              <a:defRPr sz="1000" b="0" i="0">
                <a:solidFill>
                  <a:schemeClr val="bg1"/>
                </a:solidFill>
                <a:latin typeface="Arial Narrow"/>
                <a:cs typeface="Arial Narrow"/>
              </a:defRPr>
            </a:lvl1pPr>
          </a:lstStyle>
          <a:p>
            <a:pPr marL="12700">
              <a:lnSpc>
                <a:spcPct val="100000"/>
              </a:lnSpc>
              <a:spcBef>
                <a:spcPts val="15"/>
              </a:spcBef>
            </a:pPr>
            <a:r>
              <a:rPr lang="ru-RU" spc="25"/>
              <a:t>S. NURUSHEV ANTI-PROTON BEAM</a:t>
            </a:r>
            <a:endParaRPr spc="35" dirty="0"/>
          </a:p>
        </p:txBody>
      </p:sp>
      <p:sp>
        <p:nvSpPr>
          <p:cNvPr id="5" name="Holder 5"/>
          <p:cNvSpPr>
            <a:spLocks noGrp="1"/>
          </p:cNvSpPr>
          <p:nvPr>
            <p:ph type="sldNum" sz="quarter" idx="7"/>
          </p:nvPr>
        </p:nvSpPr>
        <p:spPr/>
        <p:txBody>
          <a:bodyPr lIns="0" tIns="0" rIns="0" bIns="0"/>
          <a:lstStyle>
            <a:lvl1pPr>
              <a:defRPr sz="1100" b="0" i="0">
                <a:solidFill>
                  <a:schemeClr val="bg1"/>
                </a:solidFill>
                <a:latin typeface="Arial Narrow"/>
                <a:cs typeface="Arial Narrow"/>
              </a:defRPr>
            </a:lvl1pPr>
          </a:lstStyle>
          <a:p>
            <a:pPr marL="88900">
              <a:lnSpc>
                <a:spcPct val="100000"/>
              </a:lnSpc>
              <a:spcBef>
                <a:spcPts val="15"/>
              </a:spcBef>
            </a:pPr>
            <a:fld id="{81D60167-4931-47E6-BA6A-407CBD079E47}" type="slidenum">
              <a:rPr dirty="0"/>
              <a:t>‹#›</a:t>
            </a:fld>
            <a:endParaRPr dirty="0"/>
          </a:p>
        </p:txBody>
      </p:sp>
    </p:spTree>
    <p:extLst>
      <p:ext uri="{BB962C8B-B14F-4D97-AF65-F5344CB8AC3E}">
        <p14:creationId xmlns:p14="http://schemas.microsoft.com/office/powerpoint/2010/main" val="36867028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000" b="0" i="0">
                <a:solidFill>
                  <a:schemeClr val="bg1"/>
                </a:solidFill>
                <a:latin typeface="Arial Narrow"/>
                <a:cs typeface="Arial Narrow"/>
              </a:defRPr>
            </a:lvl1pPr>
          </a:lstStyle>
          <a:p>
            <a:pPr marL="12700">
              <a:lnSpc>
                <a:spcPct val="100000"/>
              </a:lnSpc>
              <a:spcBef>
                <a:spcPts val="15"/>
              </a:spcBef>
            </a:pPr>
            <a:r>
              <a:rPr lang="en-US" spc="50"/>
              <a:t>ICPPA'20</a:t>
            </a:r>
            <a:endParaRPr spc="55" dirty="0"/>
          </a:p>
        </p:txBody>
      </p:sp>
      <p:sp>
        <p:nvSpPr>
          <p:cNvPr id="3" name="Holder 3"/>
          <p:cNvSpPr>
            <a:spLocks noGrp="1"/>
          </p:cNvSpPr>
          <p:nvPr>
            <p:ph type="dt" sz="half" idx="6"/>
          </p:nvPr>
        </p:nvSpPr>
        <p:spPr/>
        <p:txBody>
          <a:bodyPr lIns="0" tIns="0" rIns="0" bIns="0"/>
          <a:lstStyle>
            <a:lvl1pPr>
              <a:defRPr sz="1000" b="0" i="0">
                <a:solidFill>
                  <a:schemeClr val="bg1"/>
                </a:solidFill>
                <a:latin typeface="Arial Narrow"/>
                <a:cs typeface="Arial Narrow"/>
              </a:defRPr>
            </a:lvl1pPr>
          </a:lstStyle>
          <a:p>
            <a:pPr marL="12700">
              <a:lnSpc>
                <a:spcPct val="100000"/>
              </a:lnSpc>
              <a:spcBef>
                <a:spcPts val="15"/>
              </a:spcBef>
            </a:pPr>
            <a:r>
              <a:rPr lang="ru-RU" spc="25"/>
              <a:t>S. NURUSHEV ANTI-PROTON BEAM</a:t>
            </a:r>
            <a:endParaRPr spc="35" dirty="0"/>
          </a:p>
        </p:txBody>
      </p:sp>
      <p:sp>
        <p:nvSpPr>
          <p:cNvPr id="4" name="Holder 4"/>
          <p:cNvSpPr>
            <a:spLocks noGrp="1"/>
          </p:cNvSpPr>
          <p:nvPr>
            <p:ph type="sldNum" sz="quarter" idx="7"/>
          </p:nvPr>
        </p:nvSpPr>
        <p:spPr/>
        <p:txBody>
          <a:bodyPr lIns="0" tIns="0" rIns="0" bIns="0"/>
          <a:lstStyle>
            <a:lvl1pPr>
              <a:defRPr sz="1100" b="0" i="0">
                <a:solidFill>
                  <a:schemeClr val="bg1"/>
                </a:solidFill>
                <a:latin typeface="Arial Narrow"/>
                <a:cs typeface="Arial Narrow"/>
              </a:defRPr>
            </a:lvl1pPr>
          </a:lstStyle>
          <a:p>
            <a:pPr marL="88900">
              <a:lnSpc>
                <a:spcPct val="100000"/>
              </a:lnSpc>
              <a:spcBef>
                <a:spcPts val="15"/>
              </a:spcBef>
            </a:pPr>
            <a:fld id="{81D60167-4931-47E6-BA6A-407CBD079E47}" type="slidenum">
              <a:rPr dirty="0"/>
              <a:t>‹#›</a:t>
            </a:fld>
            <a:endParaRPr dirty="0"/>
          </a:p>
        </p:txBody>
      </p:sp>
    </p:spTree>
    <p:extLst>
      <p:ext uri="{BB962C8B-B14F-4D97-AF65-F5344CB8AC3E}">
        <p14:creationId xmlns:p14="http://schemas.microsoft.com/office/powerpoint/2010/main" val="8505488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ru-RU"/>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ru-RU"/>
          </a:p>
        </p:txBody>
      </p:sp>
      <p:sp>
        <p:nvSpPr>
          <p:cNvPr id="4" name="Date Placeholder 3"/>
          <p:cNvSpPr>
            <a:spLocks noGrp="1"/>
          </p:cNvSpPr>
          <p:nvPr>
            <p:ph type="dt" sz="half" idx="10"/>
          </p:nvPr>
        </p:nvSpPr>
        <p:spPr/>
        <p:txBody>
          <a:bodyPr/>
          <a:lstStyle/>
          <a:p>
            <a:fld id="{A8FD7BEC-A073-4498-888B-7631A79D8241}" type="datetimeFigureOut">
              <a:rPr lang="ru-RU" smtClean="0"/>
              <a:t>15.12.2021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6928858-8784-484F-99E1-E5EE083F2CDD}" type="slidenum">
              <a:rPr lang="ru-RU" smtClean="0"/>
              <a:t>‹#›</a:t>
            </a:fld>
            <a:endParaRPr lang="ru-RU"/>
          </a:p>
        </p:txBody>
      </p:sp>
    </p:spTree>
    <p:extLst>
      <p:ext uri="{BB962C8B-B14F-4D97-AF65-F5344CB8AC3E}">
        <p14:creationId xmlns:p14="http://schemas.microsoft.com/office/powerpoint/2010/main" val="1244712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p:txBody>
          <a:bodyPr/>
          <a:lstStyle/>
          <a:p>
            <a:fld id="{A8FD7BEC-A073-4498-888B-7631A79D8241}" type="datetimeFigureOut">
              <a:rPr lang="ru-RU" smtClean="0"/>
              <a:t>15.12.2021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6928858-8784-484F-99E1-E5EE083F2CDD}" type="slidenum">
              <a:rPr lang="ru-RU" smtClean="0"/>
              <a:t>‹#›</a:t>
            </a:fld>
            <a:endParaRPr lang="ru-RU"/>
          </a:p>
        </p:txBody>
      </p:sp>
    </p:spTree>
    <p:extLst>
      <p:ext uri="{BB962C8B-B14F-4D97-AF65-F5344CB8AC3E}">
        <p14:creationId xmlns:p14="http://schemas.microsoft.com/office/powerpoint/2010/main" val="24113536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ru-RU"/>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8FD7BEC-A073-4498-888B-7631A79D8241}" type="datetimeFigureOut">
              <a:rPr lang="ru-RU" smtClean="0"/>
              <a:t>15.12.2021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6928858-8784-484F-99E1-E5EE083F2CDD}" type="slidenum">
              <a:rPr lang="ru-RU" smtClean="0"/>
              <a:t>‹#›</a:t>
            </a:fld>
            <a:endParaRPr lang="ru-RU"/>
          </a:p>
        </p:txBody>
      </p:sp>
    </p:spTree>
    <p:extLst>
      <p:ext uri="{BB962C8B-B14F-4D97-AF65-F5344CB8AC3E}">
        <p14:creationId xmlns:p14="http://schemas.microsoft.com/office/powerpoint/2010/main" val="14247845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Date Placeholder 4"/>
          <p:cNvSpPr>
            <a:spLocks noGrp="1"/>
          </p:cNvSpPr>
          <p:nvPr>
            <p:ph type="dt" sz="half" idx="10"/>
          </p:nvPr>
        </p:nvSpPr>
        <p:spPr/>
        <p:txBody>
          <a:bodyPr/>
          <a:lstStyle/>
          <a:p>
            <a:fld id="{A8FD7BEC-A073-4498-888B-7631A79D8241}" type="datetimeFigureOut">
              <a:rPr lang="ru-RU" smtClean="0"/>
              <a:t>15.12.2021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6928858-8784-484F-99E1-E5EE083F2CDD}" type="slidenum">
              <a:rPr lang="ru-RU" smtClean="0"/>
              <a:t>‹#›</a:t>
            </a:fld>
            <a:endParaRPr lang="ru-RU"/>
          </a:p>
        </p:txBody>
      </p:sp>
    </p:spTree>
    <p:extLst>
      <p:ext uri="{BB962C8B-B14F-4D97-AF65-F5344CB8AC3E}">
        <p14:creationId xmlns:p14="http://schemas.microsoft.com/office/powerpoint/2010/main" val="21050290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ru-RU"/>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Date Placeholder 6"/>
          <p:cNvSpPr>
            <a:spLocks noGrp="1"/>
          </p:cNvSpPr>
          <p:nvPr>
            <p:ph type="dt" sz="half" idx="10"/>
          </p:nvPr>
        </p:nvSpPr>
        <p:spPr/>
        <p:txBody>
          <a:bodyPr/>
          <a:lstStyle/>
          <a:p>
            <a:fld id="{A8FD7BEC-A073-4498-888B-7631A79D8241}" type="datetimeFigureOut">
              <a:rPr lang="ru-RU" smtClean="0"/>
              <a:t>15.12.2021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D6928858-8784-484F-99E1-E5EE083F2CDD}" type="slidenum">
              <a:rPr lang="ru-RU" smtClean="0"/>
              <a:t>‹#›</a:t>
            </a:fld>
            <a:endParaRPr lang="ru-RU"/>
          </a:p>
        </p:txBody>
      </p:sp>
    </p:spTree>
    <p:extLst>
      <p:ext uri="{BB962C8B-B14F-4D97-AF65-F5344CB8AC3E}">
        <p14:creationId xmlns:p14="http://schemas.microsoft.com/office/powerpoint/2010/main" val="18201529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Date Placeholder 2"/>
          <p:cNvSpPr>
            <a:spLocks noGrp="1"/>
          </p:cNvSpPr>
          <p:nvPr>
            <p:ph type="dt" sz="half" idx="10"/>
          </p:nvPr>
        </p:nvSpPr>
        <p:spPr/>
        <p:txBody>
          <a:bodyPr/>
          <a:lstStyle/>
          <a:p>
            <a:fld id="{A8FD7BEC-A073-4498-888B-7631A79D8241}" type="datetimeFigureOut">
              <a:rPr lang="ru-RU" smtClean="0"/>
              <a:t>15.12.2021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6928858-8784-484F-99E1-E5EE083F2CDD}" type="slidenum">
              <a:rPr lang="ru-RU" smtClean="0"/>
              <a:t>‹#›</a:t>
            </a:fld>
            <a:endParaRPr lang="ru-RU"/>
          </a:p>
        </p:txBody>
      </p:sp>
    </p:spTree>
    <p:extLst>
      <p:ext uri="{BB962C8B-B14F-4D97-AF65-F5344CB8AC3E}">
        <p14:creationId xmlns:p14="http://schemas.microsoft.com/office/powerpoint/2010/main" val="38329776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FD7BEC-A073-4498-888B-7631A79D8241}" type="datetimeFigureOut">
              <a:rPr lang="ru-RU" smtClean="0"/>
              <a:t>15.12.2021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D6928858-8784-484F-99E1-E5EE083F2CDD}" type="slidenum">
              <a:rPr lang="ru-RU" smtClean="0"/>
              <a:t>‹#›</a:t>
            </a:fld>
            <a:endParaRPr lang="ru-RU"/>
          </a:p>
        </p:txBody>
      </p:sp>
    </p:spTree>
    <p:extLst>
      <p:ext uri="{BB962C8B-B14F-4D97-AF65-F5344CB8AC3E}">
        <p14:creationId xmlns:p14="http://schemas.microsoft.com/office/powerpoint/2010/main" val="39107279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ru-RU"/>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8FD7BEC-A073-4498-888B-7631A79D8241}" type="datetimeFigureOut">
              <a:rPr lang="ru-RU" smtClean="0"/>
              <a:t>15.12.2021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6928858-8784-484F-99E1-E5EE083F2CDD}" type="slidenum">
              <a:rPr lang="ru-RU" smtClean="0"/>
              <a:t>‹#›</a:t>
            </a:fld>
            <a:endParaRPr lang="ru-RU"/>
          </a:p>
        </p:txBody>
      </p:sp>
    </p:spTree>
    <p:extLst>
      <p:ext uri="{BB962C8B-B14F-4D97-AF65-F5344CB8AC3E}">
        <p14:creationId xmlns:p14="http://schemas.microsoft.com/office/powerpoint/2010/main" val="882751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r>
              <a:rPr lang="ru-RU" altLang="ru-RU" dirty="0"/>
              <a:t>04.10.2016</a:t>
            </a:r>
          </a:p>
        </p:txBody>
      </p:sp>
      <p:sp>
        <p:nvSpPr>
          <p:cNvPr id="6" name="Нижний колонтитул 5"/>
          <p:cNvSpPr>
            <a:spLocks noGrp="1"/>
          </p:cNvSpPr>
          <p:nvPr>
            <p:ph type="ftr" sz="quarter" idx="11"/>
          </p:nvPr>
        </p:nvSpPr>
        <p:spPr/>
        <p:txBody>
          <a:bodyPr/>
          <a:lstStyle>
            <a:lvl1pPr>
              <a:defRPr/>
            </a:lvl1pPr>
          </a:lstStyle>
          <a:p>
            <a:r>
              <a:rPr lang="ru-RU" altLang="ru-RU" dirty="0"/>
              <a:t>В. Мочалов, </a:t>
            </a:r>
            <a:r>
              <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rPr>
              <a:t>Семинар ОФВЭ  ПИЯФ</a:t>
            </a:r>
            <a:endParaRPr lang="ru-RU" altLang="ru-RU" dirty="0"/>
          </a:p>
        </p:txBody>
      </p:sp>
      <p:sp>
        <p:nvSpPr>
          <p:cNvPr id="7" name="Номер слайда 6"/>
          <p:cNvSpPr>
            <a:spLocks noGrp="1"/>
          </p:cNvSpPr>
          <p:nvPr>
            <p:ph type="sldNum" sz="quarter" idx="12"/>
          </p:nvPr>
        </p:nvSpPr>
        <p:spPr/>
        <p:txBody>
          <a:bodyPr/>
          <a:lstStyle>
            <a:lvl1pPr>
              <a:defRPr/>
            </a:lvl1pPr>
          </a:lstStyle>
          <a:p>
            <a:fld id="{C7C7E1B3-2A3F-45A9-A398-270E7B676C8C}" type="slidenum">
              <a:rPr lang="ru-RU" altLang="ru-RU"/>
              <a:pPr/>
              <a:t>‹#›</a:t>
            </a:fld>
            <a:endParaRPr lang="ru-RU" altLang="ru-RU"/>
          </a:p>
        </p:txBody>
      </p:sp>
    </p:spTree>
    <p:extLst>
      <p:ext uri="{BB962C8B-B14F-4D97-AF65-F5344CB8AC3E}">
        <p14:creationId xmlns:p14="http://schemas.microsoft.com/office/powerpoint/2010/main" val="10539950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ru-RU"/>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8FD7BEC-A073-4498-888B-7631A79D8241}" type="datetimeFigureOut">
              <a:rPr lang="ru-RU" smtClean="0"/>
              <a:t>15.12.2021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6928858-8784-484F-99E1-E5EE083F2CDD}" type="slidenum">
              <a:rPr lang="ru-RU" smtClean="0"/>
              <a:t>‹#›</a:t>
            </a:fld>
            <a:endParaRPr lang="ru-RU"/>
          </a:p>
        </p:txBody>
      </p:sp>
    </p:spTree>
    <p:extLst>
      <p:ext uri="{BB962C8B-B14F-4D97-AF65-F5344CB8AC3E}">
        <p14:creationId xmlns:p14="http://schemas.microsoft.com/office/powerpoint/2010/main" val="28807674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p:txBody>
          <a:bodyPr/>
          <a:lstStyle/>
          <a:p>
            <a:fld id="{A8FD7BEC-A073-4498-888B-7631A79D8241}" type="datetimeFigureOut">
              <a:rPr lang="ru-RU" smtClean="0"/>
              <a:t>15.12.2021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6928858-8784-484F-99E1-E5EE083F2CDD}" type="slidenum">
              <a:rPr lang="ru-RU" smtClean="0"/>
              <a:t>‹#›</a:t>
            </a:fld>
            <a:endParaRPr lang="ru-RU"/>
          </a:p>
        </p:txBody>
      </p:sp>
    </p:spTree>
    <p:extLst>
      <p:ext uri="{BB962C8B-B14F-4D97-AF65-F5344CB8AC3E}">
        <p14:creationId xmlns:p14="http://schemas.microsoft.com/office/powerpoint/2010/main" val="887528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ru-RU"/>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p:txBody>
          <a:bodyPr/>
          <a:lstStyle/>
          <a:p>
            <a:fld id="{A8FD7BEC-A073-4498-888B-7631A79D8241}" type="datetimeFigureOut">
              <a:rPr lang="ru-RU" smtClean="0"/>
              <a:t>15.12.2021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6928858-8784-484F-99E1-E5EE083F2CDD}" type="slidenum">
              <a:rPr lang="ru-RU" smtClean="0"/>
              <a:t>‹#›</a:t>
            </a:fld>
            <a:endParaRPr lang="ru-RU"/>
          </a:p>
        </p:txBody>
      </p:sp>
    </p:spTree>
    <p:extLst>
      <p:ext uri="{BB962C8B-B14F-4D97-AF65-F5344CB8AC3E}">
        <p14:creationId xmlns:p14="http://schemas.microsoft.com/office/powerpoint/2010/main" val="1550606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r>
              <a:rPr lang="ru-RU" altLang="ru-RU"/>
              <a:t>30.10.2008</a:t>
            </a:r>
          </a:p>
        </p:txBody>
      </p:sp>
      <p:sp>
        <p:nvSpPr>
          <p:cNvPr id="6" name="Нижний колонтитул 5"/>
          <p:cNvSpPr>
            <a:spLocks noGrp="1"/>
          </p:cNvSpPr>
          <p:nvPr>
            <p:ph type="ftr" sz="quarter" idx="11"/>
          </p:nvPr>
        </p:nvSpPr>
        <p:spPr/>
        <p:txBody>
          <a:bodyPr/>
          <a:lstStyle>
            <a:lvl1pPr>
              <a:defRPr/>
            </a:lvl1pPr>
          </a:lstStyle>
          <a:p>
            <a:r>
              <a:rPr lang="ru-RU" altLang="ru-RU"/>
              <a:t>В. Мочалов, Семинар ИФВЭ</a:t>
            </a:r>
          </a:p>
        </p:txBody>
      </p:sp>
      <p:sp>
        <p:nvSpPr>
          <p:cNvPr id="7" name="Номер слайда 6"/>
          <p:cNvSpPr>
            <a:spLocks noGrp="1"/>
          </p:cNvSpPr>
          <p:nvPr>
            <p:ph type="sldNum" sz="quarter" idx="12"/>
          </p:nvPr>
        </p:nvSpPr>
        <p:spPr/>
        <p:txBody>
          <a:bodyPr/>
          <a:lstStyle>
            <a:lvl1pPr>
              <a:defRPr/>
            </a:lvl1pPr>
          </a:lstStyle>
          <a:p>
            <a:fld id="{01729542-3856-41CA-9F6E-8A5CAC0E3CB0}" type="slidenum">
              <a:rPr lang="ru-RU" altLang="ru-RU"/>
              <a:pPr/>
              <a:t>‹#›</a:t>
            </a:fld>
            <a:endParaRPr lang="ru-RU" altLang="ru-RU"/>
          </a:p>
        </p:txBody>
      </p:sp>
    </p:spTree>
    <p:extLst>
      <p:ext uri="{BB962C8B-B14F-4D97-AF65-F5344CB8AC3E}">
        <p14:creationId xmlns:p14="http://schemas.microsoft.com/office/powerpoint/2010/main" val="554914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theme" Target="../theme/theme3.xml"/><Relationship Id="rId3" Type="http://schemas.openxmlformats.org/officeDocument/2006/relationships/slideLayout" Target="../slideLayouts/slideLayout33.xml"/><Relationship Id="rId21" Type="http://schemas.openxmlformats.org/officeDocument/2006/relationships/image" Target="../media/image2.jpeg"/><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image" Target="../media/image1.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hyperlink" Target="http://www.ihep.ru/index.html" TargetMode="Externa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theme" Target="../theme/theme4.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9.xml"/><Relationship Id="rId7" Type="http://schemas.openxmlformats.org/officeDocument/2006/relationships/image" Target="../media/image3.png"/><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theme" Target="../theme/theme5.xml"/><Relationship Id="rId5" Type="http://schemas.openxmlformats.org/officeDocument/2006/relationships/slideLayout" Target="../slideLayouts/slideLayout71.xml"/><Relationship Id="rId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6.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0" y="3902075"/>
            <a:ext cx="3400425" cy="2949575"/>
            <a:chOff x="0" y="2458"/>
            <a:chExt cx="2142" cy="1858"/>
          </a:xfrm>
        </p:grpSpPr>
        <p:sp>
          <p:nvSpPr>
            <p:cNvPr id="819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19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19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19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819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820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820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grpSp>
      <p:sp>
        <p:nvSpPr>
          <p:cNvPr id="8202"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altLang="ru-RU"/>
              <a:t>Образец заголовка</a:t>
            </a:r>
          </a:p>
        </p:txBody>
      </p:sp>
      <p:sp>
        <p:nvSpPr>
          <p:cNvPr id="8203"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8204"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1" i="1">
                <a:effectLst>
                  <a:outerShdw blurRad="38100" dist="38100" dir="2700000" algn="tl">
                    <a:srgbClr val="010199"/>
                  </a:outerShdw>
                </a:effectLst>
              </a:defRPr>
            </a:lvl1pPr>
          </a:lstStyle>
          <a:p>
            <a:r>
              <a:rPr lang="en-US" altLang="ru-RU" dirty="0"/>
              <a:t>SPD 2021</a:t>
            </a:r>
            <a:endParaRPr lang="ru-RU" altLang="ru-RU" dirty="0"/>
          </a:p>
        </p:txBody>
      </p:sp>
      <p:sp>
        <p:nvSpPr>
          <p:cNvPr id="8205" name="Rectangle 13"/>
          <p:cNvSpPr>
            <a:spLocks noGrp="1" noChangeArrowheads="1"/>
          </p:cNvSpPr>
          <p:nvPr>
            <p:ph type="ftr" sz="quarter" idx="3"/>
          </p:nvPr>
        </p:nvSpPr>
        <p:spPr bwMode="auto">
          <a:xfrm>
            <a:off x="2700338" y="6248400"/>
            <a:ext cx="4608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1" i="1">
                <a:effectLst>
                  <a:outerShdw blurRad="38100" dist="38100" dir="2700000" algn="tl">
                    <a:srgbClr val="010199"/>
                  </a:outerShdw>
                </a:effectLst>
              </a:defRPr>
            </a:lvl1pPr>
          </a:lstStyle>
          <a:p>
            <a:r>
              <a:rPr lang="en-US" altLang="ru-RU" dirty="0">
                <a:solidFill>
                  <a:srgbClr val="FFFFFF"/>
                </a:solidFill>
              </a:rPr>
              <a:t>V. </a:t>
            </a:r>
            <a:r>
              <a:rPr lang="en-US" altLang="ru-RU" dirty="0" err="1">
                <a:solidFill>
                  <a:srgbClr val="FFFFFF"/>
                </a:solidFill>
              </a:rPr>
              <a:t>Mochalov</a:t>
            </a:r>
            <a:r>
              <a:rPr lang="en-US" altLang="ru-RU" dirty="0">
                <a:solidFill>
                  <a:srgbClr val="FFFFFF"/>
                </a:solidFill>
              </a:rPr>
              <a:t>, SPASCHARM project</a:t>
            </a:r>
          </a:p>
          <a:p>
            <a:endParaRPr lang="ru-RU" altLang="ru-RU" dirty="0">
              <a:solidFill>
                <a:srgbClr val="FFFFFF"/>
              </a:solidFill>
            </a:endParaRPr>
          </a:p>
        </p:txBody>
      </p:sp>
      <p:sp>
        <p:nvSpPr>
          <p:cNvPr id="8206" name="Rectangle 14"/>
          <p:cNvSpPr>
            <a:spLocks noGrp="1" noChangeArrowheads="1"/>
          </p:cNvSpPr>
          <p:nvPr>
            <p:ph type="sldNum" sz="quarter" idx="4"/>
          </p:nvPr>
        </p:nvSpPr>
        <p:spPr bwMode="auto">
          <a:xfrm>
            <a:off x="7596188" y="6248400"/>
            <a:ext cx="1090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1" i="1">
                <a:effectLst>
                  <a:outerShdw blurRad="38100" dist="38100" dir="2700000" algn="tl">
                    <a:srgbClr val="010199"/>
                  </a:outerShdw>
                </a:effectLst>
              </a:defRPr>
            </a:lvl1pPr>
          </a:lstStyle>
          <a:p>
            <a:fld id="{1475C259-8B61-43FC-8654-AB05BA097B58}" type="slidenum">
              <a:rPr lang="ru-RU" altLang="ru-RU"/>
              <a:pPr/>
              <a:t>‹#›</a:t>
            </a:fld>
            <a:endParaRPr lang="ru-RU" altLang="ru-RU"/>
          </a:p>
        </p:txBody>
      </p:sp>
    </p:spTree>
  </p:cSld>
  <p:clrMap bg1="dk2" tx1="lt1" bg2="dk1" tx2="lt2" accent1="accent1" accent2="accent2" accent3="accent3" accent4="accent4" accent5="accent5" accent6="accent6" hlink="hlink" folHlink="folHlink"/>
  <p:sldLayoutIdLst>
    <p:sldLayoutId id="2147483652"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Lst>
  <p:hf hdr="0"/>
  <p:txStyles>
    <p:titleStyle>
      <a:lvl1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1" fontAlgn="base" hangingPunct="1">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1" fontAlgn="base" hangingPunct="1">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1" fontAlgn="base" hangingPunct="1">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1" fontAlgn="base" hangingPunct="1">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DCE63-23CA-4BE3-BBE0-E2C2FC5D9267}" type="datetimeFigureOut">
              <a:rPr lang="ru-RU" smtClean="0"/>
              <a:t>15.12.2021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CBA1D3-04FC-4DA1-8275-619128DDAA57}" type="slidenum">
              <a:rPr lang="ru-RU" smtClean="0"/>
              <a:t>‹#›</a:t>
            </a:fld>
            <a:endParaRPr lang="ru-RU"/>
          </a:p>
        </p:txBody>
      </p:sp>
    </p:spTree>
    <p:extLst>
      <p:ext uri="{BB962C8B-B14F-4D97-AF65-F5344CB8AC3E}">
        <p14:creationId xmlns:p14="http://schemas.microsoft.com/office/powerpoint/2010/main" val="1172199053"/>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9634" name="Group 2"/>
          <p:cNvGrpSpPr>
            <a:grpSpLocks/>
          </p:cNvGrpSpPr>
          <p:nvPr/>
        </p:nvGrpSpPr>
        <p:grpSpPr bwMode="auto">
          <a:xfrm>
            <a:off x="0" y="3902075"/>
            <a:ext cx="3400425" cy="2949575"/>
            <a:chOff x="0" y="2458"/>
            <a:chExt cx="2142" cy="1858"/>
          </a:xfrm>
        </p:grpSpPr>
        <p:sp>
          <p:nvSpPr>
            <p:cNvPr id="6963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srgbClr val="FFFFFF"/>
                </a:solidFill>
              </a:endParaRPr>
            </a:p>
          </p:txBody>
        </p:sp>
        <p:sp>
          <p:nvSpPr>
            <p:cNvPr id="6963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srgbClr val="FFFFFF"/>
                </a:solidFill>
              </a:endParaRPr>
            </a:p>
          </p:txBody>
        </p:sp>
        <p:sp>
          <p:nvSpPr>
            <p:cNvPr id="6963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srgbClr val="FFFFFF"/>
                </a:solidFill>
              </a:endParaRPr>
            </a:p>
          </p:txBody>
        </p:sp>
        <p:sp>
          <p:nvSpPr>
            <p:cNvPr id="6963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srgbClr val="FFFFFF"/>
                </a:solidFill>
              </a:endParaRPr>
            </a:p>
          </p:txBody>
        </p:sp>
        <p:sp>
          <p:nvSpPr>
            <p:cNvPr id="6963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solidFill>
                  <a:srgbClr val="FFFFFF"/>
                </a:solidFill>
              </a:endParaRPr>
            </a:p>
          </p:txBody>
        </p:sp>
        <p:sp>
          <p:nvSpPr>
            <p:cNvPr id="6964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solidFill>
                  <a:srgbClr val="FFFFFF"/>
                </a:solidFill>
              </a:endParaRPr>
            </a:p>
          </p:txBody>
        </p:sp>
        <p:sp>
          <p:nvSpPr>
            <p:cNvPr id="6964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solidFill>
                  <a:srgbClr val="FFFFFF"/>
                </a:solidFill>
              </a:endParaRPr>
            </a:p>
          </p:txBody>
        </p:sp>
      </p:grpSp>
      <p:sp>
        <p:nvSpPr>
          <p:cNvPr id="69642" name="Rectangle 10"/>
          <p:cNvSpPr>
            <a:spLocks noGrp="1" noChangeArrowheads="1"/>
          </p:cNvSpPr>
          <p:nvPr>
            <p:ph type="title"/>
          </p:nvPr>
        </p:nvSpPr>
        <p:spPr bwMode="auto">
          <a:xfrm>
            <a:off x="1042988" y="115888"/>
            <a:ext cx="67691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altLang="ru-RU"/>
              <a:t>Образец заголовка</a:t>
            </a:r>
          </a:p>
        </p:txBody>
      </p:sp>
      <p:sp>
        <p:nvSpPr>
          <p:cNvPr id="69643" name="Rectangle 11"/>
          <p:cNvSpPr>
            <a:spLocks noGrp="1" noChangeArrowheads="1"/>
          </p:cNvSpPr>
          <p:nvPr>
            <p:ph type="body" idx="1"/>
          </p:nvPr>
        </p:nvSpPr>
        <p:spPr bwMode="auto">
          <a:xfrm>
            <a:off x="457200" y="1341438"/>
            <a:ext cx="8229600" cy="478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69644"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effectLst>
                  <a:outerShdw blurRad="38100" dist="38100" dir="2700000" algn="tl">
                    <a:srgbClr val="010199"/>
                  </a:outerShdw>
                </a:effectLst>
              </a:defRPr>
            </a:lvl1pPr>
          </a:lstStyle>
          <a:p>
            <a:r>
              <a:rPr lang="ru-RU" altLang="ru-RU">
                <a:solidFill>
                  <a:srgbClr val="FFFFFF"/>
                </a:solidFill>
              </a:rPr>
              <a:t>5 September 2009</a:t>
            </a:r>
          </a:p>
        </p:txBody>
      </p:sp>
      <p:sp>
        <p:nvSpPr>
          <p:cNvPr id="69645"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effectLst>
                  <a:outerShdw blurRad="38100" dist="38100" dir="2700000" algn="tl">
                    <a:srgbClr val="010199"/>
                  </a:outerShdw>
                </a:effectLst>
              </a:defRPr>
            </a:lvl1pPr>
          </a:lstStyle>
          <a:p>
            <a:r>
              <a:rPr lang="ru-RU" altLang="ru-RU">
                <a:solidFill>
                  <a:srgbClr val="FFFFFF"/>
                </a:solidFill>
              </a:rPr>
              <a:t>V. Mochalov, PROZA-M experiment</a:t>
            </a:r>
          </a:p>
        </p:txBody>
      </p:sp>
      <p:sp>
        <p:nvSpPr>
          <p:cNvPr id="69646"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effectLst>
                  <a:outerShdw blurRad="38100" dist="38100" dir="2700000" algn="tl">
                    <a:srgbClr val="010199"/>
                  </a:outerShdw>
                </a:effectLst>
              </a:defRPr>
            </a:lvl1pPr>
          </a:lstStyle>
          <a:p>
            <a:fld id="{AE0AB045-0EDB-44E6-ADE8-25C1D2A93137}" type="slidenum">
              <a:rPr lang="ru-RU" altLang="ru-RU">
                <a:solidFill>
                  <a:srgbClr val="FFFFFF"/>
                </a:solidFill>
              </a:rPr>
              <a:pPr/>
              <a:t>‹#›</a:t>
            </a:fld>
            <a:endParaRPr lang="ru-RU" altLang="ru-RU">
              <a:solidFill>
                <a:srgbClr val="FFFFFF"/>
              </a:solidFill>
            </a:endParaRPr>
          </a:p>
        </p:txBody>
      </p:sp>
      <p:pic>
        <p:nvPicPr>
          <p:cNvPr id="69649" name="Picture 17" descr="Стартовая страница">
            <a:hlinkClick r:id="rId19"/>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79388" y="115888"/>
            <a:ext cx="755650" cy="755650"/>
          </a:xfrm>
          <a:prstGeom prst="rect">
            <a:avLst/>
          </a:prstGeom>
          <a:noFill/>
          <a:extLst>
            <a:ext uri="{909E8E84-426E-40DD-AFC4-6F175D3DCCD1}">
              <a14:hiddenFill xmlns:a14="http://schemas.microsoft.com/office/drawing/2010/main">
                <a:solidFill>
                  <a:srgbClr val="FFFFFF"/>
                </a:solidFill>
              </a14:hiddenFill>
            </a:ext>
          </a:extLst>
        </p:spPr>
      </p:pic>
      <p:pic>
        <p:nvPicPr>
          <p:cNvPr id="69654" name="Picture 22" descr="dspin_09sm"/>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7812088" y="115888"/>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687575"/>
      </p:ext>
    </p:extLst>
  </p:cSld>
  <p:clrMap bg1="dk2" tx1="lt1" bg2="dk1"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Lst>
  <p:hf hdr="0"/>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0" y="3902075"/>
            <a:ext cx="3400425" cy="2949575"/>
            <a:chOff x="0" y="2458"/>
            <a:chExt cx="2142" cy="1858"/>
          </a:xfrm>
        </p:grpSpPr>
        <p:sp>
          <p:nvSpPr>
            <p:cNvPr id="819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srgbClr val="FFFFFF"/>
                </a:solidFill>
              </a:endParaRPr>
            </a:p>
          </p:txBody>
        </p:sp>
        <p:sp>
          <p:nvSpPr>
            <p:cNvPr id="819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srgbClr val="FFFFFF"/>
                </a:solidFill>
              </a:endParaRPr>
            </a:p>
          </p:txBody>
        </p:sp>
        <p:sp>
          <p:nvSpPr>
            <p:cNvPr id="819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srgbClr val="FFFFFF"/>
                </a:solidFill>
              </a:endParaRPr>
            </a:p>
          </p:txBody>
        </p:sp>
        <p:sp>
          <p:nvSpPr>
            <p:cNvPr id="819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solidFill>
                  <a:srgbClr val="FFFFFF"/>
                </a:solidFill>
              </a:endParaRPr>
            </a:p>
          </p:txBody>
        </p:sp>
        <p:sp>
          <p:nvSpPr>
            <p:cNvPr id="819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solidFill>
                  <a:srgbClr val="FFFFFF"/>
                </a:solidFill>
              </a:endParaRPr>
            </a:p>
          </p:txBody>
        </p:sp>
        <p:sp>
          <p:nvSpPr>
            <p:cNvPr id="820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solidFill>
                  <a:srgbClr val="FFFFFF"/>
                </a:solidFill>
              </a:endParaRPr>
            </a:p>
          </p:txBody>
        </p:sp>
        <p:sp>
          <p:nvSpPr>
            <p:cNvPr id="820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solidFill>
                  <a:srgbClr val="FFFFFF"/>
                </a:solidFill>
              </a:endParaRPr>
            </a:p>
          </p:txBody>
        </p:sp>
      </p:grpSp>
      <p:sp>
        <p:nvSpPr>
          <p:cNvPr id="8202"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ru-RU" altLang="ru-RU"/>
              <a:t>Образец заголовка</a:t>
            </a:r>
          </a:p>
        </p:txBody>
      </p:sp>
      <p:sp>
        <p:nvSpPr>
          <p:cNvPr id="8203"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8204"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1" i="1">
                <a:effectLst>
                  <a:outerShdw blurRad="38100" dist="38100" dir="2700000" algn="tl">
                    <a:srgbClr val="010199"/>
                  </a:outerShdw>
                </a:effectLst>
              </a:defRPr>
            </a:lvl1pPr>
          </a:lstStyle>
          <a:p>
            <a:r>
              <a:rPr lang="ru-RU" altLang="ru-RU" dirty="0">
                <a:solidFill>
                  <a:srgbClr val="FFFFFF"/>
                </a:solidFill>
              </a:rPr>
              <a:t>04.10.2016</a:t>
            </a:r>
          </a:p>
        </p:txBody>
      </p:sp>
      <p:sp>
        <p:nvSpPr>
          <p:cNvPr id="8205" name="Rectangle 13"/>
          <p:cNvSpPr>
            <a:spLocks noGrp="1" noChangeArrowheads="1"/>
          </p:cNvSpPr>
          <p:nvPr>
            <p:ph type="ftr" sz="quarter" idx="3"/>
          </p:nvPr>
        </p:nvSpPr>
        <p:spPr bwMode="auto">
          <a:xfrm>
            <a:off x="2700338" y="6248400"/>
            <a:ext cx="4608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1" i="1">
                <a:effectLst>
                  <a:outerShdw blurRad="38100" dist="38100" dir="2700000" algn="tl">
                    <a:srgbClr val="010199"/>
                  </a:outerShdw>
                </a:effectLst>
              </a:defRPr>
            </a:lvl1pPr>
          </a:lstStyle>
          <a:p>
            <a:r>
              <a:rPr lang="ru-RU" altLang="ru-RU" dirty="0">
                <a:solidFill>
                  <a:srgbClr val="FFFFFF"/>
                </a:solidFill>
              </a:rPr>
              <a:t>В. Мочалов, Семинар ОФВЭ  ПИЯФ</a:t>
            </a:r>
          </a:p>
        </p:txBody>
      </p:sp>
      <p:sp>
        <p:nvSpPr>
          <p:cNvPr id="8206" name="Rectangle 14"/>
          <p:cNvSpPr>
            <a:spLocks noGrp="1" noChangeArrowheads="1"/>
          </p:cNvSpPr>
          <p:nvPr>
            <p:ph type="sldNum" sz="quarter" idx="4"/>
          </p:nvPr>
        </p:nvSpPr>
        <p:spPr bwMode="auto">
          <a:xfrm>
            <a:off x="7596188" y="6248400"/>
            <a:ext cx="1090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1" i="1">
                <a:effectLst>
                  <a:outerShdw blurRad="38100" dist="38100" dir="2700000" algn="tl">
                    <a:srgbClr val="010199"/>
                  </a:outerShdw>
                </a:effectLst>
              </a:defRPr>
            </a:lvl1pPr>
          </a:lstStyle>
          <a:p>
            <a:fld id="{1475C259-8B61-43FC-8654-AB05BA097B58}"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4082260551"/>
      </p:ext>
    </p:extLst>
  </p:cSld>
  <p:clrMap bg1="dk2" tx1="lt1" bg2="dk1" tx2="lt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 id="2147483836" r:id="rId18"/>
    <p:sldLayoutId id="2147483837" r:id="rId19"/>
  </p:sldLayoutIdLst>
  <p:hf hdr="0"/>
  <p:txStyles>
    <p:titleStyle>
      <a:lvl1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1" fontAlgn="base" hangingPunct="1">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1" fontAlgn="base" hangingPunct="1">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1" fontAlgn="base" hangingPunct="1">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1" fontAlgn="base" hangingPunct="1">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prstGeom prst="rect">
            <a:avLst/>
          </a:prstGeom>
          <a:blipFill>
            <a:blip r:embed="rId7" cstate="print"/>
            <a:stretch>
              <a:fillRect/>
            </a:stretch>
          </a:blipFill>
        </p:spPr>
        <p:txBody>
          <a:bodyPr wrap="square" lIns="0" tIns="0" rIns="0" bIns="0" rtlCol="0"/>
          <a:lstStyle/>
          <a:p>
            <a:endParaRPr/>
          </a:p>
        </p:txBody>
      </p:sp>
      <p:sp>
        <p:nvSpPr>
          <p:cNvPr id="2" name="Holder 2"/>
          <p:cNvSpPr>
            <a:spLocks noGrp="1"/>
          </p:cNvSpPr>
          <p:nvPr>
            <p:ph type="title"/>
          </p:nvPr>
        </p:nvSpPr>
        <p:spPr>
          <a:xfrm>
            <a:off x="688340" y="435673"/>
            <a:ext cx="7767319" cy="939800"/>
          </a:xfrm>
          <a:prstGeom prst="rect">
            <a:avLst/>
          </a:prstGeom>
        </p:spPr>
        <p:txBody>
          <a:bodyPr wrap="square" lIns="0" tIns="0" rIns="0" bIns="0">
            <a:spAutoFit/>
          </a:bodyPr>
          <a:lstStyle>
            <a:lvl1pPr>
              <a:defRPr sz="3000" b="0" i="0">
                <a:solidFill>
                  <a:schemeClr val="bg1"/>
                </a:solidFill>
                <a:latin typeface="Arial Narrow"/>
                <a:cs typeface="Arial Narrow"/>
              </a:defRPr>
            </a:lvl1pPr>
          </a:lstStyle>
          <a:p>
            <a:endParaRPr/>
          </a:p>
        </p:txBody>
      </p:sp>
      <p:sp>
        <p:nvSpPr>
          <p:cNvPr id="3" name="Holder 3"/>
          <p:cNvSpPr>
            <a:spLocks noGrp="1"/>
          </p:cNvSpPr>
          <p:nvPr>
            <p:ph type="body" idx="1"/>
          </p:nvPr>
        </p:nvSpPr>
        <p:spPr>
          <a:xfrm>
            <a:off x="688340" y="1595119"/>
            <a:ext cx="7767319" cy="407924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6474967" y="6456846"/>
            <a:ext cx="683895" cy="168909"/>
          </a:xfrm>
          <a:prstGeom prst="rect">
            <a:avLst/>
          </a:prstGeom>
        </p:spPr>
        <p:txBody>
          <a:bodyPr wrap="square" lIns="0" tIns="0" rIns="0" bIns="0">
            <a:spAutoFit/>
          </a:bodyPr>
          <a:lstStyle>
            <a:lvl1pPr>
              <a:defRPr sz="1000" b="0" i="0">
                <a:solidFill>
                  <a:schemeClr val="bg1"/>
                </a:solidFill>
                <a:latin typeface="Arial Narrow"/>
                <a:cs typeface="Arial Narrow"/>
              </a:defRPr>
            </a:lvl1pPr>
          </a:lstStyle>
          <a:p>
            <a:pPr marL="12700">
              <a:lnSpc>
                <a:spcPct val="100000"/>
              </a:lnSpc>
              <a:spcBef>
                <a:spcPts val="15"/>
              </a:spcBef>
            </a:pPr>
            <a:r>
              <a:rPr lang="en-US" spc="50"/>
              <a:t>ICPPA'20</a:t>
            </a:r>
            <a:endParaRPr spc="55" dirty="0"/>
          </a:p>
        </p:txBody>
      </p:sp>
      <p:sp>
        <p:nvSpPr>
          <p:cNvPr id="5" name="Holder 5"/>
          <p:cNvSpPr>
            <a:spLocks noGrp="1"/>
          </p:cNvSpPr>
          <p:nvPr>
            <p:ph type="dt" sz="half" idx="6"/>
          </p:nvPr>
        </p:nvSpPr>
        <p:spPr>
          <a:xfrm>
            <a:off x="688211" y="6456846"/>
            <a:ext cx="2004695" cy="168909"/>
          </a:xfrm>
          <a:prstGeom prst="rect">
            <a:avLst/>
          </a:prstGeom>
        </p:spPr>
        <p:txBody>
          <a:bodyPr wrap="square" lIns="0" tIns="0" rIns="0" bIns="0">
            <a:spAutoFit/>
          </a:bodyPr>
          <a:lstStyle>
            <a:lvl1pPr>
              <a:defRPr sz="1000" b="0" i="0">
                <a:solidFill>
                  <a:schemeClr val="bg1"/>
                </a:solidFill>
                <a:latin typeface="Arial Narrow"/>
                <a:cs typeface="Arial Narrow"/>
              </a:defRPr>
            </a:lvl1pPr>
          </a:lstStyle>
          <a:p>
            <a:pPr marL="12700">
              <a:lnSpc>
                <a:spcPct val="100000"/>
              </a:lnSpc>
              <a:spcBef>
                <a:spcPts val="15"/>
              </a:spcBef>
            </a:pPr>
            <a:r>
              <a:rPr lang="ru-RU" spc="25"/>
              <a:t>S. NURUSHEV ANTI-PROTON BEAM</a:t>
            </a:r>
            <a:endParaRPr spc="35" dirty="0"/>
          </a:p>
        </p:txBody>
      </p:sp>
      <p:sp>
        <p:nvSpPr>
          <p:cNvPr id="6" name="Holder 6"/>
          <p:cNvSpPr>
            <a:spLocks noGrp="1"/>
          </p:cNvSpPr>
          <p:nvPr>
            <p:ph type="sldNum" sz="quarter" idx="7"/>
          </p:nvPr>
        </p:nvSpPr>
        <p:spPr>
          <a:xfrm>
            <a:off x="8288019" y="6450298"/>
            <a:ext cx="179070" cy="184784"/>
          </a:xfrm>
          <a:prstGeom prst="rect">
            <a:avLst/>
          </a:prstGeom>
        </p:spPr>
        <p:txBody>
          <a:bodyPr wrap="square" lIns="0" tIns="0" rIns="0" bIns="0">
            <a:spAutoFit/>
          </a:bodyPr>
          <a:lstStyle>
            <a:lvl1pPr>
              <a:defRPr sz="1100" b="0" i="0">
                <a:solidFill>
                  <a:schemeClr val="bg1"/>
                </a:solidFill>
                <a:latin typeface="Arial Narrow"/>
                <a:cs typeface="Arial Narrow"/>
              </a:defRPr>
            </a:lvl1pPr>
          </a:lstStyle>
          <a:p>
            <a:pPr marL="88900">
              <a:lnSpc>
                <a:spcPct val="100000"/>
              </a:lnSpc>
              <a:spcBef>
                <a:spcPts val="15"/>
              </a:spcBef>
            </a:pPr>
            <a:fld id="{81D60167-4931-47E6-BA6A-407CBD079E47}" type="slidenum">
              <a:rPr dirty="0"/>
              <a:t>‹#›</a:t>
            </a:fld>
            <a:endParaRPr dirty="0"/>
          </a:p>
        </p:txBody>
      </p:sp>
    </p:spTree>
    <p:extLst>
      <p:ext uri="{BB962C8B-B14F-4D97-AF65-F5344CB8AC3E}">
        <p14:creationId xmlns:p14="http://schemas.microsoft.com/office/powerpoint/2010/main" val="2297211115"/>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Lst>
  <p:hf hd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8FD7BEC-A073-4498-888B-7631A79D8241}" type="datetimeFigureOut">
              <a:rPr lang="ru-RU" smtClean="0"/>
              <a:t>15.12.2021</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6928858-8784-484F-99E1-E5EE083F2CDD}" type="slidenum">
              <a:rPr lang="ru-RU" smtClean="0"/>
              <a:t>‹#›</a:t>
            </a:fld>
            <a:endParaRPr lang="ru-RU"/>
          </a:p>
        </p:txBody>
      </p:sp>
    </p:spTree>
    <p:extLst>
      <p:ext uri="{BB962C8B-B14F-4D97-AF65-F5344CB8AC3E}">
        <p14:creationId xmlns:p14="http://schemas.microsoft.com/office/powerpoint/2010/main" val="1836676910"/>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18.xml"/><Relationship Id="rId5" Type="http://schemas.openxmlformats.org/officeDocument/2006/relationships/image" Target="../media/image23.png"/><Relationship Id="rId4" Type="http://schemas.openxmlformats.org/officeDocument/2006/relationships/image" Target="../media/image22.emf"/></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9.xml"/><Relationship Id="rId1" Type="http://schemas.openxmlformats.org/officeDocument/2006/relationships/vmlDrawing" Target="../drawings/vmlDrawing1.vml"/><Relationship Id="rId6" Type="http://schemas.openxmlformats.org/officeDocument/2006/relationships/image" Target="../media/image54.emf"/><Relationship Id="rId5" Type="http://schemas.openxmlformats.org/officeDocument/2006/relationships/oleObject" Target="../embeddings/oleObject2.bin"/><Relationship Id="rId4" Type="http://schemas.openxmlformats.org/officeDocument/2006/relationships/image" Target="../media/image53.emf"/></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260.png"/></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32.xml"/></Relationships>
</file>

<file path=ppt/slides/_rels/slide6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51.xml"/><Relationship Id="rId4" Type="http://schemas.openxmlformats.org/officeDocument/2006/relationships/hyperlink" Target="http://www.springerlink.com/content/v3672n6k72582087"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www.springerlink.com/content/t774q424486tqx2g/fulltext.pdf" TargetMode="External"/><Relationship Id="rId2" Type="http://schemas.openxmlformats.org/officeDocument/2006/relationships/hyperlink" Target="http://www.springerlink.com/content/t774q424486tqx2g/" TargetMode="External"/><Relationship Id="rId1" Type="http://schemas.openxmlformats.org/officeDocument/2006/relationships/slideLayout" Target="../slideLayouts/slideLayout60.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jpeg"/></Relationships>
</file>

<file path=ppt/slides/_rels/slide6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51.xml"/><Relationship Id="rId5" Type="http://schemas.openxmlformats.org/officeDocument/2006/relationships/image" Target="../media/image95.png"/><Relationship Id="rId4" Type="http://schemas.openxmlformats.org/officeDocument/2006/relationships/image" Target="../media/image94.png"/></Relationships>
</file>

<file path=ppt/slides/_rels/slide6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9.xml"/></Relationships>
</file>

<file path=ppt/slides/_rels/slide6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sz="quarter"/>
          </p:nvPr>
        </p:nvSpPr>
        <p:spPr/>
        <p:txBody>
          <a:bodyPr/>
          <a:lstStyle/>
          <a:p>
            <a:r>
              <a:rPr lang="en-US" dirty="0"/>
              <a:t>SPASCHARM project at </a:t>
            </a:r>
            <a:r>
              <a:rPr lang="en-US" dirty="0" err="1"/>
              <a:t>Protvino</a:t>
            </a:r>
            <a:endParaRPr lang="ru-RU" dirty="0"/>
          </a:p>
        </p:txBody>
      </p:sp>
      <p:sp>
        <p:nvSpPr>
          <p:cNvPr id="3" name="Подзаголовок 2"/>
          <p:cNvSpPr>
            <a:spLocks noGrp="1"/>
          </p:cNvSpPr>
          <p:nvPr>
            <p:ph type="subTitle" sz="quarter" idx="1"/>
          </p:nvPr>
        </p:nvSpPr>
        <p:spPr/>
        <p:txBody>
          <a:bodyPr/>
          <a:lstStyle/>
          <a:p>
            <a:r>
              <a:rPr lang="en-US" dirty="0"/>
              <a:t>V. Mochalov </a:t>
            </a:r>
          </a:p>
          <a:p>
            <a:r>
              <a:rPr lang="en-US" dirty="0"/>
              <a:t>(on behalf of the SPASCHARM collaboration)</a:t>
            </a:r>
            <a:endParaRPr lang="ru-RU" dirty="0"/>
          </a:p>
        </p:txBody>
      </p:sp>
    </p:spTree>
    <p:extLst>
      <p:ext uri="{BB962C8B-B14F-4D97-AF65-F5344CB8AC3E}">
        <p14:creationId xmlns:p14="http://schemas.microsoft.com/office/powerpoint/2010/main" val="322118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Beam target </a:t>
            </a:r>
            <a:br>
              <a:rPr lang="en-US" dirty="0"/>
            </a:br>
            <a:r>
              <a:rPr lang="en-US" dirty="0"/>
              <a:t>(beam extracted from U70)</a:t>
            </a:r>
            <a:endParaRPr lang="ru-RU" dirty="0"/>
          </a:p>
        </p:txBody>
      </p:sp>
      <p:sp>
        <p:nvSpPr>
          <p:cNvPr id="5" name="Дата 4"/>
          <p:cNvSpPr>
            <a:spLocks noGrp="1"/>
          </p:cNvSpPr>
          <p:nvPr>
            <p:ph type="dt" sz="half" idx="10"/>
          </p:nvPr>
        </p:nvSpPr>
        <p:spPr/>
        <p:txBody>
          <a:bodyPr/>
          <a:lstStyle/>
          <a:p>
            <a:r>
              <a:rPr lang="en-US" altLang="ru-RU" dirty="0">
                <a:solidFill>
                  <a:srgbClr val="FFFFFF"/>
                </a:solidFill>
              </a:rPr>
              <a:t>SPD 2021</a:t>
            </a:r>
            <a:endParaRPr lang="ru-RU" altLang="ru-RU" dirty="0">
              <a:solidFill>
                <a:srgbClr val="FFFFFF"/>
              </a:solidFill>
            </a:endParaRPr>
          </a:p>
        </p:txBody>
      </p:sp>
      <p:sp>
        <p:nvSpPr>
          <p:cNvPr id="6" name="Нижний колонтитул 5"/>
          <p:cNvSpPr>
            <a:spLocks noGrp="1"/>
          </p:cNvSpPr>
          <p:nvPr>
            <p:ph type="ftr" sz="quarter" idx="11"/>
          </p:nvPr>
        </p:nvSpPr>
        <p:spPr/>
        <p:txBody>
          <a:bodyPr/>
          <a:lstStyle/>
          <a:p>
            <a:r>
              <a:rPr lang="en-US" altLang="ru-RU">
                <a:solidFill>
                  <a:srgbClr val="FFFFFF"/>
                </a:solidFill>
              </a:rPr>
              <a:t>V. Mochalov, SPASCHARM</a:t>
            </a:r>
            <a:endParaRPr lang="ru-RU" altLang="ru-RU" dirty="0">
              <a:solidFill>
                <a:srgbClr val="FFFFFF"/>
              </a:solidFill>
            </a:endParaRPr>
          </a:p>
        </p:txBody>
      </p:sp>
      <p:sp>
        <p:nvSpPr>
          <p:cNvPr id="7" name="Номер слайда 6"/>
          <p:cNvSpPr>
            <a:spLocks noGrp="1"/>
          </p:cNvSpPr>
          <p:nvPr>
            <p:ph type="sldNum" sz="quarter" idx="12"/>
          </p:nvPr>
        </p:nvSpPr>
        <p:spPr/>
        <p:txBody>
          <a:bodyPr/>
          <a:lstStyle/>
          <a:p>
            <a:fld id="{D64476E5-E4F1-45B2-B94E-1D3180B60DD4}" type="slidenum">
              <a:rPr lang="ru-RU" altLang="ru-RU" smtClean="0"/>
              <a:pPr/>
              <a:t>10</a:t>
            </a:fld>
            <a:endParaRPr lang="ru-RU" altLang="ru-RU"/>
          </a:p>
        </p:txBody>
      </p:sp>
      <p:pic>
        <p:nvPicPr>
          <p:cNvPr id="23040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67544" y="1772816"/>
            <a:ext cx="4038600" cy="2091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0403"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292080" y="1772816"/>
            <a:ext cx="3394720" cy="3454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251520" y="4005064"/>
            <a:ext cx="4968552" cy="1754326"/>
          </a:xfrm>
          <a:prstGeom prst="rect">
            <a:avLst/>
          </a:prstGeom>
          <a:noFill/>
        </p:spPr>
        <p:txBody>
          <a:bodyPr wrap="square" rtlCol="0">
            <a:spAutoFit/>
          </a:bodyPr>
          <a:lstStyle/>
          <a:p>
            <a:r>
              <a:rPr lang="en-US" b="1" dirty="0"/>
              <a:t>MT3 parameters have been chosen as a compromise between contradictory requirements to its length : </a:t>
            </a:r>
            <a:r>
              <a:rPr lang="en-US" b="1" i="1" dirty="0"/>
              <a:t>𝐿 </a:t>
            </a:r>
            <a:r>
              <a:rPr lang="en-US" b="1" dirty="0"/>
              <a:t>= 2</a:t>
            </a:r>
            <a:r>
              <a:rPr lang="en-US" b="1" i="1" dirty="0"/>
              <a:t>.</a:t>
            </a:r>
            <a:r>
              <a:rPr lang="en-US" b="1" dirty="0"/>
              <a:t>6 m, aperture </a:t>
            </a:r>
            <a:r>
              <a:rPr lang="ru-RU" b="1" i="1" dirty="0"/>
              <a:t>𝐻 </a:t>
            </a:r>
            <a:r>
              <a:rPr lang="ru-RU" b="1" dirty="0"/>
              <a:t>× </a:t>
            </a:r>
            <a:r>
              <a:rPr lang="ru-RU" b="1" i="1" dirty="0"/>
              <a:t>𝑉 </a:t>
            </a:r>
            <a:r>
              <a:rPr lang="ru-RU" b="1" dirty="0"/>
              <a:t>= 140 × 56 </a:t>
            </a:r>
            <a:r>
              <a:rPr lang="en-US" b="1" dirty="0"/>
              <a:t>mm</a:t>
            </a:r>
            <a:r>
              <a:rPr lang="en-US" b="1" baseline="30000" dirty="0"/>
              <a:t>2</a:t>
            </a:r>
            <a:r>
              <a:rPr lang="en-US" b="1" dirty="0"/>
              <a:t>, </a:t>
            </a:r>
            <a:r>
              <a:rPr lang="ru-RU" b="1" i="1" dirty="0"/>
              <a:t>𝐵𝑚𝑎𝑥 </a:t>
            </a:r>
            <a:r>
              <a:rPr lang="ru-RU" b="1" dirty="0"/>
              <a:t>= 1</a:t>
            </a:r>
            <a:r>
              <a:rPr lang="ru-RU" b="1" i="1" dirty="0"/>
              <a:t>.</a:t>
            </a:r>
            <a:r>
              <a:rPr lang="ru-RU" b="1" dirty="0"/>
              <a:t>9 </a:t>
            </a:r>
            <a:r>
              <a:rPr lang="en-US" b="1" dirty="0"/>
              <a:t>T. Target: Aluminum plate, 400 mm long, 3 mm high, and 100 mm wide</a:t>
            </a:r>
            <a:endParaRPr lang="ru-RU" b="1" dirty="0"/>
          </a:p>
        </p:txBody>
      </p:sp>
      <p:pic>
        <p:nvPicPr>
          <p:cNvPr id="2304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1700808"/>
            <a:ext cx="3635127" cy="382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395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0404"/>
                                        </p:tgtEl>
                                        <p:attrNameLst>
                                          <p:attrName>style.visibility</p:attrName>
                                        </p:attrNameLst>
                                      </p:cBhvr>
                                      <p:to>
                                        <p:strVal val="visible"/>
                                      </p:to>
                                    </p:set>
                                    <p:anim calcmode="lin" valueType="num">
                                      <p:cBhvr additive="base">
                                        <p:cTn id="7" dur="500" fill="hold"/>
                                        <p:tgtEl>
                                          <p:spTgt spid="230404"/>
                                        </p:tgtEl>
                                        <p:attrNameLst>
                                          <p:attrName>ppt_x</p:attrName>
                                        </p:attrNameLst>
                                      </p:cBhvr>
                                      <p:tavLst>
                                        <p:tav tm="0">
                                          <p:val>
                                            <p:strVal val="#ppt_x"/>
                                          </p:val>
                                        </p:tav>
                                        <p:tav tm="100000">
                                          <p:val>
                                            <p:strVal val="#ppt_x"/>
                                          </p:val>
                                        </p:tav>
                                      </p:tavLst>
                                    </p:anim>
                                    <p:anim calcmode="lin" valueType="num">
                                      <p:cBhvr additive="base">
                                        <p:cTn id="8" dur="500" fill="hold"/>
                                        <p:tgtEl>
                                          <p:spTgt spid="2304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846931"/>
          </a:xfrm>
        </p:spPr>
        <p:txBody>
          <a:bodyPr/>
          <a:lstStyle/>
          <a:p>
            <a:r>
              <a:rPr lang="en-US" dirty="0"/>
              <a:t>Optical scheme and properties</a:t>
            </a:r>
            <a:endParaRPr lang="ru-RU" dirty="0"/>
          </a:p>
        </p:txBody>
      </p:sp>
      <p:sp>
        <p:nvSpPr>
          <p:cNvPr id="8" name="Текст 7"/>
          <p:cNvSpPr>
            <a:spLocks noGrp="1"/>
          </p:cNvSpPr>
          <p:nvPr>
            <p:ph type="body" sz="half" idx="2"/>
          </p:nvPr>
        </p:nvSpPr>
        <p:spPr/>
        <p:txBody>
          <a:bodyPr/>
          <a:lstStyle/>
          <a:p>
            <a:endParaRPr lang="ru-RU" dirty="0"/>
          </a:p>
        </p:txBody>
      </p:sp>
      <p:sp>
        <p:nvSpPr>
          <p:cNvPr id="4" name="Дата 3"/>
          <p:cNvSpPr>
            <a:spLocks noGrp="1"/>
          </p:cNvSpPr>
          <p:nvPr>
            <p:ph type="dt" sz="half" idx="10"/>
          </p:nvPr>
        </p:nvSpPr>
        <p:spPr/>
        <p:txBody>
          <a:bodyPr/>
          <a:lstStyle/>
          <a:p>
            <a:r>
              <a:rPr lang="en-US" altLang="ru-RU" dirty="0">
                <a:solidFill>
                  <a:srgbClr val="FFFFFF"/>
                </a:solidFill>
              </a:rPr>
              <a:t>SPD 2021</a:t>
            </a:r>
            <a:endParaRPr lang="ru-RU" altLang="ru-RU" dirty="0">
              <a:solidFill>
                <a:srgbClr val="FFFFFF"/>
              </a:solidFill>
            </a:endParaRPr>
          </a:p>
        </p:txBody>
      </p:sp>
      <p:sp>
        <p:nvSpPr>
          <p:cNvPr id="5" name="Нижний колонтитул 4"/>
          <p:cNvSpPr>
            <a:spLocks noGrp="1"/>
          </p:cNvSpPr>
          <p:nvPr>
            <p:ph type="ftr" sz="quarter" idx="11"/>
          </p:nvPr>
        </p:nvSpPr>
        <p:spPr/>
        <p:txBody>
          <a:bodyPr/>
          <a:lstStyle/>
          <a:p>
            <a:r>
              <a:rPr lang="en-US" altLang="ru-RU">
                <a:solidFill>
                  <a:srgbClr val="FFFFFF"/>
                </a:solidFill>
              </a:rPr>
              <a:t>V. Mochalov, SPASCHARM</a:t>
            </a:r>
            <a:endParaRPr lang="ru-RU" altLang="ru-RU" dirty="0">
              <a:solidFill>
                <a:srgbClr val="FFFFFF"/>
              </a:solidFill>
            </a:endParaRPr>
          </a:p>
        </p:txBody>
      </p:sp>
      <p:sp>
        <p:nvSpPr>
          <p:cNvPr id="6" name="Номер слайда 5"/>
          <p:cNvSpPr>
            <a:spLocks noGrp="1"/>
          </p:cNvSpPr>
          <p:nvPr>
            <p:ph type="sldNum" sz="quarter" idx="12"/>
          </p:nvPr>
        </p:nvSpPr>
        <p:spPr/>
        <p:txBody>
          <a:bodyPr/>
          <a:lstStyle/>
          <a:p>
            <a:fld id="{36A10669-CE8A-4DA0-B546-D3B064FB49D9}" type="slidenum">
              <a:rPr lang="ru-RU" altLang="ru-RU" smtClean="0">
                <a:solidFill>
                  <a:srgbClr val="FFFFFF"/>
                </a:solidFill>
              </a:rPr>
              <a:pPr/>
              <a:t>11</a:t>
            </a:fld>
            <a:endParaRPr lang="ru-RU" altLang="ru-RU">
              <a:solidFill>
                <a:srgbClr val="FFFFFF"/>
              </a:solidFill>
            </a:endParaRPr>
          </a:p>
        </p:txBody>
      </p:sp>
      <p:pic>
        <p:nvPicPr>
          <p:cNvPr id="23245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00756" y="1052736"/>
            <a:ext cx="8447708" cy="2736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graphicFrame>
            <p:nvGraphicFramePr>
              <p:cNvPr id="13" name="Объект 6"/>
              <p:cNvGraphicFramePr>
                <a:graphicFrameLocks/>
              </p:cNvGraphicFramePr>
              <p:nvPr>
                <p:extLst>
                  <p:ext uri="{D42A27DB-BD31-4B8C-83A1-F6EECF244321}">
                    <p14:modId xmlns:p14="http://schemas.microsoft.com/office/powerpoint/2010/main" val="1362112497"/>
                  </p:ext>
                </p:extLst>
              </p:nvPr>
            </p:nvGraphicFramePr>
            <p:xfrm>
              <a:off x="323528" y="4005064"/>
              <a:ext cx="8568952" cy="1944215"/>
            </p:xfrm>
            <a:graphic>
              <a:graphicData uri="http://schemas.openxmlformats.org/drawingml/2006/table">
                <a:tbl>
                  <a:tblPr firstRow="1" firstCol="1" bandRow="1">
                    <a:tableStyleId>{5C22544A-7EE6-4342-B048-85BDC9FD1C3A}</a:tableStyleId>
                  </a:tblPr>
                  <a:tblGrid>
                    <a:gridCol w="1754752">
                      <a:extLst>
                        <a:ext uri="{9D8B030D-6E8A-4147-A177-3AD203B41FA5}">
                          <a16:colId xmlns:a16="http://schemas.microsoft.com/office/drawing/2014/main" val="20000"/>
                        </a:ext>
                      </a:extLst>
                    </a:gridCol>
                    <a:gridCol w="1134955">
                      <a:extLst>
                        <a:ext uri="{9D8B030D-6E8A-4147-A177-3AD203B41FA5}">
                          <a16:colId xmlns:a16="http://schemas.microsoft.com/office/drawing/2014/main" val="20001"/>
                        </a:ext>
                      </a:extLst>
                    </a:gridCol>
                    <a:gridCol w="1135849">
                      <a:extLst>
                        <a:ext uri="{9D8B030D-6E8A-4147-A177-3AD203B41FA5}">
                          <a16:colId xmlns:a16="http://schemas.microsoft.com/office/drawing/2014/main" val="20002"/>
                        </a:ext>
                      </a:extLst>
                    </a:gridCol>
                    <a:gridCol w="1135849">
                      <a:extLst>
                        <a:ext uri="{9D8B030D-6E8A-4147-A177-3AD203B41FA5}">
                          <a16:colId xmlns:a16="http://schemas.microsoft.com/office/drawing/2014/main" val="20003"/>
                        </a:ext>
                      </a:extLst>
                    </a:gridCol>
                    <a:gridCol w="1135849">
                      <a:extLst>
                        <a:ext uri="{9D8B030D-6E8A-4147-A177-3AD203B41FA5}">
                          <a16:colId xmlns:a16="http://schemas.microsoft.com/office/drawing/2014/main" val="20004"/>
                        </a:ext>
                      </a:extLst>
                    </a:gridCol>
                    <a:gridCol w="1135849">
                      <a:extLst>
                        <a:ext uri="{9D8B030D-6E8A-4147-A177-3AD203B41FA5}">
                          <a16:colId xmlns:a16="http://schemas.microsoft.com/office/drawing/2014/main" val="20005"/>
                        </a:ext>
                      </a:extLst>
                    </a:gridCol>
                    <a:gridCol w="1135849">
                      <a:extLst>
                        <a:ext uri="{9D8B030D-6E8A-4147-A177-3AD203B41FA5}">
                          <a16:colId xmlns:a16="http://schemas.microsoft.com/office/drawing/2014/main" val="20006"/>
                        </a:ext>
                      </a:extLst>
                    </a:gridCol>
                  </a:tblGrid>
                  <a:tr h="359533">
                    <a:tc>
                      <a:txBody>
                        <a:bodyPr/>
                        <a:lstStyle/>
                        <a:p>
                          <a:pPr algn="just">
                            <a:lnSpc>
                              <a:spcPct val="115000"/>
                            </a:lnSpc>
                            <a:spcAft>
                              <a:spcPts val="0"/>
                            </a:spcAft>
                          </a:pPr>
                          <a14:m>
                            <m:oMath xmlns:m="http://schemas.openxmlformats.org/officeDocument/2006/math">
                              <m:r>
                                <a:rPr lang="ru-RU" sz="1800" b="1" i="1">
                                  <a:effectLst/>
                                  <a:latin typeface="Cambria Math"/>
                                </a:rPr>
                                <m:t>𝐩</m:t>
                              </m:r>
                            </m:oMath>
                          </a14:m>
                          <a:r>
                            <a:rPr lang="ru-RU" sz="1800" b="1" dirty="0">
                              <a:effectLst/>
                            </a:rPr>
                            <a:t>, ГэВ/с</a:t>
                          </a:r>
                          <a:endParaRPr lang="ru-RU" sz="1800" b="1" dirty="0">
                            <a:effectLst/>
                            <a:latin typeface="Calibri"/>
                            <a:ea typeface="Calibri"/>
                            <a:cs typeface="Times New Roman"/>
                          </a:endParaRPr>
                        </a:p>
                      </a:txBody>
                      <a:tcPr marL="68580" marR="68580" marT="0" marB="0" anchor="ctr"/>
                    </a:tc>
                    <a:tc gridSpan="2">
                      <a:txBody>
                        <a:bodyPr/>
                        <a:lstStyle/>
                        <a:p>
                          <a:pPr algn="ctr">
                            <a:lnSpc>
                              <a:spcPct val="115000"/>
                            </a:lnSpc>
                            <a:spcAft>
                              <a:spcPts val="0"/>
                            </a:spcAft>
                          </a:pPr>
                          <a:r>
                            <a:rPr lang="ru-RU" sz="1800" b="1" dirty="0">
                              <a:effectLst/>
                            </a:rPr>
                            <a:t>15</a:t>
                          </a:r>
                          <a:endParaRPr lang="ru-RU" sz="1800" b="1" dirty="0">
                            <a:effectLst/>
                            <a:latin typeface="Calibri"/>
                            <a:ea typeface="Calibri"/>
                            <a:cs typeface="Times New Roman"/>
                          </a:endParaRPr>
                        </a:p>
                      </a:txBody>
                      <a:tcPr marL="68580" marR="68580" marT="0" marB="0" anchor="ctr"/>
                    </a:tc>
                    <a:tc hMerge="1">
                      <a:txBody>
                        <a:bodyPr/>
                        <a:lstStyle/>
                        <a:p>
                          <a:endParaRPr lang="ru-RU"/>
                        </a:p>
                      </a:txBody>
                      <a:tcPr/>
                    </a:tc>
                    <a:tc gridSpan="2">
                      <a:txBody>
                        <a:bodyPr/>
                        <a:lstStyle/>
                        <a:p>
                          <a:pPr algn="ctr">
                            <a:lnSpc>
                              <a:spcPct val="115000"/>
                            </a:lnSpc>
                            <a:spcAft>
                              <a:spcPts val="0"/>
                            </a:spcAft>
                          </a:pPr>
                          <a:r>
                            <a:rPr lang="ru-RU" sz="1800" b="1">
                              <a:effectLst/>
                            </a:rPr>
                            <a:t>30</a:t>
                          </a:r>
                          <a:endParaRPr lang="ru-RU" sz="1800" b="1">
                            <a:effectLst/>
                            <a:latin typeface="Calibri"/>
                            <a:ea typeface="Calibri"/>
                            <a:cs typeface="Times New Roman"/>
                          </a:endParaRPr>
                        </a:p>
                      </a:txBody>
                      <a:tcPr marL="68580" marR="68580" marT="0" marB="0" anchor="ctr"/>
                    </a:tc>
                    <a:tc hMerge="1">
                      <a:txBody>
                        <a:bodyPr/>
                        <a:lstStyle/>
                        <a:p>
                          <a:endParaRPr lang="ru-RU"/>
                        </a:p>
                      </a:txBody>
                      <a:tcPr/>
                    </a:tc>
                    <a:tc gridSpan="2">
                      <a:txBody>
                        <a:bodyPr/>
                        <a:lstStyle/>
                        <a:p>
                          <a:pPr algn="ctr">
                            <a:lnSpc>
                              <a:spcPct val="115000"/>
                            </a:lnSpc>
                            <a:spcAft>
                              <a:spcPts val="0"/>
                            </a:spcAft>
                          </a:pPr>
                          <a:r>
                            <a:rPr lang="ru-RU" sz="1800" b="1">
                              <a:effectLst/>
                            </a:rPr>
                            <a:t>45</a:t>
                          </a:r>
                          <a:endParaRPr lang="ru-RU" sz="1800" b="1">
                            <a:effectLst/>
                            <a:latin typeface="Calibri"/>
                            <a:ea typeface="Calibri"/>
                            <a:cs typeface="Times New Roman"/>
                          </a:endParaRPr>
                        </a:p>
                      </a:txBody>
                      <a:tcPr marL="68580" marR="68580" marT="0" marB="0" anchor="ctr"/>
                    </a:tc>
                    <a:tc hMerge="1">
                      <a:txBody>
                        <a:bodyPr/>
                        <a:lstStyle/>
                        <a:p>
                          <a:endParaRPr lang="ru-RU"/>
                        </a:p>
                      </a:txBody>
                      <a:tcPr/>
                    </a:tc>
                    <a:extLst>
                      <a:ext uri="{0D108BD9-81ED-4DB2-BD59-A6C34878D82A}">
                        <a16:rowId xmlns:a16="http://schemas.microsoft.com/office/drawing/2014/main" val="10000"/>
                      </a:ext>
                    </a:extLst>
                  </a:tr>
                  <a:tr h="391810">
                    <a:tc>
                      <a:txBody>
                        <a:bodyPr/>
                        <a:lstStyle/>
                        <a:p>
                          <a:pPr algn="just">
                            <a:lnSpc>
                              <a:spcPct val="115000"/>
                            </a:lnSpc>
                            <a:spcAft>
                              <a:spcPts val="0"/>
                            </a:spcAft>
                          </a:pPr>
                          <a14:m>
                            <m:oMath xmlns:m="http://schemas.openxmlformats.org/officeDocument/2006/math">
                              <m:sSub>
                                <m:sSubPr>
                                  <m:ctrlPr>
                                    <a:rPr lang="ru-RU" sz="1800" b="1" i="1">
                                      <a:effectLst/>
                                      <a:latin typeface="Cambria Math" panose="02040503050406030204" pitchFamily="18" charset="0"/>
                                    </a:rPr>
                                  </m:ctrlPr>
                                </m:sSubPr>
                                <m:e>
                                  <m:r>
                                    <a:rPr lang="ru-RU" sz="1800" b="1" i="1">
                                      <a:effectLst/>
                                      <a:latin typeface="Cambria Math"/>
                                    </a:rPr>
                                    <m:t>𝛔</m:t>
                                  </m:r>
                                </m:e>
                                <m:sub>
                                  <m:f>
                                    <m:fPr>
                                      <m:type m:val="lin"/>
                                      <m:ctrlPr>
                                        <a:rPr lang="ru-RU" sz="1800" b="1" i="1">
                                          <a:effectLst/>
                                          <a:latin typeface="Cambria Math" panose="02040503050406030204" pitchFamily="18" charset="0"/>
                                        </a:rPr>
                                      </m:ctrlPr>
                                    </m:fPr>
                                    <m:num>
                                      <m:r>
                                        <a:rPr lang="en-US" sz="1800" b="1">
                                          <a:effectLst/>
                                          <a:latin typeface="Cambria Math"/>
                                        </a:rPr>
                                        <m:t>∆</m:t>
                                      </m:r>
                                      <m:r>
                                        <a:rPr lang="en-US" sz="1800" b="1" i="1">
                                          <a:effectLst/>
                                          <a:latin typeface="Cambria Math"/>
                                        </a:rPr>
                                        <m:t>𝐩</m:t>
                                      </m:r>
                                    </m:num>
                                    <m:den>
                                      <m:r>
                                        <a:rPr lang="ru-RU" sz="1800" b="1" i="1">
                                          <a:effectLst/>
                                          <a:latin typeface="Cambria Math"/>
                                        </a:rPr>
                                        <m:t>𝐩</m:t>
                                      </m:r>
                                    </m:den>
                                  </m:f>
                                </m:sub>
                              </m:sSub>
                            </m:oMath>
                          </a14:m>
                          <a:r>
                            <a:rPr lang="ru-RU" sz="1800" b="1">
                              <a:effectLst/>
                            </a:rPr>
                            <a:t>, %</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2.0</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dirty="0">
                              <a:effectLst/>
                            </a:rPr>
                            <a:t>4.5</a:t>
                          </a:r>
                          <a:endParaRPr lang="ru-RU" sz="1800" b="1"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1.4</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4.4</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1.2</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4.1</a:t>
                          </a:r>
                          <a:endParaRPr lang="ru-RU" sz="1800" b="1">
                            <a:effectLst/>
                            <a:latin typeface="Calibri"/>
                            <a:ea typeface="Calibri"/>
                            <a:cs typeface="Times New Roman"/>
                          </a:endParaRPr>
                        </a:p>
                      </a:txBody>
                      <a:tcPr marL="68580" marR="68580" marT="0" marB="0" anchor="ctr"/>
                    </a:tc>
                    <a:extLst>
                      <a:ext uri="{0D108BD9-81ED-4DB2-BD59-A6C34878D82A}">
                        <a16:rowId xmlns:a16="http://schemas.microsoft.com/office/drawing/2014/main" val="10001"/>
                      </a:ext>
                    </a:extLst>
                  </a:tr>
                  <a:tr h="392607">
                    <a:tc>
                      <a:txBody>
                        <a:bodyPr/>
                        <a:lstStyle/>
                        <a:p>
                          <a:pPr algn="just">
                            <a:lnSpc>
                              <a:spcPct val="115000"/>
                            </a:lnSpc>
                            <a:spcAft>
                              <a:spcPts val="0"/>
                            </a:spcAft>
                          </a:pPr>
                          <a14:m>
                            <m:oMath xmlns:m="http://schemas.openxmlformats.org/officeDocument/2006/math">
                              <m:sSub>
                                <m:sSubPr>
                                  <m:ctrlPr>
                                    <a:rPr lang="ru-RU" sz="1800" b="1" i="1">
                                      <a:effectLst/>
                                      <a:latin typeface="Cambria Math" panose="02040503050406030204" pitchFamily="18" charset="0"/>
                                    </a:rPr>
                                  </m:ctrlPr>
                                </m:sSubPr>
                                <m:e>
                                  <m:r>
                                    <a:rPr lang="en-US" sz="1800" b="1" i="1">
                                      <a:effectLst/>
                                      <a:latin typeface="Cambria Math"/>
                                    </a:rPr>
                                    <m:t>𝛔</m:t>
                                  </m:r>
                                </m:e>
                                <m:sub>
                                  <m:r>
                                    <a:rPr lang="en-US" sz="1800" b="1" i="1">
                                      <a:effectLst/>
                                      <a:latin typeface="Cambria Math"/>
                                    </a:rPr>
                                    <m:t>𝐱</m:t>
                                  </m:r>
                                </m:sub>
                              </m:sSub>
                              <m:r>
                                <a:rPr lang="en-US" sz="1800" b="1">
                                  <a:effectLst/>
                                  <a:latin typeface="Cambria Math"/>
                                </a:rPr>
                                <m:t>×</m:t>
                              </m:r>
                              <m:sSub>
                                <m:sSubPr>
                                  <m:ctrlPr>
                                    <a:rPr lang="ru-RU" sz="1800" b="1" i="1">
                                      <a:effectLst/>
                                      <a:latin typeface="Cambria Math" panose="02040503050406030204" pitchFamily="18" charset="0"/>
                                    </a:rPr>
                                  </m:ctrlPr>
                                </m:sSubPr>
                                <m:e>
                                  <m:r>
                                    <a:rPr lang="en-US" sz="1800" b="1" i="1">
                                      <a:effectLst/>
                                      <a:latin typeface="Cambria Math"/>
                                    </a:rPr>
                                    <m:t>𝛔</m:t>
                                  </m:r>
                                </m:e>
                                <m:sub>
                                  <m:r>
                                    <a:rPr lang="en-US" sz="1800" b="1" i="1">
                                      <a:effectLst/>
                                      <a:latin typeface="Cambria Math"/>
                                    </a:rPr>
                                    <m:t>𝐲</m:t>
                                  </m:r>
                                </m:sub>
                              </m:sSub>
                            </m:oMath>
                          </a14:m>
                          <a:r>
                            <a:rPr lang="ru-RU" sz="1800" b="1">
                              <a:effectLst/>
                            </a:rPr>
                            <a:t>, мм</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17 </a:t>
                          </a:r>
                          <a:r>
                            <a:rPr lang="ru-RU" sz="1800" b="1">
                              <a:effectLst/>
                              <a:sym typeface="Symbol"/>
                            </a:rPr>
                            <a:t></a:t>
                          </a:r>
                          <a:r>
                            <a:rPr lang="ru-RU" sz="1800" b="1">
                              <a:effectLst/>
                            </a:rPr>
                            <a:t> 14</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19 </a:t>
                          </a:r>
                          <a:r>
                            <a:rPr lang="ru-RU" sz="1800" b="1">
                              <a:effectLst/>
                              <a:sym typeface="Symbol"/>
                            </a:rPr>
                            <a:t></a:t>
                          </a:r>
                          <a:r>
                            <a:rPr lang="ru-RU" sz="1800" b="1">
                              <a:effectLst/>
                            </a:rPr>
                            <a:t> 16</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14 </a:t>
                          </a:r>
                          <a:r>
                            <a:rPr lang="ru-RU" sz="1800" b="1">
                              <a:effectLst/>
                              <a:sym typeface="Symbol"/>
                            </a:rPr>
                            <a:t></a:t>
                          </a:r>
                          <a:r>
                            <a:rPr lang="ru-RU" sz="1800" b="1">
                              <a:effectLst/>
                            </a:rPr>
                            <a:t> 10</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17 </a:t>
                          </a:r>
                          <a:r>
                            <a:rPr lang="ru-RU" sz="1800" b="1">
                              <a:effectLst/>
                              <a:sym typeface="Symbol"/>
                            </a:rPr>
                            <a:t></a:t>
                          </a:r>
                          <a:r>
                            <a:rPr lang="ru-RU" sz="1800" b="1">
                              <a:effectLst/>
                            </a:rPr>
                            <a:t> 11</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11 </a:t>
                          </a:r>
                          <a:r>
                            <a:rPr lang="ru-RU" sz="1800" b="1">
                              <a:effectLst/>
                              <a:sym typeface="Symbol"/>
                            </a:rPr>
                            <a:t></a:t>
                          </a:r>
                          <a:r>
                            <a:rPr lang="ru-RU" sz="1800" b="1">
                              <a:effectLst/>
                            </a:rPr>
                            <a:t> 8.7</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16 </a:t>
                          </a:r>
                          <a:r>
                            <a:rPr lang="ru-RU" sz="1800" b="1">
                              <a:effectLst/>
                              <a:sym typeface="Symbol"/>
                            </a:rPr>
                            <a:t></a:t>
                          </a:r>
                          <a:r>
                            <a:rPr lang="ru-RU" sz="1800" b="1">
                              <a:effectLst/>
                            </a:rPr>
                            <a:t> 9.0</a:t>
                          </a:r>
                          <a:endParaRPr lang="ru-RU" sz="1800" b="1">
                            <a:effectLst/>
                            <a:latin typeface="Calibri"/>
                            <a:ea typeface="Calibri"/>
                            <a:cs typeface="Times New Roman"/>
                          </a:endParaRPr>
                        </a:p>
                      </a:txBody>
                      <a:tcPr marL="68580" marR="68580" marT="0" marB="0" anchor="ctr"/>
                    </a:tc>
                    <a:extLst>
                      <a:ext uri="{0D108BD9-81ED-4DB2-BD59-A6C34878D82A}">
                        <a16:rowId xmlns:a16="http://schemas.microsoft.com/office/drawing/2014/main" val="10002"/>
                      </a:ext>
                    </a:extLst>
                  </a:tr>
                  <a:tr h="408455">
                    <a:tc>
                      <a:txBody>
                        <a:bodyPr/>
                        <a:lstStyle/>
                        <a:p>
                          <a:pPr algn="just">
                            <a:lnSpc>
                              <a:spcPct val="115000"/>
                            </a:lnSpc>
                            <a:spcAft>
                              <a:spcPts val="0"/>
                            </a:spcAft>
                          </a:pPr>
                          <a14:m>
                            <m:oMath xmlns:m="http://schemas.openxmlformats.org/officeDocument/2006/math">
                              <m:sSub>
                                <m:sSubPr>
                                  <m:ctrlPr>
                                    <a:rPr lang="ru-RU" sz="1800" b="1" i="1">
                                      <a:effectLst/>
                                      <a:latin typeface="Cambria Math" panose="02040503050406030204" pitchFamily="18" charset="0"/>
                                    </a:rPr>
                                  </m:ctrlPr>
                                </m:sSubPr>
                                <m:e>
                                  <m:r>
                                    <a:rPr lang="ru-RU" sz="1800" b="1" i="1">
                                      <a:effectLst/>
                                      <a:latin typeface="Cambria Math"/>
                                    </a:rPr>
                                    <m:t>𝛔</m:t>
                                  </m:r>
                                </m:e>
                                <m:sub>
                                  <m:sSup>
                                    <m:sSupPr>
                                      <m:ctrlPr>
                                        <a:rPr lang="ru-RU" sz="1800" b="1" i="1">
                                          <a:effectLst/>
                                          <a:latin typeface="Cambria Math" panose="02040503050406030204" pitchFamily="18" charset="0"/>
                                        </a:rPr>
                                      </m:ctrlPr>
                                    </m:sSupPr>
                                    <m:e>
                                      <m:r>
                                        <a:rPr lang="en-US" sz="1800" b="1" i="1">
                                          <a:effectLst/>
                                          <a:latin typeface="Cambria Math"/>
                                        </a:rPr>
                                        <m:t>𝐱</m:t>
                                      </m:r>
                                    </m:e>
                                    <m:sup>
                                      <m:r>
                                        <a:rPr lang="ru-RU" sz="1800" b="1">
                                          <a:effectLst/>
                                          <a:latin typeface="Cambria Math"/>
                                        </a:rPr>
                                        <m:t>′</m:t>
                                      </m:r>
                                    </m:sup>
                                  </m:sSup>
                                </m:sub>
                              </m:sSub>
                              <m:r>
                                <a:rPr lang="ru-RU" sz="1800" b="1">
                                  <a:effectLst/>
                                  <a:latin typeface="Cambria Math"/>
                                </a:rPr>
                                <m:t>×</m:t>
                              </m:r>
                              <m:sSub>
                                <m:sSubPr>
                                  <m:ctrlPr>
                                    <a:rPr lang="ru-RU" sz="1800" b="1" i="1">
                                      <a:effectLst/>
                                      <a:latin typeface="Cambria Math" panose="02040503050406030204" pitchFamily="18" charset="0"/>
                                    </a:rPr>
                                  </m:ctrlPr>
                                </m:sSubPr>
                                <m:e>
                                  <m:r>
                                    <a:rPr lang="ru-RU" sz="1800" b="1" i="1">
                                      <a:effectLst/>
                                      <a:latin typeface="Cambria Math"/>
                                    </a:rPr>
                                    <m:t>𝛔</m:t>
                                  </m:r>
                                </m:e>
                                <m:sub>
                                  <m:sSup>
                                    <m:sSupPr>
                                      <m:ctrlPr>
                                        <a:rPr lang="ru-RU" sz="1800" b="1" i="1">
                                          <a:effectLst/>
                                          <a:latin typeface="Cambria Math" panose="02040503050406030204" pitchFamily="18" charset="0"/>
                                        </a:rPr>
                                      </m:ctrlPr>
                                    </m:sSupPr>
                                    <m:e>
                                      <m:r>
                                        <a:rPr lang="ru-RU" sz="1800" b="1" i="1">
                                          <a:effectLst/>
                                          <a:latin typeface="Cambria Math"/>
                                        </a:rPr>
                                        <m:t>𝐲</m:t>
                                      </m:r>
                                    </m:e>
                                    <m:sup>
                                      <m:r>
                                        <a:rPr lang="ru-RU" sz="1800" b="1">
                                          <a:effectLst/>
                                          <a:latin typeface="Cambria Math"/>
                                        </a:rPr>
                                        <m:t>′</m:t>
                                      </m:r>
                                    </m:sup>
                                  </m:sSup>
                                </m:sub>
                              </m:sSub>
                            </m:oMath>
                          </a14:m>
                          <a:r>
                            <a:rPr lang="ru-RU" sz="1800" b="1">
                              <a:effectLst/>
                            </a:rPr>
                            <a:t>, мрад</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800" b="1">
                              <a:effectLst/>
                            </a:rPr>
                            <a:t>1.</a:t>
                          </a:r>
                          <a:r>
                            <a:rPr lang="ru-RU" sz="1800" b="1">
                              <a:effectLst/>
                            </a:rPr>
                            <a:t>4</a:t>
                          </a:r>
                          <a:r>
                            <a:rPr lang="ru-RU" sz="1800" b="1">
                              <a:effectLst/>
                              <a:sym typeface="Symbol"/>
                            </a:rPr>
                            <a:t></a:t>
                          </a:r>
                          <a:r>
                            <a:rPr lang="ru-RU" sz="1800" b="1">
                              <a:effectLst/>
                            </a:rPr>
                            <a:t>1.5</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800" b="1">
                              <a:effectLst/>
                            </a:rPr>
                            <a:t>1.</a:t>
                          </a:r>
                          <a:r>
                            <a:rPr lang="ru-RU" sz="1800" b="1">
                              <a:effectLst/>
                            </a:rPr>
                            <a:t>3</a:t>
                          </a:r>
                          <a:r>
                            <a:rPr lang="ru-RU" sz="1800" b="1">
                              <a:effectLst/>
                              <a:sym typeface="Symbol"/>
                            </a:rPr>
                            <a:t></a:t>
                          </a:r>
                          <a:r>
                            <a:rPr lang="en-US" sz="1800" b="1">
                              <a:effectLst/>
                            </a:rPr>
                            <a:t>1.</a:t>
                          </a:r>
                          <a:r>
                            <a:rPr lang="ru-RU" sz="1800" b="1">
                              <a:effectLst/>
                            </a:rPr>
                            <a:t>5</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800" b="1">
                              <a:effectLst/>
                            </a:rPr>
                            <a:t>1.</a:t>
                          </a:r>
                          <a:r>
                            <a:rPr lang="ru-RU" sz="1800" b="1">
                              <a:effectLst/>
                            </a:rPr>
                            <a:t>5</a:t>
                          </a:r>
                          <a:r>
                            <a:rPr lang="ru-RU" sz="1800" b="1">
                              <a:effectLst/>
                              <a:sym typeface="Symbol"/>
                            </a:rPr>
                            <a:t></a:t>
                          </a:r>
                          <a:r>
                            <a:rPr lang="ru-RU" sz="1800" b="1">
                              <a:effectLst/>
                            </a:rPr>
                            <a:t>1</a:t>
                          </a:r>
                          <a:r>
                            <a:rPr lang="en-US" sz="1800" b="1">
                              <a:effectLst/>
                            </a:rPr>
                            <a:t>.</a:t>
                          </a:r>
                          <a:r>
                            <a:rPr lang="ru-RU" sz="1800" b="1">
                              <a:effectLst/>
                            </a:rPr>
                            <a:t>8</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800" b="1">
                              <a:effectLst/>
                            </a:rPr>
                            <a:t>1.</a:t>
                          </a:r>
                          <a:r>
                            <a:rPr lang="ru-RU" sz="1800" b="1">
                              <a:effectLst/>
                            </a:rPr>
                            <a:t>3</a:t>
                          </a:r>
                          <a:r>
                            <a:rPr lang="ru-RU" sz="1800" b="1">
                              <a:effectLst/>
                              <a:sym typeface="Symbol"/>
                            </a:rPr>
                            <a:t></a:t>
                          </a:r>
                          <a:r>
                            <a:rPr lang="ru-RU" sz="1800" b="1">
                              <a:effectLst/>
                            </a:rPr>
                            <a:t>1</a:t>
                          </a:r>
                          <a:r>
                            <a:rPr lang="en-US" sz="1800" b="1">
                              <a:effectLst/>
                            </a:rPr>
                            <a:t>.</a:t>
                          </a:r>
                          <a:r>
                            <a:rPr lang="ru-RU" sz="1800" b="1">
                              <a:effectLst/>
                            </a:rPr>
                            <a:t>8</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800" b="1">
                              <a:effectLst/>
                            </a:rPr>
                            <a:t>1.</a:t>
                          </a:r>
                          <a:r>
                            <a:rPr lang="ru-RU" sz="1800" b="1">
                              <a:effectLst/>
                            </a:rPr>
                            <a:t>4</a:t>
                          </a:r>
                          <a:r>
                            <a:rPr lang="ru-RU" sz="1800" b="1">
                              <a:effectLst/>
                              <a:sym typeface="Symbol"/>
                            </a:rPr>
                            <a:t></a:t>
                          </a:r>
                          <a:r>
                            <a:rPr lang="ru-RU" sz="1800" b="1">
                              <a:effectLst/>
                            </a:rPr>
                            <a:t>1</a:t>
                          </a:r>
                          <a:r>
                            <a:rPr lang="en-US" sz="1800" b="1">
                              <a:effectLst/>
                            </a:rPr>
                            <a:t>.</a:t>
                          </a:r>
                          <a:r>
                            <a:rPr lang="ru-RU" sz="1800" b="1">
                              <a:effectLst/>
                            </a:rPr>
                            <a:t>7</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1.4</a:t>
                          </a:r>
                          <a:r>
                            <a:rPr lang="ru-RU" sz="1800" b="1">
                              <a:effectLst/>
                              <a:sym typeface="Symbol"/>
                            </a:rPr>
                            <a:t></a:t>
                          </a:r>
                          <a:r>
                            <a:rPr lang="ru-RU" sz="1800" b="1">
                              <a:effectLst/>
                            </a:rPr>
                            <a:t>1.7</a:t>
                          </a:r>
                          <a:endParaRPr lang="ru-RU" sz="1800" b="1">
                            <a:effectLst/>
                            <a:latin typeface="Calibri"/>
                            <a:ea typeface="Calibri"/>
                            <a:cs typeface="Times New Roman"/>
                          </a:endParaRPr>
                        </a:p>
                      </a:txBody>
                      <a:tcPr marL="68580" marR="68580" marT="0" marB="0" anchor="ctr"/>
                    </a:tc>
                    <a:extLst>
                      <a:ext uri="{0D108BD9-81ED-4DB2-BD59-A6C34878D82A}">
                        <a16:rowId xmlns:a16="http://schemas.microsoft.com/office/drawing/2014/main" val="10003"/>
                      </a:ext>
                    </a:extLst>
                  </a:tr>
                  <a:tr h="391810">
                    <a:tc>
                      <a:txBody>
                        <a:bodyPr/>
                        <a:lstStyle/>
                        <a:p>
                          <a:pPr algn="just">
                            <a:lnSpc>
                              <a:spcPct val="115000"/>
                            </a:lnSpc>
                            <a:spcAft>
                              <a:spcPts val="0"/>
                            </a:spcAft>
                          </a:pPr>
                          <a14:m>
                            <m:oMath xmlns:m="http://schemas.openxmlformats.org/officeDocument/2006/math">
                              <m:sSub>
                                <m:sSubPr>
                                  <m:ctrlPr>
                                    <a:rPr lang="ru-RU" sz="1800" b="1" i="1">
                                      <a:effectLst/>
                                      <a:latin typeface="Cambria Math" panose="02040503050406030204" pitchFamily="18" charset="0"/>
                                    </a:rPr>
                                  </m:ctrlPr>
                                </m:sSubPr>
                                <m:e>
                                  <m:r>
                                    <a:rPr lang="ru-RU" sz="1800" b="1" i="1">
                                      <a:effectLst/>
                                      <a:latin typeface="Cambria Math"/>
                                    </a:rPr>
                                    <m:t>𝐈</m:t>
                                  </m:r>
                                </m:e>
                                <m:sub>
                                  <m:r>
                                    <a:rPr lang="ru-RU" sz="1800" b="1" i="1">
                                      <a:effectLst/>
                                      <a:latin typeface="Cambria Math"/>
                                    </a:rPr>
                                    <m:t>𝐩</m:t>
                                  </m:r>
                                </m:sub>
                              </m:sSub>
                            </m:oMath>
                          </a14:m>
                          <a:r>
                            <a:rPr lang="ru-RU" sz="1800" b="1">
                              <a:effectLst/>
                            </a:rPr>
                            <a:t> </a:t>
                          </a:r>
                          <a:r>
                            <a:rPr lang="en-US" sz="1800" b="1">
                              <a:effectLst/>
                            </a:rPr>
                            <a:t>per</a:t>
                          </a:r>
                          <a:r>
                            <a:rPr lang="ru-RU" sz="1800" b="1">
                              <a:effectLst/>
                            </a:rPr>
                            <a:t> 10</a:t>
                          </a:r>
                          <a:r>
                            <a:rPr lang="ru-RU" sz="1800" b="1" baseline="30000">
                              <a:effectLst/>
                            </a:rPr>
                            <a:t>13</a:t>
                          </a:r>
                          <a:r>
                            <a:rPr lang="ru-RU" sz="1800" b="1">
                              <a:effectLst/>
                            </a:rPr>
                            <a:t> </a:t>
                          </a:r>
                          <a:r>
                            <a:rPr lang="en-US" sz="1800" b="1">
                              <a:effectLst/>
                            </a:rPr>
                            <a:t>pot</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3.5</a:t>
                          </a:r>
                          <a:r>
                            <a:rPr lang="ru-RU" sz="1800" b="1">
                              <a:effectLst/>
                              <a:sym typeface="Symbol"/>
                            </a:rPr>
                            <a:t></a:t>
                          </a:r>
                          <a:r>
                            <a:rPr lang="ru-RU" sz="1800" b="1">
                              <a:effectLst/>
                            </a:rPr>
                            <a:t>10</a:t>
                          </a:r>
                          <a:r>
                            <a:rPr lang="ru-RU" sz="1800" b="1" baseline="30000">
                              <a:effectLst/>
                            </a:rPr>
                            <a:t>6</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9.2</a:t>
                          </a:r>
                          <a:r>
                            <a:rPr lang="ru-RU" sz="1800" b="1">
                              <a:effectLst/>
                              <a:sym typeface="Symbol"/>
                            </a:rPr>
                            <a:t></a:t>
                          </a:r>
                          <a:r>
                            <a:rPr lang="ru-RU" sz="1800" b="1">
                              <a:effectLst/>
                            </a:rPr>
                            <a:t>10</a:t>
                          </a:r>
                          <a:r>
                            <a:rPr lang="ru-RU" sz="1800" b="1" baseline="30000">
                              <a:effectLst/>
                            </a:rPr>
                            <a:t>6</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2.1</a:t>
                          </a:r>
                          <a:r>
                            <a:rPr lang="ru-RU" sz="1800" b="1">
                              <a:effectLst/>
                              <a:sym typeface="Symbol"/>
                            </a:rPr>
                            <a:t></a:t>
                          </a:r>
                          <a:r>
                            <a:rPr lang="ru-RU" sz="1800" b="1">
                              <a:effectLst/>
                            </a:rPr>
                            <a:t>10</a:t>
                          </a:r>
                          <a:r>
                            <a:rPr lang="ru-RU" sz="1800" b="1" baseline="30000">
                              <a:effectLst/>
                            </a:rPr>
                            <a:t>7</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7.8</a:t>
                          </a:r>
                          <a:r>
                            <a:rPr lang="ru-RU" sz="1800" b="1">
                              <a:effectLst/>
                              <a:sym typeface="Symbol"/>
                            </a:rPr>
                            <a:t></a:t>
                          </a:r>
                          <a:r>
                            <a:rPr lang="ru-RU" sz="1800" b="1">
                              <a:effectLst/>
                            </a:rPr>
                            <a:t>10</a:t>
                          </a:r>
                          <a:r>
                            <a:rPr lang="ru-RU" sz="1800" b="1" baseline="30000">
                              <a:effectLst/>
                            </a:rPr>
                            <a:t>7</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1.5</a:t>
                          </a:r>
                          <a:r>
                            <a:rPr lang="ru-RU" sz="1800" b="1">
                              <a:effectLst/>
                              <a:sym typeface="Symbol"/>
                            </a:rPr>
                            <a:t></a:t>
                          </a:r>
                          <a:r>
                            <a:rPr lang="ru-RU" sz="1800" b="1">
                              <a:effectLst/>
                            </a:rPr>
                            <a:t>10</a:t>
                          </a:r>
                          <a:r>
                            <a:rPr lang="ru-RU" sz="1800" b="1" baseline="30000">
                              <a:effectLst/>
                            </a:rPr>
                            <a:t>7</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dirty="0">
                              <a:effectLst/>
                            </a:rPr>
                            <a:t>6.8</a:t>
                          </a:r>
                          <a:r>
                            <a:rPr lang="ru-RU" sz="1800" b="1" dirty="0">
                              <a:effectLst/>
                              <a:sym typeface="Symbol"/>
                            </a:rPr>
                            <a:t></a:t>
                          </a:r>
                          <a:r>
                            <a:rPr lang="ru-RU" sz="1800" b="1" dirty="0">
                              <a:effectLst/>
                            </a:rPr>
                            <a:t>10</a:t>
                          </a:r>
                          <a:r>
                            <a:rPr lang="ru-RU" sz="1800" b="1" baseline="30000" dirty="0">
                              <a:effectLst/>
                            </a:rPr>
                            <a:t>7</a:t>
                          </a:r>
                          <a:endParaRPr lang="ru-RU" sz="1800" b="1"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4"/>
                      </a:ext>
                    </a:extLst>
                  </a:tr>
                </a:tbl>
              </a:graphicData>
            </a:graphic>
          </p:graphicFrame>
        </mc:Choice>
        <mc:Fallback xmlns="">
          <p:graphicFrame>
            <p:nvGraphicFramePr>
              <p:cNvPr id="13" name="Объект 6"/>
              <p:cNvGraphicFramePr>
                <a:graphicFrameLocks/>
              </p:cNvGraphicFramePr>
              <p:nvPr>
                <p:extLst>
                  <p:ext uri="{D42A27DB-BD31-4B8C-83A1-F6EECF244321}">
                    <p14:modId xmlns:p14="http://schemas.microsoft.com/office/powerpoint/2010/main" val="1362112497"/>
                  </p:ext>
                </p:extLst>
              </p:nvPr>
            </p:nvGraphicFramePr>
            <p:xfrm>
              <a:off x="323528" y="4005064"/>
              <a:ext cx="8568952" cy="1944215"/>
            </p:xfrm>
            <a:graphic>
              <a:graphicData uri="http://schemas.openxmlformats.org/drawingml/2006/table">
                <a:tbl>
                  <a:tblPr firstRow="1" firstCol="1" bandRow="1">
                    <a:tableStyleId>{5C22544A-7EE6-4342-B048-85BDC9FD1C3A}</a:tableStyleId>
                  </a:tblPr>
                  <a:tblGrid>
                    <a:gridCol w="1754752"/>
                    <a:gridCol w="1134955"/>
                    <a:gridCol w="1135849"/>
                    <a:gridCol w="1135849"/>
                    <a:gridCol w="1135849"/>
                    <a:gridCol w="1135849"/>
                    <a:gridCol w="1135849"/>
                  </a:tblGrid>
                  <a:tr h="359533">
                    <a:tc>
                      <a:txBody>
                        <a:bodyPr/>
                        <a:lstStyle/>
                        <a:p>
                          <a:endParaRPr lang="ru-RU"/>
                        </a:p>
                      </a:txBody>
                      <a:tcPr marL="68580" marR="68580" marT="0" marB="0" anchor="ctr">
                        <a:blipFill rotWithShape="1">
                          <a:blip r:embed="rId3"/>
                          <a:stretch>
                            <a:fillRect t="-6780" r="-388194" b="-466102"/>
                          </a:stretch>
                        </a:blipFill>
                      </a:tcPr>
                    </a:tc>
                    <a:tc gridSpan="2">
                      <a:txBody>
                        <a:bodyPr/>
                        <a:lstStyle/>
                        <a:p>
                          <a:pPr algn="ctr">
                            <a:lnSpc>
                              <a:spcPct val="115000"/>
                            </a:lnSpc>
                            <a:spcAft>
                              <a:spcPts val="0"/>
                            </a:spcAft>
                          </a:pPr>
                          <a:r>
                            <a:rPr lang="ru-RU" sz="1800" b="1" dirty="0">
                              <a:effectLst/>
                            </a:rPr>
                            <a:t>15</a:t>
                          </a:r>
                          <a:endParaRPr lang="ru-RU" sz="1800" b="1" dirty="0">
                            <a:effectLst/>
                            <a:latin typeface="Calibri"/>
                            <a:ea typeface="Calibri"/>
                            <a:cs typeface="Times New Roman"/>
                          </a:endParaRPr>
                        </a:p>
                      </a:txBody>
                      <a:tcPr marL="68580" marR="68580" marT="0" marB="0" anchor="ctr"/>
                    </a:tc>
                    <a:tc hMerge="1">
                      <a:txBody>
                        <a:bodyPr/>
                        <a:lstStyle/>
                        <a:p>
                          <a:endParaRPr lang="ru-RU"/>
                        </a:p>
                      </a:txBody>
                      <a:tcPr/>
                    </a:tc>
                    <a:tc gridSpan="2">
                      <a:txBody>
                        <a:bodyPr/>
                        <a:lstStyle/>
                        <a:p>
                          <a:pPr algn="ctr">
                            <a:lnSpc>
                              <a:spcPct val="115000"/>
                            </a:lnSpc>
                            <a:spcAft>
                              <a:spcPts val="0"/>
                            </a:spcAft>
                          </a:pPr>
                          <a:r>
                            <a:rPr lang="ru-RU" sz="1800" b="1">
                              <a:effectLst/>
                            </a:rPr>
                            <a:t>30</a:t>
                          </a:r>
                          <a:endParaRPr lang="ru-RU" sz="1800" b="1">
                            <a:effectLst/>
                            <a:latin typeface="Calibri"/>
                            <a:ea typeface="Calibri"/>
                            <a:cs typeface="Times New Roman"/>
                          </a:endParaRPr>
                        </a:p>
                      </a:txBody>
                      <a:tcPr marL="68580" marR="68580" marT="0" marB="0" anchor="ctr"/>
                    </a:tc>
                    <a:tc hMerge="1">
                      <a:txBody>
                        <a:bodyPr/>
                        <a:lstStyle/>
                        <a:p>
                          <a:endParaRPr lang="ru-RU"/>
                        </a:p>
                      </a:txBody>
                      <a:tcPr/>
                    </a:tc>
                    <a:tc gridSpan="2">
                      <a:txBody>
                        <a:bodyPr/>
                        <a:lstStyle/>
                        <a:p>
                          <a:pPr algn="ctr">
                            <a:lnSpc>
                              <a:spcPct val="115000"/>
                            </a:lnSpc>
                            <a:spcAft>
                              <a:spcPts val="0"/>
                            </a:spcAft>
                          </a:pPr>
                          <a:r>
                            <a:rPr lang="ru-RU" sz="1800" b="1">
                              <a:effectLst/>
                            </a:rPr>
                            <a:t>45</a:t>
                          </a:r>
                          <a:endParaRPr lang="ru-RU" sz="1800" b="1">
                            <a:effectLst/>
                            <a:latin typeface="Calibri"/>
                            <a:ea typeface="Calibri"/>
                            <a:cs typeface="Times New Roman"/>
                          </a:endParaRPr>
                        </a:p>
                      </a:txBody>
                      <a:tcPr marL="68580" marR="68580" marT="0" marB="0" anchor="ctr"/>
                    </a:tc>
                    <a:tc hMerge="1">
                      <a:txBody>
                        <a:bodyPr/>
                        <a:lstStyle/>
                        <a:p>
                          <a:endParaRPr lang="ru-RU"/>
                        </a:p>
                      </a:txBody>
                      <a:tcPr/>
                    </a:tc>
                  </a:tr>
                  <a:tr h="391810">
                    <a:tc>
                      <a:txBody>
                        <a:bodyPr/>
                        <a:lstStyle/>
                        <a:p>
                          <a:endParaRPr lang="ru-RU"/>
                        </a:p>
                      </a:txBody>
                      <a:tcPr marL="68580" marR="68580" marT="0" marB="0" anchor="ctr">
                        <a:blipFill rotWithShape="1">
                          <a:blip r:embed="rId3"/>
                          <a:stretch>
                            <a:fillRect t="-98438" r="-388194" b="-329688"/>
                          </a:stretch>
                        </a:blipFill>
                      </a:tcPr>
                    </a:tc>
                    <a:tc>
                      <a:txBody>
                        <a:bodyPr/>
                        <a:lstStyle/>
                        <a:p>
                          <a:pPr algn="ctr">
                            <a:lnSpc>
                              <a:spcPct val="115000"/>
                            </a:lnSpc>
                            <a:spcAft>
                              <a:spcPts val="0"/>
                            </a:spcAft>
                          </a:pPr>
                          <a:r>
                            <a:rPr lang="ru-RU" sz="1800" b="1">
                              <a:effectLst/>
                            </a:rPr>
                            <a:t>2.0</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dirty="0">
                              <a:effectLst/>
                            </a:rPr>
                            <a:t>4.5</a:t>
                          </a:r>
                          <a:endParaRPr lang="ru-RU" sz="1800" b="1"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1.4</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4.4</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1.2</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4.1</a:t>
                          </a:r>
                          <a:endParaRPr lang="ru-RU" sz="1800" b="1">
                            <a:effectLst/>
                            <a:latin typeface="Calibri"/>
                            <a:ea typeface="Calibri"/>
                            <a:cs typeface="Times New Roman"/>
                          </a:endParaRPr>
                        </a:p>
                      </a:txBody>
                      <a:tcPr marL="68580" marR="68580" marT="0" marB="0" anchor="ctr"/>
                    </a:tc>
                  </a:tr>
                  <a:tr h="392607">
                    <a:tc>
                      <a:txBody>
                        <a:bodyPr/>
                        <a:lstStyle/>
                        <a:p>
                          <a:endParaRPr lang="ru-RU"/>
                        </a:p>
                      </a:txBody>
                      <a:tcPr marL="68580" marR="68580" marT="0" marB="0" anchor="ctr">
                        <a:blipFill rotWithShape="1">
                          <a:blip r:embed="rId3"/>
                          <a:stretch>
                            <a:fillRect t="-195385" r="-388194" b="-224615"/>
                          </a:stretch>
                        </a:blipFill>
                      </a:tcPr>
                    </a:tc>
                    <a:tc>
                      <a:txBody>
                        <a:bodyPr/>
                        <a:lstStyle/>
                        <a:p>
                          <a:pPr algn="ctr">
                            <a:lnSpc>
                              <a:spcPct val="115000"/>
                            </a:lnSpc>
                            <a:spcAft>
                              <a:spcPts val="0"/>
                            </a:spcAft>
                          </a:pPr>
                          <a:r>
                            <a:rPr lang="ru-RU" sz="1800" b="1">
                              <a:effectLst/>
                            </a:rPr>
                            <a:t>17 </a:t>
                          </a:r>
                          <a:r>
                            <a:rPr lang="ru-RU" sz="1800" b="1">
                              <a:effectLst/>
                              <a:sym typeface="Symbol"/>
                            </a:rPr>
                            <a:t></a:t>
                          </a:r>
                          <a:r>
                            <a:rPr lang="ru-RU" sz="1800" b="1">
                              <a:effectLst/>
                            </a:rPr>
                            <a:t> 14</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19 </a:t>
                          </a:r>
                          <a:r>
                            <a:rPr lang="ru-RU" sz="1800" b="1">
                              <a:effectLst/>
                              <a:sym typeface="Symbol"/>
                            </a:rPr>
                            <a:t></a:t>
                          </a:r>
                          <a:r>
                            <a:rPr lang="ru-RU" sz="1800" b="1">
                              <a:effectLst/>
                            </a:rPr>
                            <a:t> 16</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14 </a:t>
                          </a:r>
                          <a:r>
                            <a:rPr lang="ru-RU" sz="1800" b="1">
                              <a:effectLst/>
                              <a:sym typeface="Symbol"/>
                            </a:rPr>
                            <a:t></a:t>
                          </a:r>
                          <a:r>
                            <a:rPr lang="ru-RU" sz="1800" b="1">
                              <a:effectLst/>
                            </a:rPr>
                            <a:t> 10</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17 </a:t>
                          </a:r>
                          <a:r>
                            <a:rPr lang="ru-RU" sz="1800" b="1">
                              <a:effectLst/>
                              <a:sym typeface="Symbol"/>
                            </a:rPr>
                            <a:t></a:t>
                          </a:r>
                          <a:r>
                            <a:rPr lang="ru-RU" sz="1800" b="1">
                              <a:effectLst/>
                            </a:rPr>
                            <a:t> 11</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11 </a:t>
                          </a:r>
                          <a:r>
                            <a:rPr lang="ru-RU" sz="1800" b="1">
                              <a:effectLst/>
                              <a:sym typeface="Symbol"/>
                            </a:rPr>
                            <a:t></a:t>
                          </a:r>
                          <a:r>
                            <a:rPr lang="ru-RU" sz="1800" b="1">
                              <a:effectLst/>
                            </a:rPr>
                            <a:t> 8.7</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16 </a:t>
                          </a:r>
                          <a:r>
                            <a:rPr lang="ru-RU" sz="1800" b="1">
                              <a:effectLst/>
                              <a:sym typeface="Symbol"/>
                            </a:rPr>
                            <a:t></a:t>
                          </a:r>
                          <a:r>
                            <a:rPr lang="ru-RU" sz="1800" b="1">
                              <a:effectLst/>
                            </a:rPr>
                            <a:t> 9.0</a:t>
                          </a:r>
                          <a:endParaRPr lang="ru-RU" sz="1800" b="1">
                            <a:effectLst/>
                            <a:latin typeface="Calibri"/>
                            <a:ea typeface="Calibri"/>
                            <a:cs typeface="Times New Roman"/>
                          </a:endParaRPr>
                        </a:p>
                      </a:txBody>
                      <a:tcPr marL="68580" marR="68580" marT="0" marB="0" anchor="ctr"/>
                    </a:tc>
                  </a:tr>
                  <a:tr h="408455">
                    <a:tc>
                      <a:txBody>
                        <a:bodyPr/>
                        <a:lstStyle/>
                        <a:p>
                          <a:endParaRPr lang="ru-RU"/>
                        </a:p>
                      </a:txBody>
                      <a:tcPr marL="68580" marR="68580" marT="0" marB="0" anchor="ctr">
                        <a:blipFill rotWithShape="1">
                          <a:blip r:embed="rId3"/>
                          <a:stretch>
                            <a:fillRect t="-286567" r="-388194" b="-117910"/>
                          </a:stretch>
                        </a:blipFill>
                      </a:tcPr>
                    </a:tc>
                    <a:tc>
                      <a:txBody>
                        <a:bodyPr/>
                        <a:lstStyle/>
                        <a:p>
                          <a:pPr algn="ctr">
                            <a:lnSpc>
                              <a:spcPct val="115000"/>
                            </a:lnSpc>
                            <a:spcAft>
                              <a:spcPts val="0"/>
                            </a:spcAft>
                          </a:pPr>
                          <a:r>
                            <a:rPr lang="en-US" sz="1800" b="1">
                              <a:effectLst/>
                            </a:rPr>
                            <a:t>1.</a:t>
                          </a:r>
                          <a:r>
                            <a:rPr lang="ru-RU" sz="1800" b="1">
                              <a:effectLst/>
                            </a:rPr>
                            <a:t>4</a:t>
                          </a:r>
                          <a:r>
                            <a:rPr lang="ru-RU" sz="1800" b="1">
                              <a:effectLst/>
                              <a:sym typeface="Symbol"/>
                            </a:rPr>
                            <a:t></a:t>
                          </a:r>
                          <a:r>
                            <a:rPr lang="ru-RU" sz="1800" b="1">
                              <a:effectLst/>
                            </a:rPr>
                            <a:t>1.5</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800" b="1">
                              <a:effectLst/>
                            </a:rPr>
                            <a:t>1.</a:t>
                          </a:r>
                          <a:r>
                            <a:rPr lang="ru-RU" sz="1800" b="1">
                              <a:effectLst/>
                            </a:rPr>
                            <a:t>3</a:t>
                          </a:r>
                          <a:r>
                            <a:rPr lang="ru-RU" sz="1800" b="1">
                              <a:effectLst/>
                              <a:sym typeface="Symbol"/>
                            </a:rPr>
                            <a:t></a:t>
                          </a:r>
                          <a:r>
                            <a:rPr lang="en-US" sz="1800" b="1">
                              <a:effectLst/>
                            </a:rPr>
                            <a:t>1.</a:t>
                          </a:r>
                          <a:r>
                            <a:rPr lang="ru-RU" sz="1800" b="1">
                              <a:effectLst/>
                            </a:rPr>
                            <a:t>5</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800" b="1">
                              <a:effectLst/>
                            </a:rPr>
                            <a:t>1.</a:t>
                          </a:r>
                          <a:r>
                            <a:rPr lang="ru-RU" sz="1800" b="1">
                              <a:effectLst/>
                            </a:rPr>
                            <a:t>5</a:t>
                          </a:r>
                          <a:r>
                            <a:rPr lang="ru-RU" sz="1800" b="1">
                              <a:effectLst/>
                              <a:sym typeface="Symbol"/>
                            </a:rPr>
                            <a:t></a:t>
                          </a:r>
                          <a:r>
                            <a:rPr lang="ru-RU" sz="1800" b="1">
                              <a:effectLst/>
                            </a:rPr>
                            <a:t>1</a:t>
                          </a:r>
                          <a:r>
                            <a:rPr lang="en-US" sz="1800" b="1">
                              <a:effectLst/>
                            </a:rPr>
                            <a:t>.</a:t>
                          </a:r>
                          <a:r>
                            <a:rPr lang="ru-RU" sz="1800" b="1">
                              <a:effectLst/>
                            </a:rPr>
                            <a:t>8</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800" b="1">
                              <a:effectLst/>
                            </a:rPr>
                            <a:t>1.</a:t>
                          </a:r>
                          <a:r>
                            <a:rPr lang="ru-RU" sz="1800" b="1">
                              <a:effectLst/>
                            </a:rPr>
                            <a:t>3</a:t>
                          </a:r>
                          <a:r>
                            <a:rPr lang="ru-RU" sz="1800" b="1">
                              <a:effectLst/>
                              <a:sym typeface="Symbol"/>
                            </a:rPr>
                            <a:t></a:t>
                          </a:r>
                          <a:r>
                            <a:rPr lang="ru-RU" sz="1800" b="1">
                              <a:effectLst/>
                            </a:rPr>
                            <a:t>1</a:t>
                          </a:r>
                          <a:r>
                            <a:rPr lang="en-US" sz="1800" b="1">
                              <a:effectLst/>
                            </a:rPr>
                            <a:t>.</a:t>
                          </a:r>
                          <a:r>
                            <a:rPr lang="ru-RU" sz="1800" b="1">
                              <a:effectLst/>
                            </a:rPr>
                            <a:t>8</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800" b="1">
                              <a:effectLst/>
                            </a:rPr>
                            <a:t>1.</a:t>
                          </a:r>
                          <a:r>
                            <a:rPr lang="ru-RU" sz="1800" b="1">
                              <a:effectLst/>
                            </a:rPr>
                            <a:t>4</a:t>
                          </a:r>
                          <a:r>
                            <a:rPr lang="ru-RU" sz="1800" b="1">
                              <a:effectLst/>
                              <a:sym typeface="Symbol"/>
                            </a:rPr>
                            <a:t></a:t>
                          </a:r>
                          <a:r>
                            <a:rPr lang="ru-RU" sz="1800" b="1">
                              <a:effectLst/>
                            </a:rPr>
                            <a:t>1</a:t>
                          </a:r>
                          <a:r>
                            <a:rPr lang="en-US" sz="1800" b="1">
                              <a:effectLst/>
                            </a:rPr>
                            <a:t>.</a:t>
                          </a:r>
                          <a:r>
                            <a:rPr lang="ru-RU" sz="1800" b="1">
                              <a:effectLst/>
                            </a:rPr>
                            <a:t>7</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1.4</a:t>
                          </a:r>
                          <a:r>
                            <a:rPr lang="ru-RU" sz="1800" b="1">
                              <a:effectLst/>
                              <a:sym typeface="Symbol"/>
                            </a:rPr>
                            <a:t></a:t>
                          </a:r>
                          <a:r>
                            <a:rPr lang="ru-RU" sz="1800" b="1">
                              <a:effectLst/>
                            </a:rPr>
                            <a:t>1.7</a:t>
                          </a:r>
                          <a:endParaRPr lang="ru-RU" sz="1800" b="1">
                            <a:effectLst/>
                            <a:latin typeface="Calibri"/>
                            <a:ea typeface="Calibri"/>
                            <a:cs typeface="Times New Roman"/>
                          </a:endParaRPr>
                        </a:p>
                      </a:txBody>
                      <a:tcPr marL="68580" marR="68580" marT="0" marB="0" anchor="ctr"/>
                    </a:tc>
                  </a:tr>
                  <a:tr h="391810">
                    <a:tc>
                      <a:txBody>
                        <a:bodyPr/>
                        <a:lstStyle/>
                        <a:p>
                          <a:endParaRPr lang="ru-RU"/>
                        </a:p>
                      </a:txBody>
                      <a:tcPr marL="68580" marR="68580" marT="0" marB="0" anchor="ctr">
                        <a:blipFill rotWithShape="1">
                          <a:blip r:embed="rId3"/>
                          <a:stretch>
                            <a:fillRect t="-404688" r="-388194" b="-23438"/>
                          </a:stretch>
                        </a:blipFill>
                      </a:tcPr>
                    </a:tc>
                    <a:tc>
                      <a:txBody>
                        <a:bodyPr/>
                        <a:lstStyle/>
                        <a:p>
                          <a:pPr algn="ctr">
                            <a:lnSpc>
                              <a:spcPct val="115000"/>
                            </a:lnSpc>
                            <a:spcAft>
                              <a:spcPts val="0"/>
                            </a:spcAft>
                          </a:pPr>
                          <a:r>
                            <a:rPr lang="ru-RU" sz="1800" b="1">
                              <a:effectLst/>
                            </a:rPr>
                            <a:t>3.5</a:t>
                          </a:r>
                          <a:r>
                            <a:rPr lang="ru-RU" sz="1800" b="1">
                              <a:effectLst/>
                              <a:sym typeface="Symbol"/>
                            </a:rPr>
                            <a:t></a:t>
                          </a:r>
                          <a:r>
                            <a:rPr lang="ru-RU" sz="1800" b="1">
                              <a:effectLst/>
                            </a:rPr>
                            <a:t>10</a:t>
                          </a:r>
                          <a:r>
                            <a:rPr lang="ru-RU" sz="1800" b="1" baseline="30000">
                              <a:effectLst/>
                            </a:rPr>
                            <a:t>6</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9.2</a:t>
                          </a:r>
                          <a:r>
                            <a:rPr lang="ru-RU" sz="1800" b="1">
                              <a:effectLst/>
                              <a:sym typeface="Symbol"/>
                            </a:rPr>
                            <a:t></a:t>
                          </a:r>
                          <a:r>
                            <a:rPr lang="ru-RU" sz="1800" b="1">
                              <a:effectLst/>
                            </a:rPr>
                            <a:t>10</a:t>
                          </a:r>
                          <a:r>
                            <a:rPr lang="ru-RU" sz="1800" b="1" baseline="30000">
                              <a:effectLst/>
                            </a:rPr>
                            <a:t>6</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2.1</a:t>
                          </a:r>
                          <a:r>
                            <a:rPr lang="ru-RU" sz="1800" b="1">
                              <a:effectLst/>
                              <a:sym typeface="Symbol"/>
                            </a:rPr>
                            <a:t></a:t>
                          </a:r>
                          <a:r>
                            <a:rPr lang="ru-RU" sz="1800" b="1">
                              <a:effectLst/>
                            </a:rPr>
                            <a:t>10</a:t>
                          </a:r>
                          <a:r>
                            <a:rPr lang="ru-RU" sz="1800" b="1" baseline="30000">
                              <a:effectLst/>
                            </a:rPr>
                            <a:t>7</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7.8</a:t>
                          </a:r>
                          <a:r>
                            <a:rPr lang="ru-RU" sz="1800" b="1">
                              <a:effectLst/>
                              <a:sym typeface="Symbol"/>
                            </a:rPr>
                            <a:t></a:t>
                          </a:r>
                          <a:r>
                            <a:rPr lang="ru-RU" sz="1800" b="1">
                              <a:effectLst/>
                            </a:rPr>
                            <a:t>10</a:t>
                          </a:r>
                          <a:r>
                            <a:rPr lang="ru-RU" sz="1800" b="1" baseline="30000">
                              <a:effectLst/>
                            </a:rPr>
                            <a:t>7</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a:effectLst/>
                            </a:rPr>
                            <a:t>1.5</a:t>
                          </a:r>
                          <a:r>
                            <a:rPr lang="ru-RU" sz="1800" b="1">
                              <a:effectLst/>
                              <a:sym typeface="Symbol"/>
                            </a:rPr>
                            <a:t></a:t>
                          </a:r>
                          <a:r>
                            <a:rPr lang="ru-RU" sz="1800" b="1">
                              <a:effectLst/>
                            </a:rPr>
                            <a:t>10</a:t>
                          </a:r>
                          <a:r>
                            <a:rPr lang="ru-RU" sz="1800" b="1" baseline="30000">
                              <a:effectLst/>
                            </a:rPr>
                            <a:t>7</a:t>
                          </a:r>
                          <a:endParaRPr lang="ru-RU" sz="1800" b="1">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800" b="1" dirty="0">
                              <a:effectLst/>
                            </a:rPr>
                            <a:t>6.8</a:t>
                          </a:r>
                          <a:r>
                            <a:rPr lang="ru-RU" sz="1800" b="1" dirty="0">
                              <a:effectLst/>
                              <a:sym typeface="Symbol"/>
                            </a:rPr>
                            <a:t></a:t>
                          </a:r>
                          <a:r>
                            <a:rPr lang="ru-RU" sz="1800" b="1" dirty="0">
                              <a:effectLst/>
                            </a:rPr>
                            <a:t>10</a:t>
                          </a:r>
                          <a:r>
                            <a:rPr lang="ru-RU" sz="1800" b="1" baseline="30000" dirty="0">
                              <a:effectLst/>
                            </a:rPr>
                            <a:t>7</a:t>
                          </a:r>
                          <a:endParaRPr lang="ru-RU" sz="1800" b="1" dirty="0">
                            <a:effectLst/>
                            <a:latin typeface="Calibri"/>
                            <a:ea typeface="Calibri"/>
                            <a:cs typeface="Times New Roman"/>
                          </a:endParaRPr>
                        </a:p>
                      </a:txBody>
                      <a:tcPr marL="68580" marR="68580" marT="0" marB="0" anchor="ctr"/>
                    </a:tc>
                  </a:tr>
                </a:tbl>
              </a:graphicData>
            </a:graphic>
          </p:graphicFrame>
        </mc:Fallback>
      </mc:AlternateContent>
    </p:spTree>
    <p:extLst>
      <p:ext uri="{BB962C8B-B14F-4D97-AF65-F5344CB8AC3E}">
        <p14:creationId xmlns:p14="http://schemas.microsoft.com/office/powerpoint/2010/main" val="2825752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Beam intensity</a:t>
            </a:r>
            <a:endParaRPr lang="ru-RU" dirty="0"/>
          </a:p>
        </p:txBody>
      </p:sp>
      <p:sp>
        <p:nvSpPr>
          <p:cNvPr id="4" name="Дата 3"/>
          <p:cNvSpPr>
            <a:spLocks noGrp="1"/>
          </p:cNvSpPr>
          <p:nvPr>
            <p:ph type="dt" sz="half" idx="10"/>
          </p:nvPr>
        </p:nvSpPr>
        <p:spPr/>
        <p:txBody>
          <a:bodyPr/>
          <a:lstStyle/>
          <a:p>
            <a:r>
              <a:rPr lang="en-US" altLang="ru-RU" dirty="0"/>
              <a:t>SPD 2021</a:t>
            </a:r>
            <a:endParaRPr lang="ru-RU" altLang="ru-RU" dirty="0"/>
          </a:p>
        </p:txBody>
      </p:sp>
      <p:sp>
        <p:nvSpPr>
          <p:cNvPr id="5" name="Нижний колонтитул 4"/>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12</a:t>
            </a:fld>
            <a:endParaRPr lang="ru-RU" altLang="ru-RU"/>
          </a:p>
        </p:txBody>
      </p:sp>
      <p:pic>
        <p:nvPicPr>
          <p:cNvPr id="2344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484784"/>
            <a:ext cx="8229600" cy="350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44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1" y="1490662"/>
            <a:ext cx="4086225"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302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4499"/>
                                        </p:tgtEl>
                                        <p:attrNameLst>
                                          <p:attrName>style.visibility</p:attrName>
                                        </p:attrNameLst>
                                      </p:cBhvr>
                                      <p:to>
                                        <p:strVal val="visible"/>
                                      </p:to>
                                    </p:set>
                                    <p:anim calcmode="lin" valueType="num">
                                      <p:cBhvr additive="base">
                                        <p:cTn id="7" dur="500" fill="hold"/>
                                        <p:tgtEl>
                                          <p:spTgt spid="234499"/>
                                        </p:tgtEl>
                                        <p:attrNameLst>
                                          <p:attrName>ppt_x</p:attrName>
                                        </p:attrNameLst>
                                      </p:cBhvr>
                                      <p:tavLst>
                                        <p:tav tm="0">
                                          <p:val>
                                            <p:strVal val="#ppt_x"/>
                                          </p:val>
                                        </p:tav>
                                        <p:tav tm="100000">
                                          <p:val>
                                            <p:strVal val="#ppt_x"/>
                                          </p:val>
                                        </p:tav>
                                      </p:tavLst>
                                    </p:anim>
                                    <p:anim calcmode="lin" valueType="num">
                                      <p:cBhvr additive="base">
                                        <p:cTn id="8" dur="500" fill="hold"/>
                                        <p:tgtEl>
                                          <p:spTgt spid="2344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Polarized beam summary</a:t>
            </a:r>
            <a:endParaRPr lang="ru-RU" dirty="0"/>
          </a:p>
        </p:txBody>
      </p:sp>
      <p:sp>
        <p:nvSpPr>
          <p:cNvPr id="3" name="Объект 2"/>
          <p:cNvSpPr>
            <a:spLocks noGrp="1"/>
          </p:cNvSpPr>
          <p:nvPr>
            <p:ph idx="1"/>
          </p:nvPr>
        </p:nvSpPr>
        <p:spPr/>
        <p:txBody>
          <a:bodyPr/>
          <a:lstStyle/>
          <a:p>
            <a:pPr marL="0" lvl="0" indent="0" algn="just">
              <a:buClr>
                <a:srgbClr val="FFFFCC"/>
              </a:buClr>
              <a:buNone/>
            </a:pPr>
            <a:r>
              <a:rPr lang="ru-RU" sz="2800" dirty="0" err="1">
                <a:solidFill>
                  <a:srgbClr val="FFFFFF"/>
                </a:solidFill>
                <a:effectLst/>
              </a:rPr>
              <a:t>Calculations</a:t>
            </a:r>
            <a:r>
              <a:rPr lang="ru-RU" sz="2800" dirty="0">
                <a:solidFill>
                  <a:srgbClr val="FFFFFF"/>
                </a:solidFill>
                <a:effectLst/>
              </a:rPr>
              <a:t> </a:t>
            </a:r>
            <a:r>
              <a:rPr lang="ru-RU" sz="2800" dirty="0" err="1">
                <a:solidFill>
                  <a:srgbClr val="FFFFFF"/>
                </a:solidFill>
                <a:effectLst/>
              </a:rPr>
              <a:t>of</a:t>
            </a:r>
            <a:r>
              <a:rPr lang="ru-RU" sz="2800" dirty="0">
                <a:solidFill>
                  <a:srgbClr val="FFFFFF"/>
                </a:solidFill>
                <a:effectLst/>
              </a:rPr>
              <a:t> </a:t>
            </a:r>
            <a:r>
              <a:rPr lang="ru-RU" sz="2800" dirty="0" err="1">
                <a:solidFill>
                  <a:srgbClr val="FFFFFF"/>
                </a:solidFill>
                <a:effectLst/>
              </a:rPr>
              <a:t>the</a:t>
            </a:r>
            <a:r>
              <a:rPr lang="ru-RU" sz="2800" dirty="0">
                <a:solidFill>
                  <a:srgbClr val="FFFFFF"/>
                </a:solidFill>
                <a:effectLst/>
              </a:rPr>
              <a:t> </a:t>
            </a:r>
            <a:r>
              <a:rPr lang="en-US" sz="2800" dirty="0">
                <a:solidFill>
                  <a:srgbClr val="FFFFFF"/>
                </a:solidFill>
                <a:effectLst/>
              </a:rPr>
              <a:t>polarized beam </a:t>
            </a:r>
            <a:r>
              <a:rPr lang="ru-RU" sz="2800" dirty="0" err="1">
                <a:solidFill>
                  <a:srgbClr val="FFFFFF"/>
                </a:solidFill>
                <a:effectLst/>
              </a:rPr>
              <a:t>parameters</a:t>
            </a:r>
            <a:r>
              <a:rPr lang="ru-RU" sz="2800" dirty="0">
                <a:solidFill>
                  <a:srgbClr val="FFFFFF"/>
                </a:solidFill>
                <a:effectLst/>
              </a:rPr>
              <a:t> </a:t>
            </a:r>
            <a:r>
              <a:rPr lang="ru-RU" sz="2800" dirty="0" err="1">
                <a:solidFill>
                  <a:srgbClr val="FFFFFF"/>
                </a:solidFill>
                <a:effectLst/>
              </a:rPr>
              <a:t>have</a:t>
            </a:r>
            <a:r>
              <a:rPr lang="ru-RU" sz="2800" dirty="0">
                <a:solidFill>
                  <a:srgbClr val="FFFFFF"/>
                </a:solidFill>
                <a:effectLst/>
              </a:rPr>
              <a:t> </a:t>
            </a:r>
            <a:r>
              <a:rPr lang="ru-RU" sz="2800" dirty="0" err="1">
                <a:solidFill>
                  <a:srgbClr val="FFFFFF"/>
                </a:solidFill>
                <a:effectLst/>
              </a:rPr>
              <a:t>been</a:t>
            </a:r>
            <a:r>
              <a:rPr lang="ru-RU" sz="2800" dirty="0">
                <a:solidFill>
                  <a:srgbClr val="FFFFFF"/>
                </a:solidFill>
                <a:effectLst/>
              </a:rPr>
              <a:t> </a:t>
            </a:r>
            <a:r>
              <a:rPr lang="ru-RU" sz="2800" dirty="0" err="1">
                <a:solidFill>
                  <a:srgbClr val="FFFFFF"/>
                </a:solidFill>
                <a:effectLst/>
              </a:rPr>
              <a:t>carried</a:t>
            </a:r>
            <a:r>
              <a:rPr lang="ru-RU" sz="2800" dirty="0">
                <a:solidFill>
                  <a:srgbClr val="FFFFFF"/>
                </a:solidFill>
                <a:effectLst/>
              </a:rPr>
              <a:t> </a:t>
            </a:r>
            <a:r>
              <a:rPr lang="ru-RU" sz="2800" dirty="0" err="1">
                <a:solidFill>
                  <a:srgbClr val="FFFFFF"/>
                </a:solidFill>
                <a:effectLst/>
              </a:rPr>
              <a:t>out</a:t>
            </a:r>
            <a:r>
              <a:rPr lang="ru-RU" sz="2800" dirty="0">
                <a:solidFill>
                  <a:srgbClr val="FFFFFF"/>
                </a:solidFill>
                <a:effectLst/>
              </a:rPr>
              <a:t>. </a:t>
            </a:r>
            <a:endParaRPr lang="en-US" sz="2800" dirty="0">
              <a:solidFill>
                <a:srgbClr val="FFFFFF"/>
              </a:solidFill>
              <a:effectLst/>
            </a:endParaRPr>
          </a:p>
          <a:p>
            <a:pPr marL="0" lvl="0" indent="0" algn="just">
              <a:buClr>
                <a:srgbClr val="FFFFCC"/>
              </a:buClr>
              <a:buNone/>
            </a:pPr>
            <a:r>
              <a:rPr lang="ru-RU" sz="2800" dirty="0" err="1">
                <a:solidFill>
                  <a:srgbClr val="FFFFFF"/>
                </a:solidFill>
                <a:effectLst/>
              </a:rPr>
              <a:t>The</a:t>
            </a:r>
            <a:r>
              <a:rPr lang="ru-RU" sz="2800" dirty="0">
                <a:solidFill>
                  <a:srgbClr val="FFFFFF"/>
                </a:solidFill>
                <a:effectLst/>
              </a:rPr>
              <a:t> </a:t>
            </a:r>
            <a:r>
              <a:rPr lang="ru-RU" sz="2800" dirty="0" err="1">
                <a:solidFill>
                  <a:srgbClr val="FFFFFF"/>
                </a:solidFill>
                <a:effectLst/>
              </a:rPr>
              <a:t>intensity</a:t>
            </a:r>
            <a:r>
              <a:rPr lang="ru-RU" sz="2800" dirty="0">
                <a:solidFill>
                  <a:srgbClr val="FFFFFF"/>
                </a:solidFill>
                <a:effectLst/>
              </a:rPr>
              <a:t> </a:t>
            </a:r>
            <a:r>
              <a:rPr lang="ru-RU" sz="2800" dirty="0" err="1">
                <a:solidFill>
                  <a:srgbClr val="FFFFFF"/>
                </a:solidFill>
                <a:effectLst/>
              </a:rPr>
              <a:t>of</a:t>
            </a:r>
            <a:r>
              <a:rPr lang="ru-RU" sz="2800" dirty="0">
                <a:solidFill>
                  <a:srgbClr val="FFFFFF"/>
                </a:solidFill>
                <a:effectLst/>
              </a:rPr>
              <a:t> </a:t>
            </a:r>
            <a:r>
              <a:rPr lang="ru-RU" sz="2800" dirty="0" err="1">
                <a:solidFill>
                  <a:srgbClr val="FFFFFF"/>
                </a:solidFill>
                <a:effectLst/>
              </a:rPr>
              <a:t>the</a:t>
            </a:r>
            <a:r>
              <a:rPr lang="ru-RU" sz="2800" dirty="0">
                <a:solidFill>
                  <a:srgbClr val="FFFFFF"/>
                </a:solidFill>
                <a:effectLst/>
              </a:rPr>
              <a:t> </a:t>
            </a:r>
            <a:r>
              <a:rPr lang="ru-RU" sz="2800" dirty="0" err="1">
                <a:solidFill>
                  <a:srgbClr val="FFFFFF"/>
                </a:solidFill>
                <a:effectLst/>
              </a:rPr>
              <a:t>antiproton</a:t>
            </a:r>
            <a:r>
              <a:rPr lang="ru-RU" sz="2800" dirty="0">
                <a:solidFill>
                  <a:srgbClr val="FFFFFF"/>
                </a:solidFill>
                <a:effectLst/>
              </a:rPr>
              <a:t> </a:t>
            </a:r>
            <a:r>
              <a:rPr lang="ru-RU" sz="2800" dirty="0" err="1">
                <a:solidFill>
                  <a:srgbClr val="FFFFFF"/>
                </a:solidFill>
                <a:effectLst/>
              </a:rPr>
              <a:t>beam</a:t>
            </a:r>
            <a:r>
              <a:rPr lang="ru-RU" sz="2800" dirty="0">
                <a:solidFill>
                  <a:srgbClr val="FFFFFF"/>
                </a:solidFill>
                <a:effectLst/>
              </a:rPr>
              <a:t> </a:t>
            </a:r>
            <a:r>
              <a:rPr lang="ru-RU" sz="2800" dirty="0" err="1">
                <a:solidFill>
                  <a:srgbClr val="FFFFFF"/>
                </a:solidFill>
                <a:effectLst/>
              </a:rPr>
              <a:t>with</a:t>
            </a:r>
            <a:r>
              <a:rPr lang="ru-RU" sz="2800" dirty="0">
                <a:solidFill>
                  <a:srgbClr val="FFFFFF"/>
                </a:solidFill>
                <a:effectLst/>
              </a:rPr>
              <a:t> </a:t>
            </a:r>
            <a:r>
              <a:rPr lang="ru-RU" sz="2800" dirty="0" err="1">
                <a:solidFill>
                  <a:srgbClr val="FFFFFF"/>
                </a:solidFill>
                <a:effectLst/>
              </a:rPr>
              <a:t>energy</a:t>
            </a:r>
            <a:r>
              <a:rPr lang="ru-RU" sz="2800" dirty="0">
                <a:solidFill>
                  <a:srgbClr val="FFFFFF"/>
                </a:solidFill>
                <a:effectLst/>
              </a:rPr>
              <a:t> </a:t>
            </a:r>
            <a:r>
              <a:rPr lang="ru-RU" sz="2800" dirty="0" err="1">
                <a:solidFill>
                  <a:srgbClr val="FFFFFF"/>
                </a:solidFill>
                <a:effectLst/>
              </a:rPr>
              <a:t>of</a:t>
            </a:r>
            <a:r>
              <a:rPr lang="ru-RU" sz="2800" dirty="0">
                <a:solidFill>
                  <a:srgbClr val="FFFFFF"/>
                </a:solidFill>
                <a:effectLst/>
              </a:rPr>
              <a:t> 15 </a:t>
            </a:r>
            <a:r>
              <a:rPr lang="ru-RU" sz="2800" dirty="0" err="1">
                <a:solidFill>
                  <a:srgbClr val="FFFFFF"/>
                </a:solidFill>
                <a:effectLst/>
              </a:rPr>
              <a:t>GeV</a:t>
            </a:r>
            <a:r>
              <a:rPr lang="ru-RU" sz="2800" dirty="0">
                <a:solidFill>
                  <a:srgbClr val="FFFFFF"/>
                </a:solidFill>
                <a:effectLst/>
              </a:rPr>
              <a:t> </a:t>
            </a:r>
            <a:r>
              <a:rPr lang="ru-RU" sz="2800" dirty="0" err="1">
                <a:solidFill>
                  <a:srgbClr val="FFFFFF"/>
                </a:solidFill>
                <a:effectLst/>
              </a:rPr>
              <a:t>can</a:t>
            </a:r>
            <a:r>
              <a:rPr lang="ru-RU" sz="2800" dirty="0">
                <a:solidFill>
                  <a:srgbClr val="FFFFFF"/>
                </a:solidFill>
                <a:effectLst/>
              </a:rPr>
              <a:t> </a:t>
            </a:r>
            <a:r>
              <a:rPr lang="ru-RU" sz="2800" dirty="0" err="1">
                <a:solidFill>
                  <a:srgbClr val="FFFFFF"/>
                </a:solidFill>
                <a:effectLst/>
              </a:rPr>
              <a:t>reach</a:t>
            </a:r>
            <a:r>
              <a:rPr lang="ru-RU" sz="2800" dirty="0">
                <a:solidFill>
                  <a:srgbClr val="FFFFFF"/>
                </a:solidFill>
                <a:effectLst/>
              </a:rPr>
              <a:t> 10</a:t>
            </a:r>
            <a:r>
              <a:rPr lang="ru-RU" sz="2800" baseline="30000" dirty="0">
                <a:solidFill>
                  <a:srgbClr val="FFFFFF"/>
                </a:solidFill>
                <a:effectLst/>
              </a:rPr>
              <a:t>6</a:t>
            </a:r>
            <a:r>
              <a:rPr lang="ru-RU" sz="2800" dirty="0">
                <a:solidFill>
                  <a:srgbClr val="FFFFFF"/>
                </a:solidFill>
                <a:effectLst/>
              </a:rPr>
              <a:t> </a:t>
            </a:r>
            <a:r>
              <a:rPr lang="ru-RU" sz="2800" dirty="0" err="1">
                <a:solidFill>
                  <a:srgbClr val="FFFFFF"/>
                </a:solidFill>
                <a:effectLst/>
              </a:rPr>
              <a:t>antiprotons</a:t>
            </a:r>
            <a:r>
              <a:rPr lang="ru-RU" sz="2800" dirty="0">
                <a:solidFill>
                  <a:srgbClr val="FFFFFF"/>
                </a:solidFill>
                <a:effectLst/>
              </a:rPr>
              <a:t> </a:t>
            </a:r>
            <a:r>
              <a:rPr lang="ru-RU" sz="2800" dirty="0" err="1">
                <a:solidFill>
                  <a:srgbClr val="FFFFFF"/>
                </a:solidFill>
                <a:effectLst/>
              </a:rPr>
              <a:t>per</a:t>
            </a:r>
            <a:r>
              <a:rPr lang="ru-RU" sz="2800" dirty="0">
                <a:solidFill>
                  <a:srgbClr val="FFFFFF"/>
                </a:solidFill>
                <a:effectLst/>
              </a:rPr>
              <a:t> </a:t>
            </a:r>
            <a:r>
              <a:rPr lang="ru-RU" sz="2800" dirty="0" err="1">
                <a:solidFill>
                  <a:srgbClr val="FFFFFF"/>
                </a:solidFill>
                <a:effectLst/>
              </a:rPr>
              <a:t>accelerator</a:t>
            </a:r>
            <a:r>
              <a:rPr lang="ru-RU" sz="2800" dirty="0">
                <a:solidFill>
                  <a:srgbClr val="FFFFFF"/>
                </a:solidFill>
                <a:effectLst/>
              </a:rPr>
              <a:t> </a:t>
            </a:r>
            <a:r>
              <a:rPr lang="ru-RU" sz="2800" dirty="0" err="1">
                <a:solidFill>
                  <a:srgbClr val="FFFFFF"/>
                </a:solidFill>
                <a:effectLst/>
              </a:rPr>
              <a:t>cycle</a:t>
            </a:r>
            <a:r>
              <a:rPr lang="ru-RU" sz="2800" dirty="0">
                <a:solidFill>
                  <a:srgbClr val="FFFFFF"/>
                </a:solidFill>
                <a:effectLst/>
              </a:rPr>
              <a:t> (10</a:t>
            </a:r>
            <a:r>
              <a:rPr lang="ru-RU" sz="2800" baseline="30000" dirty="0">
                <a:solidFill>
                  <a:srgbClr val="FFFFFF"/>
                </a:solidFill>
                <a:effectLst/>
              </a:rPr>
              <a:t>10</a:t>
            </a:r>
            <a:r>
              <a:rPr lang="ru-RU" sz="2800" dirty="0">
                <a:solidFill>
                  <a:srgbClr val="FFFFFF"/>
                </a:solidFill>
                <a:effectLst/>
              </a:rPr>
              <a:t> </a:t>
            </a:r>
            <a:r>
              <a:rPr lang="ru-RU" sz="2800" dirty="0" err="1">
                <a:solidFill>
                  <a:srgbClr val="FFFFFF"/>
                </a:solidFill>
                <a:effectLst/>
              </a:rPr>
              <a:t>antiprotons</a:t>
            </a:r>
            <a:r>
              <a:rPr lang="ru-RU" sz="2800" dirty="0">
                <a:solidFill>
                  <a:srgbClr val="FFFFFF"/>
                </a:solidFill>
                <a:effectLst/>
              </a:rPr>
              <a:t> </a:t>
            </a:r>
            <a:r>
              <a:rPr lang="ru-RU" sz="2800" dirty="0" err="1">
                <a:solidFill>
                  <a:srgbClr val="FFFFFF"/>
                </a:solidFill>
                <a:effectLst/>
              </a:rPr>
              <a:t>per</a:t>
            </a:r>
            <a:r>
              <a:rPr lang="ru-RU" sz="2800" dirty="0">
                <a:solidFill>
                  <a:srgbClr val="FFFFFF"/>
                </a:solidFill>
                <a:effectLst/>
              </a:rPr>
              <a:t> </a:t>
            </a:r>
            <a:r>
              <a:rPr lang="ru-RU" sz="2800" dirty="0" err="1">
                <a:solidFill>
                  <a:srgbClr val="FFFFFF"/>
                </a:solidFill>
                <a:effectLst/>
              </a:rPr>
              <a:t>day</a:t>
            </a:r>
            <a:r>
              <a:rPr lang="ru-RU" sz="2800" dirty="0">
                <a:solidFill>
                  <a:srgbClr val="FFFFFF"/>
                </a:solidFill>
                <a:effectLst/>
              </a:rPr>
              <a:t>) for </a:t>
            </a:r>
            <a:r>
              <a:rPr lang="ru-RU" sz="2800" dirty="0" err="1">
                <a:solidFill>
                  <a:srgbClr val="FFFFFF"/>
                </a:solidFill>
                <a:effectLst/>
              </a:rPr>
              <a:t>the</a:t>
            </a:r>
            <a:r>
              <a:rPr lang="ru-RU" sz="2800" dirty="0">
                <a:solidFill>
                  <a:srgbClr val="FFFFFF"/>
                </a:solidFill>
                <a:effectLst/>
              </a:rPr>
              <a:t> 10</a:t>
            </a:r>
            <a:r>
              <a:rPr lang="ru-RU" sz="2800" baseline="30000" dirty="0">
                <a:solidFill>
                  <a:srgbClr val="FFFFFF"/>
                </a:solidFill>
                <a:effectLst/>
              </a:rPr>
              <a:t>13</a:t>
            </a:r>
            <a:r>
              <a:rPr lang="ru-RU" sz="2800" dirty="0">
                <a:solidFill>
                  <a:srgbClr val="FFFFFF"/>
                </a:solidFill>
                <a:effectLst/>
              </a:rPr>
              <a:t> </a:t>
            </a:r>
            <a:r>
              <a:rPr lang="ru-RU" sz="2800" dirty="0" err="1">
                <a:solidFill>
                  <a:srgbClr val="FFFFFF"/>
                </a:solidFill>
                <a:effectLst/>
              </a:rPr>
              <a:t>primary</a:t>
            </a:r>
            <a:r>
              <a:rPr lang="ru-RU" sz="2800" dirty="0">
                <a:solidFill>
                  <a:srgbClr val="FFFFFF"/>
                </a:solidFill>
                <a:effectLst/>
              </a:rPr>
              <a:t> </a:t>
            </a:r>
            <a:r>
              <a:rPr lang="ru-RU" sz="2800" dirty="0" err="1">
                <a:solidFill>
                  <a:srgbClr val="FFFFFF"/>
                </a:solidFill>
                <a:effectLst/>
              </a:rPr>
              <a:t>protons</a:t>
            </a:r>
            <a:r>
              <a:rPr lang="ru-RU" sz="2800" dirty="0">
                <a:solidFill>
                  <a:srgbClr val="FFFFFF"/>
                </a:solidFill>
                <a:effectLst/>
              </a:rPr>
              <a:t> </a:t>
            </a:r>
            <a:r>
              <a:rPr lang="ru-RU" sz="2800" dirty="0" err="1">
                <a:solidFill>
                  <a:srgbClr val="FFFFFF"/>
                </a:solidFill>
                <a:effectLst/>
              </a:rPr>
              <a:t>from</a:t>
            </a:r>
            <a:r>
              <a:rPr lang="ru-RU" sz="2800" dirty="0">
                <a:solidFill>
                  <a:srgbClr val="FFFFFF"/>
                </a:solidFill>
                <a:effectLst/>
              </a:rPr>
              <a:t> </a:t>
            </a:r>
            <a:r>
              <a:rPr lang="ru-RU" sz="2800" dirty="0" err="1">
                <a:solidFill>
                  <a:srgbClr val="FFFFFF"/>
                </a:solidFill>
                <a:effectLst/>
              </a:rPr>
              <a:t>the</a:t>
            </a:r>
            <a:r>
              <a:rPr lang="ru-RU" sz="2800" dirty="0">
                <a:solidFill>
                  <a:srgbClr val="FFFFFF"/>
                </a:solidFill>
                <a:effectLst/>
              </a:rPr>
              <a:t> U-70 </a:t>
            </a:r>
            <a:r>
              <a:rPr lang="ru-RU" sz="2800" dirty="0" err="1">
                <a:solidFill>
                  <a:srgbClr val="FFFFFF"/>
                </a:solidFill>
                <a:effectLst/>
              </a:rPr>
              <a:t>to</a:t>
            </a:r>
            <a:r>
              <a:rPr lang="ru-RU" sz="2800" dirty="0">
                <a:solidFill>
                  <a:srgbClr val="FFFFFF"/>
                </a:solidFill>
                <a:effectLst/>
              </a:rPr>
              <a:t> </a:t>
            </a:r>
            <a:r>
              <a:rPr lang="ru-RU" sz="2800" dirty="0" err="1">
                <a:solidFill>
                  <a:srgbClr val="FFFFFF"/>
                </a:solidFill>
                <a:effectLst/>
              </a:rPr>
              <a:t>the</a:t>
            </a:r>
            <a:r>
              <a:rPr lang="ru-RU" sz="2800" dirty="0">
                <a:solidFill>
                  <a:srgbClr val="FFFFFF"/>
                </a:solidFill>
                <a:effectLst/>
              </a:rPr>
              <a:t> </a:t>
            </a:r>
            <a:r>
              <a:rPr lang="ru-RU" sz="2800" dirty="0" err="1">
                <a:solidFill>
                  <a:srgbClr val="FFFFFF"/>
                </a:solidFill>
                <a:effectLst/>
              </a:rPr>
              <a:t>primary</a:t>
            </a:r>
            <a:r>
              <a:rPr lang="ru-RU" sz="2800" dirty="0">
                <a:solidFill>
                  <a:srgbClr val="FFFFFF"/>
                </a:solidFill>
                <a:effectLst/>
              </a:rPr>
              <a:t> </a:t>
            </a:r>
            <a:r>
              <a:rPr lang="ru-RU" sz="2800" dirty="0" err="1">
                <a:solidFill>
                  <a:srgbClr val="FFFFFF"/>
                </a:solidFill>
                <a:effectLst/>
              </a:rPr>
              <a:t>target</a:t>
            </a:r>
            <a:r>
              <a:rPr lang="ru-RU" sz="2800" dirty="0">
                <a:solidFill>
                  <a:srgbClr val="FFFFFF"/>
                </a:solidFill>
                <a:effectLst/>
              </a:rPr>
              <a:t>. </a:t>
            </a:r>
            <a:endParaRPr lang="en-US" sz="2800" dirty="0">
              <a:solidFill>
                <a:srgbClr val="FFFFFF"/>
              </a:solidFill>
              <a:effectLst/>
            </a:endParaRPr>
          </a:p>
          <a:p>
            <a:pPr marL="0" lvl="0" indent="0">
              <a:buClr>
                <a:srgbClr val="FFFFCC"/>
              </a:buClr>
              <a:buNone/>
            </a:pPr>
            <a:r>
              <a:rPr lang="en-US" sz="2400" dirty="0" err="1">
                <a:latin typeface="CharisSIL"/>
              </a:rPr>
              <a:t>V.Abramov</a:t>
            </a:r>
            <a:r>
              <a:rPr lang="en-US" sz="2400" dirty="0">
                <a:latin typeface="CharisSIL"/>
              </a:rPr>
              <a:t> et al, The polarized proton and antiproton beam project at U-70 accelerator </a:t>
            </a:r>
            <a:r>
              <a:rPr lang="en-US" sz="2400" dirty="0"/>
              <a:t>Nuclear Inst. and Methods in Physics Research, A 901 (2018) 62–68 </a:t>
            </a:r>
            <a:endParaRPr lang="ru-RU" sz="2400" dirty="0">
              <a:solidFill>
                <a:srgbClr val="FFFFFF"/>
              </a:solidFill>
            </a:endParaRPr>
          </a:p>
          <a:p>
            <a:endParaRPr lang="ru-RU" dirty="0"/>
          </a:p>
        </p:txBody>
      </p:sp>
      <p:sp>
        <p:nvSpPr>
          <p:cNvPr id="4" name="Дата 3"/>
          <p:cNvSpPr>
            <a:spLocks noGrp="1"/>
          </p:cNvSpPr>
          <p:nvPr>
            <p:ph type="dt" sz="half" idx="10"/>
          </p:nvPr>
        </p:nvSpPr>
        <p:spPr/>
        <p:txBody>
          <a:bodyPr/>
          <a:lstStyle/>
          <a:p>
            <a:r>
              <a:rPr lang="en-US" altLang="ru-RU" dirty="0"/>
              <a:t>SPD 2021</a:t>
            </a:r>
            <a:endParaRPr lang="ru-RU" altLang="ru-RU" dirty="0"/>
          </a:p>
        </p:txBody>
      </p:sp>
      <p:sp>
        <p:nvSpPr>
          <p:cNvPr id="5" name="Нижний колонтитул 4"/>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13</a:t>
            </a:fld>
            <a:endParaRPr lang="ru-RU" altLang="ru-RU"/>
          </a:p>
        </p:txBody>
      </p:sp>
    </p:spTree>
    <p:extLst>
      <p:ext uri="{BB962C8B-B14F-4D97-AF65-F5344CB8AC3E}">
        <p14:creationId xmlns:p14="http://schemas.microsoft.com/office/powerpoint/2010/main" val="2912350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846931"/>
          </a:xfrm>
        </p:spPr>
        <p:txBody>
          <a:bodyPr/>
          <a:lstStyle/>
          <a:p>
            <a:r>
              <a:rPr lang="en-US" dirty="0"/>
              <a:t>Polarimetry</a:t>
            </a:r>
            <a:endParaRPr lang="ru-RU" dirty="0"/>
          </a:p>
        </p:txBody>
      </p:sp>
      <p:sp>
        <p:nvSpPr>
          <p:cNvPr id="3" name="Объект 2"/>
          <p:cNvSpPr>
            <a:spLocks noGrp="1"/>
          </p:cNvSpPr>
          <p:nvPr>
            <p:ph idx="1"/>
          </p:nvPr>
        </p:nvSpPr>
        <p:spPr>
          <a:xfrm>
            <a:off x="457200" y="1124744"/>
            <a:ext cx="8229600" cy="5006181"/>
          </a:xfrm>
        </p:spPr>
        <p:txBody>
          <a:bodyPr/>
          <a:lstStyle/>
          <a:p>
            <a:r>
              <a:rPr lang="en-US" sz="2200" dirty="0"/>
              <a:t>Absolute </a:t>
            </a:r>
            <a:r>
              <a:rPr lang="en-US" sz="2200" dirty="0" err="1"/>
              <a:t>polarimeter</a:t>
            </a:r>
            <a:r>
              <a:rPr lang="en-US" sz="2200" dirty="0"/>
              <a:t> (elastic scattering)</a:t>
            </a:r>
          </a:p>
          <a:p>
            <a:pPr lvl="1"/>
            <a:r>
              <a:rPr lang="pt-BR" sz="2000" dirty="0"/>
              <a:t>J.Phys.Conf.Ser. 798 (2017) no.1, 012179</a:t>
            </a:r>
          </a:p>
          <a:p>
            <a:pPr lvl="1"/>
            <a:r>
              <a:rPr lang="en-US" sz="2000" dirty="0">
                <a:latin typeface="Times-Roman"/>
              </a:rPr>
              <a:t>Journal of Physics: Conference Series </a:t>
            </a:r>
            <a:r>
              <a:rPr lang="en-US" sz="2000" b="1" dirty="0">
                <a:latin typeface="Times-Bold"/>
              </a:rPr>
              <a:t>678 </a:t>
            </a:r>
            <a:r>
              <a:rPr lang="en-US" sz="2000" dirty="0">
                <a:latin typeface="Times-Roman"/>
              </a:rPr>
              <a:t>(2016) 012034</a:t>
            </a:r>
            <a:endParaRPr lang="en-US" sz="2000" dirty="0"/>
          </a:p>
          <a:p>
            <a:r>
              <a:rPr lang="en-US" sz="2200" dirty="0"/>
              <a:t>Inclusive pion production </a:t>
            </a:r>
          </a:p>
          <a:p>
            <a:pPr lvl="1"/>
            <a:r>
              <a:rPr lang="en-US" sz="2000" dirty="0">
                <a:latin typeface="Times-Roman"/>
              </a:rPr>
              <a:t>Journal of Physics: Conference Series </a:t>
            </a:r>
            <a:r>
              <a:rPr lang="en-US" sz="2000" b="1" dirty="0">
                <a:latin typeface="Times-Bold"/>
              </a:rPr>
              <a:t>678 </a:t>
            </a:r>
            <a:r>
              <a:rPr lang="en-US" sz="2000" dirty="0">
                <a:latin typeface="Times-Roman"/>
              </a:rPr>
              <a:t>(2016) 012028</a:t>
            </a:r>
            <a:endParaRPr lang="en-US" sz="2000" dirty="0"/>
          </a:p>
          <a:p>
            <a:r>
              <a:rPr lang="en-US" sz="2200" dirty="0" err="1"/>
              <a:t>Primakoff</a:t>
            </a:r>
            <a:r>
              <a:rPr lang="en-US" sz="2200" dirty="0"/>
              <a:t> effect </a:t>
            </a:r>
            <a:r>
              <a:rPr lang="en-US" sz="2200" dirty="0" err="1"/>
              <a:t>polarimeter</a:t>
            </a:r>
            <a:endParaRPr lang="en-US" sz="2200" dirty="0"/>
          </a:p>
          <a:p>
            <a:r>
              <a:rPr lang="en-US" sz="2200" dirty="0"/>
              <a:t>Tagging system in intermediate focus and beam momentum measurement</a:t>
            </a:r>
          </a:p>
          <a:p>
            <a:pPr lvl="1"/>
            <a:r>
              <a:rPr lang="en-US" sz="2000" dirty="0"/>
              <a:t>Intern. J. of Modern Physics: Conf. Ser. Vol. 40 (2016) 1660086</a:t>
            </a:r>
          </a:p>
          <a:p>
            <a:endParaRPr lang="ru-RU" sz="2400" dirty="0"/>
          </a:p>
        </p:txBody>
      </p:sp>
      <p:sp>
        <p:nvSpPr>
          <p:cNvPr id="4" name="Дата 3"/>
          <p:cNvSpPr>
            <a:spLocks noGrp="1"/>
          </p:cNvSpPr>
          <p:nvPr>
            <p:ph type="dt" sz="half" idx="10"/>
          </p:nvPr>
        </p:nvSpPr>
        <p:spPr/>
        <p:txBody>
          <a:bodyPr/>
          <a:lstStyle/>
          <a:p>
            <a:r>
              <a:rPr lang="en-US" altLang="ru-RU" dirty="0"/>
              <a:t>SPD 2021</a:t>
            </a:r>
            <a:endParaRPr lang="ru-RU" altLang="ru-RU" dirty="0"/>
          </a:p>
        </p:txBody>
      </p:sp>
      <p:sp>
        <p:nvSpPr>
          <p:cNvPr id="5" name="Нижний колонтитул 4"/>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14</a:t>
            </a:fld>
            <a:endParaRPr lang="ru-RU" altLang="ru-RU"/>
          </a:p>
        </p:txBody>
      </p:sp>
      <p:pic>
        <p:nvPicPr>
          <p:cNvPr id="2355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509120"/>
            <a:ext cx="8856984" cy="1659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3802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774923"/>
          </a:xfrm>
        </p:spPr>
        <p:txBody>
          <a:bodyPr/>
          <a:lstStyle/>
          <a:p>
            <a:r>
              <a:rPr lang="en-US" dirty="0"/>
              <a:t>Experimental Setup </a:t>
            </a:r>
            <a:endParaRPr lang="ru-RU" dirty="0"/>
          </a:p>
        </p:txBody>
      </p:sp>
      <p:sp>
        <p:nvSpPr>
          <p:cNvPr id="4" name="Дата 3"/>
          <p:cNvSpPr>
            <a:spLocks noGrp="1"/>
          </p:cNvSpPr>
          <p:nvPr>
            <p:ph type="dt" sz="half" idx="10"/>
          </p:nvPr>
        </p:nvSpPr>
        <p:spPr/>
        <p:txBody>
          <a:bodyPr/>
          <a:lstStyle/>
          <a:p>
            <a:r>
              <a:rPr lang="en-US" altLang="ru-RU" dirty="0"/>
              <a:t>SPD 2021</a:t>
            </a:r>
            <a:endParaRPr lang="ru-RU" altLang="ru-RU" dirty="0"/>
          </a:p>
        </p:txBody>
      </p:sp>
      <p:sp>
        <p:nvSpPr>
          <p:cNvPr id="5" name="Нижний колонтитул 4"/>
          <p:cNvSpPr>
            <a:spLocks noGrp="1"/>
          </p:cNvSpPr>
          <p:nvPr>
            <p:ph type="ftr" sz="quarter" idx="11"/>
          </p:nvPr>
        </p:nvSpPr>
        <p:spPr/>
        <p:txBody>
          <a:bodyPr/>
          <a:lstStyle/>
          <a:p>
            <a:r>
              <a:rPr lang="en-US" altLang="ru-RU" dirty="0"/>
              <a:t>V. Mochalov, SPASCHARM</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15</a:t>
            </a:fld>
            <a:endParaRPr lang="ru-RU" altLang="ru-RU"/>
          </a:p>
        </p:txBody>
      </p:sp>
      <p:pic>
        <p:nvPicPr>
          <p:cNvPr id="2375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5400000">
            <a:off x="2136686" y="-472390"/>
            <a:ext cx="5112568" cy="8162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1224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z="4000" dirty="0"/>
              <a:t>New challenging polarized target</a:t>
            </a:r>
            <a:endParaRPr lang="ru-RU" sz="4000" dirty="0"/>
          </a:p>
        </p:txBody>
      </p:sp>
      <p:sp>
        <p:nvSpPr>
          <p:cNvPr id="3" name="Объект 2"/>
          <p:cNvSpPr>
            <a:spLocks noGrp="1"/>
          </p:cNvSpPr>
          <p:nvPr>
            <p:ph idx="1"/>
          </p:nvPr>
        </p:nvSpPr>
        <p:spPr/>
        <p:txBody>
          <a:bodyPr/>
          <a:lstStyle/>
          <a:p>
            <a:r>
              <a:rPr lang="en-US" dirty="0"/>
              <a:t>New polarized (both transverse and longitudinal) </a:t>
            </a:r>
            <a:r>
              <a:rPr lang="en-US" dirty="0">
                <a:solidFill>
                  <a:srgbClr val="92D050"/>
                </a:solidFill>
              </a:rPr>
              <a:t>without</a:t>
            </a:r>
            <a:r>
              <a:rPr lang="en-US" dirty="0"/>
              <a:t> external holding field</a:t>
            </a:r>
          </a:p>
          <a:p>
            <a:r>
              <a:rPr lang="en-US" dirty="0"/>
              <a:t>Polarized target cryostat with superconducting coils  </a:t>
            </a:r>
          </a:p>
          <a:p>
            <a:r>
              <a:rPr lang="en-US" dirty="0"/>
              <a:t>JINR-Mainz-Bonn-Bochum team</a:t>
            </a:r>
            <a:endParaRPr lang="ru-RU" dirty="0"/>
          </a:p>
          <a:p>
            <a:endParaRPr lang="ru-RU" dirty="0"/>
          </a:p>
        </p:txBody>
      </p:sp>
      <p:sp>
        <p:nvSpPr>
          <p:cNvPr id="4" name="Дата 3"/>
          <p:cNvSpPr>
            <a:spLocks noGrp="1"/>
          </p:cNvSpPr>
          <p:nvPr>
            <p:ph type="dt" sz="half" idx="10"/>
          </p:nvPr>
        </p:nvSpPr>
        <p:spPr/>
        <p:txBody>
          <a:bodyPr/>
          <a:lstStyle/>
          <a:p>
            <a:r>
              <a:rPr lang="en-US" altLang="ru-RU" dirty="0"/>
              <a:t>SPD 2021</a:t>
            </a:r>
            <a:endParaRPr lang="ru-RU" altLang="ru-RU" dirty="0"/>
          </a:p>
        </p:txBody>
      </p:sp>
      <p:sp>
        <p:nvSpPr>
          <p:cNvPr id="5" name="Нижний колонтитул 4"/>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16</a:t>
            </a:fld>
            <a:endParaRPr lang="ru-RU" altLang="ru-RU"/>
          </a:p>
        </p:txBody>
      </p:sp>
      <p:pic>
        <p:nvPicPr>
          <p:cNvPr id="2406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301750"/>
            <a:ext cx="8352928" cy="5007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880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0642"/>
                                        </p:tgtEl>
                                        <p:attrNameLst>
                                          <p:attrName>style.visibility</p:attrName>
                                        </p:attrNameLst>
                                      </p:cBhvr>
                                      <p:to>
                                        <p:strVal val="visible"/>
                                      </p:to>
                                    </p:set>
                                    <p:anim calcmode="lin" valueType="num">
                                      <p:cBhvr additive="base">
                                        <p:cTn id="7" dur="500" fill="hold"/>
                                        <p:tgtEl>
                                          <p:spTgt spid="240642"/>
                                        </p:tgtEl>
                                        <p:attrNameLst>
                                          <p:attrName>ppt_x</p:attrName>
                                        </p:attrNameLst>
                                      </p:cBhvr>
                                      <p:tavLst>
                                        <p:tav tm="0">
                                          <p:val>
                                            <p:strVal val="#ppt_x"/>
                                          </p:val>
                                        </p:tav>
                                        <p:tav tm="100000">
                                          <p:val>
                                            <p:strVal val="#ppt_x"/>
                                          </p:val>
                                        </p:tav>
                                      </p:tavLst>
                                    </p:anim>
                                    <p:anim calcmode="lin" valueType="num">
                                      <p:cBhvr additive="base">
                                        <p:cTn id="8" dur="500" fill="hold"/>
                                        <p:tgtEl>
                                          <p:spTgt spid="2406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Electromagnetic Calorimeter</a:t>
            </a:r>
            <a:endParaRPr lang="ru-RU" dirty="0"/>
          </a:p>
        </p:txBody>
      </p:sp>
      <p:sp>
        <p:nvSpPr>
          <p:cNvPr id="8" name="Текст 7"/>
          <p:cNvSpPr>
            <a:spLocks noGrp="1"/>
          </p:cNvSpPr>
          <p:nvPr>
            <p:ph type="body" sz="half" idx="2"/>
          </p:nvPr>
        </p:nvSpPr>
        <p:spPr>
          <a:xfrm>
            <a:off x="5724128" y="1412776"/>
            <a:ext cx="3312368" cy="4718149"/>
          </a:xfrm>
        </p:spPr>
        <p:txBody>
          <a:bodyPr/>
          <a:lstStyle/>
          <a:p>
            <a:pPr marL="0" lvl="0" indent="0" algn="just" eaLnBrk="0" hangingPunct="0">
              <a:buNone/>
            </a:pPr>
            <a:r>
              <a:rPr lang="en-US" sz="2000" b="1" dirty="0">
                <a:effectLst/>
              </a:rPr>
              <a:t>Fine-segmented “</a:t>
            </a:r>
            <a:r>
              <a:rPr lang="en-US" sz="2000" b="1" dirty="0" err="1">
                <a:effectLst/>
              </a:rPr>
              <a:t>shashlyk</a:t>
            </a:r>
            <a:r>
              <a:rPr lang="en-US" sz="2000" b="1" dirty="0">
                <a:effectLst/>
              </a:rPr>
              <a:t>”-type calorimeter,</a:t>
            </a:r>
          </a:p>
          <a:p>
            <a:pPr marL="0" lvl="0" indent="0" algn="just" eaLnBrk="0" hangingPunct="0">
              <a:buNone/>
            </a:pPr>
            <a:endParaRPr lang="en-US" sz="2000" b="1" dirty="0">
              <a:effectLst/>
            </a:endParaRPr>
          </a:p>
          <a:p>
            <a:pPr marL="0" lvl="0" indent="0" eaLnBrk="0" hangingPunct="0">
              <a:buNone/>
            </a:pPr>
            <a:r>
              <a:rPr lang="en-US" sz="2000" b="1" dirty="0">
                <a:effectLst/>
              </a:rPr>
              <a:t>Cell structure: Scintillator: 1.5 mm, Lead: 0.3 mm (</a:t>
            </a:r>
            <a:r>
              <a:rPr lang="en-US" sz="2000" b="1" dirty="0">
                <a:solidFill>
                  <a:srgbClr val="66FF33"/>
                </a:solidFill>
                <a:effectLst/>
              </a:rPr>
              <a:t>380 layers</a:t>
            </a:r>
            <a:r>
              <a:rPr lang="en-US" sz="2000" b="1" dirty="0">
                <a:effectLst/>
              </a:rPr>
              <a:t>)</a:t>
            </a:r>
          </a:p>
          <a:p>
            <a:pPr marL="0" lvl="0" indent="0" algn="just" eaLnBrk="0" hangingPunct="0">
              <a:buNone/>
            </a:pPr>
            <a:endParaRPr lang="en-US" sz="2000" b="1" dirty="0">
              <a:effectLst/>
            </a:endParaRPr>
          </a:p>
          <a:p>
            <a:pPr marL="0" lvl="0" indent="0" algn="just" eaLnBrk="0" hangingPunct="0">
              <a:buNone/>
            </a:pPr>
            <a:r>
              <a:rPr lang="en-US" sz="2000" b="1" dirty="0">
                <a:effectLst/>
              </a:rPr>
              <a:t>2400 cells of the size 55×55×700 mm</a:t>
            </a:r>
            <a:r>
              <a:rPr lang="en-US" sz="2000" b="1" baseline="30000" dirty="0">
                <a:effectLst/>
              </a:rPr>
              <a:t>3</a:t>
            </a:r>
            <a:r>
              <a:rPr lang="en-US" sz="2000" b="1" dirty="0">
                <a:effectLst/>
              </a:rPr>
              <a:t>, depth ~20X</a:t>
            </a:r>
            <a:r>
              <a:rPr lang="en-US" sz="2000" b="1" baseline="-25000" dirty="0">
                <a:effectLst/>
              </a:rPr>
              <a:t>0 </a:t>
            </a:r>
            <a:r>
              <a:rPr lang="en-US" sz="2000" b="1" dirty="0">
                <a:effectLst/>
              </a:rPr>
              <a:t> About </a:t>
            </a:r>
            <a:r>
              <a:rPr lang="en-US" sz="2000" b="1" dirty="0">
                <a:solidFill>
                  <a:srgbClr val="66FF33"/>
                </a:solidFill>
                <a:effectLst/>
              </a:rPr>
              <a:t>11-12</a:t>
            </a:r>
            <a:r>
              <a:rPr lang="en-US" sz="2000" b="1" dirty="0">
                <a:effectLst/>
              </a:rPr>
              <a:t> m from target</a:t>
            </a:r>
          </a:p>
          <a:p>
            <a:pPr marL="0" lvl="0" indent="0" algn="just" eaLnBrk="0" hangingPunct="0">
              <a:buNone/>
            </a:pPr>
            <a:r>
              <a:rPr lang="en-US" sz="2000" b="1" dirty="0">
                <a:effectLst/>
              </a:rPr>
              <a:t>Photodetectors: Hamamatsu R7899</a:t>
            </a:r>
          </a:p>
          <a:p>
            <a:pPr marL="0" indent="0">
              <a:buNone/>
            </a:pPr>
            <a:endParaRPr lang="ru-RU" dirty="0"/>
          </a:p>
        </p:txBody>
      </p:sp>
      <p:sp>
        <p:nvSpPr>
          <p:cNvPr id="4" name="Дата 3"/>
          <p:cNvSpPr>
            <a:spLocks noGrp="1"/>
          </p:cNvSpPr>
          <p:nvPr>
            <p:ph type="dt" sz="half" idx="10"/>
          </p:nvPr>
        </p:nvSpPr>
        <p:spPr/>
        <p:txBody>
          <a:bodyPr/>
          <a:lstStyle/>
          <a:p>
            <a:r>
              <a:rPr lang="en-US" altLang="ru-RU" dirty="0"/>
              <a:t>SPD 2021</a:t>
            </a:r>
            <a:endParaRPr lang="ru-RU" altLang="ru-RU" dirty="0"/>
          </a:p>
        </p:txBody>
      </p:sp>
      <p:sp>
        <p:nvSpPr>
          <p:cNvPr id="5" name="Нижний колонтитул 4"/>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17</a:t>
            </a:fld>
            <a:endParaRPr lang="ru-RU" altLang="ru-RU"/>
          </a:p>
        </p:txBody>
      </p:sp>
      <p:pic>
        <p:nvPicPr>
          <p:cNvPr id="242690"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556792"/>
            <a:ext cx="5054839" cy="218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269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3861048"/>
            <a:ext cx="2232248" cy="2327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26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2078" y="3861048"/>
            <a:ext cx="1693083" cy="232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269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1466442"/>
            <a:ext cx="5040560" cy="4721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787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2695"/>
                                        </p:tgtEl>
                                        <p:attrNameLst>
                                          <p:attrName>style.visibility</p:attrName>
                                        </p:attrNameLst>
                                      </p:cBhvr>
                                      <p:to>
                                        <p:strVal val="visible"/>
                                      </p:to>
                                    </p:set>
                                    <p:anim calcmode="lin" valueType="num">
                                      <p:cBhvr additive="base">
                                        <p:cTn id="7" dur="500" fill="hold"/>
                                        <p:tgtEl>
                                          <p:spTgt spid="242695"/>
                                        </p:tgtEl>
                                        <p:attrNameLst>
                                          <p:attrName>ppt_x</p:attrName>
                                        </p:attrNameLst>
                                      </p:cBhvr>
                                      <p:tavLst>
                                        <p:tav tm="0">
                                          <p:val>
                                            <p:strVal val="#ppt_x"/>
                                          </p:val>
                                        </p:tav>
                                        <p:tav tm="100000">
                                          <p:val>
                                            <p:strVal val="#ppt_x"/>
                                          </p:val>
                                        </p:tav>
                                      </p:tavLst>
                                    </p:anim>
                                    <p:anim calcmode="lin" valueType="num">
                                      <p:cBhvr additive="base">
                                        <p:cTn id="8" dur="500" fill="hold"/>
                                        <p:tgtEl>
                                          <p:spTgt spid="2426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Particle Identification</a:t>
            </a:r>
            <a:endParaRPr lang="ru-RU" dirty="0"/>
          </a:p>
        </p:txBody>
      </p:sp>
      <p:sp>
        <p:nvSpPr>
          <p:cNvPr id="4" name="Дата 3"/>
          <p:cNvSpPr>
            <a:spLocks noGrp="1"/>
          </p:cNvSpPr>
          <p:nvPr>
            <p:ph type="dt" sz="half" idx="10"/>
          </p:nvPr>
        </p:nvSpPr>
        <p:spPr/>
        <p:txBody>
          <a:bodyPr/>
          <a:lstStyle/>
          <a:p>
            <a:r>
              <a:rPr lang="en-US" altLang="ru-RU" dirty="0"/>
              <a:t>SPD 2021</a:t>
            </a:r>
            <a:endParaRPr lang="ru-RU" altLang="ru-RU" dirty="0"/>
          </a:p>
        </p:txBody>
      </p:sp>
      <p:sp>
        <p:nvSpPr>
          <p:cNvPr id="5" name="Нижний колонтитул 4"/>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18</a:t>
            </a:fld>
            <a:endParaRPr lang="ru-RU" altLang="ru-RU"/>
          </a:p>
        </p:txBody>
      </p:sp>
      <p:pic>
        <p:nvPicPr>
          <p:cNvPr id="2437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268760"/>
            <a:ext cx="6772275" cy="295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67544" y="4293096"/>
            <a:ext cx="7704856" cy="646331"/>
          </a:xfrm>
          <a:prstGeom prst="rect">
            <a:avLst/>
          </a:prstGeom>
          <a:noFill/>
        </p:spPr>
        <p:txBody>
          <a:bodyPr wrap="square" rtlCol="0">
            <a:spAutoFit/>
          </a:bodyPr>
          <a:lstStyle/>
          <a:p>
            <a:r>
              <a:rPr lang="en-US" b="1" dirty="0"/>
              <a:t>PANDA type detector, </a:t>
            </a:r>
            <a:r>
              <a:rPr lang="en-US" b="1" dirty="0" err="1"/>
              <a:t>Phys.Usp</a:t>
            </a:r>
            <a:r>
              <a:rPr lang="en-US" b="1" dirty="0"/>
              <a:t>. 58 (2015) no.5, 503-511, </a:t>
            </a:r>
          </a:p>
          <a:p>
            <a:r>
              <a:rPr lang="en-US" b="1" dirty="0" err="1"/>
              <a:t>Usp.Fiz.Nauk</a:t>
            </a:r>
            <a:r>
              <a:rPr lang="en-US" b="1" dirty="0"/>
              <a:t> 185 (2015) no.5, 540-548</a:t>
            </a:r>
            <a:endParaRPr lang="ru-RU" b="1" dirty="0"/>
          </a:p>
        </p:txBody>
      </p:sp>
      <p:pic>
        <p:nvPicPr>
          <p:cNvPr id="2437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9503" y="1196752"/>
            <a:ext cx="4708921" cy="4583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679503" y="5780341"/>
            <a:ext cx="4708921" cy="369332"/>
          </a:xfrm>
          <a:prstGeom prst="rect">
            <a:avLst/>
          </a:prstGeom>
          <a:noFill/>
        </p:spPr>
        <p:txBody>
          <a:bodyPr wrap="square" rtlCol="0">
            <a:spAutoFit/>
          </a:bodyPr>
          <a:lstStyle/>
          <a:p>
            <a:r>
              <a:rPr lang="en-US" b="1" dirty="0" err="1"/>
              <a:t>Muon</a:t>
            </a:r>
            <a:r>
              <a:rPr lang="en-US" b="1" dirty="0"/>
              <a:t> detector (drift tubes)</a:t>
            </a:r>
            <a:endParaRPr lang="ru-RU" b="1" dirty="0"/>
          </a:p>
        </p:txBody>
      </p:sp>
    </p:spTree>
    <p:extLst>
      <p:ext uri="{BB962C8B-B14F-4D97-AF65-F5344CB8AC3E}">
        <p14:creationId xmlns:p14="http://schemas.microsoft.com/office/powerpoint/2010/main" val="139401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3715"/>
                                        </p:tgtEl>
                                        <p:attrNameLst>
                                          <p:attrName>style.visibility</p:attrName>
                                        </p:attrNameLst>
                                      </p:cBhvr>
                                      <p:to>
                                        <p:strVal val="visible"/>
                                      </p:to>
                                    </p:set>
                                    <p:anim calcmode="lin" valueType="num">
                                      <p:cBhvr additive="base">
                                        <p:cTn id="7" dur="500" fill="hold"/>
                                        <p:tgtEl>
                                          <p:spTgt spid="243715"/>
                                        </p:tgtEl>
                                        <p:attrNameLst>
                                          <p:attrName>ppt_x</p:attrName>
                                        </p:attrNameLst>
                                      </p:cBhvr>
                                      <p:tavLst>
                                        <p:tav tm="0">
                                          <p:val>
                                            <p:strVal val="#ppt_x"/>
                                          </p:val>
                                        </p:tav>
                                        <p:tav tm="100000">
                                          <p:val>
                                            <p:strVal val="#ppt_x"/>
                                          </p:val>
                                        </p:tav>
                                      </p:tavLst>
                                    </p:anim>
                                    <p:anim calcmode="lin" valueType="num">
                                      <p:cBhvr additive="base">
                                        <p:cTn id="8" dur="500" fill="hold"/>
                                        <p:tgtEl>
                                          <p:spTgt spid="2437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z="3600" dirty="0">
                <a:solidFill>
                  <a:srgbClr val="B2B2B2"/>
                </a:solidFill>
              </a:rPr>
              <a:t>SPASCHARM at </a:t>
            </a:r>
            <a:r>
              <a:rPr lang="en-US" sz="3600" dirty="0" err="1">
                <a:solidFill>
                  <a:srgbClr val="B2B2B2"/>
                </a:solidFill>
              </a:rPr>
              <a:t>beamline</a:t>
            </a:r>
            <a:r>
              <a:rPr lang="en-US" sz="3600" dirty="0">
                <a:solidFill>
                  <a:srgbClr val="B2B2B2"/>
                </a:solidFill>
              </a:rPr>
              <a:t> 24</a:t>
            </a:r>
            <a:br>
              <a:rPr lang="en-US" sz="3600" dirty="0">
                <a:solidFill>
                  <a:srgbClr val="B2B2B2"/>
                </a:solidFill>
              </a:rPr>
            </a:br>
            <a:r>
              <a:rPr lang="en-US" sz="3600" dirty="0">
                <a:solidFill>
                  <a:srgbClr val="B2B2B2"/>
                </a:solidFill>
              </a:rPr>
              <a:t>Cost Estimates</a:t>
            </a:r>
            <a:endParaRPr lang="ru-RU" dirty="0"/>
          </a:p>
        </p:txBody>
      </p:sp>
      <p:sp>
        <p:nvSpPr>
          <p:cNvPr id="3" name="Объект 2"/>
          <p:cNvSpPr>
            <a:spLocks noGrp="1"/>
          </p:cNvSpPr>
          <p:nvPr>
            <p:ph idx="1"/>
          </p:nvPr>
        </p:nvSpPr>
        <p:spPr/>
        <p:txBody>
          <a:bodyPr/>
          <a:lstStyle/>
          <a:p>
            <a:r>
              <a:rPr lang="en-US" sz="2800" dirty="0">
                <a:effectLst/>
              </a:rPr>
              <a:t>Cost of detectors  - about 13 </a:t>
            </a:r>
            <a:r>
              <a:rPr lang="en-US" sz="2800" dirty="0" err="1">
                <a:effectLst/>
              </a:rPr>
              <a:t>MEuro</a:t>
            </a:r>
            <a:r>
              <a:rPr lang="en-US" sz="2800" dirty="0">
                <a:effectLst/>
              </a:rPr>
              <a:t>, including</a:t>
            </a:r>
          </a:p>
          <a:p>
            <a:pPr lvl="1"/>
            <a:r>
              <a:rPr lang="en-US" sz="2400" dirty="0" err="1">
                <a:effectLst/>
              </a:rPr>
              <a:t>Shashlyk</a:t>
            </a:r>
            <a:r>
              <a:rPr lang="en-US" sz="2400" dirty="0">
                <a:effectLst/>
              </a:rPr>
              <a:t> calorimeter – 2 </a:t>
            </a:r>
            <a:r>
              <a:rPr lang="en-US" sz="2400" dirty="0" err="1">
                <a:effectLst/>
              </a:rPr>
              <a:t>Meuro</a:t>
            </a:r>
            <a:r>
              <a:rPr lang="en-US" sz="2400" dirty="0">
                <a:effectLst/>
              </a:rPr>
              <a:t> (IHEP)</a:t>
            </a:r>
          </a:p>
          <a:p>
            <a:pPr lvl="1"/>
            <a:r>
              <a:rPr lang="en-US" sz="2400" dirty="0">
                <a:effectLst/>
              </a:rPr>
              <a:t>RICH detector – 3.4 </a:t>
            </a:r>
            <a:r>
              <a:rPr lang="en-US" sz="2400" dirty="0" err="1">
                <a:effectLst/>
              </a:rPr>
              <a:t>MEuro</a:t>
            </a:r>
            <a:r>
              <a:rPr lang="en-US" sz="2400" dirty="0">
                <a:effectLst/>
              </a:rPr>
              <a:t> (BINP)</a:t>
            </a:r>
          </a:p>
          <a:p>
            <a:pPr lvl="1"/>
            <a:r>
              <a:rPr lang="en-US" sz="2400" dirty="0">
                <a:effectLst/>
              </a:rPr>
              <a:t>Spin flippers and cryogenics – 2.6 </a:t>
            </a:r>
            <a:r>
              <a:rPr lang="en-US" sz="2400" dirty="0" err="1">
                <a:effectLst/>
              </a:rPr>
              <a:t>MEuro</a:t>
            </a:r>
            <a:r>
              <a:rPr lang="en-US" sz="2400" dirty="0">
                <a:effectLst/>
              </a:rPr>
              <a:t> (BINP, IHEP, industry)</a:t>
            </a:r>
          </a:p>
          <a:p>
            <a:pPr lvl="1"/>
            <a:r>
              <a:rPr lang="en-US" sz="2400" dirty="0">
                <a:effectLst/>
              </a:rPr>
              <a:t>Polarimetry -  2 </a:t>
            </a:r>
            <a:r>
              <a:rPr lang="en-US" sz="2400" dirty="0" err="1">
                <a:effectLst/>
              </a:rPr>
              <a:t>MEuro</a:t>
            </a:r>
            <a:r>
              <a:rPr lang="en-US" sz="2400" dirty="0">
                <a:effectLst/>
              </a:rPr>
              <a:t> (</a:t>
            </a:r>
            <a:r>
              <a:rPr lang="en-US" sz="2400" dirty="0" err="1">
                <a:effectLst/>
              </a:rPr>
              <a:t>MEPhI</a:t>
            </a:r>
            <a:r>
              <a:rPr lang="en-US" sz="2400" dirty="0">
                <a:effectLst/>
              </a:rPr>
              <a:t>, IHEP, ITEP)</a:t>
            </a:r>
          </a:p>
          <a:p>
            <a:r>
              <a:rPr lang="en-US" sz="2800" dirty="0">
                <a:effectLst/>
              </a:rPr>
              <a:t>Cost of the </a:t>
            </a:r>
            <a:r>
              <a:rPr lang="en-US" sz="2800" dirty="0" err="1">
                <a:effectLst/>
              </a:rPr>
              <a:t>beamline</a:t>
            </a:r>
            <a:r>
              <a:rPr lang="en-US" sz="2800" dirty="0">
                <a:effectLst/>
              </a:rPr>
              <a:t> – 20-25 </a:t>
            </a:r>
            <a:r>
              <a:rPr lang="en-US" sz="2800" dirty="0" err="1">
                <a:effectLst/>
              </a:rPr>
              <a:t>MEuro</a:t>
            </a:r>
            <a:r>
              <a:rPr lang="en-US" sz="2800" dirty="0">
                <a:effectLst/>
              </a:rPr>
              <a:t>.</a:t>
            </a:r>
          </a:p>
          <a:p>
            <a:r>
              <a:rPr lang="en-US" sz="2800" dirty="0">
                <a:effectLst/>
              </a:rPr>
              <a:t>Total cost &lt; 40 </a:t>
            </a:r>
            <a:r>
              <a:rPr lang="en-US" sz="2800" dirty="0" err="1">
                <a:effectLst/>
              </a:rPr>
              <a:t>MEuro</a:t>
            </a:r>
            <a:r>
              <a:rPr lang="en-US" sz="2800" dirty="0">
                <a:effectLst/>
              </a:rPr>
              <a:t> (about 1/5 of the JINR budget)    </a:t>
            </a:r>
            <a:endParaRPr lang="ru-RU" sz="2800" dirty="0">
              <a:effectLst/>
            </a:endParaRPr>
          </a:p>
          <a:p>
            <a:pPr marL="0" indent="0">
              <a:buNone/>
            </a:pPr>
            <a:r>
              <a:rPr lang="en-US" sz="2800" dirty="0">
                <a:solidFill>
                  <a:srgbClr val="FF0000"/>
                </a:solidFill>
              </a:rPr>
              <a:t>(new target not included)</a:t>
            </a:r>
            <a:endParaRPr lang="ru-RU" sz="2800" dirty="0">
              <a:solidFill>
                <a:srgbClr val="FF0000"/>
              </a:solidFill>
            </a:endParaRPr>
          </a:p>
        </p:txBody>
      </p:sp>
      <p:sp>
        <p:nvSpPr>
          <p:cNvPr id="4" name="Дата 3"/>
          <p:cNvSpPr>
            <a:spLocks noGrp="1"/>
          </p:cNvSpPr>
          <p:nvPr>
            <p:ph type="dt" sz="half" idx="10"/>
          </p:nvPr>
        </p:nvSpPr>
        <p:spPr/>
        <p:txBody>
          <a:bodyPr/>
          <a:lstStyle/>
          <a:p>
            <a:r>
              <a:rPr lang="en-US" altLang="ru-RU" dirty="0"/>
              <a:t>SPD 2021</a:t>
            </a:r>
            <a:endParaRPr lang="ru-RU" altLang="ru-RU" dirty="0"/>
          </a:p>
        </p:txBody>
      </p:sp>
      <p:sp>
        <p:nvSpPr>
          <p:cNvPr id="5" name="Нижний колонтитул 4"/>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19</a:t>
            </a:fld>
            <a:endParaRPr lang="ru-RU" altLang="ru-RU"/>
          </a:p>
        </p:txBody>
      </p:sp>
    </p:spTree>
    <p:extLst>
      <p:ext uri="{BB962C8B-B14F-4D97-AF65-F5344CB8AC3E}">
        <p14:creationId xmlns:p14="http://schemas.microsoft.com/office/powerpoint/2010/main" val="1443396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CB67677-8710-4622-9608-3D195D74ED9C}"/>
              </a:ext>
            </a:extLst>
          </p:cNvPr>
          <p:cNvSpPr>
            <a:spLocks noGrp="1"/>
          </p:cNvSpPr>
          <p:nvPr>
            <p:ph type="title"/>
          </p:nvPr>
        </p:nvSpPr>
        <p:spPr/>
        <p:txBody>
          <a:bodyPr/>
          <a:lstStyle/>
          <a:p>
            <a:r>
              <a:rPr lang="en-US" dirty="0"/>
              <a:t>Outline</a:t>
            </a:r>
            <a:endParaRPr lang="ru-RU" dirty="0"/>
          </a:p>
        </p:txBody>
      </p:sp>
      <p:sp>
        <p:nvSpPr>
          <p:cNvPr id="3" name="Объект 2">
            <a:extLst>
              <a:ext uri="{FF2B5EF4-FFF2-40B4-BE49-F238E27FC236}">
                <a16:creationId xmlns:a16="http://schemas.microsoft.com/office/drawing/2014/main" id="{7164229E-1A95-4259-BF97-F53BB9DA2746}"/>
              </a:ext>
            </a:extLst>
          </p:cNvPr>
          <p:cNvSpPr>
            <a:spLocks noGrp="1"/>
          </p:cNvSpPr>
          <p:nvPr>
            <p:ph idx="1"/>
          </p:nvPr>
        </p:nvSpPr>
        <p:spPr>
          <a:xfrm>
            <a:off x="457200" y="1268760"/>
            <a:ext cx="8229600" cy="4862165"/>
          </a:xfrm>
        </p:spPr>
        <p:txBody>
          <a:bodyPr/>
          <a:lstStyle/>
          <a:p>
            <a:r>
              <a:rPr lang="en-US" dirty="0"/>
              <a:t>SPASCHARM Project </a:t>
            </a:r>
          </a:p>
          <a:p>
            <a:pPr lvl="1"/>
            <a:r>
              <a:rPr lang="en-US" dirty="0"/>
              <a:t>Physics – single- double spin</a:t>
            </a:r>
          </a:p>
          <a:p>
            <a:pPr lvl="1">
              <a:buClr>
                <a:srgbClr val="B2B2B2"/>
              </a:buClr>
            </a:pPr>
            <a:r>
              <a:rPr lang="en-US" dirty="0">
                <a:solidFill>
                  <a:srgbClr val="FFFFFF"/>
                </a:solidFill>
              </a:rPr>
              <a:t>Polarized proton and antiproton beams</a:t>
            </a:r>
          </a:p>
          <a:p>
            <a:pPr lvl="1"/>
            <a:r>
              <a:rPr lang="en-US"/>
              <a:t>Experimental Setup</a:t>
            </a:r>
            <a:endParaRPr lang="en-US" dirty="0"/>
          </a:p>
          <a:p>
            <a:r>
              <a:rPr lang="en-US" dirty="0"/>
              <a:t>SPASCHARM current (at beamline 14)</a:t>
            </a:r>
          </a:p>
          <a:p>
            <a:pPr lvl="1"/>
            <a:r>
              <a:rPr lang="en-US" dirty="0"/>
              <a:t>Physics </a:t>
            </a:r>
          </a:p>
          <a:p>
            <a:pPr lvl="1"/>
            <a:r>
              <a:rPr lang="en-US" dirty="0"/>
              <a:t>Current experimental Setup</a:t>
            </a:r>
          </a:p>
          <a:p>
            <a:pPr lvl="1"/>
            <a:r>
              <a:rPr lang="en-US" dirty="0">
                <a:solidFill>
                  <a:srgbClr val="92D050"/>
                </a:solidFill>
              </a:rPr>
              <a:t>Experimental data and nearest plans</a:t>
            </a:r>
          </a:p>
          <a:p>
            <a:endParaRPr lang="ru-RU" dirty="0"/>
          </a:p>
        </p:txBody>
      </p:sp>
      <p:sp>
        <p:nvSpPr>
          <p:cNvPr id="4" name="Дата 3">
            <a:extLst>
              <a:ext uri="{FF2B5EF4-FFF2-40B4-BE49-F238E27FC236}">
                <a16:creationId xmlns:a16="http://schemas.microsoft.com/office/drawing/2014/main" id="{72D29FA3-A756-4EAB-A19C-C72D9AB331FD}"/>
              </a:ext>
            </a:extLst>
          </p:cNvPr>
          <p:cNvSpPr>
            <a:spLocks noGrp="1"/>
          </p:cNvSpPr>
          <p:nvPr>
            <p:ph type="dt" sz="half" idx="10"/>
          </p:nvPr>
        </p:nvSpPr>
        <p:spPr/>
        <p:txBody>
          <a:bodyPr/>
          <a:lstStyle/>
          <a:p>
            <a:r>
              <a:rPr lang="en-US" altLang="ru-RU"/>
              <a:t>SPD 2021</a:t>
            </a:r>
            <a:endParaRPr lang="ru-RU" altLang="ru-RU" dirty="0"/>
          </a:p>
        </p:txBody>
      </p:sp>
      <p:sp>
        <p:nvSpPr>
          <p:cNvPr id="5" name="Нижний колонтитул 4">
            <a:extLst>
              <a:ext uri="{FF2B5EF4-FFF2-40B4-BE49-F238E27FC236}">
                <a16:creationId xmlns:a16="http://schemas.microsoft.com/office/drawing/2014/main" id="{D0F1B863-80F6-4DA6-A0CC-4C345DABCC09}"/>
              </a:ext>
            </a:extLst>
          </p:cNvPr>
          <p:cNvSpPr>
            <a:spLocks noGrp="1"/>
          </p:cNvSpPr>
          <p:nvPr>
            <p:ph type="ftr" sz="quarter" idx="11"/>
          </p:nvPr>
        </p:nvSpPr>
        <p:spPr/>
        <p:txBody>
          <a:bodyPr/>
          <a:lstStyle/>
          <a:p>
            <a:r>
              <a:rPr lang="en-US" altLang="ru-RU"/>
              <a:t>V. Mochalov, SPASCHARM project</a:t>
            </a:r>
            <a:endParaRPr lang="ru-RU" altLang="ru-RU" dirty="0"/>
          </a:p>
        </p:txBody>
      </p:sp>
      <p:sp>
        <p:nvSpPr>
          <p:cNvPr id="6" name="Номер слайда 5">
            <a:extLst>
              <a:ext uri="{FF2B5EF4-FFF2-40B4-BE49-F238E27FC236}">
                <a16:creationId xmlns:a16="http://schemas.microsoft.com/office/drawing/2014/main" id="{260E2D8A-A6A1-484A-A5EB-BFE3A67D1586}"/>
              </a:ext>
            </a:extLst>
          </p:cNvPr>
          <p:cNvSpPr>
            <a:spLocks noGrp="1"/>
          </p:cNvSpPr>
          <p:nvPr>
            <p:ph type="sldNum" sz="quarter" idx="12"/>
          </p:nvPr>
        </p:nvSpPr>
        <p:spPr/>
        <p:txBody>
          <a:bodyPr/>
          <a:lstStyle/>
          <a:p>
            <a:fld id="{36A10669-CE8A-4DA0-B546-D3B064FB49D9}" type="slidenum">
              <a:rPr lang="ru-RU" altLang="ru-RU" smtClean="0"/>
              <a:pPr/>
              <a:t>2</a:t>
            </a:fld>
            <a:endParaRPr lang="ru-RU" altLang="ru-RU"/>
          </a:p>
        </p:txBody>
      </p:sp>
    </p:spTree>
    <p:extLst>
      <p:ext uri="{BB962C8B-B14F-4D97-AF65-F5344CB8AC3E}">
        <p14:creationId xmlns:p14="http://schemas.microsoft.com/office/powerpoint/2010/main" val="10058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z="4000" dirty="0"/>
              <a:t>CDR</a:t>
            </a:r>
            <a:endParaRPr lang="ru-RU" sz="4000" dirty="0"/>
          </a:p>
        </p:txBody>
      </p:sp>
      <p:sp>
        <p:nvSpPr>
          <p:cNvPr id="8" name="Текст 7"/>
          <p:cNvSpPr>
            <a:spLocks noGrp="1"/>
          </p:cNvSpPr>
          <p:nvPr>
            <p:ph type="body" sz="half" idx="2"/>
          </p:nvPr>
        </p:nvSpPr>
        <p:spPr/>
        <p:txBody>
          <a:bodyPr/>
          <a:lstStyle/>
          <a:p>
            <a:r>
              <a:rPr lang="en-US" sz="3200" dirty="0"/>
              <a:t>IHEP Preprint 2019-12 in </a:t>
            </a:r>
            <a:r>
              <a:rPr lang="en-US" sz="3200" dirty="0" err="1"/>
              <a:t>russian</a:t>
            </a:r>
            <a:endParaRPr lang="ru-RU" sz="3200" dirty="0"/>
          </a:p>
        </p:txBody>
      </p:sp>
      <p:sp>
        <p:nvSpPr>
          <p:cNvPr id="4" name="Дата 3"/>
          <p:cNvSpPr>
            <a:spLocks noGrp="1"/>
          </p:cNvSpPr>
          <p:nvPr>
            <p:ph type="dt" sz="half" idx="10"/>
          </p:nvPr>
        </p:nvSpPr>
        <p:spPr/>
        <p:txBody>
          <a:bodyPr/>
          <a:lstStyle/>
          <a:p>
            <a:r>
              <a:rPr lang="en-US" altLang="ru-RU" dirty="0"/>
              <a:t>SPD 2021</a:t>
            </a:r>
            <a:endParaRPr lang="ru-RU" altLang="ru-RU" dirty="0"/>
          </a:p>
        </p:txBody>
      </p:sp>
      <p:sp>
        <p:nvSpPr>
          <p:cNvPr id="5" name="Нижний колонтитул 4"/>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20</a:t>
            </a:fld>
            <a:endParaRPr lang="ru-RU" altLang="ru-RU"/>
          </a:p>
        </p:txBody>
      </p:sp>
      <p:pic>
        <p:nvPicPr>
          <p:cNvPr id="2457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85173" y="188640"/>
            <a:ext cx="5091283" cy="6021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4823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774923"/>
          </a:xfrm>
        </p:spPr>
        <p:txBody>
          <a:bodyPr/>
          <a:lstStyle/>
          <a:p>
            <a:r>
              <a:rPr lang="en-US" sz="3200" dirty="0"/>
              <a:t>SPASCHARM at </a:t>
            </a:r>
            <a:r>
              <a:rPr lang="en-US" sz="3200" dirty="0" err="1"/>
              <a:t>beamline</a:t>
            </a:r>
            <a:r>
              <a:rPr lang="en-US" sz="3200" dirty="0"/>
              <a:t> 14</a:t>
            </a:r>
            <a:endParaRPr lang="ru-RU" sz="3200" dirty="0"/>
          </a:p>
        </p:txBody>
      </p:sp>
      <p:sp>
        <p:nvSpPr>
          <p:cNvPr id="4" name="Дата 3"/>
          <p:cNvSpPr>
            <a:spLocks noGrp="1"/>
          </p:cNvSpPr>
          <p:nvPr>
            <p:ph type="dt" sz="half" idx="10"/>
          </p:nvPr>
        </p:nvSpPr>
        <p:spPr/>
        <p:txBody>
          <a:bodyPr/>
          <a:lstStyle/>
          <a:p>
            <a:r>
              <a:rPr lang="en-US" altLang="ru-RU" dirty="0"/>
              <a:t>SPD 2021</a:t>
            </a:r>
            <a:endParaRPr lang="ru-RU" altLang="ru-RU" dirty="0"/>
          </a:p>
        </p:txBody>
      </p:sp>
      <p:sp>
        <p:nvSpPr>
          <p:cNvPr id="5" name="Нижний колонтитул 4"/>
          <p:cNvSpPr>
            <a:spLocks noGrp="1"/>
          </p:cNvSpPr>
          <p:nvPr>
            <p:ph type="ftr" sz="quarter" idx="11"/>
          </p:nvPr>
        </p:nvSpPr>
        <p:spPr/>
        <p:txBody>
          <a:bodyPr/>
          <a:lstStyle/>
          <a:p>
            <a:r>
              <a:rPr lang="en-US" altLang="ru-RU" dirty="0"/>
              <a:t>V. </a:t>
            </a:r>
            <a:r>
              <a:rPr lang="en-US" altLang="ru-RU" dirty="0" err="1"/>
              <a:t>Mochalov</a:t>
            </a:r>
            <a:r>
              <a:rPr lang="en-US" altLang="ru-RU" dirty="0"/>
              <a:t>, SPASCHARM project</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21</a:t>
            </a:fld>
            <a:endParaRPr lang="ru-RU" altLang="ru-RU"/>
          </a:p>
        </p:txBody>
      </p:sp>
      <p:sp>
        <p:nvSpPr>
          <p:cNvPr id="7" name="TextBox 6"/>
          <p:cNvSpPr txBox="1"/>
          <p:nvPr/>
        </p:nvSpPr>
        <p:spPr>
          <a:xfrm>
            <a:off x="457200" y="4445675"/>
            <a:ext cx="8712968" cy="2031325"/>
          </a:xfrm>
          <a:prstGeom prst="rect">
            <a:avLst/>
          </a:prstGeom>
          <a:noFill/>
        </p:spPr>
        <p:txBody>
          <a:bodyPr wrap="square" rtlCol="0">
            <a:spAutoFit/>
          </a:bodyPr>
          <a:lstStyle/>
          <a:p>
            <a:pPr lvl="0"/>
            <a:r>
              <a:rPr lang="en-US" b="1" dirty="0"/>
              <a:t>Beam Energy 28 GeV, Composition:  pi/K/pbar=98%, 1.8%,0.25%, </a:t>
            </a:r>
          </a:p>
          <a:p>
            <a:pPr lvl="0"/>
            <a:r>
              <a:rPr lang="en-US" b="1" dirty="0"/>
              <a:t>Intensity: up </a:t>
            </a:r>
            <a:r>
              <a:rPr lang="en-US" b="1" dirty="0">
                <a:solidFill>
                  <a:srgbClr val="00B050"/>
                </a:solidFill>
              </a:rPr>
              <a:t>to (0.7-1.2)×10</a:t>
            </a:r>
            <a:r>
              <a:rPr lang="en-US" b="1" baseline="30000" dirty="0">
                <a:solidFill>
                  <a:srgbClr val="00B050"/>
                </a:solidFill>
              </a:rPr>
              <a:t>6</a:t>
            </a:r>
            <a:r>
              <a:rPr lang="en-US" b="1" dirty="0">
                <a:solidFill>
                  <a:srgbClr val="00B050"/>
                </a:solidFill>
              </a:rPr>
              <a:t> </a:t>
            </a:r>
            <a:r>
              <a:rPr lang="en-US" b="1" dirty="0"/>
              <a:t>per (3)-second long spill each 9-second cycle</a:t>
            </a:r>
          </a:p>
          <a:p>
            <a:pPr lvl="0"/>
            <a:r>
              <a:rPr lang="en-US" b="1" dirty="0">
                <a:solidFill>
                  <a:srgbClr val="00B050"/>
                </a:solidFill>
              </a:rPr>
              <a:t>2π</a:t>
            </a:r>
            <a:r>
              <a:rPr lang="en-US" b="1" dirty="0"/>
              <a:t> in azimuth</a:t>
            </a:r>
          </a:p>
          <a:p>
            <a:pPr lvl="0"/>
            <a:r>
              <a:rPr lang="en-US" b="1" i="1" u="sng" dirty="0"/>
              <a:t>Charged</a:t>
            </a:r>
            <a:r>
              <a:rPr lang="en-US" dirty="0"/>
              <a:t>: </a:t>
            </a:r>
            <a:r>
              <a:rPr lang="en-US" b="1" dirty="0" err="1">
                <a:solidFill>
                  <a:srgbClr val="00B050"/>
                </a:solidFill>
              </a:rPr>
              <a:t>Δθ</a:t>
            </a:r>
            <a:r>
              <a:rPr lang="en-US" b="1" baseline="-25000" dirty="0" err="1">
                <a:solidFill>
                  <a:srgbClr val="00B050"/>
                </a:solidFill>
              </a:rPr>
              <a:t>x</a:t>
            </a:r>
            <a:r>
              <a:rPr lang="en-US" b="1" dirty="0">
                <a:solidFill>
                  <a:srgbClr val="00B050"/>
                </a:solidFill>
              </a:rPr>
              <a:t> &gt; ±140 </a:t>
            </a:r>
            <a:r>
              <a:rPr lang="en-US" b="1" dirty="0" err="1">
                <a:solidFill>
                  <a:srgbClr val="00B050"/>
                </a:solidFill>
              </a:rPr>
              <a:t>mrad</a:t>
            </a:r>
            <a:r>
              <a:rPr lang="en-US" b="1" dirty="0">
                <a:solidFill>
                  <a:srgbClr val="00B050"/>
                </a:solidFill>
              </a:rPr>
              <a:t>, </a:t>
            </a:r>
            <a:r>
              <a:rPr lang="en-US" b="1" dirty="0" err="1">
                <a:solidFill>
                  <a:srgbClr val="00B050"/>
                </a:solidFill>
              </a:rPr>
              <a:t>Δθ</a:t>
            </a:r>
            <a:r>
              <a:rPr lang="en-US" b="1" baseline="-25000" dirty="0" err="1">
                <a:solidFill>
                  <a:srgbClr val="00B050"/>
                </a:solidFill>
              </a:rPr>
              <a:t>y</a:t>
            </a:r>
            <a:r>
              <a:rPr lang="en-US" b="1" dirty="0">
                <a:solidFill>
                  <a:srgbClr val="00B050"/>
                </a:solidFill>
              </a:rPr>
              <a:t> ≈ ±150 </a:t>
            </a:r>
            <a:r>
              <a:rPr lang="en-US" b="1" dirty="0" err="1">
                <a:solidFill>
                  <a:srgbClr val="00B050"/>
                </a:solidFill>
              </a:rPr>
              <a:t>mrad</a:t>
            </a:r>
            <a:r>
              <a:rPr lang="en-US" b="1" dirty="0"/>
              <a:t>, 0 &lt; </a:t>
            </a:r>
            <a:r>
              <a:rPr lang="en-US" b="1" i="1" dirty="0" err="1"/>
              <a:t>x</a:t>
            </a:r>
            <a:r>
              <a:rPr lang="en-US" b="1" i="1" baseline="-25000" dirty="0" err="1"/>
              <a:t>F</a:t>
            </a:r>
            <a:r>
              <a:rPr lang="en-US" b="1" dirty="0"/>
              <a:t> &lt; 1, </a:t>
            </a:r>
            <a:r>
              <a:rPr lang="en-US" b="1" i="1" dirty="0" err="1"/>
              <a:t>p</a:t>
            </a:r>
            <a:r>
              <a:rPr lang="en-US" b="1" i="1" baseline="-25000" dirty="0" err="1"/>
              <a:t>T</a:t>
            </a:r>
            <a:r>
              <a:rPr lang="en-US" b="1" dirty="0"/>
              <a:t> &lt; ~2.5 GeV/c</a:t>
            </a:r>
            <a:endParaRPr lang="en-US" dirty="0"/>
          </a:p>
          <a:p>
            <a:pPr lvl="0"/>
            <a:r>
              <a:rPr lang="en-US" b="1" i="1" u="sng" dirty="0"/>
              <a:t>γ and π</a:t>
            </a:r>
            <a:r>
              <a:rPr lang="en-US" b="1" i="1" u="sng" baseline="30000" dirty="0"/>
              <a:t>0</a:t>
            </a:r>
            <a:r>
              <a:rPr lang="en-US" dirty="0">
                <a:solidFill>
                  <a:srgbClr val="00B050"/>
                </a:solidFill>
              </a:rPr>
              <a:t>: </a:t>
            </a:r>
            <a:r>
              <a:rPr lang="en-US" b="1" dirty="0" err="1">
                <a:solidFill>
                  <a:srgbClr val="00B050"/>
                </a:solidFill>
              </a:rPr>
              <a:t>Δθ</a:t>
            </a:r>
            <a:r>
              <a:rPr lang="en-US" b="1" baseline="-25000" dirty="0" err="1">
                <a:solidFill>
                  <a:srgbClr val="00B050"/>
                </a:solidFill>
              </a:rPr>
              <a:t>x</a:t>
            </a:r>
            <a:r>
              <a:rPr lang="en-US" b="1" dirty="0">
                <a:solidFill>
                  <a:srgbClr val="00B050"/>
                </a:solidFill>
              </a:rPr>
              <a:t> ≈ ±50 </a:t>
            </a:r>
            <a:r>
              <a:rPr lang="en-US" b="1" dirty="0" err="1">
                <a:solidFill>
                  <a:srgbClr val="00B050"/>
                </a:solidFill>
              </a:rPr>
              <a:t>mrad</a:t>
            </a:r>
            <a:r>
              <a:rPr lang="en-US" b="1" dirty="0">
                <a:solidFill>
                  <a:srgbClr val="00B050"/>
                </a:solidFill>
              </a:rPr>
              <a:t>, </a:t>
            </a:r>
            <a:r>
              <a:rPr lang="en-US" b="1" dirty="0" err="1">
                <a:solidFill>
                  <a:srgbClr val="00B050"/>
                </a:solidFill>
              </a:rPr>
              <a:t>Δθ</a:t>
            </a:r>
            <a:r>
              <a:rPr lang="en-US" b="1" baseline="-25000" dirty="0" err="1">
                <a:solidFill>
                  <a:srgbClr val="00B050"/>
                </a:solidFill>
              </a:rPr>
              <a:t>y</a:t>
            </a:r>
            <a:r>
              <a:rPr lang="en-US" b="1" dirty="0">
                <a:solidFill>
                  <a:srgbClr val="00B050"/>
                </a:solidFill>
              </a:rPr>
              <a:t> ≈ ±40 </a:t>
            </a:r>
            <a:r>
              <a:rPr lang="en-US" b="1" dirty="0" err="1">
                <a:solidFill>
                  <a:srgbClr val="00B050"/>
                </a:solidFill>
              </a:rPr>
              <a:t>mrad</a:t>
            </a:r>
            <a:r>
              <a:rPr lang="en-US" b="1" dirty="0"/>
              <a:t>,      0 &lt; </a:t>
            </a:r>
            <a:r>
              <a:rPr lang="en-US" b="1" i="1" dirty="0" err="1"/>
              <a:t>x</a:t>
            </a:r>
            <a:r>
              <a:rPr lang="en-US" b="1" i="1" baseline="-25000" dirty="0" err="1"/>
              <a:t>F</a:t>
            </a:r>
            <a:r>
              <a:rPr lang="en-US" b="1" dirty="0"/>
              <a:t> &lt; 1, </a:t>
            </a:r>
            <a:r>
              <a:rPr lang="en-US" b="1" i="1" dirty="0" err="1"/>
              <a:t>p</a:t>
            </a:r>
            <a:r>
              <a:rPr lang="en-US" b="1" i="1" baseline="-25000" dirty="0" err="1"/>
              <a:t>T</a:t>
            </a:r>
            <a:r>
              <a:rPr lang="en-US" b="1" dirty="0"/>
              <a:t> &lt; ~1 GeV/c</a:t>
            </a:r>
          </a:p>
          <a:p>
            <a:pPr lvl="0"/>
            <a:r>
              <a:rPr lang="en-US" b="1" dirty="0"/>
              <a:t>Small (0.6 T) Field in spectrometer magnet </a:t>
            </a:r>
            <a:endParaRPr lang="en-US" dirty="0"/>
          </a:p>
          <a:p>
            <a:pPr lvl="0"/>
            <a:r>
              <a:rPr lang="en-US" b="1" dirty="0"/>
              <a:t> </a:t>
            </a:r>
          </a:p>
        </p:txBody>
      </p:sp>
      <p:pic>
        <p:nvPicPr>
          <p:cNvPr id="12" name="Объект 11">
            <a:extLst>
              <a:ext uri="{FF2B5EF4-FFF2-40B4-BE49-F238E27FC236}">
                <a16:creationId xmlns:a16="http://schemas.microsoft.com/office/drawing/2014/main" id="{9FE7B50B-B99F-4085-A7C5-0F03D0CAFD50}"/>
              </a:ext>
            </a:extLst>
          </p:cNvPr>
          <p:cNvPicPr>
            <a:picLocks noGrp="1" noChangeAspect="1"/>
          </p:cNvPicPr>
          <p:nvPr>
            <p:ph idx="1"/>
          </p:nvPr>
        </p:nvPicPr>
        <p:blipFill>
          <a:blip r:embed="rId2"/>
          <a:stretch>
            <a:fillRect/>
          </a:stretch>
        </p:blipFill>
        <p:spPr>
          <a:xfrm>
            <a:off x="683568" y="1017973"/>
            <a:ext cx="7848872" cy="3465107"/>
          </a:xfrm>
          <a:prstGeom prst="rect">
            <a:avLst/>
          </a:prstGeom>
        </p:spPr>
      </p:pic>
    </p:spTree>
    <p:extLst>
      <p:ext uri="{BB962C8B-B14F-4D97-AF65-F5344CB8AC3E}">
        <p14:creationId xmlns:p14="http://schemas.microsoft.com/office/powerpoint/2010/main" val="1910988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630907"/>
          </a:xfrm>
        </p:spPr>
        <p:txBody>
          <a:bodyPr/>
          <a:lstStyle/>
          <a:p>
            <a:r>
              <a:rPr lang="en-US" sz="3600" dirty="0" err="1"/>
              <a:t>Beamline</a:t>
            </a:r>
            <a:r>
              <a:rPr lang="en-US" sz="3600" dirty="0"/>
              <a:t> 14 motivation (exclusive)</a:t>
            </a:r>
            <a:endParaRPr lang="ru-RU" sz="3600" dirty="0"/>
          </a:p>
        </p:txBody>
      </p:sp>
      <p:sp>
        <p:nvSpPr>
          <p:cNvPr id="4" name="Дата 3"/>
          <p:cNvSpPr>
            <a:spLocks noGrp="1"/>
          </p:cNvSpPr>
          <p:nvPr>
            <p:ph type="dt" sz="half" idx="10"/>
          </p:nvPr>
        </p:nvSpPr>
        <p:spPr/>
        <p:txBody>
          <a:bodyPr/>
          <a:lstStyle/>
          <a:p>
            <a:r>
              <a:rPr lang="en-US" altLang="ru-RU" dirty="0"/>
              <a:t>SPD 2021</a:t>
            </a:r>
            <a:endParaRPr lang="ru-RU" altLang="ru-RU" dirty="0"/>
          </a:p>
        </p:txBody>
      </p:sp>
      <p:sp>
        <p:nvSpPr>
          <p:cNvPr id="5" name="Нижний колонтитул 4"/>
          <p:cNvSpPr>
            <a:spLocks noGrp="1"/>
          </p:cNvSpPr>
          <p:nvPr>
            <p:ph type="ftr" sz="quarter" idx="11"/>
          </p:nvPr>
        </p:nvSpPr>
        <p:spPr/>
        <p:txBody>
          <a:bodyPr/>
          <a:lstStyle/>
          <a:p>
            <a:r>
              <a:rPr lang="en-US" altLang="ru-RU" dirty="0"/>
              <a:t>V. </a:t>
            </a:r>
            <a:r>
              <a:rPr lang="en-US" altLang="ru-RU" dirty="0" err="1"/>
              <a:t>Mochalov</a:t>
            </a:r>
            <a:r>
              <a:rPr lang="en-US" altLang="ru-RU" dirty="0"/>
              <a:t>, SPASCHARM project</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22</a:t>
            </a:fld>
            <a:endParaRPr lang="ru-RU" altLang="ru-RU"/>
          </a:p>
        </p:txBody>
      </p:sp>
      <p:pic>
        <p:nvPicPr>
          <p:cNvPr id="2396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63114" y="1050513"/>
            <a:ext cx="3718882" cy="1822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96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930803"/>
            <a:ext cx="2005013"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96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7352" y="1044575"/>
            <a:ext cx="374332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96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908720"/>
            <a:ext cx="26638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96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321" y="3138487"/>
            <a:ext cx="3635671"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962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528" y="4967287"/>
            <a:ext cx="4114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962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0652" y="3138488"/>
            <a:ext cx="3670300" cy="2371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9626"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21303" y="4973637"/>
            <a:ext cx="3341687"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58610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z="3200" dirty="0"/>
              <a:t>SPASCHARM at Beam-line 14 </a:t>
            </a:r>
            <a:br>
              <a:rPr lang="en-US" sz="3200" dirty="0"/>
            </a:br>
            <a:r>
              <a:rPr lang="en-US" sz="3200" dirty="0"/>
              <a:t>(motivation inclusive)</a:t>
            </a:r>
            <a:endParaRPr lang="ru-RU" dirty="0"/>
          </a:p>
        </p:txBody>
      </p:sp>
      <p:sp>
        <p:nvSpPr>
          <p:cNvPr id="4" name="Дата 3"/>
          <p:cNvSpPr>
            <a:spLocks noGrp="1"/>
          </p:cNvSpPr>
          <p:nvPr>
            <p:ph type="dt" sz="half" idx="10"/>
          </p:nvPr>
        </p:nvSpPr>
        <p:spPr/>
        <p:txBody>
          <a:bodyPr/>
          <a:lstStyle/>
          <a:p>
            <a:r>
              <a:rPr lang="en-US" altLang="ru-RU" dirty="0"/>
              <a:t>SPD 2021</a:t>
            </a:r>
            <a:endParaRPr lang="ru-RU" altLang="ru-RU" dirty="0"/>
          </a:p>
        </p:txBody>
      </p:sp>
      <p:sp>
        <p:nvSpPr>
          <p:cNvPr id="5" name="Нижний колонтитул 4"/>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23</a:t>
            </a:fld>
            <a:endParaRPr lang="ru-RU" altLang="ru-RU"/>
          </a:p>
        </p:txBody>
      </p:sp>
      <p:pic>
        <p:nvPicPr>
          <p:cNvPr id="24678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67544" y="1628800"/>
            <a:ext cx="4035902" cy="2292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6788"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88024" y="1628800"/>
            <a:ext cx="3798137"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Прямоугольник 13"/>
          <p:cNvSpPr/>
          <p:nvPr/>
        </p:nvSpPr>
        <p:spPr>
          <a:xfrm>
            <a:off x="1259632" y="3275112"/>
            <a:ext cx="2060179" cy="369332"/>
          </a:xfrm>
          <a:prstGeom prst="rect">
            <a:avLst/>
          </a:prstGeom>
        </p:spPr>
        <p:txBody>
          <a:bodyPr wrap="none">
            <a:spAutoFit/>
          </a:bodyPr>
          <a:lstStyle/>
          <a:p>
            <a:pPr fontAlgn="auto">
              <a:spcBef>
                <a:spcPts val="0"/>
              </a:spcBef>
              <a:spcAft>
                <a:spcPts val="0"/>
              </a:spcAft>
            </a:pPr>
            <a:r>
              <a:rPr lang="en-US" b="1" kern="0" dirty="0" err="1">
                <a:solidFill>
                  <a:srgbClr val="FF3300"/>
                </a:solidFill>
                <a:latin typeface="Arial"/>
              </a:rPr>
              <a:t>pp</a:t>
            </a:r>
            <a:r>
              <a:rPr lang="en-US" b="1" kern="0" baseline="-25000" dirty="0">
                <a:solidFill>
                  <a:srgbClr val="FF3300"/>
                </a:solidFill>
                <a:latin typeface="Arial"/>
              </a:rPr>
              <a:t>↑</a:t>
            </a:r>
            <a:r>
              <a:rPr lang="en-US" b="1" kern="0" dirty="0">
                <a:solidFill>
                  <a:srgbClr val="FF3300"/>
                </a:solidFill>
                <a:latin typeface="Arial"/>
              </a:rPr>
              <a:t>→</a:t>
            </a:r>
            <a:r>
              <a:rPr lang="el-GR" b="1" kern="0" dirty="0">
                <a:solidFill>
                  <a:srgbClr val="FF3300"/>
                </a:solidFill>
                <a:latin typeface="Arial"/>
              </a:rPr>
              <a:t>π</a:t>
            </a:r>
            <a:r>
              <a:rPr lang="en-US" b="1" kern="0" baseline="30000" dirty="0">
                <a:solidFill>
                  <a:srgbClr val="FF3300"/>
                </a:solidFill>
                <a:latin typeface="Arial"/>
              </a:rPr>
              <a:t>0</a:t>
            </a:r>
            <a:r>
              <a:rPr lang="en-US" b="1" kern="0" dirty="0">
                <a:solidFill>
                  <a:srgbClr val="FF3300"/>
                </a:solidFill>
                <a:latin typeface="Arial"/>
              </a:rPr>
              <a:t>X at </a:t>
            </a:r>
            <a:r>
              <a:rPr lang="en-US" kern="0" dirty="0">
                <a:solidFill>
                  <a:srgbClr val="B2B2B2"/>
                </a:solidFill>
                <a:effectLst>
                  <a:outerShdw blurRad="38100" dist="38100" dir="2700000" algn="tl">
                    <a:srgbClr val="FFFFFF"/>
                  </a:outerShdw>
                </a:effectLst>
                <a:latin typeface="Arial"/>
              </a:rPr>
              <a:t> </a:t>
            </a:r>
            <a:r>
              <a:rPr lang="en-US" b="1" i="1" kern="0" dirty="0" err="1">
                <a:solidFill>
                  <a:srgbClr val="FF0000"/>
                </a:solidFill>
                <a:latin typeface="Arial"/>
                <a:cs typeface="Arial" charset="0"/>
              </a:rPr>
              <a:t>x</a:t>
            </a:r>
            <a:r>
              <a:rPr lang="en-US" b="1" kern="0" baseline="-25000" dirty="0" err="1">
                <a:solidFill>
                  <a:srgbClr val="FF0000"/>
                </a:solidFill>
                <a:latin typeface="Arial"/>
                <a:cs typeface="Arial" charset="0"/>
              </a:rPr>
              <a:t>F</a:t>
            </a:r>
            <a:r>
              <a:rPr lang="en-US" b="1" kern="0" dirty="0">
                <a:solidFill>
                  <a:srgbClr val="FF0000"/>
                </a:solidFill>
                <a:latin typeface="Arial"/>
                <a:cs typeface="Arial" charset="0"/>
              </a:rPr>
              <a:t>=0</a:t>
            </a:r>
            <a:endParaRPr lang="ru-RU" b="1" kern="0" dirty="0">
              <a:solidFill>
                <a:srgbClr val="FF0000"/>
              </a:solidFill>
              <a:latin typeface="Arial Narrow"/>
            </a:endParaRPr>
          </a:p>
        </p:txBody>
      </p:sp>
      <p:sp>
        <p:nvSpPr>
          <p:cNvPr id="15" name="Прямоугольник 14"/>
          <p:cNvSpPr/>
          <p:nvPr/>
        </p:nvSpPr>
        <p:spPr>
          <a:xfrm>
            <a:off x="4788024" y="3612178"/>
            <a:ext cx="2265364" cy="369332"/>
          </a:xfrm>
          <a:prstGeom prst="rect">
            <a:avLst/>
          </a:prstGeom>
        </p:spPr>
        <p:txBody>
          <a:bodyPr wrap="none">
            <a:spAutoFit/>
          </a:bodyPr>
          <a:lstStyle/>
          <a:p>
            <a:pPr fontAlgn="auto">
              <a:spcBef>
                <a:spcPts val="0"/>
              </a:spcBef>
              <a:spcAft>
                <a:spcPts val="0"/>
              </a:spcAft>
            </a:pPr>
            <a:r>
              <a:rPr lang="en-US" b="1" kern="0" dirty="0" err="1">
                <a:solidFill>
                  <a:srgbClr val="FF3300"/>
                </a:solidFill>
                <a:latin typeface="Arial"/>
              </a:rPr>
              <a:t>pd</a:t>
            </a:r>
            <a:r>
              <a:rPr lang="en-US" b="1" kern="0" baseline="-25000" dirty="0">
                <a:solidFill>
                  <a:srgbClr val="FF3300"/>
                </a:solidFill>
                <a:latin typeface="Arial"/>
              </a:rPr>
              <a:t>↑</a:t>
            </a:r>
            <a:r>
              <a:rPr lang="en-US" b="1" kern="0" dirty="0">
                <a:solidFill>
                  <a:srgbClr val="FF3300"/>
                </a:solidFill>
                <a:latin typeface="Arial"/>
              </a:rPr>
              <a:t>→</a:t>
            </a:r>
            <a:r>
              <a:rPr lang="el-GR" b="1" kern="0" dirty="0">
                <a:solidFill>
                  <a:srgbClr val="FF3300"/>
                </a:solidFill>
                <a:latin typeface="Arial"/>
              </a:rPr>
              <a:t>π</a:t>
            </a:r>
            <a:r>
              <a:rPr lang="en-US" b="1" kern="0" baseline="30000" dirty="0">
                <a:solidFill>
                  <a:srgbClr val="FF3300"/>
                </a:solidFill>
                <a:latin typeface="Arial"/>
              </a:rPr>
              <a:t>0</a:t>
            </a:r>
            <a:r>
              <a:rPr lang="en-US" b="1" kern="0" dirty="0">
                <a:solidFill>
                  <a:srgbClr val="FF3300"/>
                </a:solidFill>
                <a:latin typeface="Arial"/>
              </a:rPr>
              <a:t>X at </a:t>
            </a:r>
            <a:r>
              <a:rPr lang="en-US" kern="0" dirty="0">
                <a:solidFill>
                  <a:srgbClr val="B2B2B2"/>
                </a:solidFill>
                <a:effectLst>
                  <a:outerShdw blurRad="38100" dist="38100" dir="2700000" algn="tl">
                    <a:srgbClr val="FFFFFF"/>
                  </a:outerShdw>
                </a:effectLst>
                <a:latin typeface="Arial"/>
              </a:rPr>
              <a:t> </a:t>
            </a:r>
            <a:r>
              <a:rPr lang="en-US" b="1" i="1" kern="0" dirty="0" err="1">
                <a:solidFill>
                  <a:srgbClr val="FF0000"/>
                </a:solidFill>
                <a:latin typeface="Arial"/>
                <a:cs typeface="Arial" charset="0"/>
              </a:rPr>
              <a:t>x</a:t>
            </a:r>
            <a:r>
              <a:rPr lang="en-US" b="1" kern="0" baseline="-25000" dirty="0" err="1">
                <a:solidFill>
                  <a:srgbClr val="FF0000"/>
                </a:solidFill>
                <a:latin typeface="Arial"/>
                <a:cs typeface="Arial" charset="0"/>
              </a:rPr>
              <a:t>F</a:t>
            </a:r>
            <a:r>
              <a:rPr lang="en-US" b="1" kern="0" dirty="0">
                <a:solidFill>
                  <a:srgbClr val="FF0000"/>
                </a:solidFill>
                <a:latin typeface="Arial"/>
                <a:cs typeface="Arial" charset="0"/>
              </a:rPr>
              <a:t>&gt;0.7</a:t>
            </a:r>
            <a:endParaRPr lang="ru-RU" b="1" kern="0" dirty="0">
              <a:solidFill>
                <a:srgbClr val="FF0000"/>
              </a:solidFill>
              <a:latin typeface="Arial Narrow"/>
            </a:endParaRPr>
          </a:p>
        </p:txBody>
      </p:sp>
      <p:sp>
        <p:nvSpPr>
          <p:cNvPr id="11" name="TextBox 10"/>
          <p:cNvSpPr txBox="1"/>
          <p:nvPr/>
        </p:nvSpPr>
        <p:spPr>
          <a:xfrm>
            <a:off x="395536" y="5103187"/>
            <a:ext cx="8208912" cy="954107"/>
          </a:xfrm>
          <a:prstGeom prst="rect">
            <a:avLst/>
          </a:prstGeom>
          <a:noFill/>
        </p:spPr>
        <p:txBody>
          <a:bodyPr wrap="square" rtlCol="0">
            <a:spAutoFit/>
          </a:bodyPr>
          <a:lstStyle/>
          <a:p>
            <a:r>
              <a:rPr lang="en-US" altLang="ru-RU" i="1" dirty="0">
                <a:solidFill>
                  <a:srgbClr val="00B050"/>
                </a:solidFill>
                <a:latin typeface="Arial Black" pitchFamily="34" charset="0"/>
                <a:sym typeface="Symbol" pitchFamily="18" charset="2"/>
              </a:rPr>
              <a:t>A</a:t>
            </a:r>
            <a:r>
              <a:rPr lang="en-US" altLang="ru-RU" i="1" baseline="-25000" dirty="0">
                <a:solidFill>
                  <a:srgbClr val="00B050"/>
                </a:solidFill>
                <a:latin typeface="Arial Black" pitchFamily="34" charset="0"/>
                <a:sym typeface="Symbol" pitchFamily="18" charset="2"/>
              </a:rPr>
              <a:t>N</a:t>
            </a:r>
            <a:r>
              <a:rPr lang="en-US" altLang="ru-RU" dirty="0">
                <a:solidFill>
                  <a:srgbClr val="00B050"/>
                </a:solidFill>
                <a:latin typeface="Arial Black" pitchFamily="34" charset="0"/>
                <a:sym typeface="Symbol" pitchFamily="18" charset="2"/>
              </a:rPr>
              <a:t> = (16±5)% </a:t>
            </a:r>
            <a:r>
              <a:rPr lang="en-US" altLang="ru-RU" b="1" dirty="0">
                <a:sym typeface="Symbol" pitchFamily="18" charset="2"/>
              </a:rPr>
              <a:t>at</a:t>
            </a:r>
            <a:r>
              <a:rPr lang="ru-RU" altLang="ru-RU" b="1" dirty="0">
                <a:sym typeface="Symbol" pitchFamily="18" charset="2"/>
              </a:rPr>
              <a:t> </a:t>
            </a:r>
            <a:r>
              <a:rPr lang="en-US" altLang="ru-RU" b="1" i="1" dirty="0" err="1">
                <a:sym typeface="Symbol" pitchFamily="18" charset="2"/>
              </a:rPr>
              <a:t>p</a:t>
            </a:r>
            <a:r>
              <a:rPr lang="en-US" altLang="ru-RU" b="1" i="1" baseline="-25000" dirty="0" err="1">
                <a:sym typeface="Symbol" pitchFamily="18" charset="2"/>
              </a:rPr>
              <a:t>T</a:t>
            </a:r>
            <a:r>
              <a:rPr lang="en-US" altLang="ru-RU" b="1" dirty="0">
                <a:sym typeface="Symbol" pitchFamily="18" charset="2"/>
              </a:rPr>
              <a:t> </a:t>
            </a:r>
            <a:r>
              <a:rPr lang="ru-RU" altLang="ru-RU" b="1" dirty="0">
                <a:sym typeface="Symbol" pitchFamily="18" charset="2"/>
              </a:rPr>
              <a:t>=(0.7-1.8) </a:t>
            </a:r>
            <a:r>
              <a:rPr lang="en-US" altLang="ru-RU" b="1" dirty="0">
                <a:sym typeface="Symbol" pitchFamily="18" charset="2"/>
              </a:rPr>
              <a:t>GeV/c and at </a:t>
            </a:r>
            <a:r>
              <a:rPr lang="en-US" altLang="ru-RU" sz="2000" b="1" i="1" dirty="0" err="1">
                <a:latin typeface="Arial Black" pitchFamily="34" charset="0"/>
                <a:cs typeface="Arial" pitchFamily="34" charset="0"/>
                <a:sym typeface="Symbol" pitchFamily="18" charset="2"/>
              </a:rPr>
              <a:t>x</a:t>
            </a:r>
            <a:r>
              <a:rPr lang="en-US" altLang="ru-RU" sz="2000" b="1" i="1" baseline="-25000" dirty="0" err="1">
                <a:latin typeface="Arial Black" pitchFamily="34" charset="0"/>
                <a:cs typeface="Arial" pitchFamily="34" charset="0"/>
                <a:sym typeface="Symbol" pitchFamily="18" charset="2"/>
              </a:rPr>
              <a:t>F</a:t>
            </a:r>
            <a:r>
              <a:rPr lang="en-US" altLang="ru-RU" b="1" baseline="-25000" dirty="0">
                <a:latin typeface="Arial Black" pitchFamily="34" charset="0"/>
                <a:cs typeface="Arial" pitchFamily="34" charset="0"/>
                <a:sym typeface="Symbol" pitchFamily="18" charset="2"/>
              </a:rPr>
              <a:t> </a:t>
            </a:r>
            <a:r>
              <a:rPr lang="en-US" altLang="ru-RU" b="1" dirty="0">
                <a:latin typeface="Arial Black" pitchFamily="34" charset="0"/>
                <a:cs typeface="Arial" pitchFamily="34" charset="0"/>
                <a:sym typeface="Symbol" pitchFamily="18" charset="2"/>
              </a:rPr>
              <a:t> &gt; 0.7.</a:t>
            </a:r>
            <a:r>
              <a:rPr lang="en-US" b="1" dirty="0"/>
              <a:t> </a:t>
            </a:r>
          </a:p>
          <a:p>
            <a:r>
              <a:rPr lang="en-US" b="1" dirty="0"/>
              <a:t>A quite sizeable asymmetry showed up at</a:t>
            </a:r>
            <a:r>
              <a:rPr lang="ru-RU" b="1" dirty="0"/>
              <a:t> </a:t>
            </a:r>
            <a:r>
              <a:rPr lang="en-US" altLang="ru-RU" b="1" i="1" dirty="0" err="1">
                <a:sym typeface="Symbol" pitchFamily="18" charset="2"/>
              </a:rPr>
              <a:t>p</a:t>
            </a:r>
            <a:r>
              <a:rPr lang="en-US" altLang="ru-RU" b="1" i="1" baseline="-25000" dirty="0" err="1">
                <a:sym typeface="Symbol" pitchFamily="18" charset="2"/>
              </a:rPr>
              <a:t>T</a:t>
            </a:r>
            <a:r>
              <a:rPr lang="ru-RU" altLang="ru-RU" b="1" baseline="-25000" dirty="0">
                <a:sym typeface="Symbol" pitchFamily="18" charset="2"/>
              </a:rPr>
              <a:t> </a:t>
            </a:r>
            <a:r>
              <a:rPr lang="en-US" altLang="ru-RU" b="1" dirty="0">
                <a:sym typeface="Symbol" pitchFamily="18" charset="2"/>
              </a:rPr>
              <a:t>~ 1 GeV/</a:t>
            </a:r>
            <a:r>
              <a:rPr lang="ru-RU" altLang="ru-RU" b="1" dirty="0">
                <a:sym typeface="Symbol" pitchFamily="18" charset="2"/>
              </a:rPr>
              <a:t>с</a:t>
            </a:r>
            <a:r>
              <a:rPr lang="en-US" altLang="ru-RU" b="1" dirty="0">
                <a:sym typeface="Symbol" pitchFamily="18" charset="2"/>
              </a:rPr>
              <a:t> and above even in </a:t>
            </a:r>
            <a:r>
              <a:rPr lang="en-US" altLang="ru-RU" b="1" dirty="0">
                <a:solidFill>
                  <a:srgbClr val="66FF33"/>
                </a:solidFill>
                <a:sym typeface="Symbol" pitchFamily="18" charset="2"/>
              </a:rPr>
              <a:t>the </a:t>
            </a:r>
            <a:r>
              <a:rPr lang="en-US" altLang="ru-RU" b="1" u="sng" dirty="0" err="1">
                <a:solidFill>
                  <a:srgbClr val="66FF33"/>
                </a:solidFill>
                <a:sym typeface="Symbol" pitchFamily="18" charset="2"/>
              </a:rPr>
              <a:t>u</a:t>
            </a:r>
            <a:r>
              <a:rPr lang="en-US" b="1" u="sng" dirty="0" err="1">
                <a:solidFill>
                  <a:srgbClr val="66FF33"/>
                </a:solidFill>
              </a:rPr>
              <a:t>npolarized</a:t>
            </a:r>
            <a:r>
              <a:rPr lang="en-US" b="1" u="sng" dirty="0">
                <a:solidFill>
                  <a:srgbClr val="66FF33"/>
                </a:solidFill>
              </a:rPr>
              <a:t> </a:t>
            </a:r>
            <a:r>
              <a:rPr lang="en-US" altLang="ru-RU" b="1" u="sng" dirty="0">
                <a:solidFill>
                  <a:srgbClr val="66FF33"/>
                </a:solidFill>
                <a:sym typeface="Symbol" pitchFamily="18" charset="2"/>
              </a:rPr>
              <a:t>beam</a:t>
            </a:r>
            <a:r>
              <a:rPr lang="en-US" altLang="ru-RU" b="1" dirty="0">
                <a:solidFill>
                  <a:srgbClr val="66FF33"/>
                </a:solidFill>
                <a:sym typeface="Symbol" pitchFamily="18" charset="2"/>
              </a:rPr>
              <a:t> fragmentation region</a:t>
            </a:r>
            <a:r>
              <a:rPr lang="en-US" altLang="ru-RU" dirty="0">
                <a:solidFill>
                  <a:srgbClr val="66FF33"/>
                </a:solidFill>
                <a:sym typeface="Symbol" pitchFamily="18" charset="2"/>
              </a:rPr>
              <a:t>.</a:t>
            </a:r>
            <a:r>
              <a:rPr lang="en-US" altLang="ru-RU" b="1" dirty="0">
                <a:solidFill>
                  <a:srgbClr val="66FF33"/>
                </a:solidFill>
                <a:latin typeface="Arial Black" pitchFamily="34" charset="0"/>
                <a:cs typeface="Arial" pitchFamily="34" charset="0"/>
                <a:sym typeface="Symbol" pitchFamily="18" charset="2"/>
              </a:rPr>
              <a:t>  </a:t>
            </a:r>
            <a:endParaRPr lang="ru-RU" b="1" dirty="0">
              <a:solidFill>
                <a:srgbClr val="66FF33"/>
              </a:solidFill>
            </a:endParaRPr>
          </a:p>
        </p:txBody>
      </p:sp>
      <p:sp>
        <p:nvSpPr>
          <p:cNvPr id="12" name="TextBox 11"/>
          <p:cNvSpPr txBox="1"/>
          <p:nvPr/>
        </p:nvSpPr>
        <p:spPr>
          <a:xfrm>
            <a:off x="395536" y="3981510"/>
            <a:ext cx="8208912" cy="923330"/>
          </a:xfrm>
          <a:prstGeom prst="rect">
            <a:avLst/>
          </a:prstGeom>
          <a:noFill/>
        </p:spPr>
        <p:txBody>
          <a:bodyPr wrap="square" rtlCol="0">
            <a:spAutoFit/>
          </a:bodyPr>
          <a:lstStyle/>
          <a:p>
            <a:pPr marL="342900" indent="-342900">
              <a:buAutoNum type="arabicPeriod"/>
            </a:pPr>
            <a:r>
              <a:rPr lang="en-US" b="1" dirty="0" err="1"/>
              <a:t>Phys.Lett</a:t>
            </a:r>
            <a:r>
              <a:rPr lang="en-US" b="1" dirty="0"/>
              <a:t>. B243 (1990) 461-464, </a:t>
            </a:r>
            <a:r>
              <a:rPr lang="en-US" b="1" dirty="0" err="1"/>
              <a:t>Sov.J.Nucl.Phys</a:t>
            </a:r>
            <a:r>
              <a:rPr lang="en-US" b="1" dirty="0"/>
              <a:t>. 50 (1989) 432-437, </a:t>
            </a:r>
            <a:r>
              <a:rPr lang="en-US" b="1" dirty="0" err="1"/>
              <a:t>Yad.Fiz</a:t>
            </a:r>
            <a:r>
              <a:rPr lang="en-US" b="1" dirty="0"/>
              <a:t>. 50 (1989) 695-704</a:t>
            </a:r>
          </a:p>
          <a:p>
            <a:pPr marL="342900" indent="-342900">
              <a:buAutoNum type="arabicPeriod"/>
            </a:pPr>
            <a:r>
              <a:rPr lang="en-US" b="1" dirty="0" err="1"/>
              <a:t>Phys.Atom.Nucl</a:t>
            </a:r>
            <a:r>
              <a:rPr lang="en-US" b="1" dirty="0"/>
              <a:t>. 73 (2010) 2017-2021, </a:t>
            </a:r>
            <a:r>
              <a:rPr lang="en-US" b="1" dirty="0" err="1"/>
              <a:t>Yad.Fiz</a:t>
            </a:r>
            <a:r>
              <a:rPr lang="en-US" b="1" dirty="0"/>
              <a:t>. 73 (2010) 2072-2076</a:t>
            </a:r>
            <a:endParaRPr lang="ru-RU" dirty="0"/>
          </a:p>
        </p:txBody>
      </p:sp>
    </p:spTree>
    <p:extLst>
      <p:ext uri="{BB962C8B-B14F-4D97-AF65-F5344CB8AC3E}">
        <p14:creationId xmlns:p14="http://schemas.microsoft.com/office/powerpoint/2010/main" val="26229371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z="3600" dirty="0"/>
              <a:t>SPASCHARM 14: tracking system</a:t>
            </a:r>
            <a:endParaRPr lang="ru-RU" sz="3600" dirty="0"/>
          </a:p>
        </p:txBody>
      </p:sp>
      <p:sp>
        <p:nvSpPr>
          <p:cNvPr id="4" name="Дата 3"/>
          <p:cNvSpPr>
            <a:spLocks noGrp="1"/>
          </p:cNvSpPr>
          <p:nvPr>
            <p:ph type="dt" sz="half" idx="10"/>
          </p:nvPr>
        </p:nvSpPr>
        <p:spPr/>
        <p:txBody>
          <a:bodyPr/>
          <a:lstStyle/>
          <a:p>
            <a:r>
              <a:rPr lang="en-US" altLang="ru-RU" dirty="0"/>
              <a:t>SPD 2021</a:t>
            </a:r>
            <a:endParaRPr lang="ru-RU" altLang="ru-RU" dirty="0"/>
          </a:p>
        </p:txBody>
      </p:sp>
      <p:sp>
        <p:nvSpPr>
          <p:cNvPr id="5" name="Нижний колонтитул 4"/>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24</a:t>
            </a:fld>
            <a:endParaRPr lang="ru-RU" altLang="ru-RU"/>
          </a:p>
        </p:txBody>
      </p:sp>
      <p:pic>
        <p:nvPicPr>
          <p:cNvPr id="2508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172" y="1340145"/>
            <a:ext cx="3816788" cy="2304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08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383630"/>
            <a:ext cx="3855145" cy="2261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08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172" y="3669477"/>
            <a:ext cx="3816788"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088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1999" y="3710531"/>
            <a:ext cx="3711130" cy="2476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65545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4977AB2-C94D-4CDC-BBFA-A73A2778BD59}"/>
              </a:ext>
            </a:extLst>
          </p:cNvPr>
          <p:cNvSpPr>
            <a:spLocks noGrp="1"/>
          </p:cNvSpPr>
          <p:nvPr>
            <p:ph type="title"/>
          </p:nvPr>
        </p:nvSpPr>
        <p:spPr>
          <a:xfrm>
            <a:off x="457200" y="277813"/>
            <a:ext cx="8229600" cy="846931"/>
          </a:xfrm>
        </p:spPr>
        <p:txBody>
          <a:bodyPr/>
          <a:lstStyle/>
          <a:p>
            <a:r>
              <a:rPr lang="en-US" dirty="0" err="1"/>
              <a:t>Commisioning</a:t>
            </a:r>
            <a:endParaRPr lang="ru-RU" dirty="0"/>
          </a:p>
        </p:txBody>
      </p:sp>
      <p:sp>
        <p:nvSpPr>
          <p:cNvPr id="4" name="Дата 3">
            <a:extLst>
              <a:ext uri="{FF2B5EF4-FFF2-40B4-BE49-F238E27FC236}">
                <a16:creationId xmlns:a16="http://schemas.microsoft.com/office/drawing/2014/main" id="{9265F33C-5EC1-4C44-9DD2-DB4EBBDB6C98}"/>
              </a:ext>
            </a:extLst>
          </p:cNvPr>
          <p:cNvSpPr>
            <a:spLocks noGrp="1"/>
          </p:cNvSpPr>
          <p:nvPr>
            <p:ph type="dt" sz="half" idx="10"/>
          </p:nvPr>
        </p:nvSpPr>
        <p:spPr/>
        <p:txBody>
          <a:bodyPr/>
          <a:lstStyle/>
          <a:p>
            <a:r>
              <a:rPr lang="en-US" altLang="ru-RU"/>
              <a:t>SPD 2021</a:t>
            </a:r>
            <a:endParaRPr lang="ru-RU" altLang="ru-RU" dirty="0"/>
          </a:p>
        </p:txBody>
      </p:sp>
      <p:sp>
        <p:nvSpPr>
          <p:cNvPr id="5" name="Нижний колонтитул 4">
            <a:extLst>
              <a:ext uri="{FF2B5EF4-FFF2-40B4-BE49-F238E27FC236}">
                <a16:creationId xmlns:a16="http://schemas.microsoft.com/office/drawing/2014/main" id="{19AA9A24-6594-4F3D-A92E-D6DCFB711702}"/>
              </a:ext>
            </a:extLst>
          </p:cNvPr>
          <p:cNvSpPr>
            <a:spLocks noGrp="1"/>
          </p:cNvSpPr>
          <p:nvPr>
            <p:ph type="ftr" sz="quarter" idx="11"/>
          </p:nvPr>
        </p:nvSpPr>
        <p:spPr/>
        <p:txBody>
          <a:bodyPr/>
          <a:lstStyle/>
          <a:p>
            <a:r>
              <a:rPr lang="en-US" altLang="ru-RU"/>
              <a:t>V. Mochalov, SPASCHARM project</a:t>
            </a:r>
            <a:endParaRPr lang="ru-RU" altLang="ru-RU" dirty="0"/>
          </a:p>
        </p:txBody>
      </p:sp>
      <p:sp>
        <p:nvSpPr>
          <p:cNvPr id="6" name="Номер слайда 5">
            <a:extLst>
              <a:ext uri="{FF2B5EF4-FFF2-40B4-BE49-F238E27FC236}">
                <a16:creationId xmlns:a16="http://schemas.microsoft.com/office/drawing/2014/main" id="{A1F40E5A-F1D3-4DDA-BC00-1B39DED382C5}"/>
              </a:ext>
            </a:extLst>
          </p:cNvPr>
          <p:cNvSpPr>
            <a:spLocks noGrp="1"/>
          </p:cNvSpPr>
          <p:nvPr>
            <p:ph type="sldNum" sz="quarter" idx="12"/>
          </p:nvPr>
        </p:nvSpPr>
        <p:spPr/>
        <p:txBody>
          <a:bodyPr/>
          <a:lstStyle/>
          <a:p>
            <a:fld id="{36A10669-CE8A-4DA0-B546-D3B064FB49D9}" type="slidenum">
              <a:rPr lang="ru-RU" altLang="ru-RU" smtClean="0"/>
              <a:pPr/>
              <a:t>25</a:t>
            </a:fld>
            <a:endParaRPr lang="ru-RU" altLang="ru-RU"/>
          </a:p>
        </p:txBody>
      </p:sp>
      <p:sp>
        <p:nvSpPr>
          <p:cNvPr id="7" name="Объект 2">
            <a:extLst>
              <a:ext uri="{FF2B5EF4-FFF2-40B4-BE49-F238E27FC236}">
                <a16:creationId xmlns:a16="http://schemas.microsoft.com/office/drawing/2014/main" id="{6AE4263B-1667-4ECA-A0AD-BAB3ACCE450D}"/>
              </a:ext>
            </a:extLst>
          </p:cNvPr>
          <p:cNvSpPr>
            <a:spLocks noGrp="1"/>
          </p:cNvSpPr>
          <p:nvPr>
            <p:ph idx="1"/>
          </p:nvPr>
        </p:nvSpPr>
        <p:spPr>
          <a:xfrm>
            <a:off x="323528" y="1196752"/>
            <a:ext cx="8640960" cy="4934173"/>
          </a:xfrm>
        </p:spPr>
        <p:txBody>
          <a:bodyPr/>
          <a:lstStyle/>
          <a:p>
            <a:r>
              <a:rPr lang="en-US" sz="2400" b="1" dirty="0">
                <a:solidFill>
                  <a:srgbClr val="00B050"/>
                </a:solidFill>
                <a:effectLst/>
              </a:rPr>
              <a:t>The pilot version of the SPASCHARM setup was commissioned in 2018:</a:t>
            </a:r>
          </a:p>
          <a:p>
            <a:pPr lvl="1" indent="-474663">
              <a:tabLst>
                <a:tab pos="268288" algn="l"/>
              </a:tabLst>
            </a:pPr>
            <a:r>
              <a:rPr lang="en-US" sz="2000" b="1" dirty="0">
                <a:effectLst/>
              </a:rPr>
              <a:t>Work with beam: 124 shifts (6  </a:t>
            </a:r>
            <a:r>
              <a:rPr lang="en-US" sz="2000" b="1" dirty="0" err="1">
                <a:effectLst/>
              </a:rPr>
              <a:t>hout</a:t>
            </a:r>
            <a:r>
              <a:rPr lang="en-US" sz="2000" b="1" dirty="0">
                <a:effectLst/>
              </a:rPr>
              <a:t> each)  March 12 – April 12</a:t>
            </a:r>
          </a:p>
          <a:p>
            <a:pPr lvl="1" indent="-474663">
              <a:tabLst>
                <a:tab pos="268288" algn="l"/>
              </a:tabLst>
            </a:pPr>
            <a:r>
              <a:rPr lang="en-US" sz="2000" b="1" dirty="0">
                <a:effectLst/>
              </a:rPr>
              <a:t>March </a:t>
            </a:r>
            <a:r>
              <a:rPr lang="ru-RU" sz="2000" b="1" dirty="0">
                <a:effectLst/>
              </a:rPr>
              <a:t>12-23</a:t>
            </a:r>
            <a:r>
              <a:rPr lang="en-US" sz="2000" b="1" dirty="0">
                <a:effectLst/>
              </a:rPr>
              <a:t>:</a:t>
            </a:r>
            <a:r>
              <a:rPr lang="ru-RU" sz="2000" b="1" dirty="0">
                <a:effectLst/>
              </a:rPr>
              <a:t> 46 </a:t>
            </a:r>
            <a:r>
              <a:rPr lang="en-US" sz="2000" b="1" dirty="0">
                <a:effectLst/>
              </a:rPr>
              <a:t>shifts</a:t>
            </a:r>
            <a:r>
              <a:rPr lang="ru-RU" sz="2000" b="1" dirty="0">
                <a:effectLst/>
              </a:rPr>
              <a:t> </a:t>
            </a:r>
            <a:r>
              <a:rPr lang="en-US" sz="2000" b="1" dirty="0">
                <a:effectLst/>
              </a:rPr>
              <a:t>Commissioning itself </a:t>
            </a:r>
          </a:p>
          <a:p>
            <a:pPr lvl="1" indent="-474663">
              <a:tabLst>
                <a:tab pos="268288" algn="l"/>
              </a:tabLst>
            </a:pPr>
            <a:r>
              <a:rPr lang="en-US" sz="2000" b="1" dirty="0">
                <a:effectLst/>
              </a:rPr>
              <a:t>March 23 –April 6 </a:t>
            </a:r>
            <a:r>
              <a:rPr lang="ru-RU" sz="2000" b="1" dirty="0">
                <a:effectLst/>
              </a:rPr>
              <a:t>56 </a:t>
            </a:r>
            <a:r>
              <a:rPr lang="en-US" sz="2000" b="1" dirty="0">
                <a:effectLst/>
              </a:rPr>
              <a:t>shifts with polarized target (partially commissioning)</a:t>
            </a:r>
            <a:r>
              <a:rPr lang="ru-RU" sz="2000" b="1" dirty="0">
                <a:effectLst/>
              </a:rPr>
              <a:t> </a:t>
            </a:r>
            <a:endParaRPr lang="en-US" sz="2000" b="1" dirty="0">
              <a:effectLst/>
            </a:endParaRPr>
          </a:p>
          <a:p>
            <a:pPr lvl="1" indent="-474663">
              <a:tabLst>
                <a:tab pos="268288" algn="l"/>
              </a:tabLst>
            </a:pPr>
            <a:r>
              <a:rPr lang="en-US" sz="2000" b="1" dirty="0">
                <a:effectLst/>
              </a:rPr>
              <a:t>April </a:t>
            </a:r>
            <a:r>
              <a:rPr lang="ru-RU" sz="2000" b="1" dirty="0">
                <a:effectLst/>
              </a:rPr>
              <a:t>06</a:t>
            </a:r>
            <a:r>
              <a:rPr lang="en-US" sz="2000" b="1" dirty="0">
                <a:effectLst/>
              </a:rPr>
              <a:t>-12 </a:t>
            </a:r>
            <a:r>
              <a:rPr lang="ru-RU" sz="2000" b="1" dirty="0">
                <a:effectLst/>
              </a:rPr>
              <a:t>22 </a:t>
            </a:r>
            <a:r>
              <a:rPr lang="en-US" sz="2000" b="1" dirty="0">
                <a:effectLst/>
              </a:rPr>
              <a:t>Shifts Carbon and empty target</a:t>
            </a:r>
            <a:r>
              <a:rPr lang="ru-RU" sz="2000" b="1" dirty="0">
                <a:effectLst/>
              </a:rPr>
              <a:t> </a:t>
            </a:r>
          </a:p>
          <a:p>
            <a:pPr marL="0" indent="0">
              <a:buNone/>
            </a:pPr>
            <a:endParaRPr lang="ru-RU" sz="2000" b="1" dirty="0">
              <a:solidFill>
                <a:srgbClr val="0070C0"/>
              </a:solidFill>
              <a:effectLst/>
            </a:endParaRPr>
          </a:p>
          <a:p>
            <a:r>
              <a:rPr lang="en-US" sz="2400" b="1" dirty="0">
                <a:effectLst/>
              </a:rPr>
              <a:t>Finally on “tapes” events with </a:t>
            </a:r>
            <a:r>
              <a:rPr lang="en-US" sz="2400" b="1" dirty="0" err="1">
                <a:effectLst/>
              </a:rPr>
              <a:t>min.bias</a:t>
            </a:r>
            <a:r>
              <a:rPr lang="en-US" sz="2400" b="1" dirty="0">
                <a:effectLst/>
              </a:rPr>
              <a:t> trigger</a:t>
            </a:r>
            <a:r>
              <a:rPr lang="ru-RU" sz="2400" b="1" dirty="0">
                <a:effectLst/>
              </a:rPr>
              <a:t>:</a:t>
            </a:r>
          </a:p>
          <a:p>
            <a:pPr lvl="1" indent="-474663"/>
            <a:r>
              <a:rPr lang="en-US" sz="2000" b="1" dirty="0">
                <a:solidFill>
                  <a:srgbClr val="66FF33"/>
                </a:solidFill>
                <a:effectLst/>
              </a:rPr>
              <a:t>~</a:t>
            </a:r>
            <a:r>
              <a:rPr lang="ru-RU" sz="2000" b="1" dirty="0">
                <a:solidFill>
                  <a:srgbClr val="66FF33"/>
                </a:solidFill>
                <a:effectLst/>
              </a:rPr>
              <a:t>800 </a:t>
            </a:r>
            <a:r>
              <a:rPr lang="en-US" sz="2000" b="1" dirty="0" err="1">
                <a:solidFill>
                  <a:srgbClr val="66FF33"/>
                </a:solidFill>
                <a:effectLst/>
              </a:rPr>
              <a:t>Mevents</a:t>
            </a:r>
            <a:r>
              <a:rPr lang="en-US" sz="2000" b="1" dirty="0">
                <a:solidFill>
                  <a:srgbClr val="66FF33"/>
                </a:solidFill>
                <a:effectLst/>
              </a:rPr>
              <a:t> with polarized target (400 </a:t>
            </a:r>
            <a:r>
              <a:rPr lang="en-US" sz="2000" b="1" dirty="0" err="1">
                <a:solidFill>
                  <a:srgbClr val="66FF33"/>
                </a:solidFill>
                <a:effectLst/>
              </a:rPr>
              <a:t>Mevents</a:t>
            </a:r>
            <a:r>
              <a:rPr lang="en-US" sz="2000" b="1" dirty="0">
                <a:solidFill>
                  <a:srgbClr val="66FF33"/>
                </a:solidFill>
                <a:effectLst/>
              </a:rPr>
              <a:t> of them during commissioning phase) </a:t>
            </a:r>
            <a:endParaRPr lang="ru-RU" sz="2000" b="1" dirty="0">
              <a:solidFill>
                <a:srgbClr val="66FF33"/>
              </a:solidFill>
              <a:effectLst/>
            </a:endParaRPr>
          </a:p>
          <a:p>
            <a:pPr lvl="1" indent="-474663"/>
            <a:r>
              <a:rPr lang="en-US" sz="2000" b="1" dirty="0">
                <a:effectLst/>
              </a:rPr>
              <a:t>~300 </a:t>
            </a:r>
            <a:r>
              <a:rPr lang="en-US" sz="2000" b="1" dirty="0" err="1">
                <a:effectLst/>
              </a:rPr>
              <a:t>Mevents</a:t>
            </a:r>
            <a:r>
              <a:rPr lang="en-US" sz="2000" b="1" dirty="0">
                <a:effectLst/>
              </a:rPr>
              <a:t> on Carbon and empty target </a:t>
            </a:r>
          </a:p>
          <a:p>
            <a:r>
              <a:rPr lang="en-US" sz="2000" b="1" dirty="0">
                <a:solidFill>
                  <a:srgbClr val="66FF33"/>
                </a:solidFill>
                <a:effectLst/>
              </a:rPr>
              <a:t>Totally</a:t>
            </a:r>
            <a:r>
              <a:rPr lang="ru-RU" sz="2000" b="1" dirty="0">
                <a:solidFill>
                  <a:srgbClr val="66FF33"/>
                </a:solidFill>
                <a:effectLst/>
              </a:rPr>
              <a:t>:   </a:t>
            </a:r>
            <a:r>
              <a:rPr lang="en-US" sz="2000" b="1" dirty="0">
                <a:solidFill>
                  <a:srgbClr val="66FF33"/>
                </a:solidFill>
                <a:effectLst/>
              </a:rPr>
              <a:t>about 10^9 events for analysis</a:t>
            </a:r>
            <a:r>
              <a:rPr lang="ru-RU" sz="2000" b="1" dirty="0">
                <a:solidFill>
                  <a:srgbClr val="66FF33"/>
                </a:solidFill>
                <a:effectLst/>
              </a:rPr>
              <a:t> </a:t>
            </a:r>
          </a:p>
          <a:p>
            <a:endParaRPr lang="ru-RU" dirty="0"/>
          </a:p>
        </p:txBody>
      </p:sp>
    </p:spTree>
    <p:extLst>
      <p:ext uri="{BB962C8B-B14F-4D97-AF65-F5344CB8AC3E}">
        <p14:creationId xmlns:p14="http://schemas.microsoft.com/office/powerpoint/2010/main" val="170546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E1F3A5-E8FA-4119-BB55-7A1D3172CC76}"/>
              </a:ext>
            </a:extLst>
          </p:cNvPr>
          <p:cNvSpPr>
            <a:spLocks noGrp="1"/>
          </p:cNvSpPr>
          <p:nvPr>
            <p:ph type="title"/>
          </p:nvPr>
        </p:nvSpPr>
        <p:spPr/>
        <p:txBody>
          <a:bodyPr/>
          <a:lstStyle/>
          <a:p>
            <a:r>
              <a:rPr lang="en-US" sz="3200" dirty="0"/>
              <a:t>Problems found at analysis of </a:t>
            </a:r>
            <a:r>
              <a:rPr lang="en-US" sz="3200" dirty="0" err="1"/>
              <a:t>Comissioning</a:t>
            </a:r>
            <a:r>
              <a:rPr lang="en-US" sz="3200" dirty="0"/>
              <a:t> run and found solutions</a:t>
            </a:r>
            <a:endParaRPr lang="ru-RU" sz="3200" dirty="0"/>
          </a:p>
        </p:txBody>
      </p:sp>
      <p:sp>
        <p:nvSpPr>
          <p:cNvPr id="3" name="Объект 2">
            <a:extLst>
              <a:ext uri="{FF2B5EF4-FFF2-40B4-BE49-F238E27FC236}">
                <a16:creationId xmlns:a16="http://schemas.microsoft.com/office/drawing/2014/main" id="{30406DE6-1BAF-4C2B-903B-1FBCD2DD50DA}"/>
              </a:ext>
            </a:extLst>
          </p:cNvPr>
          <p:cNvSpPr>
            <a:spLocks noGrp="1"/>
          </p:cNvSpPr>
          <p:nvPr>
            <p:ph idx="1"/>
          </p:nvPr>
        </p:nvSpPr>
        <p:spPr/>
        <p:txBody>
          <a:bodyPr/>
          <a:lstStyle/>
          <a:p>
            <a:r>
              <a:rPr lang="en-US" sz="2800" dirty="0">
                <a:solidFill>
                  <a:srgbClr val="FF0000"/>
                </a:solidFill>
              </a:rPr>
              <a:t>Low efficiency and instability of drift tube chambers </a:t>
            </a:r>
            <a:r>
              <a:rPr lang="en-US" sz="2800" dirty="0"/>
              <a:t>– </a:t>
            </a:r>
            <a:r>
              <a:rPr lang="en-US" sz="2800" dirty="0">
                <a:solidFill>
                  <a:srgbClr val="00B050"/>
                </a:solidFill>
              </a:rPr>
              <a:t>new gas station developed and produced</a:t>
            </a:r>
          </a:p>
          <a:p>
            <a:r>
              <a:rPr lang="en-US" sz="2800" dirty="0">
                <a:solidFill>
                  <a:srgbClr val="FF0000"/>
                </a:solidFill>
              </a:rPr>
              <a:t>Small amount of tracking planes before magnet </a:t>
            </a:r>
            <a:r>
              <a:rPr lang="en-US" sz="2800" dirty="0"/>
              <a:t>–</a:t>
            </a:r>
            <a:r>
              <a:rPr lang="en-US" sz="2800" dirty="0">
                <a:solidFill>
                  <a:srgbClr val="00B050"/>
                </a:solidFill>
              </a:rPr>
              <a:t> New station (15 mm tubes) produced</a:t>
            </a:r>
          </a:p>
          <a:p>
            <a:r>
              <a:rPr lang="en-US" sz="2800" dirty="0">
                <a:solidFill>
                  <a:srgbClr val="FF0000"/>
                </a:solidFill>
              </a:rPr>
              <a:t>Broken PCY1 </a:t>
            </a:r>
            <a:r>
              <a:rPr lang="en-US" sz="2800" dirty="0"/>
              <a:t>– </a:t>
            </a:r>
            <a:r>
              <a:rPr lang="en-US" sz="2800" dirty="0">
                <a:solidFill>
                  <a:srgbClr val="00B050"/>
                </a:solidFill>
              </a:rPr>
              <a:t>replaced and </a:t>
            </a:r>
            <a:r>
              <a:rPr lang="en-US" sz="2800" dirty="0" err="1">
                <a:solidFill>
                  <a:srgbClr val="00B050"/>
                </a:solidFill>
              </a:rPr>
              <a:t>repaed</a:t>
            </a:r>
            <a:r>
              <a:rPr lang="en-US" sz="2800" dirty="0">
                <a:solidFill>
                  <a:srgbClr val="00B050"/>
                </a:solidFill>
              </a:rPr>
              <a:t> </a:t>
            </a:r>
          </a:p>
          <a:p>
            <a:r>
              <a:rPr lang="en-US" sz="2800" dirty="0">
                <a:solidFill>
                  <a:srgbClr val="FF3300"/>
                </a:solidFill>
              </a:rPr>
              <a:t>EM5 (crate controller) and EM3 (TDC) – instabilities </a:t>
            </a:r>
            <a:r>
              <a:rPr lang="en-US" sz="2800" dirty="0"/>
              <a:t>– </a:t>
            </a:r>
            <a:r>
              <a:rPr lang="en-US" sz="2800" dirty="0">
                <a:solidFill>
                  <a:srgbClr val="00B050"/>
                </a:solidFill>
              </a:rPr>
              <a:t>new version of FPGA programming </a:t>
            </a:r>
          </a:p>
          <a:p>
            <a:endParaRPr lang="ru-RU" dirty="0"/>
          </a:p>
        </p:txBody>
      </p:sp>
      <p:sp>
        <p:nvSpPr>
          <p:cNvPr id="4" name="Дата 3">
            <a:extLst>
              <a:ext uri="{FF2B5EF4-FFF2-40B4-BE49-F238E27FC236}">
                <a16:creationId xmlns:a16="http://schemas.microsoft.com/office/drawing/2014/main" id="{95E8151E-7243-4E02-B1D7-9283BD4BADB2}"/>
              </a:ext>
            </a:extLst>
          </p:cNvPr>
          <p:cNvSpPr>
            <a:spLocks noGrp="1"/>
          </p:cNvSpPr>
          <p:nvPr>
            <p:ph type="dt" sz="half" idx="10"/>
          </p:nvPr>
        </p:nvSpPr>
        <p:spPr/>
        <p:txBody>
          <a:bodyPr/>
          <a:lstStyle/>
          <a:p>
            <a:r>
              <a:rPr lang="en-US" altLang="ru-RU"/>
              <a:t>SPD 2021</a:t>
            </a:r>
            <a:endParaRPr lang="ru-RU" altLang="ru-RU" dirty="0"/>
          </a:p>
        </p:txBody>
      </p:sp>
      <p:sp>
        <p:nvSpPr>
          <p:cNvPr id="5" name="Нижний колонтитул 4">
            <a:extLst>
              <a:ext uri="{FF2B5EF4-FFF2-40B4-BE49-F238E27FC236}">
                <a16:creationId xmlns:a16="http://schemas.microsoft.com/office/drawing/2014/main" id="{8C40B1C0-0C63-4E47-80AB-BB1D27DB7486}"/>
              </a:ext>
            </a:extLst>
          </p:cNvPr>
          <p:cNvSpPr>
            <a:spLocks noGrp="1"/>
          </p:cNvSpPr>
          <p:nvPr>
            <p:ph type="ftr" sz="quarter" idx="11"/>
          </p:nvPr>
        </p:nvSpPr>
        <p:spPr/>
        <p:txBody>
          <a:bodyPr/>
          <a:lstStyle/>
          <a:p>
            <a:r>
              <a:rPr lang="en-US" altLang="ru-RU" dirty="0"/>
              <a:t>V. </a:t>
            </a:r>
            <a:r>
              <a:rPr lang="en-US" altLang="ru-RU" dirty="0" err="1"/>
              <a:t>Mochalov</a:t>
            </a:r>
            <a:r>
              <a:rPr lang="en-US" altLang="ru-RU" dirty="0"/>
              <a:t>, SPASCHARM project</a:t>
            </a:r>
            <a:endParaRPr lang="ru-RU" altLang="ru-RU" dirty="0"/>
          </a:p>
        </p:txBody>
      </p:sp>
      <p:sp>
        <p:nvSpPr>
          <p:cNvPr id="6" name="Номер слайда 5">
            <a:extLst>
              <a:ext uri="{FF2B5EF4-FFF2-40B4-BE49-F238E27FC236}">
                <a16:creationId xmlns:a16="http://schemas.microsoft.com/office/drawing/2014/main" id="{38A5920D-78D4-4415-AF0F-83D96965C5DB}"/>
              </a:ext>
            </a:extLst>
          </p:cNvPr>
          <p:cNvSpPr>
            <a:spLocks noGrp="1"/>
          </p:cNvSpPr>
          <p:nvPr>
            <p:ph type="sldNum" sz="quarter" idx="12"/>
          </p:nvPr>
        </p:nvSpPr>
        <p:spPr/>
        <p:txBody>
          <a:bodyPr/>
          <a:lstStyle/>
          <a:p>
            <a:fld id="{36A10669-CE8A-4DA0-B546-D3B064FB49D9}" type="slidenum">
              <a:rPr lang="ru-RU" altLang="ru-RU" smtClean="0"/>
              <a:pPr/>
              <a:t>26</a:t>
            </a:fld>
            <a:endParaRPr lang="ru-RU" altLang="ru-RU"/>
          </a:p>
        </p:txBody>
      </p:sp>
    </p:spTree>
    <p:extLst>
      <p:ext uri="{BB962C8B-B14F-4D97-AF65-F5344CB8AC3E}">
        <p14:creationId xmlns:p14="http://schemas.microsoft.com/office/powerpoint/2010/main" val="3399951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0FAC83B-6495-4D8D-800E-AAFFCD1E0D5D}"/>
              </a:ext>
            </a:extLst>
          </p:cNvPr>
          <p:cNvSpPr>
            <a:spLocks noGrp="1"/>
          </p:cNvSpPr>
          <p:nvPr>
            <p:ph type="title"/>
          </p:nvPr>
        </p:nvSpPr>
        <p:spPr>
          <a:xfrm>
            <a:off x="457200" y="277813"/>
            <a:ext cx="8229600" cy="774923"/>
          </a:xfrm>
        </p:spPr>
        <p:txBody>
          <a:bodyPr/>
          <a:lstStyle/>
          <a:p>
            <a:r>
              <a:rPr lang="en-US" dirty="0"/>
              <a:t>Tracking system efficiency</a:t>
            </a:r>
            <a:endParaRPr lang="ru-RU" dirty="0"/>
          </a:p>
        </p:txBody>
      </p:sp>
      <p:pic>
        <p:nvPicPr>
          <p:cNvPr id="7" name="Объект 6">
            <a:extLst>
              <a:ext uri="{FF2B5EF4-FFF2-40B4-BE49-F238E27FC236}">
                <a16:creationId xmlns:a16="http://schemas.microsoft.com/office/drawing/2014/main" id="{7F8D6809-727D-4181-9763-0426B3698FD2}"/>
              </a:ext>
            </a:extLst>
          </p:cNvPr>
          <p:cNvPicPr>
            <a:picLocks noGrp="1" noChangeAspect="1"/>
          </p:cNvPicPr>
          <p:nvPr>
            <p:ph idx="1"/>
          </p:nvPr>
        </p:nvPicPr>
        <p:blipFill>
          <a:blip r:embed="rId2"/>
          <a:stretch>
            <a:fillRect/>
          </a:stretch>
        </p:blipFill>
        <p:spPr>
          <a:xfrm>
            <a:off x="1043608" y="1268760"/>
            <a:ext cx="7097886" cy="3726338"/>
          </a:xfrm>
          <a:prstGeom prst="rect">
            <a:avLst/>
          </a:prstGeom>
        </p:spPr>
      </p:pic>
      <p:sp>
        <p:nvSpPr>
          <p:cNvPr id="4" name="Дата 3">
            <a:extLst>
              <a:ext uri="{FF2B5EF4-FFF2-40B4-BE49-F238E27FC236}">
                <a16:creationId xmlns:a16="http://schemas.microsoft.com/office/drawing/2014/main" id="{E0DB2166-1C8C-4537-AEB3-361074498CF7}"/>
              </a:ext>
            </a:extLst>
          </p:cNvPr>
          <p:cNvSpPr>
            <a:spLocks noGrp="1"/>
          </p:cNvSpPr>
          <p:nvPr>
            <p:ph type="dt" sz="half" idx="10"/>
          </p:nvPr>
        </p:nvSpPr>
        <p:spPr/>
        <p:txBody>
          <a:bodyPr/>
          <a:lstStyle/>
          <a:p>
            <a:r>
              <a:rPr lang="en-US" altLang="ru-RU"/>
              <a:t>SPD 2021</a:t>
            </a:r>
            <a:endParaRPr lang="ru-RU" altLang="ru-RU" dirty="0"/>
          </a:p>
        </p:txBody>
      </p:sp>
      <p:sp>
        <p:nvSpPr>
          <p:cNvPr id="5" name="Нижний колонтитул 4">
            <a:extLst>
              <a:ext uri="{FF2B5EF4-FFF2-40B4-BE49-F238E27FC236}">
                <a16:creationId xmlns:a16="http://schemas.microsoft.com/office/drawing/2014/main" id="{CAFEB462-B63E-4EA9-B7C7-EE58E92EC7E6}"/>
              </a:ext>
            </a:extLst>
          </p:cNvPr>
          <p:cNvSpPr>
            <a:spLocks noGrp="1"/>
          </p:cNvSpPr>
          <p:nvPr>
            <p:ph type="ftr" sz="quarter" idx="11"/>
          </p:nvPr>
        </p:nvSpPr>
        <p:spPr/>
        <p:txBody>
          <a:bodyPr/>
          <a:lstStyle/>
          <a:p>
            <a:r>
              <a:rPr lang="en-US" altLang="ru-RU"/>
              <a:t>V. Mochalov, SPASCHARM project</a:t>
            </a:r>
            <a:endParaRPr lang="ru-RU" altLang="ru-RU" dirty="0"/>
          </a:p>
        </p:txBody>
      </p:sp>
      <p:sp>
        <p:nvSpPr>
          <p:cNvPr id="6" name="Номер слайда 5">
            <a:extLst>
              <a:ext uri="{FF2B5EF4-FFF2-40B4-BE49-F238E27FC236}">
                <a16:creationId xmlns:a16="http://schemas.microsoft.com/office/drawing/2014/main" id="{39FF1649-09D9-4D00-8A8D-C95DF27E3FF2}"/>
              </a:ext>
            </a:extLst>
          </p:cNvPr>
          <p:cNvSpPr>
            <a:spLocks noGrp="1"/>
          </p:cNvSpPr>
          <p:nvPr>
            <p:ph type="sldNum" sz="quarter" idx="12"/>
          </p:nvPr>
        </p:nvSpPr>
        <p:spPr/>
        <p:txBody>
          <a:bodyPr/>
          <a:lstStyle/>
          <a:p>
            <a:fld id="{36A10669-CE8A-4DA0-B546-D3B064FB49D9}" type="slidenum">
              <a:rPr lang="ru-RU" altLang="ru-RU" smtClean="0"/>
              <a:pPr/>
              <a:t>27</a:t>
            </a:fld>
            <a:endParaRPr lang="ru-RU" altLang="ru-RU"/>
          </a:p>
        </p:txBody>
      </p:sp>
      <p:sp>
        <p:nvSpPr>
          <p:cNvPr id="8" name="TextBox 7">
            <a:extLst>
              <a:ext uri="{FF2B5EF4-FFF2-40B4-BE49-F238E27FC236}">
                <a16:creationId xmlns:a16="http://schemas.microsoft.com/office/drawing/2014/main" id="{721431A3-9EBE-4FBD-9E22-C33271635FEE}"/>
              </a:ext>
            </a:extLst>
          </p:cNvPr>
          <p:cNvSpPr txBox="1"/>
          <p:nvPr/>
        </p:nvSpPr>
        <p:spPr>
          <a:xfrm>
            <a:off x="755576" y="5229200"/>
            <a:ext cx="7488832" cy="1015663"/>
          </a:xfrm>
          <a:prstGeom prst="rect">
            <a:avLst/>
          </a:prstGeom>
          <a:noFill/>
        </p:spPr>
        <p:txBody>
          <a:bodyPr wrap="square" rtlCol="0">
            <a:spAutoFit/>
          </a:bodyPr>
          <a:lstStyle/>
          <a:p>
            <a:r>
              <a:rPr lang="en-US" sz="2000" dirty="0"/>
              <a:t>Efficiency in 2022 is even higher for all planes (96-98% foe “small” tubes and 94-97% for “large” ones (received from reconstructed tracks)</a:t>
            </a:r>
            <a:endParaRPr lang="ru-RU" sz="2000" dirty="0"/>
          </a:p>
        </p:txBody>
      </p:sp>
      <p:pic>
        <p:nvPicPr>
          <p:cNvPr id="9" name="Рисунок 8">
            <a:extLst>
              <a:ext uri="{FF2B5EF4-FFF2-40B4-BE49-F238E27FC236}">
                <a16:creationId xmlns:a16="http://schemas.microsoft.com/office/drawing/2014/main" id="{29121518-A05A-425D-BD77-0F09F67C0D7D}"/>
              </a:ext>
            </a:extLst>
          </p:cNvPr>
          <p:cNvPicPr>
            <a:picLocks noChangeAspect="1"/>
          </p:cNvPicPr>
          <p:nvPr/>
        </p:nvPicPr>
        <p:blipFill>
          <a:blip r:embed="rId3"/>
          <a:stretch>
            <a:fillRect/>
          </a:stretch>
        </p:blipFill>
        <p:spPr>
          <a:xfrm>
            <a:off x="764303" y="1142092"/>
            <a:ext cx="7741469" cy="5023212"/>
          </a:xfrm>
          <a:prstGeom prst="rect">
            <a:avLst/>
          </a:prstGeom>
        </p:spPr>
      </p:pic>
    </p:spTree>
    <p:extLst>
      <p:ext uri="{BB962C8B-B14F-4D97-AF65-F5344CB8AC3E}">
        <p14:creationId xmlns:p14="http://schemas.microsoft.com/office/powerpoint/2010/main" val="134473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774923"/>
          </a:xfrm>
        </p:spPr>
        <p:txBody>
          <a:bodyPr/>
          <a:lstStyle/>
          <a:p>
            <a:r>
              <a:rPr lang="en-US" sz="3200" dirty="0"/>
              <a:t>SPASCHARM 14: current activities</a:t>
            </a:r>
            <a:endParaRPr lang="ru-RU" sz="3200" dirty="0"/>
          </a:p>
        </p:txBody>
      </p:sp>
      <p:sp>
        <p:nvSpPr>
          <p:cNvPr id="3" name="Объект 2"/>
          <p:cNvSpPr>
            <a:spLocks noGrp="1"/>
          </p:cNvSpPr>
          <p:nvPr>
            <p:ph idx="1"/>
          </p:nvPr>
        </p:nvSpPr>
        <p:spPr>
          <a:xfrm>
            <a:off x="457200" y="980728"/>
            <a:ext cx="8229600" cy="5150197"/>
          </a:xfrm>
        </p:spPr>
        <p:txBody>
          <a:bodyPr/>
          <a:lstStyle/>
          <a:p>
            <a:r>
              <a:rPr lang="en-US" sz="2600" dirty="0">
                <a:solidFill>
                  <a:srgbClr val="66FF33"/>
                </a:solidFill>
              </a:rPr>
              <a:t>Analyzing first experimental data in reactions: </a:t>
            </a:r>
          </a:p>
          <a:p>
            <a:pPr marL="0" indent="0">
              <a:buNone/>
            </a:pPr>
            <a:r>
              <a:rPr kumimoji="0" lang="ru-RU" sz="22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π</a:t>
            </a:r>
            <a:r>
              <a:rPr kumimoji="0" lang="ru-RU" sz="2200" b="0" i="0" u="none" strike="noStrike" kern="0" cap="none" spc="0" normalizeH="0" baseline="30000" noProof="0" dirty="0">
                <a:ln>
                  <a:noFill/>
                </a:ln>
                <a:solidFill>
                  <a:srgbClr val="FFFFFF"/>
                </a:solidFill>
                <a:effectLst>
                  <a:outerShdw blurRad="38100" dist="38100" dir="2700000" algn="tl">
                    <a:srgbClr val="010199"/>
                  </a:outerShdw>
                </a:effectLst>
                <a:uLnTx/>
                <a:uFillTx/>
                <a:latin typeface="Arial"/>
                <a:ea typeface="+mn-ea"/>
                <a:cs typeface="+mn-cs"/>
              </a:rPr>
              <a:t>- </a:t>
            </a:r>
            <a:r>
              <a:rPr kumimoji="0" lang="ru-RU" sz="22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 </a:t>
            </a:r>
            <a:r>
              <a:rPr kumimoji="0" lang="en-US" sz="22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p</a:t>
            </a:r>
            <a:r>
              <a:rPr kumimoji="0" lang="ru-RU" sz="2200" b="0" i="0" u="none" strike="noStrike" kern="0" cap="none" spc="0" normalizeH="0" baseline="-25000" noProof="0" dirty="0">
                <a:ln>
                  <a:noFill/>
                </a:ln>
                <a:solidFill>
                  <a:srgbClr val="FFFFFF"/>
                </a:solidFill>
                <a:effectLst>
                  <a:outerShdw blurRad="38100" dist="38100" dir="2700000" algn="tl">
                    <a:srgbClr val="010199"/>
                  </a:outerShdw>
                </a:effectLst>
                <a:uLnTx/>
                <a:uFillTx/>
                <a:latin typeface="Arial"/>
                <a:ea typeface="+mn-ea"/>
                <a:cs typeface="+mn-cs"/>
              </a:rPr>
              <a:t>↑ </a:t>
            </a:r>
            <a:r>
              <a:rPr kumimoji="0" lang="ru-RU" sz="22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 </a:t>
            </a:r>
            <a:r>
              <a:rPr kumimoji="0" lang="en-US" sz="22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π</a:t>
            </a:r>
            <a:r>
              <a:rPr kumimoji="0" lang="ru-RU" sz="2200" b="0" i="0" u="none" strike="noStrike" kern="0" cap="none" spc="0" normalizeH="0" baseline="30000" noProof="0" dirty="0">
                <a:ln>
                  <a:noFill/>
                </a:ln>
                <a:solidFill>
                  <a:srgbClr val="FFFFFF"/>
                </a:solidFill>
                <a:effectLst>
                  <a:outerShdw blurRad="38100" dist="38100" dir="2700000" algn="tl">
                    <a:srgbClr val="010199"/>
                  </a:outerShdw>
                </a:effectLst>
                <a:uLnTx/>
                <a:uFillTx/>
                <a:latin typeface="Arial"/>
                <a:ea typeface="+mn-ea"/>
                <a:cs typeface="+mn-cs"/>
              </a:rPr>
              <a:t>- </a:t>
            </a:r>
            <a:r>
              <a:rPr kumimoji="0" lang="en-US" sz="22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X, </a:t>
            </a:r>
            <a:r>
              <a:rPr kumimoji="0" lang="ru-RU" sz="22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π</a:t>
            </a:r>
            <a:r>
              <a:rPr kumimoji="0" lang="ru-RU" sz="2200" b="0" i="0" u="none" strike="noStrike" kern="0" cap="none" spc="0" normalizeH="0" baseline="30000" noProof="0" dirty="0">
                <a:ln>
                  <a:noFill/>
                </a:ln>
                <a:solidFill>
                  <a:srgbClr val="FFFFFF"/>
                </a:solidFill>
                <a:effectLst>
                  <a:outerShdw blurRad="38100" dist="38100" dir="2700000" algn="tl">
                    <a:srgbClr val="010199"/>
                  </a:outerShdw>
                </a:effectLst>
                <a:uLnTx/>
                <a:uFillTx/>
                <a:latin typeface="Arial"/>
                <a:ea typeface="+mn-ea"/>
                <a:cs typeface="+mn-cs"/>
              </a:rPr>
              <a:t>- </a:t>
            </a:r>
            <a:r>
              <a:rPr kumimoji="0" lang="ru-RU" sz="22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 </a:t>
            </a:r>
            <a:r>
              <a:rPr kumimoji="0" lang="en-US" sz="22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p</a:t>
            </a:r>
            <a:r>
              <a:rPr kumimoji="0" lang="ru-RU" sz="2200" b="0" i="0" u="none" strike="noStrike" kern="0" cap="none" spc="0" normalizeH="0" baseline="-25000" noProof="0" dirty="0">
                <a:ln>
                  <a:noFill/>
                </a:ln>
                <a:solidFill>
                  <a:srgbClr val="FFFFFF"/>
                </a:solidFill>
                <a:effectLst>
                  <a:outerShdw blurRad="38100" dist="38100" dir="2700000" algn="tl">
                    <a:srgbClr val="010199"/>
                  </a:outerShdw>
                </a:effectLst>
                <a:uLnTx/>
                <a:uFillTx/>
                <a:latin typeface="Arial"/>
                <a:ea typeface="+mn-ea"/>
                <a:cs typeface="+mn-cs"/>
              </a:rPr>
              <a:t>↑ </a:t>
            </a:r>
            <a:r>
              <a:rPr kumimoji="0" lang="ru-RU" sz="22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 </a:t>
            </a:r>
            <a:r>
              <a:rPr kumimoji="0" lang="en-US" sz="22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π</a:t>
            </a:r>
            <a:r>
              <a:rPr kumimoji="0" lang="ru-RU" sz="2200" b="0" i="0" u="none" strike="noStrike" kern="0" cap="none" spc="0" normalizeH="0" baseline="30000" noProof="0" dirty="0">
                <a:ln>
                  <a:noFill/>
                </a:ln>
                <a:solidFill>
                  <a:srgbClr val="FFFFFF"/>
                </a:solidFill>
                <a:effectLst>
                  <a:outerShdw blurRad="38100" dist="38100" dir="2700000" algn="tl">
                    <a:srgbClr val="010199"/>
                  </a:outerShdw>
                </a:effectLst>
                <a:uLnTx/>
                <a:uFillTx/>
                <a:latin typeface="Arial"/>
                <a:ea typeface="+mn-ea"/>
                <a:cs typeface="+mn-cs"/>
              </a:rPr>
              <a:t>+ </a:t>
            </a:r>
            <a:r>
              <a:rPr kumimoji="0" lang="en-US" sz="22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X</a:t>
            </a:r>
            <a:endParaRPr lang="en-US" sz="2200" dirty="0">
              <a:ea typeface="+mn-ea"/>
              <a:cs typeface="+mn-cs"/>
            </a:endParaRPr>
          </a:p>
          <a:p>
            <a:pPr lvl="1"/>
            <a:endParaRPr lang="ru-RU" sz="2200" dirty="0"/>
          </a:p>
        </p:txBody>
      </p:sp>
      <p:sp>
        <p:nvSpPr>
          <p:cNvPr id="4" name="Дата 3"/>
          <p:cNvSpPr>
            <a:spLocks noGrp="1"/>
          </p:cNvSpPr>
          <p:nvPr>
            <p:ph type="dt" sz="half" idx="10"/>
          </p:nvPr>
        </p:nvSpPr>
        <p:spPr/>
        <p:txBody>
          <a:bodyPr/>
          <a:lstStyle/>
          <a:p>
            <a:r>
              <a:rPr lang="en-US" altLang="ru-RU" dirty="0"/>
              <a:t>SPD 2021</a:t>
            </a:r>
            <a:endParaRPr lang="ru-RU" altLang="ru-RU" dirty="0"/>
          </a:p>
        </p:txBody>
      </p:sp>
      <p:sp>
        <p:nvSpPr>
          <p:cNvPr id="5" name="Нижний колонтитул 4"/>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28</a:t>
            </a:fld>
            <a:endParaRPr lang="ru-RU" altLang="ru-RU"/>
          </a:p>
        </p:txBody>
      </p:sp>
      <p:pic>
        <p:nvPicPr>
          <p:cNvPr id="7" name="Рисунок 6">
            <a:extLst>
              <a:ext uri="{FF2B5EF4-FFF2-40B4-BE49-F238E27FC236}">
                <a16:creationId xmlns:a16="http://schemas.microsoft.com/office/drawing/2014/main" id="{A00D0D89-3CB5-4A8B-8981-B91BE9032089}"/>
              </a:ext>
            </a:extLst>
          </p:cNvPr>
          <p:cNvPicPr>
            <a:picLocks noChangeAspect="1"/>
          </p:cNvPicPr>
          <p:nvPr/>
        </p:nvPicPr>
        <p:blipFill>
          <a:blip r:embed="rId2"/>
          <a:stretch>
            <a:fillRect/>
          </a:stretch>
        </p:blipFill>
        <p:spPr>
          <a:xfrm>
            <a:off x="1115616" y="1879003"/>
            <a:ext cx="7111652" cy="2204765"/>
          </a:xfrm>
          <a:prstGeom prst="rect">
            <a:avLst/>
          </a:prstGeom>
        </p:spPr>
      </p:pic>
      <p:pic>
        <p:nvPicPr>
          <p:cNvPr id="8" name="Рисунок 7">
            <a:extLst>
              <a:ext uri="{FF2B5EF4-FFF2-40B4-BE49-F238E27FC236}">
                <a16:creationId xmlns:a16="http://schemas.microsoft.com/office/drawing/2014/main" id="{AA9A634B-3D50-47E5-9160-D88BDF34D899}"/>
              </a:ext>
            </a:extLst>
          </p:cNvPr>
          <p:cNvPicPr>
            <a:picLocks noChangeAspect="1"/>
          </p:cNvPicPr>
          <p:nvPr/>
        </p:nvPicPr>
        <p:blipFill>
          <a:blip r:embed="rId3"/>
          <a:stretch>
            <a:fillRect/>
          </a:stretch>
        </p:blipFill>
        <p:spPr>
          <a:xfrm>
            <a:off x="1124706" y="4101424"/>
            <a:ext cx="7102562" cy="2091089"/>
          </a:xfrm>
          <a:prstGeom prst="rect">
            <a:avLst/>
          </a:prstGeom>
        </p:spPr>
      </p:pic>
    </p:spTree>
    <p:extLst>
      <p:ext uri="{BB962C8B-B14F-4D97-AF65-F5344CB8AC3E}">
        <p14:creationId xmlns:p14="http://schemas.microsoft.com/office/powerpoint/2010/main" val="2990149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1CAC374-9CCE-4F4F-B2F4-B36377142B17}"/>
              </a:ext>
            </a:extLst>
          </p:cNvPr>
          <p:cNvSpPr txBox="1">
            <a:spLocks noGrp="1"/>
          </p:cNvSpPr>
          <p:nvPr>
            <p:ph type="title" idx="4294967295"/>
          </p:nvPr>
        </p:nvSpPr>
        <p:spPr>
          <a:xfrm>
            <a:off x="457171" y="274011"/>
            <a:ext cx="8228763" cy="1144888"/>
          </a:xfrm>
        </p:spPr>
        <p:txBody>
          <a:bodyPr/>
          <a:lstStyle/>
          <a:p>
            <a:pPr lvl="0" algn="ctr"/>
            <a:r>
              <a:rPr lang="en-US" sz="3628">
                <a:solidFill>
                  <a:srgbClr val="FFFFFF"/>
                </a:solidFill>
                <a:latin typeface="Liberation Sans" pitchFamily="34"/>
              </a:rPr>
              <a:t>Expected statistical accuracy </a:t>
            </a:r>
            <a:r>
              <a:rPr lang="el-GR" sz="3628">
                <a:solidFill>
                  <a:srgbClr val="FFFFFF"/>
                </a:solidFill>
                <a:latin typeface="Liberation Sans" pitchFamily="34"/>
              </a:rPr>
              <a:t>δ</a:t>
            </a:r>
            <a:r>
              <a:rPr lang="en-GB" sz="3628" i="1">
                <a:solidFill>
                  <a:srgbClr val="FFFFFF"/>
                </a:solidFill>
                <a:latin typeface="Liberation Sans" pitchFamily="34"/>
              </a:rPr>
              <a:t>A</a:t>
            </a:r>
            <a:r>
              <a:rPr lang="en-GB" sz="3628" i="1" baseline="-25000">
                <a:solidFill>
                  <a:srgbClr val="FFFFFF"/>
                </a:solidFill>
                <a:latin typeface="Liberation Sans" pitchFamily="34"/>
              </a:rPr>
              <a:t>N</a:t>
            </a:r>
            <a:r>
              <a:rPr lang="en-US" sz="3628">
                <a:solidFill>
                  <a:srgbClr val="FFFFFF"/>
                </a:solidFill>
                <a:latin typeface="Liberation Sans" pitchFamily="34"/>
              </a:rPr>
              <a:t> for </a:t>
            </a:r>
            <a:r>
              <a:rPr lang="en-GB" sz="3628" i="1">
                <a:solidFill>
                  <a:srgbClr val="FFFFFF"/>
                </a:solidFill>
                <a:latin typeface="Liberation Sans" pitchFamily="34"/>
              </a:rPr>
              <a:t>π</a:t>
            </a:r>
            <a:r>
              <a:rPr lang="en-US" altLang="zh-CN" sz="3628" i="1" baseline="30000">
                <a:solidFill>
                  <a:srgbClr val="FFFFFF"/>
                </a:solidFill>
                <a:latin typeface="Liberation Sans" pitchFamily="34"/>
              </a:rPr>
              <a:t>±</a:t>
            </a:r>
          </a:p>
        </p:txBody>
      </p:sp>
      <p:graphicFrame>
        <p:nvGraphicFramePr>
          <p:cNvPr id="3" name="Таблица 2">
            <a:extLst>
              <a:ext uri="{FF2B5EF4-FFF2-40B4-BE49-F238E27FC236}">
                <a16:creationId xmlns:a16="http://schemas.microsoft.com/office/drawing/2014/main" id="{2EB55927-4308-4F93-9879-A6413B7FFAAF}"/>
              </a:ext>
            </a:extLst>
          </p:cNvPr>
          <p:cNvGraphicFramePr>
            <a:graphicFrameLocks noGrp="1"/>
          </p:cNvGraphicFramePr>
          <p:nvPr>
            <p:extLst>
              <p:ext uri="{D42A27DB-BD31-4B8C-83A1-F6EECF244321}">
                <p14:modId xmlns:p14="http://schemas.microsoft.com/office/powerpoint/2010/main" val="2343375133"/>
              </p:ext>
            </p:extLst>
          </p:nvPr>
        </p:nvGraphicFramePr>
        <p:xfrm>
          <a:off x="107504" y="1279461"/>
          <a:ext cx="9036497" cy="1658554"/>
        </p:xfrm>
        <a:graphic>
          <a:graphicData uri="http://schemas.openxmlformats.org/drawingml/2006/table">
            <a:tbl>
              <a:tblPr firstRow="1" bandRow="1"/>
              <a:tblGrid>
                <a:gridCol w="978175">
                  <a:extLst>
                    <a:ext uri="{9D8B030D-6E8A-4147-A177-3AD203B41FA5}">
                      <a16:colId xmlns:a16="http://schemas.microsoft.com/office/drawing/2014/main" val="3295610738"/>
                    </a:ext>
                  </a:extLst>
                </a:gridCol>
                <a:gridCol w="1004904">
                  <a:extLst>
                    <a:ext uri="{9D8B030D-6E8A-4147-A177-3AD203B41FA5}">
                      <a16:colId xmlns:a16="http://schemas.microsoft.com/office/drawing/2014/main" val="3647427894"/>
                    </a:ext>
                  </a:extLst>
                </a:gridCol>
                <a:gridCol w="1004904">
                  <a:extLst>
                    <a:ext uri="{9D8B030D-6E8A-4147-A177-3AD203B41FA5}">
                      <a16:colId xmlns:a16="http://schemas.microsoft.com/office/drawing/2014/main" val="262139339"/>
                    </a:ext>
                  </a:extLst>
                </a:gridCol>
                <a:gridCol w="1004904">
                  <a:extLst>
                    <a:ext uri="{9D8B030D-6E8A-4147-A177-3AD203B41FA5}">
                      <a16:colId xmlns:a16="http://schemas.microsoft.com/office/drawing/2014/main" val="240869242"/>
                    </a:ext>
                  </a:extLst>
                </a:gridCol>
                <a:gridCol w="1017054">
                  <a:extLst>
                    <a:ext uri="{9D8B030D-6E8A-4147-A177-3AD203B41FA5}">
                      <a16:colId xmlns:a16="http://schemas.microsoft.com/office/drawing/2014/main" val="3756986281"/>
                    </a:ext>
                  </a:extLst>
                </a:gridCol>
                <a:gridCol w="1004209">
                  <a:extLst>
                    <a:ext uri="{9D8B030D-6E8A-4147-A177-3AD203B41FA5}">
                      <a16:colId xmlns:a16="http://schemas.microsoft.com/office/drawing/2014/main" val="3953639632"/>
                    </a:ext>
                  </a:extLst>
                </a:gridCol>
                <a:gridCol w="1004209">
                  <a:extLst>
                    <a:ext uri="{9D8B030D-6E8A-4147-A177-3AD203B41FA5}">
                      <a16:colId xmlns:a16="http://schemas.microsoft.com/office/drawing/2014/main" val="1326431101"/>
                    </a:ext>
                  </a:extLst>
                </a:gridCol>
                <a:gridCol w="1005945">
                  <a:extLst>
                    <a:ext uri="{9D8B030D-6E8A-4147-A177-3AD203B41FA5}">
                      <a16:colId xmlns:a16="http://schemas.microsoft.com/office/drawing/2014/main" val="1257867517"/>
                    </a:ext>
                  </a:extLst>
                </a:gridCol>
                <a:gridCol w="1012193">
                  <a:extLst>
                    <a:ext uri="{9D8B030D-6E8A-4147-A177-3AD203B41FA5}">
                      <a16:colId xmlns:a16="http://schemas.microsoft.com/office/drawing/2014/main" val="1922557093"/>
                    </a:ext>
                  </a:extLst>
                </a:gridCol>
              </a:tblGrid>
              <a:tr h="552525">
                <a:tc>
                  <a:txBody>
                    <a:bodyPr/>
                    <a:lstStyle/>
                    <a:p>
                      <a:pPr marL="0" marR="0" lvl="0" indent="0" algn="ctr" rtl="0" hangingPunct="1">
                        <a:lnSpc>
                          <a:spcPct val="100000"/>
                        </a:lnSpc>
                        <a:spcBef>
                          <a:spcPts val="0"/>
                        </a:spcBef>
                        <a:spcAft>
                          <a:spcPts val="0"/>
                        </a:spcAft>
                        <a:buNone/>
                        <a:tabLst/>
                      </a:pPr>
                      <a:r>
                        <a:rPr lang="el-GR" sz="1600" b="1" i="0" u="none" strike="noStrike" kern="1200" cap="none" spc="0" baseline="0">
                          <a:ln>
                            <a:noFill/>
                          </a:ln>
                          <a:solidFill>
                            <a:srgbClr val="FFFFFF"/>
                          </a:solidFill>
                          <a:latin typeface="Times New Roman" pitchFamily="2"/>
                          <a:ea typeface="DejaVu Sans" pitchFamily="2"/>
                          <a:cs typeface="Lohit Devanagari" pitchFamily="2"/>
                        </a:rPr>
                        <a:t>δ</a:t>
                      </a:r>
                      <a:r>
                        <a:rPr lang="en-GB" sz="1600" b="1" i="1" u="none" strike="noStrike" kern="1200" cap="none" spc="0" baseline="0">
                          <a:ln>
                            <a:noFill/>
                          </a:ln>
                          <a:solidFill>
                            <a:srgbClr val="FFFFFF"/>
                          </a:solidFill>
                          <a:latin typeface="Times New Roman" pitchFamily="2"/>
                          <a:ea typeface="DejaVu Sans" pitchFamily="2"/>
                          <a:cs typeface="Lohit Devanagari" pitchFamily="2"/>
                        </a:rPr>
                        <a:t>A</a:t>
                      </a:r>
                      <a:r>
                        <a:rPr lang="en-GB" sz="1600" b="1" i="1" u="none" strike="noStrike" kern="1200" cap="none" spc="0" baseline="-25000">
                          <a:ln>
                            <a:noFill/>
                          </a:ln>
                          <a:solidFill>
                            <a:srgbClr val="FFFFFF"/>
                          </a:solidFill>
                          <a:latin typeface="Times New Roman" pitchFamily="2"/>
                          <a:ea typeface="DejaVu Sans" pitchFamily="2"/>
                          <a:cs typeface="Lohit Devanagari" pitchFamily="2"/>
                        </a:rPr>
                        <a:t>N</a:t>
                      </a:r>
                      <a:r>
                        <a:rPr lang="en-GB" sz="1600" b="1" i="0" u="none" strike="noStrike" kern="1200" cap="none" spc="0" baseline="-25000">
                          <a:ln>
                            <a:noFill/>
                          </a:ln>
                          <a:solidFill>
                            <a:srgbClr val="FFFFFF"/>
                          </a:solidFill>
                          <a:latin typeface="Times New Roman" pitchFamily="2"/>
                          <a:ea typeface="DejaVu Sans" pitchFamily="2"/>
                          <a:cs typeface="Lohit Devanagari" pitchFamily="2"/>
                        </a:rPr>
                        <a:t> </a:t>
                      </a:r>
                      <a:r>
                        <a:rPr lang="en-US" sz="1600" b="1" i="0" u="none" strike="noStrike" kern="1200" cap="none" spc="0" baseline="0">
                          <a:ln>
                            <a:noFill/>
                          </a:ln>
                          <a:solidFill>
                            <a:srgbClr val="FFFFFF"/>
                          </a:solidFill>
                          <a:latin typeface="Times New Roman" pitchFamily="2"/>
                          <a:ea typeface="DejaVu Sans" pitchFamily="2"/>
                          <a:cs typeface="Lohit Devanagari" pitchFamily="2"/>
                        </a:rPr>
                        <a:t>(</a:t>
                      </a:r>
                      <a:r>
                        <a:rPr lang="en-GB" sz="1600" b="1" i="0" u="none" strike="noStrike" kern="1200" cap="none" spc="0" baseline="0">
                          <a:ln>
                            <a:noFill/>
                          </a:ln>
                          <a:solidFill>
                            <a:srgbClr val="FFFFFF"/>
                          </a:solidFill>
                          <a:latin typeface="Times New Roman" pitchFamily="2"/>
                          <a:ea typeface="DejaVu Sans" pitchFamily="2"/>
                          <a:cs typeface="Lohit Devanagari" pitchFamily="2"/>
                        </a:rPr>
                        <a:t>π</a:t>
                      </a:r>
                      <a:r>
                        <a:rPr lang="ru-RU" sz="1600" b="1" i="0" u="none" strike="noStrike" kern="1200" cap="none" spc="0" baseline="30000">
                          <a:ln>
                            <a:noFill/>
                          </a:ln>
                          <a:solidFill>
                            <a:srgbClr val="FFFFFF"/>
                          </a:solidFill>
                          <a:latin typeface="Times New Roman" pitchFamily="2"/>
                          <a:ea typeface="DejaVu Sans" pitchFamily="2"/>
                          <a:cs typeface="Lohit Devanagari" pitchFamily="2"/>
                        </a:rPr>
                        <a:t>+</a:t>
                      </a:r>
                      <a:r>
                        <a:rPr lang="en-US" sz="1600" b="1" i="0" u="none" strike="noStrike" kern="1200" cap="none" spc="0" baseline="0">
                          <a:ln>
                            <a:noFill/>
                          </a:ln>
                          <a:solidFill>
                            <a:srgbClr val="FFFFFF"/>
                          </a:solidFill>
                          <a:latin typeface="Times New Roman" pitchFamily="2"/>
                          <a:ea typeface="DejaVu Sans" pitchFamily="2"/>
                          <a:cs typeface="Lohit Devanagari" pitchFamily="2"/>
                        </a:rPr>
                        <a:t>)</a:t>
                      </a:r>
                    </a:p>
                  </a:txBody>
                  <a:tcPr marL="82944" marR="82944" marT="41472" marB="41472"/>
                </a:tc>
                <a:tc>
                  <a:txBody>
                    <a:bodyPr/>
                    <a:lstStyle/>
                    <a:p>
                      <a:pPr marL="0" marR="0" lvl="0" indent="0" algn="ctr" rtl="0" hangingPunct="1">
                        <a:lnSpc>
                          <a:spcPct val="100000"/>
                        </a:lnSpc>
                        <a:spcBef>
                          <a:spcPts val="0"/>
                        </a:spcBef>
                        <a:spcAft>
                          <a:spcPts val="0"/>
                        </a:spcAft>
                        <a:buNone/>
                        <a:tabLst/>
                        <a:defRPr>
                          <a:solidFill>
                            <a:srgbClr val="FFFFFF"/>
                          </a:solidFill>
                        </a:defRPr>
                      </a:pPr>
                      <a:r>
                        <a:rPr lang="en-US" sz="1300" b="1" i="0" u="none" strike="noStrike" kern="1200" cap="none" spc="0" baseline="0">
                          <a:ln>
                            <a:noFill/>
                          </a:ln>
                          <a:solidFill>
                            <a:srgbClr val="FFFFFF"/>
                          </a:solidFill>
                          <a:latin typeface="Times New Roman" pitchFamily="2"/>
                          <a:ea typeface="DejaVu Sans" pitchFamily="2"/>
                          <a:cs typeface="Lohit Devanagari" pitchFamily="2"/>
                        </a:rPr>
                        <a:t>0.0&lt;X</a:t>
                      </a:r>
                      <a:r>
                        <a:rPr lang="en-US" sz="1300" b="1" i="0" u="none" strike="noStrike" kern="1200" cap="none" spc="0" baseline="-25000">
                          <a:ln>
                            <a:noFill/>
                          </a:ln>
                          <a:solidFill>
                            <a:srgbClr val="FFFFFF"/>
                          </a:solidFill>
                          <a:latin typeface="Times New Roman" pitchFamily="2"/>
                          <a:ea typeface="DejaVu Sans" pitchFamily="2"/>
                          <a:cs typeface="Lohit Devanagari" pitchFamily="2"/>
                        </a:rPr>
                        <a:t>F</a:t>
                      </a:r>
                      <a:r>
                        <a:rPr lang="en-US" sz="1300" b="1" i="0" u="none" strike="noStrike" kern="1200" cap="none" spc="0" baseline="0">
                          <a:ln>
                            <a:noFill/>
                          </a:ln>
                          <a:solidFill>
                            <a:srgbClr val="FFFFFF"/>
                          </a:solidFill>
                          <a:latin typeface="Times New Roman" pitchFamily="2"/>
                          <a:ea typeface="DejaVu Sans" pitchFamily="2"/>
                          <a:cs typeface="Lohit Devanagari" pitchFamily="2"/>
                        </a:rPr>
                        <a:t>&lt;0.1</a:t>
                      </a:r>
                    </a:p>
                  </a:txBody>
                  <a:tcPr marL="82944" marR="82944" marT="41472" marB="41472"/>
                </a:tc>
                <a:tc>
                  <a:txBody>
                    <a:bodyPr/>
                    <a:lstStyle/>
                    <a:p>
                      <a:pPr marL="0" marR="0" lvl="0" indent="0" algn="ctr" rtl="0" hangingPunct="1">
                        <a:lnSpc>
                          <a:spcPct val="100000"/>
                        </a:lnSpc>
                        <a:spcBef>
                          <a:spcPts val="0"/>
                        </a:spcBef>
                        <a:spcAft>
                          <a:spcPts val="0"/>
                        </a:spcAft>
                        <a:buNone/>
                        <a:tabLst/>
                        <a:defRPr>
                          <a:solidFill>
                            <a:srgbClr val="FFFFFF"/>
                          </a:solidFill>
                        </a:defRPr>
                      </a:pPr>
                      <a:r>
                        <a:rPr lang="en-US" sz="1300" b="1" i="0" u="none" strike="noStrike" kern="1200" cap="none" spc="0" baseline="0">
                          <a:ln>
                            <a:noFill/>
                          </a:ln>
                          <a:solidFill>
                            <a:srgbClr val="FFFFFF"/>
                          </a:solidFill>
                          <a:latin typeface="Times New Roman" pitchFamily="2"/>
                          <a:ea typeface="DejaVu Sans" pitchFamily="2"/>
                          <a:cs typeface="Lohit Devanagari" pitchFamily="2"/>
                        </a:rPr>
                        <a:t>0.1&lt;X</a:t>
                      </a:r>
                      <a:r>
                        <a:rPr lang="en-US" sz="1300" b="1" i="0" u="none" strike="noStrike" kern="1200" cap="none" spc="0" baseline="-25000">
                          <a:ln>
                            <a:noFill/>
                          </a:ln>
                          <a:solidFill>
                            <a:srgbClr val="FFFFFF"/>
                          </a:solidFill>
                          <a:latin typeface="Times New Roman" pitchFamily="2"/>
                          <a:ea typeface="DejaVu Sans" pitchFamily="2"/>
                          <a:cs typeface="Lohit Devanagari" pitchFamily="2"/>
                        </a:rPr>
                        <a:t>F</a:t>
                      </a:r>
                      <a:r>
                        <a:rPr lang="en-US" sz="1300" b="1" i="0" u="none" strike="noStrike" kern="1200" cap="none" spc="0" baseline="0">
                          <a:ln>
                            <a:noFill/>
                          </a:ln>
                          <a:solidFill>
                            <a:srgbClr val="FFFFFF"/>
                          </a:solidFill>
                          <a:latin typeface="Times New Roman" pitchFamily="2"/>
                          <a:ea typeface="DejaVu Sans" pitchFamily="2"/>
                          <a:cs typeface="Lohit Devanagari" pitchFamily="2"/>
                        </a:rPr>
                        <a:t>&lt;0.2</a:t>
                      </a:r>
                    </a:p>
                  </a:txBody>
                  <a:tcPr marL="82944" marR="82944" marT="41472" marB="41472"/>
                </a:tc>
                <a:tc>
                  <a:txBody>
                    <a:bodyPr/>
                    <a:lstStyle/>
                    <a:p>
                      <a:pPr marL="0" marR="0" lvl="0" indent="0" algn="ctr" rtl="0" hangingPunct="1">
                        <a:lnSpc>
                          <a:spcPct val="100000"/>
                        </a:lnSpc>
                        <a:spcBef>
                          <a:spcPts val="0"/>
                        </a:spcBef>
                        <a:spcAft>
                          <a:spcPts val="0"/>
                        </a:spcAft>
                        <a:buNone/>
                        <a:tabLst/>
                        <a:defRPr>
                          <a:solidFill>
                            <a:srgbClr val="FFFFFF"/>
                          </a:solidFill>
                        </a:defRPr>
                      </a:pPr>
                      <a:r>
                        <a:rPr lang="en-US" sz="1300" b="1" i="0" u="none" strike="noStrike" kern="1200" cap="none" spc="0" baseline="0">
                          <a:ln>
                            <a:noFill/>
                          </a:ln>
                          <a:solidFill>
                            <a:srgbClr val="FFFFFF"/>
                          </a:solidFill>
                          <a:latin typeface="Times New Roman" pitchFamily="2"/>
                          <a:ea typeface="DejaVu Sans" pitchFamily="2"/>
                          <a:cs typeface="Lohit Devanagari" pitchFamily="2"/>
                        </a:rPr>
                        <a:t>0.2&lt;X</a:t>
                      </a:r>
                      <a:r>
                        <a:rPr lang="en-US" sz="1300" b="1" i="0" u="none" strike="noStrike" kern="1200" cap="none" spc="0" baseline="-25000">
                          <a:ln>
                            <a:noFill/>
                          </a:ln>
                          <a:solidFill>
                            <a:srgbClr val="FFFFFF"/>
                          </a:solidFill>
                          <a:latin typeface="Times New Roman" pitchFamily="2"/>
                          <a:ea typeface="DejaVu Sans" pitchFamily="2"/>
                          <a:cs typeface="Lohit Devanagari" pitchFamily="2"/>
                        </a:rPr>
                        <a:t>F</a:t>
                      </a:r>
                      <a:r>
                        <a:rPr lang="en-US" sz="1300" b="1" i="0" u="none" strike="noStrike" kern="1200" cap="none" spc="0" baseline="0">
                          <a:ln>
                            <a:noFill/>
                          </a:ln>
                          <a:solidFill>
                            <a:srgbClr val="FFFFFF"/>
                          </a:solidFill>
                          <a:latin typeface="Times New Roman" pitchFamily="2"/>
                          <a:ea typeface="DejaVu Sans" pitchFamily="2"/>
                          <a:cs typeface="Lohit Devanagari" pitchFamily="2"/>
                        </a:rPr>
                        <a:t>&lt;0.3</a:t>
                      </a:r>
                    </a:p>
                  </a:txBody>
                  <a:tcPr marL="82944" marR="82944" marT="41472" marB="41472"/>
                </a:tc>
                <a:tc>
                  <a:txBody>
                    <a:bodyPr/>
                    <a:lstStyle/>
                    <a:p>
                      <a:pPr marL="0" marR="0" lvl="0" indent="0" algn="ctr" rtl="0" hangingPunct="1">
                        <a:lnSpc>
                          <a:spcPct val="100000"/>
                        </a:lnSpc>
                        <a:spcBef>
                          <a:spcPts val="0"/>
                        </a:spcBef>
                        <a:spcAft>
                          <a:spcPts val="0"/>
                        </a:spcAft>
                        <a:buNone/>
                        <a:tabLst/>
                        <a:defRPr>
                          <a:solidFill>
                            <a:srgbClr val="FFFFFF"/>
                          </a:solidFill>
                        </a:defRPr>
                      </a:pPr>
                      <a:r>
                        <a:rPr lang="en-US" sz="1300" b="1" i="0" u="none" strike="noStrike" kern="1200" cap="none" spc="0" baseline="0">
                          <a:ln>
                            <a:noFill/>
                          </a:ln>
                          <a:solidFill>
                            <a:srgbClr val="FFFFFF"/>
                          </a:solidFill>
                          <a:latin typeface="Times New Roman" pitchFamily="2"/>
                          <a:ea typeface="DejaVu Sans" pitchFamily="2"/>
                          <a:cs typeface="Lohit Devanagari" pitchFamily="2"/>
                        </a:rPr>
                        <a:t>0.3&lt;X</a:t>
                      </a:r>
                      <a:r>
                        <a:rPr lang="en-US" sz="1300" b="1" i="0" u="none" strike="noStrike" kern="1200" cap="none" spc="0" baseline="-25000">
                          <a:ln>
                            <a:noFill/>
                          </a:ln>
                          <a:solidFill>
                            <a:srgbClr val="FFFFFF"/>
                          </a:solidFill>
                          <a:latin typeface="Times New Roman" pitchFamily="2"/>
                          <a:ea typeface="DejaVu Sans" pitchFamily="2"/>
                          <a:cs typeface="Lohit Devanagari" pitchFamily="2"/>
                        </a:rPr>
                        <a:t>F</a:t>
                      </a:r>
                      <a:r>
                        <a:rPr lang="en-US" sz="1300" b="1" i="0" u="none" strike="noStrike" kern="1200" cap="none" spc="0" baseline="0">
                          <a:ln>
                            <a:noFill/>
                          </a:ln>
                          <a:solidFill>
                            <a:srgbClr val="FFFFFF"/>
                          </a:solidFill>
                          <a:latin typeface="Times New Roman" pitchFamily="2"/>
                          <a:ea typeface="DejaVu Sans" pitchFamily="2"/>
                          <a:cs typeface="Lohit Devanagari" pitchFamily="2"/>
                        </a:rPr>
                        <a:t>&lt;0.4</a:t>
                      </a:r>
                    </a:p>
                  </a:txBody>
                  <a:tcPr marL="82944" marR="82944" marT="41472" marB="41472"/>
                </a:tc>
                <a:tc>
                  <a:txBody>
                    <a:bodyPr/>
                    <a:lstStyle/>
                    <a:p>
                      <a:pPr marL="0" marR="0" lvl="0" indent="0" algn="ctr" rtl="0" hangingPunct="1">
                        <a:lnSpc>
                          <a:spcPct val="100000"/>
                        </a:lnSpc>
                        <a:spcBef>
                          <a:spcPts val="0"/>
                        </a:spcBef>
                        <a:spcAft>
                          <a:spcPts val="0"/>
                        </a:spcAft>
                        <a:buNone/>
                        <a:tabLst/>
                        <a:defRPr>
                          <a:solidFill>
                            <a:srgbClr val="FFFFFF"/>
                          </a:solidFill>
                        </a:defRPr>
                      </a:pPr>
                      <a:r>
                        <a:rPr lang="ru-RU" sz="1300" b="1" i="0" u="none" strike="noStrike" kern="1200" cap="none" spc="0" baseline="0">
                          <a:ln>
                            <a:noFill/>
                          </a:ln>
                          <a:solidFill>
                            <a:srgbClr val="FFFFFF"/>
                          </a:solidFill>
                          <a:latin typeface="Times New Roman" pitchFamily="2"/>
                          <a:ea typeface="DejaVu Sans" pitchFamily="2"/>
                          <a:cs typeface="Lohit Devanagari" pitchFamily="2"/>
                        </a:rPr>
                        <a:t>0</a:t>
                      </a:r>
                      <a:r>
                        <a:rPr lang="en-US" sz="1300" b="1" i="0" u="none" strike="noStrike" kern="1200" cap="none" spc="0" baseline="0">
                          <a:ln>
                            <a:noFill/>
                          </a:ln>
                          <a:solidFill>
                            <a:srgbClr val="FFFFFF"/>
                          </a:solidFill>
                          <a:latin typeface="Times New Roman" pitchFamily="2"/>
                          <a:ea typeface="DejaVu Sans" pitchFamily="2"/>
                          <a:cs typeface="Lohit Devanagari" pitchFamily="2"/>
                        </a:rPr>
                        <a:t>.4&lt;X</a:t>
                      </a:r>
                      <a:r>
                        <a:rPr lang="en-US" sz="1300" b="1" i="0" u="none" strike="noStrike" kern="1200" cap="none" spc="0" baseline="-25000">
                          <a:ln>
                            <a:noFill/>
                          </a:ln>
                          <a:solidFill>
                            <a:srgbClr val="FFFFFF"/>
                          </a:solidFill>
                          <a:latin typeface="Times New Roman" pitchFamily="2"/>
                          <a:ea typeface="DejaVu Sans" pitchFamily="2"/>
                          <a:cs typeface="Lohit Devanagari" pitchFamily="2"/>
                        </a:rPr>
                        <a:t>F</a:t>
                      </a:r>
                      <a:r>
                        <a:rPr lang="en-US" sz="1300" b="1" i="0" u="none" strike="noStrike" kern="1200" cap="none" spc="0" baseline="0">
                          <a:ln>
                            <a:noFill/>
                          </a:ln>
                          <a:solidFill>
                            <a:srgbClr val="FFFFFF"/>
                          </a:solidFill>
                          <a:latin typeface="Times New Roman" pitchFamily="2"/>
                          <a:ea typeface="DejaVu Sans" pitchFamily="2"/>
                          <a:cs typeface="Lohit Devanagari" pitchFamily="2"/>
                        </a:rPr>
                        <a:t>&lt;0.5</a:t>
                      </a:r>
                    </a:p>
                  </a:txBody>
                  <a:tcPr marL="82944" marR="82944" marT="41472" marB="41472"/>
                </a:tc>
                <a:tc>
                  <a:txBody>
                    <a:bodyPr/>
                    <a:lstStyle/>
                    <a:p>
                      <a:pPr marL="0" marR="0" lvl="0" indent="0" algn="ctr" rtl="0" hangingPunct="1">
                        <a:lnSpc>
                          <a:spcPct val="100000"/>
                        </a:lnSpc>
                        <a:spcBef>
                          <a:spcPts val="0"/>
                        </a:spcBef>
                        <a:spcAft>
                          <a:spcPts val="0"/>
                        </a:spcAft>
                        <a:buNone/>
                        <a:tabLst/>
                        <a:defRPr>
                          <a:solidFill>
                            <a:srgbClr val="FFFFFF"/>
                          </a:solidFill>
                        </a:defRPr>
                      </a:pPr>
                      <a:r>
                        <a:rPr lang="en-US" sz="1300" b="1" i="0" u="none" strike="noStrike" kern="1200" cap="none" spc="0" baseline="0">
                          <a:ln>
                            <a:noFill/>
                          </a:ln>
                          <a:solidFill>
                            <a:srgbClr val="FFFFFF"/>
                          </a:solidFill>
                          <a:latin typeface="Times New Roman" pitchFamily="2"/>
                          <a:ea typeface="DejaVu Sans" pitchFamily="2"/>
                          <a:cs typeface="Lohit Devanagari" pitchFamily="2"/>
                        </a:rPr>
                        <a:t>0.5&lt;X</a:t>
                      </a:r>
                      <a:r>
                        <a:rPr lang="en-US" sz="1300" b="1" i="0" u="none" strike="noStrike" kern="1200" cap="none" spc="0" baseline="-25000">
                          <a:ln>
                            <a:noFill/>
                          </a:ln>
                          <a:solidFill>
                            <a:srgbClr val="FFFFFF"/>
                          </a:solidFill>
                          <a:latin typeface="Times New Roman" pitchFamily="2"/>
                          <a:ea typeface="DejaVu Sans" pitchFamily="2"/>
                          <a:cs typeface="Lohit Devanagari" pitchFamily="2"/>
                        </a:rPr>
                        <a:t>F</a:t>
                      </a:r>
                      <a:r>
                        <a:rPr lang="en-US" sz="1300" b="1" i="0" u="none" strike="noStrike" kern="1200" cap="none" spc="0" baseline="0">
                          <a:ln>
                            <a:noFill/>
                          </a:ln>
                          <a:solidFill>
                            <a:srgbClr val="FFFFFF"/>
                          </a:solidFill>
                          <a:latin typeface="Times New Roman" pitchFamily="2"/>
                          <a:ea typeface="DejaVu Sans" pitchFamily="2"/>
                          <a:cs typeface="Lohit Devanagari" pitchFamily="2"/>
                        </a:rPr>
                        <a:t>&lt;0.6</a:t>
                      </a:r>
                    </a:p>
                  </a:txBody>
                  <a:tcPr marL="82944" marR="82944" marT="41472" marB="41472"/>
                </a:tc>
                <a:tc>
                  <a:txBody>
                    <a:bodyPr/>
                    <a:lstStyle/>
                    <a:p>
                      <a:pPr marL="0" marR="0" lvl="0" indent="0" algn="ctr" rtl="0" hangingPunct="1">
                        <a:lnSpc>
                          <a:spcPct val="100000"/>
                        </a:lnSpc>
                        <a:spcBef>
                          <a:spcPts val="0"/>
                        </a:spcBef>
                        <a:spcAft>
                          <a:spcPts val="0"/>
                        </a:spcAft>
                        <a:buNone/>
                        <a:tabLst/>
                        <a:defRPr>
                          <a:solidFill>
                            <a:srgbClr val="FFFFFF"/>
                          </a:solidFill>
                        </a:defRPr>
                      </a:pPr>
                      <a:r>
                        <a:rPr lang="en-US" sz="1300" b="1" i="0" u="none" strike="noStrike" kern="1200" cap="none" spc="0" baseline="0">
                          <a:ln>
                            <a:noFill/>
                          </a:ln>
                          <a:solidFill>
                            <a:srgbClr val="FFFFFF"/>
                          </a:solidFill>
                          <a:latin typeface="Times New Roman" pitchFamily="2"/>
                          <a:ea typeface="DejaVu Sans" pitchFamily="2"/>
                          <a:cs typeface="Lohit Devanagari" pitchFamily="2"/>
                        </a:rPr>
                        <a:t>0.6&lt;X</a:t>
                      </a:r>
                      <a:r>
                        <a:rPr lang="en-US" sz="1300" b="1" i="0" u="none" strike="noStrike" kern="1200" cap="none" spc="0" baseline="-25000">
                          <a:ln>
                            <a:noFill/>
                          </a:ln>
                          <a:solidFill>
                            <a:srgbClr val="FFFFFF"/>
                          </a:solidFill>
                          <a:latin typeface="Times New Roman" pitchFamily="2"/>
                          <a:ea typeface="DejaVu Sans" pitchFamily="2"/>
                          <a:cs typeface="Lohit Devanagari" pitchFamily="2"/>
                        </a:rPr>
                        <a:t>F</a:t>
                      </a:r>
                      <a:r>
                        <a:rPr lang="en-US" sz="1300" b="1" i="0" u="none" strike="noStrike" kern="1200" cap="none" spc="0" baseline="0">
                          <a:ln>
                            <a:noFill/>
                          </a:ln>
                          <a:solidFill>
                            <a:srgbClr val="FFFFFF"/>
                          </a:solidFill>
                          <a:latin typeface="Times New Roman" pitchFamily="2"/>
                          <a:ea typeface="DejaVu Sans" pitchFamily="2"/>
                          <a:cs typeface="Lohit Devanagari" pitchFamily="2"/>
                        </a:rPr>
                        <a:t>&lt;0.7</a:t>
                      </a:r>
                    </a:p>
                  </a:txBody>
                  <a:tcPr marL="82944" marR="82944" marT="41472" marB="41472"/>
                </a:tc>
                <a:tc>
                  <a:txBody>
                    <a:bodyPr/>
                    <a:lstStyle/>
                    <a:p>
                      <a:pPr marL="0" marR="0" lvl="0" indent="0" algn="ctr" rtl="0" hangingPunct="1">
                        <a:lnSpc>
                          <a:spcPct val="100000"/>
                        </a:lnSpc>
                        <a:spcBef>
                          <a:spcPts val="0"/>
                        </a:spcBef>
                        <a:spcAft>
                          <a:spcPts val="0"/>
                        </a:spcAft>
                        <a:buNone/>
                        <a:tabLst/>
                        <a:defRPr>
                          <a:solidFill>
                            <a:srgbClr val="FFFFFF"/>
                          </a:solidFill>
                        </a:defRPr>
                      </a:pPr>
                      <a:r>
                        <a:rPr lang="en-US" sz="1300" b="1" i="0" u="none" strike="noStrike" kern="1200" cap="none" spc="0" baseline="0">
                          <a:ln>
                            <a:noFill/>
                          </a:ln>
                          <a:solidFill>
                            <a:srgbClr val="FFFFFF"/>
                          </a:solidFill>
                          <a:latin typeface="Times New Roman" pitchFamily="2"/>
                          <a:ea typeface="DejaVu Sans" pitchFamily="2"/>
                          <a:cs typeface="Lohit Devanagari" pitchFamily="2"/>
                        </a:rPr>
                        <a:t>0.7&lt;X</a:t>
                      </a:r>
                      <a:r>
                        <a:rPr lang="en-US" sz="1300" b="1" i="0" u="none" strike="noStrike" kern="1200" cap="none" spc="0" baseline="-25000">
                          <a:ln>
                            <a:noFill/>
                          </a:ln>
                          <a:solidFill>
                            <a:srgbClr val="FFFFFF"/>
                          </a:solidFill>
                          <a:latin typeface="Times New Roman" pitchFamily="2"/>
                          <a:ea typeface="DejaVu Sans" pitchFamily="2"/>
                          <a:cs typeface="Lohit Devanagari" pitchFamily="2"/>
                        </a:rPr>
                        <a:t>F</a:t>
                      </a:r>
                      <a:r>
                        <a:rPr lang="en-US" sz="1300" b="1" i="0" u="none" strike="noStrike" kern="1200" cap="none" spc="0" baseline="0">
                          <a:ln>
                            <a:noFill/>
                          </a:ln>
                          <a:solidFill>
                            <a:srgbClr val="FFFFFF"/>
                          </a:solidFill>
                          <a:latin typeface="Times New Roman" pitchFamily="2"/>
                          <a:ea typeface="DejaVu Sans" pitchFamily="2"/>
                          <a:cs typeface="Lohit Devanagari" pitchFamily="2"/>
                        </a:rPr>
                        <a:t>&lt;1.0</a:t>
                      </a:r>
                    </a:p>
                  </a:txBody>
                  <a:tcPr marL="82944" marR="82944" marT="41472" marB="41472"/>
                </a:tc>
                <a:extLst>
                  <a:ext uri="{0D108BD9-81ED-4DB2-BD59-A6C34878D82A}">
                    <a16:rowId xmlns:a16="http://schemas.microsoft.com/office/drawing/2014/main" val="1335432812"/>
                  </a:ext>
                </a:extLst>
              </a:tr>
              <a:tr h="552525">
                <a:tc>
                  <a:txBody>
                    <a:bodyPr/>
                    <a:lstStyle/>
                    <a:p>
                      <a:pPr marL="0" marR="0" lvl="0" indent="0" algn="ctr" rtl="0" hangingPunct="1">
                        <a:lnSpc>
                          <a:spcPct val="100000"/>
                        </a:lnSpc>
                        <a:spcBef>
                          <a:spcPts val="0"/>
                        </a:spcBef>
                        <a:spcAft>
                          <a:spcPts val="0"/>
                        </a:spcAft>
                        <a:buNone/>
                        <a:tabLst/>
                        <a:defRPr>
                          <a:solidFill>
                            <a:srgbClr val="FFFFFF"/>
                          </a:solidFill>
                        </a:defRPr>
                      </a:pPr>
                      <a:r>
                        <a:rPr lang="en-US" sz="1300" b="1" i="0" u="none" strike="noStrike" kern="1200" cap="none" spc="0" baseline="0">
                          <a:ln>
                            <a:noFill/>
                          </a:ln>
                          <a:solidFill>
                            <a:srgbClr val="FFFFFF"/>
                          </a:solidFill>
                          <a:latin typeface="Times New Roman" pitchFamily="2"/>
                          <a:ea typeface="DejaVu Sans" pitchFamily="2"/>
                          <a:cs typeface="Lohit Devanagari" pitchFamily="2"/>
                        </a:rPr>
                        <a:t>0.0&lt;P</a:t>
                      </a:r>
                      <a:r>
                        <a:rPr lang="en-US" sz="1300" b="1" i="0" u="none" strike="noStrike" kern="1200" cap="none" spc="0" baseline="-25000">
                          <a:ln>
                            <a:noFill/>
                          </a:ln>
                          <a:solidFill>
                            <a:srgbClr val="FFFFFF"/>
                          </a:solidFill>
                          <a:latin typeface="Times New Roman" pitchFamily="2"/>
                          <a:ea typeface="DejaVu Sans" pitchFamily="2"/>
                          <a:cs typeface="Lohit Devanagari" pitchFamily="2"/>
                        </a:rPr>
                        <a:t>T</a:t>
                      </a:r>
                      <a:r>
                        <a:rPr lang="en-US" sz="1300" b="1" i="0" u="none" strike="noStrike" kern="1200" cap="none" spc="0" baseline="0">
                          <a:ln>
                            <a:noFill/>
                          </a:ln>
                          <a:solidFill>
                            <a:srgbClr val="FFFFFF"/>
                          </a:solidFill>
                          <a:latin typeface="Times New Roman" pitchFamily="2"/>
                          <a:ea typeface="DejaVu Sans" pitchFamily="2"/>
                          <a:cs typeface="Lohit Devanagari" pitchFamily="2"/>
                        </a:rPr>
                        <a:t>&lt;0.5</a:t>
                      </a:r>
                    </a:p>
                  </a:txBody>
                  <a:tcPr marL="82944" marR="82944" marT="41472" marB="41472"/>
                </a:tc>
                <a:tc>
                  <a:txBody>
                    <a:bodyPr/>
                    <a:lstStyle/>
                    <a:p>
                      <a:pPr marL="0" marR="0" lvl="0" indent="0" algn="ctr" rtl="0" hangingPunct="1">
                        <a:lnSpc>
                          <a:spcPct val="100000"/>
                        </a:lnSpc>
                        <a:spcBef>
                          <a:spcPts val="0"/>
                        </a:spcBef>
                        <a:spcAft>
                          <a:spcPts val="0"/>
                        </a:spcAft>
                        <a:buNone/>
                        <a:tabLst/>
                        <a:defRPr sz="2000">
                          <a:solidFill>
                            <a:srgbClr val="FFFFFF"/>
                          </a:solidFill>
                        </a:defRPr>
                      </a:pPr>
                      <a:r>
                        <a:rPr lang="ru-RU" sz="2000" b="0" i="1" u="none" strike="noStrike" kern="1200" cap="none" spc="0" baseline="0">
                          <a:ln>
                            <a:noFill/>
                          </a:ln>
                          <a:solidFill>
                            <a:srgbClr val="FFFFFF"/>
                          </a:solidFill>
                          <a:latin typeface="Times New Roman" pitchFamily="2"/>
                          <a:ea typeface="DejaVu Sans" pitchFamily="2"/>
                          <a:cs typeface="Lohit Devanagari" pitchFamily="2"/>
                        </a:rPr>
                        <a:t>0.004</a:t>
                      </a:r>
                    </a:p>
                  </a:txBody>
                  <a:tcPr marL="82944" marR="82944" marT="41472" marB="41472"/>
                </a:tc>
                <a:tc>
                  <a:txBody>
                    <a:bodyPr/>
                    <a:lstStyle/>
                    <a:p>
                      <a:pPr marL="0" marR="0" lvl="0" indent="0" algn="ctr" rtl="0" hangingPunct="1">
                        <a:lnSpc>
                          <a:spcPct val="100000"/>
                        </a:lnSpc>
                        <a:spcBef>
                          <a:spcPts val="0"/>
                        </a:spcBef>
                        <a:spcAft>
                          <a:spcPts val="0"/>
                        </a:spcAft>
                        <a:buNone/>
                        <a:tabLst/>
                        <a:defRPr sz="2000">
                          <a:solidFill>
                            <a:srgbClr val="FFFFFF"/>
                          </a:solidFill>
                        </a:defRPr>
                      </a:pPr>
                      <a:r>
                        <a:rPr lang="ru-RU" sz="2000" b="0" i="1" u="none" strike="noStrike" kern="1200" cap="none" spc="0" baseline="0">
                          <a:ln>
                            <a:noFill/>
                          </a:ln>
                          <a:solidFill>
                            <a:srgbClr val="FFFFFF"/>
                          </a:solidFill>
                          <a:latin typeface="Times New Roman" pitchFamily="2"/>
                          <a:ea typeface="DejaVu Sans" pitchFamily="2"/>
                          <a:cs typeface="Lohit Devanagari" pitchFamily="2"/>
                        </a:rPr>
                        <a:t>0.004</a:t>
                      </a:r>
                    </a:p>
                  </a:txBody>
                  <a:tcPr marL="82944" marR="82944" marT="41472" marB="41472"/>
                </a:tc>
                <a:tc>
                  <a:txBody>
                    <a:bodyPr/>
                    <a:lstStyle/>
                    <a:p>
                      <a:pPr marL="0" marR="0" lvl="0" indent="0" algn="ctr" rtl="0" hangingPunct="1">
                        <a:lnSpc>
                          <a:spcPct val="100000"/>
                        </a:lnSpc>
                        <a:spcBef>
                          <a:spcPts val="0"/>
                        </a:spcBef>
                        <a:spcAft>
                          <a:spcPts val="0"/>
                        </a:spcAft>
                        <a:buNone/>
                        <a:tabLst/>
                        <a:defRPr sz="2000">
                          <a:solidFill>
                            <a:srgbClr val="FFFFFF"/>
                          </a:solidFill>
                        </a:defRPr>
                      </a:pPr>
                      <a:r>
                        <a:rPr lang="ru-RU" sz="2000" b="0" i="1" u="none" strike="noStrike" kern="1200" cap="none" spc="0" baseline="0">
                          <a:ln>
                            <a:noFill/>
                          </a:ln>
                          <a:solidFill>
                            <a:srgbClr val="FFFFFF"/>
                          </a:solidFill>
                          <a:latin typeface="Times New Roman" pitchFamily="2"/>
                          <a:ea typeface="DejaVu Sans" pitchFamily="2"/>
                          <a:cs typeface="Lohit Devanagari" pitchFamily="2"/>
                        </a:rPr>
                        <a:t>0.007</a:t>
                      </a:r>
                    </a:p>
                  </a:txBody>
                  <a:tcPr marL="82944" marR="82944" marT="41472" marB="41472"/>
                </a:tc>
                <a:tc>
                  <a:txBody>
                    <a:bodyPr/>
                    <a:lstStyle/>
                    <a:p>
                      <a:pPr marL="0" marR="0" lvl="0" indent="0" algn="ctr" rtl="0" hangingPunct="1">
                        <a:lnSpc>
                          <a:spcPct val="100000"/>
                        </a:lnSpc>
                        <a:spcBef>
                          <a:spcPts val="0"/>
                        </a:spcBef>
                        <a:spcAft>
                          <a:spcPts val="0"/>
                        </a:spcAft>
                        <a:buNone/>
                        <a:tabLst/>
                        <a:defRPr sz="2000">
                          <a:solidFill>
                            <a:srgbClr val="FFFFFF"/>
                          </a:solidFill>
                        </a:defRPr>
                      </a:pPr>
                      <a:r>
                        <a:rPr lang="ru-RU" sz="2000" b="0" i="1" u="none" strike="noStrike" kern="1200" cap="none" spc="0" baseline="0">
                          <a:ln>
                            <a:noFill/>
                          </a:ln>
                          <a:solidFill>
                            <a:srgbClr val="FFFFFF"/>
                          </a:solidFill>
                          <a:latin typeface="Times New Roman" pitchFamily="2"/>
                          <a:ea typeface="DejaVu Sans" pitchFamily="2"/>
                          <a:cs typeface="Lohit Devanagari" pitchFamily="2"/>
                        </a:rPr>
                        <a:t>0.011</a:t>
                      </a:r>
                    </a:p>
                  </a:txBody>
                  <a:tcPr marL="82944" marR="82944" marT="41472" marB="41472"/>
                </a:tc>
                <a:tc>
                  <a:txBody>
                    <a:bodyPr/>
                    <a:lstStyle/>
                    <a:p>
                      <a:pPr marL="0" marR="0" lvl="0" indent="0" algn="ctr" rtl="0" hangingPunct="1">
                        <a:lnSpc>
                          <a:spcPct val="100000"/>
                        </a:lnSpc>
                        <a:spcBef>
                          <a:spcPts val="0"/>
                        </a:spcBef>
                        <a:spcAft>
                          <a:spcPts val="0"/>
                        </a:spcAft>
                        <a:buNone/>
                        <a:tabLst/>
                        <a:defRPr sz="2000">
                          <a:solidFill>
                            <a:srgbClr val="FFFFFF"/>
                          </a:solidFill>
                        </a:defRPr>
                      </a:pPr>
                      <a:r>
                        <a:rPr lang="ru-RU" sz="2000" b="0" i="1" u="none" strike="noStrike" kern="1200" cap="none" spc="0" baseline="0">
                          <a:ln>
                            <a:noFill/>
                          </a:ln>
                          <a:solidFill>
                            <a:srgbClr val="FFFFFF"/>
                          </a:solidFill>
                          <a:latin typeface="Times New Roman" pitchFamily="2"/>
                          <a:ea typeface="DejaVu Sans" pitchFamily="2"/>
                          <a:cs typeface="Lohit Devanagari" pitchFamily="2"/>
                        </a:rPr>
                        <a:t>0.017</a:t>
                      </a:r>
                    </a:p>
                  </a:txBody>
                  <a:tcPr marL="82944" marR="82944" marT="41472" marB="41472"/>
                </a:tc>
                <a:tc>
                  <a:txBody>
                    <a:bodyPr/>
                    <a:lstStyle/>
                    <a:p>
                      <a:pPr marL="0" marR="0" lvl="0" indent="0" algn="ctr" rtl="0" hangingPunct="1">
                        <a:lnSpc>
                          <a:spcPct val="100000"/>
                        </a:lnSpc>
                        <a:spcBef>
                          <a:spcPts val="0"/>
                        </a:spcBef>
                        <a:spcAft>
                          <a:spcPts val="0"/>
                        </a:spcAft>
                        <a:buNone/>
                        <a:tabLst/>
                        <a:defRPr sz="2000">
                          <a:solidFill>
                            <a:srgbClr val="FFFFFF"/>
                          </a:solidFill>
                        </a:defRPr>
                      </a:pPr>
                      <a:r>
                        <a:rPr lang="ru-RU" sz="2000" b="0" i="1" u="none" strike="noStrike" kern="1200" cap="none" spc="0" baseline="0">
                          <a:ln>
                            <a:noFill/>
                          </a:ln>
                          <a:solidFill>
                            <a:srgbClr val="FFFFFF"/>
                          </a:solidFill>
                          <a:latin typeface="Times New Roman" pitchFamily="2"/>
                          <a:ea typeface="DejaVu Sans" pitchFamily="2"/>
                          <a:cs typeface="Lohit Devanagari" pitchFamily="2"/>
                        </a:rPr>
                        <a:t>0.025</a:t>
                      </a:r>
                    </a:p>
                  </a:txBody>
                  <a:tcPr marL="82944" marR="82944" marT="41472" marB="41472"/>
                </a:tc>
                <a:tc>
                  <a:txBody>
                    <a:bodyPr/>
                    <a:lstStyle/>
                    <a:p>
                      <a:pPr marL="0" marR="0" lvl="0" indent="0" algn="ctr" rtl="0" hangingPunct="1">
                        <a:lnSpc>
                          <a:spcPct val="100000"/>
                        </a:lnSpc>
                        <a:spcBef>
                          <a:spcPts val="0"/>
                        </a:spcBef>
                        <a:spcAft>
                          <a:spcPts val="0"/>
                        </a:spcAft>
                        <a:buNone/>
                        <a:tabLst/>
                        <a:defRPr sz="2000">
                          <a:solidFill>
                            <a:srgbClr val="FFFFFF"/>
                          </a:solidFill>
                        </a:defRPr>
                      </a:pPr>
                      <a:r>
                        <a:rPr lang="ru-RU" sz="2000" b="0" i="1" u="none" strike="noStrike" kern="1200" cap="none" spc="0" baseline="0">
                          <a:ln>
                            <a:noFill/>
                          </a:ln>
                          <a:solidFill>
                            <a:srgbClr val="FFFFFF"/>
                          </a:solidFill>
                          <a:latin typeface="Times New Roman" pitchFamily="2"/>
                          <a:ea typeface="DejaVu Sans" pitchFamily="2"/>
                          <a:cs typeface="Lohit Devanagari" pitchFamily="2"/>
                        </a:rPr>
                        <a:t>0.035</a:t>
                      </a:r>
                    </a:p>
                  </a:txBody>
                  <a:tcPr marL="82944" marR="82944" marT="41472" marB="41472"/>
                </a:tc>
                <a:tc>
                  <a:txBody>
                    <a:bodyPr/>
                    <a:lstStyle/>
                    <a:p>
                      <a:pPr marL="0" marR="0" lvl="0" indent="0" algn="ctr" rtl="0" hangingPunct="1">
                        <a:lnSpc>
                          <a:spcPct val="100000"/>
                        </a:lnSpc>
                        <a:spcBef>
                          <a:spcPts val="0"/>
                        </a:spcBef>
                        <a:spcAft>
                          <a:spcPts val="0"/>
                        </a:spcAft>
                        <a:buNone/>
                        <a:tabLst/>
                        <a:defRPr sz="2000">
                          <a:solidFill>
                            <a:srgbClr val="FFFFFF"/>
                          </a:solidFill>
                        </a:defRPr>
                      </a:pPr>
                      <a:r>
                        <a:rPr lang="ru-RU" sz="2000" b="0" i="1" u="none" strike="noStrike" kern="1200" cap="none" spc="0" baseline="0">
                          <a:ln>
                            <a:noFill/>
                          </a:ln>
                          <a:solidFill>
                            <a:srgbClr val="FFFFFF"/>
                          </a:solidFill>
                          <a:latin typeface="Times New Roman" pitchFamily="2"/>
                          <a:ea typeface="DejaVu Sans" pitchFamily="2"/>
                          <a:cs typeface="Lohit Devanagari" pitchFamily="2"/>
                        </a:rPr>
                        <a:t>0.035</a:t>
                      </a:r>
                    </a:p>
                  </a:txBody>
                  <a:tcPr marL="82944" marR="82944" marT="41472" marB="41472"/>
                </a:tc>
                <a:extLst>
                  <a:ext uri="{0D108BD9-81ED-4DB2-BD59-A6C34878D82A}">
                    <a16:rowId xmlns:a16="http://schemas.microsoft.com/office/drawing/2014/main" val="3082525813"/>
                  </a:ext>
                </a:extLst>
              </a:tr>
              <a:tr h="553504">
                <a:tc>
                  <a:txBody>
                    <a:bodyPr/>
                    <a:lstStyle/>
                    <a:p>
                      <a:pPr marL="0" marR="0" lvl="0" indent="0" algn="ctr" rtl="0" hangingPunct="1">
                        <a:lnSpc>
                          <a:spcPct val="100000"/>
                        </a:lnSpc>
                        <a:spcBef>
                          <a:spcPts val="0"/>
                        </a:spcBef>
                        <a:spcAft>
                          <a:spcPts val="0"/>
                        </a:spcAft>
                        <a:buNone/>
                        <a:tabLst/>
                        <a:defRPr>
                          <a:solidFill>
                            <a:srgbClr val="FFFFFF"/>
                          </a:solidFill>
                        </a:defRPr>
                      </a:pPr>
                      <a:r>
                        <a:rPr lang="en-US" sz="1300" b="1" i="0" u="none" strike="noStrike" kern="1200" cap="none" spc="0" baseline="0">
                          <a:ln>
                            <a:noFill/>
                          </a:ln>
                          <a:solidFill>
                            <a:srgbClr val="FFFFFF"/>
                          </a:solidFill>
                          <a:latin typeface="Times New Roman" pitchFamily="2"/>
                          <a:ea typeface="DejaVu Sans" pitchFamily="2"/>
                          <a:cs typeface="Lohit Devanagari" pitchFamily="2"/>
                        </a:rPr>
                        <a:t>0.5&lt;P</a:t>
                      </a:r>
                      <a:r>
                        <a:rPr lang="en-US" sz="1300" b="1" i="0" u="none" strike="noStrike" kern="1200" cap="none" spc="0" baseline="-25000">
                          <a:ln>
                            <a:noFill/>
                          </a:ln>
                          <a:solidFill>
                            <a:srgbClr val="FFFFFF"/>
                          </a:solidFill>
                          <a:latin typeface="Times New Roman" pitchFamily="2"/>
                          <a:ea typeface="DejaVu Sans" pitchFamily="2"/>
                          <a:cs typeface="Lohit Devanagari" pitchFamily="2"/>
                        </a:rPr>
                        <a:t>T</a:t>
                      </a:r>
                      <a:r>
                        <a:rPr lang="en-US" sz="1300" b="1" i="0" u="none" strike="noStrike" kern="1200" cap="none" spc="0" baseline="0">
                          <a:ln>
                            <a:noFill/>
                          </a:ln>
                          <a:solidFill>
                            <a:srgbClr val="FFFFFF"/>
                          </a:solidFill>
                          <a:latin typeface="Times New Roman" pitchFamily="2"/>
                          <a:ea typeface="DejaVu Sans" pitchFamily="2"/>
                          <a:cs typeface="Lohit Devanagari" pitchFamily="2"/>
                        </a:rPr>
                        <a:t>&lt;4.0</a:t>
                      </a:r>
                    </a:p>
                  </a:txBody>
                  <a:tcPr marL="82944" marR="82944" marT="41472" marB="41472"/>
                </a:tc>
                <a:tc>
                  <a:txBody>
                    <a:bodyPr/>
                    <a:lstStyle/>
                    <a:p>
                      <a:pPr marL="0" marR="0" lvl="0" indent="0" algn="ctr" rtl="0" hangingPunct="1">
                        <a:lnSpc>
                          <a:spcPct val="100000"/>
                        </a:lnSpc>
                        <a:spcBef>
                          <a:spcPts val="0"/>
                        </a:spcBef>
                        <a:spcAft>
                          <a:spcPts val="0"/>
                        </a:spcAft>
                        <a:buNone/>
                        <a:tabLst/>
                        <a:defRPr sz="2000">
                          <a:solidFill>
                            <a:srgbClr val="FFFFFF"/>
                          </a:solidFill>
                        </a:defRPr>
                      </a:pPr>
                      <a:r>
                        <a:rPr lang="ru-RU" sz="2000" b="0" i="1" u="none" strike="noStrike" kern="1200" cap="none" spc="0" baseline="0">
                          <a:ln>
                            <a:noFill/>
                          </a:ln>
                          <a:solidFill>
                            <a:srgbClr val="FFFFFF"/>
                          </a:solidFill>
                          <a:latin typeface="Times New Roman" pitchFamily="2"/>
                          <a:ea typeface="DejaVu Sans" pitchFamily="2"/>
                          <a:cs typeface="Lohit Devanagari" pitchFamily="2"/>
                        </a:rPr>
                        <a:t>0.106</a:t>
                      </a:r>
                    </a:p>
                  </a:txBody>
                  <a:tcPr marL="82944" marR="82944" marT="41472" marB="41472"/>
                </a:tc>
                <a:tc>
                  <a:txBody>
                    <a:bodyPr/>
                    <a:lstStyle/>
                    <a:p>
                      <a:pPr marL="0" marR="0" lvl="0" indent="0" algn="ctr" rtl="0" hangingPunct="1">
                        <a:lnSpc>
                          <a:spcPct val="100000"/>
                        </a:lnSpc>
                        <a:spcBef>
                          <a:spcPts val="0"/>
                        </a:spcBef>
                        <a:spcAft>
                          <a:spcPts val="0"/>
                        </a:spcAft>
                        <a:buNone/>
                        <a:tabLst/>
                        <a:defRPr sz="2000">
                          <a:solidFill>
                            <a:srgbClr val="FFFFFF"/>
                          </a:solidFill>
                        </a:defRPr>
                      </a:pPr>
                      <a:r>
                        <a:rPr lang="ru-RU" sz="2000" b="0" i="1" u="none" strike="noStrike" kern="1200" cap="none" spc="0" baseline="0" dirty="0">
                          <a:ln>
                            <a:noFill/>
                          </a:ln>
                          <a:solidFill>
                            <a:srgbClr val="FFFFFF"/>
                          </a:solidFill>
                          <a:latin typeface="Times New Roman" pitchFamily="2"/>
                          <a:ea typeface="DejaVu Sans" pitchFamily="2"/>
                          <a:cs typeface="Lohit Devanagari" pitchFamily="2"/>
                        </a:rPr>
                        <a:t>0.019</a:t>
                      </a:r>
                    </a:p>
                  </a:txBody>
                  <a:tcPr marL="82944" marR="82944" marT="41472" marB="41472"/>
                </a:tc>
                <a:tc>
                  <a:txBody>
                    <a:bodyPr/>
                    <a:lstStyle/>
                    <a:p>
                      <a:pPr marL="0" marR="0" lvl="0" indent="0" algn="ctr" rtl="0" hangingPunct="1">
                        <a:lnSpc>
                          <a:spcPct val="100000"/>
                        </a:lnSpc>
                        <a:spcBef>
                          <a:spcPts val="0"/>
                        </a:spcBef>
                        <a:spcAft>
                          <a:spcPts val="0"/>
                        </a:spcAft>
                        <a:buNone/>
                        <a:tabLst/>
                        <a:defRPr sz="2000">
                          <a:solidFill>
                            <a:srgbClr val="FFFFFF"/>
                          </a:solidFill>
                        </a:defRPr>
                      </a:pPr>
                      <a:r>
                        <a:rPr lang="ru-RU" sz="2000" b="0" i="1" u="none" strike="noStrike" kern="1200" cap="none" spc="0" baseline="0">
                          <a:ln>
                            <a:noFill/>
                          </a:ln>
                          <a:solidFill>
                            <a:srgbClr val="FFFFFF"/>
                          </a:solidFill>
                          <a:latin typeface="Times New Roman" pitchFamily="2"/>
                          <a:ea typeface="DejaVu Sans" pitchFamily="2"/>
                          <a:cs typeface="Lohit Devanagari" pitchFamily="2"/>
                        </a:rPr>
                        <a:t>0.012</a:t>
                      </a:r>
                    </a:p>
                  </a:txBody>
                  <a:tcPr marL="82944" marR="82944" marT="41472" marB="41472"/>
                </a:tc>
                <a:tc>
                  <a:txBody>
                    <a:bodyPr/>
                    <a:lstStyle/>
                    <a:p>
                      <a:pPr marL="0" marR="0" lvl="0" indent="0" algn="ctr" rtl="0" hangingPunct="1">
                        <a:lnSpc>
                          <a:spcPct val="100000"/>
                        </a:lnSpc>
                        <a:spcBef>
                          <a:spcPts val="0"/>
                        </a:spcBef>
                        <a:spcAft>
                          <a:spcPts val="0"/>
                        </a:spcAft>
                        <a:buNone/>
                        <a:tabLst/>
                        <a:defRPr sz="2000">
                          <a:solidFill>
                            <a:srgbClr val="FFFFFF"/>
                          </a:solidFill>
                        </a:defRPr>
                      </a:pPr>
                      <a:r>
                        <a:rPr lang="ru-RU" sz="2000" b="0" i="1" u="none" strike="noStrike" kern="1200" cap="none" spc="0" baseline="0">
                          <a:ln>
                            <a:noFill/>
                          </a:ln>
                          <a:solidFill>
                            <a:srgbClr val="FFFFFF"/>
                          </a:solidFill>
                          <a:latin typeface="Times New Roman" pitchFamily="2"/>
                          <a:ea typeface="DejaVu Sans" pitchFamily="2"/>
                          <a:cs typeface="Lohit Devanagari" pitchFamily="2"/>
                        </a:rPr>
                        <a:t>0.013</a:t>
                      </a:r>
                    </a:p>
                  </a:txBody>
                  <a:tcPr marL="82944" marR="82944" marT="41472" marB="41472"/>
                </a:tc>
                <a:tc>
                  <a:txBody>
                    <a:bodyPr/>
                    <a:lstStyle/>
                    <a:p>
                      <a:pPr marL="0" marR="0" lvl="0" indent="0" algn="ctr" rtl="0" hangingPunct="1">
                        <a:lnSpc>
                          <a:spcPct val="100000"/>
                        </a:lnSpc>
                        <a:spcBef>
                          <a:spcPts val="0"/>
                        </a:spcBef>
                        <a:spcAft>
                          <a:spcPts val="0"/>
                        </a:spcAft>
                        <a:buNone/>
                        <a:tabLst/>
                        <a:defRPr sz="2000">
                          <a:solidFill>
                            <a:srgbClr val="FFFFFF"/>
                          </a:solidFill>
                        </a:defRPr>
                      </a:pPr>
                      <a:r>
                        <a:rPr lang="ru-RU" sz="2000" b="0" i="1" u="none" strike="noStrike" kern="1200" cap="none" spc="0" baseline="0">
                          <a:ln>
                            <a:noFill/>
                          </a:ln>
                          <a:solidFill>
                            <a:srgbClr val="FFFFFF"/>
                          </a:solidFill>
                          <a:latin typeface="Times New Roman" pitchFamily="2"/>
                          <a:ea typeface="DejaVu Sans" pitchFamily="2"/>
                          <a:cs typeface="Lohit Devanagari" pitchFamily="2"/>
                        </a:rPr>
                        <a:t>0.016</a:t>
                      </a:r>
                    </a:p>
                  </a:txBody>
                  <a:tcPr marL="82944" marR="82944" marT="41472" marB="41472"/>
                </a:tc>
                <a:tc>
                  <a:txBody>
                    <a:bodyPr/>
                    <a:lstStyle/>
                    <a:p>
                      <a:pPr marL="0" marR="0" lvl="0" indent="0" algn="ctr" rtl="0" hangingPunct="1">
                        <a:lnSpc>
                          <a:spcPct val="100000"/>
                        </a:lnSpc>
                        <a:spcBef>
                          <a:spcPts val="0"/>
                        </a:spcBef>
                        <a:spcAft>
                          <a:spcPts val="0"/>
                        </a:spcAft>
                        <a:buNone/>
                        <a:tabLst/>
                        <a:defRPr sz="2000">
                          <a:solidFill>
                            <a:srgbClr val="FFFFFF"/>
                          </a:solidFill>
                        </a:defRPr>
                      </a:pPr>
                      <a:r>
                        <a:rPr lang="ru-RU" sz="2000" b="0" i="1" u="none" strike="noStrike" kern="1200" cap="none" spc="0" baseline="0">
                          <a:ln>
                            <a:noFill/>
                          </a:ln>
                          <a:solidFill>
                            <a:srgbClr val="FFFFFF"/>
                          </a:solidFill>
                          <a:latin typeface="Times New Roman" pitchFamily="2"/>
                          <a:ea typeface="DejaVu Sans" pitchFamily="2"/>
                          <a:cs typeface="Lohit Devanagari" pitchFamily="2"/>
                        </a:rPr>
                        <a:t>0.021</a:t>
                      </a:r>
                    </a:p>
                  </a:txBody>
                  <a:tcPr marL="82944" marR="82944" marT="41472" marB="41472"/>
                </a:tc>
                <a:tc>
                  <a:txBody>
                    <a:bodyPr/>
                    <a:lstStyle/>
                    <a:p>
                      <a:pPr marL="0" marR="0" lvl="0" indent="0" algn="ctr" rtl="0" hangingPunct="1">
                        <a:lnSpc>
                          <a:spcPct val="100000"/>
                        </a:lnSpc>
                        <a:spcBef>
                          <a:spcPts val="0"/>
                        </a:spcBef>
                        <a:spcAft>
                          <a:spcPts val="0"/>
                        </a:spcAft>
                        <a:buNone/>
                        <a:tabLst/>
                        <a:defRPr sz="2000">
                          <a:solidFill>
                            <a:srgbClr val="FFFFFF"/>
                          </a:solidFill>
                        </a:defRPr>
                      </a:pPr>
                      <a:r>
                        <a:rPr lang="ru-RU" sz="2000" b="0" i="1" u="none" strike="noStrike" kern="1200" cap="none" spc="0" baseline="0">
                          <a:ln>
                            <a:noFill/>
                          </a:ln>
                          <a:solidFill>
                            <a:srgbClr val="FFFFFF"/>
                          </a:solidFill>
                          <a:latin typeface="Times New Roman" pitchFamily="2"/>
                          <a:ea typeface="DejaVu Sans" pitchFamily="2"/>
                          <a:cs typeface="Lohit Devanagari" pitchFamily="2"/>
                        </a:rPr>
                        <a:t>0.026</a:t>
                      </a:r>
                    </a:p>
                  </a:txBody>
                  <a:tcPr marL="82944" marR="82944" marT="41472" marB="41472"/>
                </a:tc>
                <a:tc>
                  <a:txBody>
                    <a:bodyPr/>
                    <a:lstStyle/>
                    <a:p>
                      <a:pPr marL="0" marR="0" lvl="0" indent="0" algn="ctr" rtl="0" hangingPunct="1">
                        <a:lnSpc>
                          <a:spcPct val="100000"/>
                        </a:lnSpc>
                        <a:spcBef>
                          <a:spcPts val="0"/>
                        </a:spcBef>
                        <a:spcAft>
                          <a:spcPts val="0"/>
                        </a:spcAft>
                        <a:buNone/>
                        <a:tabLst/>
                        <a:defRPr sz="2000">
                          <a:solidFill>
                            <a:srgbClr val="FFFFFF"/>
                          </a:solidFill>
                        </a:defRPr>
                      </a:pPr>
                      <a:r>
                        <a:rPr lang="ru-RU" sz="2000" b="0" i="1" u="none" strike="noStrike" kern="1200" cap="none" spc="0" baseline="0" dirty="0">
                          <a:ln>
                            <a:noFill/>
                          </a:ln>
                          <a:solidFill>
                            <a:srgbClr val="FFFFFF"/>
                          </a:solidFill>
                          <a:latin typeface="Times New Roman" pitchFamily="2"/>
                          <a:ea typeface="DejaVu Sans" pitchFamily="2"/>
                          <a:cs typeface="Lohit Devanagari" pitchFamily="2"/>
                        </a:rPr>
                        <a:t>0.021</a:t>
                      </a:r>
                    </a:p>
                  </a:txBody>
                  <a:tcPr marL="82944" marR="82944" marT="41472" marB="41472"/>
                </a:tc>
                <a:extLst>
                  <a:ext uri="{0D108BD9-81ED-4DB2-BD59-A6C34878D82A}">
                    <a16:rowId xmlns:a16="http://schemas.microsoft.com/office/drawing/2014/main" val="957575762"/>
                  </a:ext>
                </a:extLst>
              </a:tr>
            </a:tbl>
          </a:graphicData>
        </a:graphic>
      </p:graphicFrame>
      <p:graphicFrame>
        <p:nvGraphicFramePr>
          <p:cNvPr id="4" name="Таблица 3">
            <a:extLst>
              <a:ext uri="{FF2B5EF4-FFF2-40B4-BE49-F238E27FC236}">
                <a16:creationId xmlns:a16="http://schemas.microsoft.com/office/drawing/2014/main" id="{E438D4FC-BA0C-4858-B452-A7F301668E6A}"/>
              </a:ext>
            </a:extLst>
          </p:cNvPr>
          <p:cNvGraphicFramePr>
            <a:graphicFrameLocks noGrp="1"/>
          </p:cNvGraphicFramePr>
          <p:nvPr>
            <p:extLst>
              <p:ext uri="{D42A27DB-BD31-4B8C-83A1-F6EECF244321}">
                <p14:modId xmlns:p14="http://schemas.microsoft.com/office/powerpoint/2010/main" val="1731112603"/>
              </p:ext>
            </p:extLst>
          </p:nvPr>
        </p:nvGraphicFramePr>
        <p:xfrm>
          <a:off x="107504" y="3110761"/>
          <a:ext cx="8928994" cy="2073597"/>
        </p:xfrm>
        <a:graphic>
          <a:graphicData uri="http://schemas.openxmlformats.org/drawingml/2006/table">
            <a:tbl>
              <a:tblPr firstRow="1" bandRow="1"/>
              <a:tblGrid>
                <a:gridCol w="966808">
                  <a:extLst>
                    <a:ext uri="{9D8B030D-6E8A-4147-A177-3AD203B41FA5}">
                      <a16:colId xmlns:a16="http://schemas.microsoft.com/office/drawing/2014/main" val="3869612184"/>
                    </a:ext>
                  </a:extLst>
                </a:gridCol>
                <a:gridCol w="993215">
                  <a:extLst>
                    <a:ext uri="{9D8B030D-6E8A-4147-A177-3AD203B41FA5}">
                      <a16:colId xmlns:a16="http://schemas.microsoft.com/office/drawing/2014/main" val="1735939459"/>
                    </a:ext>
                  </a:extLst>
                </a:gridCol>
                <a:gridCol w="993215">
                  <a:extLst>
                    <a:ext uri="{9D8B030D-6E8A-4147-A177-3AD203B41FA5}">
                      <a16:colId xmlns:a16="http://schemas.microsoft.com/office/drawing/2014/main" val="563451710"/>
                    </a:ext>
                  </a:extLst>
                </a:gridCol>
                <a:gridCol w="993215">
                  <a:extLst>
                    <a:ext uri="{9D8B030D-6E8A-4147-A177-3AD203B41FA5}">
                      <a16:colId xmlns:a16="http://schemas.microsoft.com/office/drawing/2014/main" val="2238643070"/>
                    </a:ext>
                  </a:extLst>
                </a:gridCol>
                <a:gridCol w="1005219">
                  <a:extLst>
                    <a:ext uri="{9D8B030D-6E8A-4147-A177-3AD203B41FA5}">
                      <a16:colId xmlns:a16="http://schemas.microsoft.com/office/drawing/2014/main" val="2445674322"/>
                    </a:ext>
                  </a:extLst>
                </a:gridCol>
                <a:gridCol w="992187">
                  <a:extLst>
                    <a:ext uri="{9D8B030D-6E8A-4147-A177-3AD203B41FA5}">
                      <a16:colId xmlns:a16="http://schemas.microsoft.com/office/drawing/2014/main" val="2322720709"/>
                    </a:ext>
                  </a:extLst>
                </a:gridCol>
                <a:gridCol w="992187">
                  <a:extLst>
                    <a:ext uri="{9D8B030D-6E8A-4147-A177-3AD203B41FA5}">
                      <a16:colId xmlns:a16="http://schemas.microsoft.com/office/drawing/2014/main" val="1763776258"/>
                    </a:ext>
                  </a:extLst>
                </a:gridCol>
                <a:gridCol w="994245">
                  <a:extLst>
                    <a:ext uri="{9D8B030D-6E8A-4147-A177-3AD203B41FA5}">
                      <a16:colId xmlns:a16="http://schemas.microsoft.com/office/drawing/2014/main" val="495079473"/>
                    </a:ext>
                  </a:extLst>
                </a:gridCol>
                <a:gridCol w="998703">
                  <a:extLst>
                    <a:ext uri="{9D8B030D-6E8A-4147-A177-3AD203B41FA5}">
                      <a16:colId xmlns:a16="http://schemas.microsoft.com/office/drawing/2014/main" val="960562275"/>
                    </a:ext>
                  </a:extLst>
                </a:gridCol>
              </a:tblGrid>
              <a:tr h="690981">
                <a:tc>
                  <a:txBody>
                    <a:bodyPr/>
                    <a:lstStyle/>
                    <a:p>
                      <a:pPr marL="0" marR="0" lvl="0" indent="0" algn="ctr" rtl="0" hangingPunct="1">
                        <a:lnSpc>
                          <a:spcPct val="100000"/>
                        </a:lnSpc>
                        <a:spcBef>
                          <a:spcPts val="0"/>
                        </a:spcBef>
                        <a:spcAft>
                          <a:spcPts val="0"/>
                        </a:spcAft>
                        <a:buNone/>
                        <a:tabLst/>
                      </a:pPr>
                      <a:r>
                        <a:rPr lang="el-GR" sz="1600" b="1" i="0" u="none" strike="noStrike" kern="1200" cap="none" spc="0" baseline="0">
                          <a:ln>
                            <a:noFill/>
                          </a:ln>
                          <a:solidFill>
                            <a:srgbClr val="FFFFFF"/>
                          </a:solidFill>
                          <a:latin typeface="Times New Roman" pitchFamily="2"/>
                          <a:ea typeface="DejaVu Sans" pitchFamily="2"/>
                          <a:cs typeface="Lohit Devanagari" pitchFamily="2"/>
                        </a:rPr>
                        <a:t>δ</a:t>
                      </a:r>
                      <a:r>
                        <a:rPr lang="en-GB" sz="1600" b="1" i="1" u="none" strike="noStrike" kern="1200" cap="none" spc="0" baseline="0">
                          <a:ln>
                            <a:noFill/>
                          </a:ln>
                          <a:solidFill>
                            <a:srgbClr val="FFFFFF"/>
                          </a:solidFill>
                          <a:latin typeface="Times New Roman" pitchFamily="2"/>
                          <a:ea typeface="DejaVu Sans" pitchFamily="2"/>
                          <a:cs typeface="Lohit Devanagari" pitchFamily="2"/>
                        </a:rPr>
                        <a:t>A</a:t>
                      </a:r>
                      <a:r>
                        <a:rPr lang="en-GB" sz="1600" b="1" i="1" u="none" strike="noStrike" kern="1200" cap="none" spc="0" baseline="-25000">
                          <a:ln>
                            <a:noFill/>
                          </a:ln>
                          <a:solidFill>
                            <a:srgbClr val="FFFFFF"/>
                          </a:solidFill>
                          <a:latin typeface="Times New Roman" pitchFamily="2"/>
                          <a:ea typeface="DejaVu Sans" pitchFamily="2"/>
                          <a:cs typeface="Lohit Devanagari" pitchFamily="2"/>
                        </a:rPr>
                        <a:t>N</a:t>
                      </a:r>
                      <a:r>
                        <a:rPr lang="en-GB" sz="1600" b="1" i="0" u="none" strike="noStrike" kern="1200" cap="none" spc="0" baseline="-25000">
                          <a:ln>
                            <a:noFill/>
                          </a:ln>
                          <a:solidFill>
                            <a:srgbClr val="FFFFFF"/>
                          </a:solidFill>
                          <a:latin typeface="Times New Roman" pitchFamily="2"/>
                          <a:ea typeface="DejaVu Sans" pitchFamily="2"/>
                          <a:cs typeface="Lohit Devanagari" pitchFamily="2"/>
                        </a:rPr>
                        <a:t> </a:t>
                      </a:r>
                      <a:r>
                        <a:rPr lang="en-US" sz="1600" b="1" i="0" u="none" strike="noStrike" kern="1200" cap="none" spc="0" baseline="0">
                          <a:ln>
                            <a:noFill/>
                          </a:ln>
                          <a:solidFill>
                            <a:srgbClr val="FFFFFF"/>
                          </a:solidFill>
                          <a:latin typeface="Times New Roman" pitchFamily="2"/>
                          <a:ea typeface="DejaVu Sans" pitchFamily="2"/>
                          <a:cs typeface="Lohit Devanagari" pitchFamily="2"/>
                        </a:rPr>
                        <a:t>(</a:t>
                      </a:r>
                      <a:r>
                        <a:rPr lang="en-GB" sz="1600" b="1" i="0" u="none" strike="noStrike" kern="1200" cap="none" spc="0" baseline="0">
                          <a:ln>
                            <a:noFill/>
                          </a:ln>
                          <a:solidFill>
                            <a:srgbClr val="FFFFFF"/>
                          </a:solidFill>
                          <a:latin typeface="Times New Roman" pitchFamily="2"/>
                          <a:ea typeface="DejaVu Sans" pitchFamily="2"/>
                          <a:cs typeface="Lohit Devanagari" pitchFamily="2"/>
                        </a:rPr>
                        <a:t>π</a:t>
                      </a:r>
                      <a:r>
                        <a:rPr lang="en-US" sz="1600" b="1" i="0" u="none" strike="noStrike" kern="1200" cap="none" spc="0" baseline="30000">
                          <a:ln>
                            <a:noFill/>
                          </a:ln>
                          <a:solidFill>
                            <a:srgbClr val="FFFFFF"/>
                          </a:solidFill>
                          <a:latin typeface="Times New Roman" pitchFamily="2"/>
                          <a:ea typeface="DejaVu Sans" pitchFamily="2"/>
                          <a:cs typeface="Lohit Devanagari" pitchFamily="2"/>
                        </a:rPr>
                        <a:t>-</a:t>
                      </a:r>
                      <a:r>
                        <a:rPr lang="en-US" sz="1600" b="1" i="0" u="none" strike="noStrike" kern="1200" cap="none" spc="0" baseline="0">
                          <a:ln>
                            <a:noFill/>
                          </a:ln>
                          <a:solidFill>
                            <a:srgbClr val="FFFFFF"/>
                          </a:solidFill>
                          <a:latin typeface="Times New Roman" pitchFamily="2"/>
                          <a:ea typeface="DejaVu Sans" pitchFamily="2"/>
                          <a:cs typeface="Lohit Devanagari" pitchFamily="2"/>
                        </a:rPr>
                        <a:t>)</a:t>
                      </a:r>
                    </a:p>
                  </a:txBody>
                  <a:tcPr marL="82944" marR="82944" marT="41472" marB="41472"/>
                </a:tc>
                <a:tc>
                  <a:txBody>
                    <a:bodyPr/>
                    <a:lstStyle/>
                    <a:p>
                      <a:pPr marL="0" marR="0" lvl="0" indent="0" algn="ctr" rtl="0" hangingPunct="1">
                        <a:lnSpc>
                          <a:spcPct val="100000"/>
                        </a:lnSpc>
                        <a:spcBef>
                          <a:spcPts val="0"/>
                        </a:spcBef>
                        <a:spcAft>
                          <a:spcPts val="0"/>
                        </a:spcAft>
                        <a:buNone/>
                        <a:tabLst/>
                        <a:defRPr>
                          <a:solidFill>
                            <a:srgbClr val="FFFFFF"/>
                          </a:solidFill>
                        </a:defRPr>
                      </a:pPr>
                      <a:r>
                        <a:rPr lang="en-US" sz="1300" b="1" i="0" u="none" strike="noStrike" kern="1200" cap="none" spc="0" baseline="0">
                          <a:ln>
                            <a:noFill/>
                          </a:ln>
                          <a:solidFill>
                            <a:srgbClr val="FFFFFF"/>
                          </a:solidFill>
                          <a:latin typeface="Times New Roman" pitchFamily="2"/>
                          <a:ea typeface="DejaVu Sans" pitchFamily="2"/>
                          <a:cs typeface="Lohit Devanagari" pitchFamily="2"/>
                        </a:rPr>
                        <a:t>0.0&lt;X</a:t>
                      </a:r>
                      <a:r>
                        <a:rPr lang="en-US" sz="1300" b="1" i="0" u="none" strike="noStrike" kern="1200" cap="none" spc="0" baseline="-25000">
                          <a:ln>
                            <a:noFill/>
                          </a:ln>
                          <a:solidFill>
                            <a:srgbClr val="FFFFFF"/>
                          </a:solidFill>
                          <a:latin typeface="Times New Roman" pitchFamily="2"/>
                          <a:ea typeface="DejaVu Sans" pitchFamily="2"/>
                          <a:cs typeface="Lohit Devanagari" pitchFamily="2"/>
                        </a:rPr>
                        <a:t>F</a:t>
                      </a:r>
                      <a:r>
                        <a:rPr lang="en-US" sz="1300" b="1" i="0" u="none" strike="noStrike" kern="1200" cap="none" spc="0" baseline="0">
                          <a:ln>
                            <a:noFill/>
                          </a:ln>
                          <a:solidFill>
                            <a:srgbClr val="FFFFFF"/>
                          </a:solidFill>
                          <a:latin typeface="Times New Roman" pitchFamily="2"/>
                          <a:ea typeface="DejaVu Sans" pitchFamily="2"/>
                          <a:cs typeface="Lohit Devanagari" pitchFamily="2"/>
                        </a:rPr>
                        <a:t>&lt;0.1</a:t>
                      </a:r>
                    </a:p>
                  </a:txBody>
                  <a:tcPr marL="82944" marR="82944" marT="41472" marB="41472"/>
                </a:tc>
                <a:tc>
                  <a:txBody>
                    <a:bodyPr/>
                    <a:lstStyle/>
                    <a:p>
                      <a:pPr marL="0" marR="0" lvl="0" indent="0" algn="ctr" rtl="0" hangingPunct="1">
                        <a:lnSpc>
                          <a:spcPct val="100000"/>
                        </a:lnSpc>
                        <a:spcBef>
                          <a:spcPts val="0"/>
                        </a:spcBef>
                        <a:spcAft>
                          <a:spcPts val="0"/>
                        </a:spcAft>
                        <a:buNone/>
                        <a:tabLst/>
                        <a:defRPr>
                          <a:solidFill>
                            <a:srgbClr val="FFFFFF"/>
                          </a:solidFill>
                        </a:defRPr>
                      </a:pPr>
                      <a:r>
                        <a:rPr lang="en-US" sz="1300" b="1" i="0" u="none" strike="noStrike" kern="1200" cap="none" spc="0" baseline="0">
                          <a:ln>
                            <a:noFill/>
                          </a:ln>
                          <a:solidFill>
                            <a:srgbClr val="FFFFFF"/>
                          </a:solidFill>
                          <a:latin typeface="Times New Roman" pitchFamily="2"/>
                          <a:ea typeface="DejaVu Sans" pitchFamily="2"/>
                          <a:cs typeface="Lohit Devanagari" pitchFamily="2"/>
                        </a:rPr>
                        <a:t>0.1&lt;X</a:t>
                      </a:r>
                      <a:r>
                        <a:rPr lang="en-US" sz="1300" b="1" i="0" u="none" strike="noStrike" kern="1200" cap="none" spc="0" baseline="-25000">
                          <a:ln>
                            <a:noFill/>
                          </a:ln>
                          <a:solidFill>
                            <a:srgbClr val="FFFFFF"/>
                          </a:solidFill>
                          <a:latin typeface="Times New Roman" pitchFamily="2"/>
                          <a:ea typeface="DejaVu Sans" pitchFamily="2"/>
                          <a:cs typeface="Lohit Devanagari" pitchFamily="2"/>
                        </a:rPr>
                        <a:t>F</a:t>
                      </a:r>
                      <a:r>
                        <a:rPr lang="en-US" sz="1300" b="1" i="0" u="none" strike="noStrike" kern="1200" cap="none" spc="0" baseline="0">
                          <a:ln>
                            <a:noFill/>
                          </a:ln>
                          <a:solidFill>
                            <a:srgbClr val="FFFFFF"/>
                          </a:solidFill>
                          <a:latin typeface="Times New Roman" pitchFamily="2"/>
                          <a:ea typeface="DejaVu Sans" pitchFamily="2"/>
                          <a:cs typeface="Lohit Devanagari" pitchFamily="2"/>
                        </a:rPr>
                        <a:t>&lt;0.2</a:t>
                      </a:r>
                    </a:p>
                  </a:txBody>
                  <a:tcPr marL="82944" marR="82944" marT="41472" marB="41472"/>
                </a:tc>
                <a:tc>
                  <a:txBody>
                    <a:bodyPr/>
                    <a:lstStyle/>
                    <a:p>
                      <a:pPr marL="0" marR="0" lvl="0" indent="0" algn="ctr" rtl="0" hangingPunct="1">
                        <a:lnSpc>
                          <a:spcPct val="100000"/>
                        </a:lnSpc>
                        <a:spcBef>
                          <a:spcPts val="0"/>
                        </a:spcBef>
                        <a:spcAft>
                          <a:spcPts val="0"/>
                        </a:spcAft>
                        <a:buNone/>
                        <a:tabLst/>
                        <a:defRPr>
                          <a:solidFill>
                            <a:srgbClr val="FFFFFF"/>
                          </a:solidFill>
                        </a:defRPr>
                      </a:pPr>
                      <a:r>
                        <a:rPr lang="en-US" sz="1300" b="1" i="0" u="none" strike="noStrike" kern="1200" cap="none" spc="0" baseline="0">
                          <a:ln>
                            <a:noFill/>
                          </a:ln>
                          <a:solidFill>
                            <a:srgbClr val="FFFFFF"/>
                          </a:solidFill>
                          <a:latin typeface="Times New Roman" pitchFamily="2"/>
                          <a:ea typeface="DejaVu Sans" pitchFamily="2"/>
                          <a:cs typeface="Lohit Devanagari" pitchFamily="2"/>
                        </a:rPr>
                        <a:t>0.2&lt;X</a:t>
                      </a:r>
                      <a:r>
                        <a:rPr lang="en-US" sz="1300" b="1" i="0" u="none" strike="noStrike" kern="1200" cap="none" spc="0" baseline="-25000">
                          <a:ln>
                            <a:noFill/>
                          </a:ln>
                          <a:solidFill>
                            <a:srgbClr val="FFFFFF"/>
                          </a:solidFill>
                          <a:latin typeface="Times New Roman" pitchFamily="2"/>
                          <a:ea typeface="DejaVu Sans" pitchFamily="2"/>
                          <a:cs typeface="Lohit Devanagari" pitchFamily="2"/>
                        </a:rPr>
                        <a:t>F</a:t>
                      </a:r>
                      <a:r>
                        <a:rPr lang="en-US" sz="1300" b="1" i="0" u="none" strike="noStrike" kern="1200" cap="none" spc="0" baseline="0">
                          <a:ln>
                            <a:noFill/>
                          </a:ln>
                          <a:solidFill>
                            <a:srgbClr val="FFFFFF"/>
                          </a:solidFill>
                          <a:latin typeface="Times New Roman" pitchFamily="2"/>
                          <a:ea typeface="DejaVu Sans" pitchFamily="2"/>
                          <a:cs typeface="Lohit Devanagari" pitchFamily="2"/>
                        </a:rPr>
                        <a:t>&lt;0.3</a:t>
                      </a:r>
                    </a:p>
                  </a:txBody>
                  <a:tcPr marL="82944" marR="82944" marT="41472" marB="41472"/>
                </a:tc>
                <a:tc>
                  <a:txBody>
                    <a:bodyPr/>
                    <a:lstStyle/>
                    <a:p>
                      <a:pPr marL="0" marR="0" lvl="0" indent="0" algn="ctr" rtl="0" hangingPunct="1">
                        <a:lnSpc>
                          <a:spcPct val="100000"/>
                        </a:lnSpc>
                        <a:spcBef>
                          <a:spcPts val="0"/>
                        </a:spcBef>
                        <a:spcAft>
                          <a:spcPts val="0"/>
                        </a:spcAft>
                        <a:buNone/>
                        <a:tabLst/>
                        <a:defRPr>
                          <a:solidFill>
                            <a:srgbClr val="FFFFFF"/>
                          </a:solidFill>
                        </a:defRPr>
                      </a:pPr>
                      <a:r>
                        <a:rPr lang="en-US" sz="1300" b="1" i="0" u="none" strike="noStrike" kern="1200" cap="none" spc="0" baseline="0">
                          <a:ln>
                            <a:noFill/>
                          </a:ln>
                          <a:solidFill>
                            <a:srgbClr val="FFFFFF"/>
                          </a:solidFill>
                          <a:latin typeface="Times New Roman" pitchFamily="2"/>
                          <a:ea typeface="DejaVu Sans" pitchFamily="2"/>
                          <a:cs typeface="Lohit Devanagari" pitchFamily="2"/>
                        </a:rPr>
                        <a:t>0.3&lt;X</a:t>
                      </a:r>
                      <a:r>
                        <a:rPr lang="en-US" sz="1300" b="1" i="0" u="none" strike="noStrike" kern="1200" cap="none" spc="0" baseline="-25000">
                          <a:ln>
                            <a:noFill/>
                          </a:ln>
                          <a:solidFill>
                            <a:srgbClr val="FFFFFF"/>
                          </a:solidFill>
                          <a:latin typeface="Times New Roman" pitchFamily="2"/>
                          <a:ea typeface="DejaVu Sans" pitchFamily="2"/>
                          <a:cs typeface="Lohit Devanagari" pitchFamily="2"/>
                        </a:rPr>
                        <a:t>F</a:t>
                      </a:r>
                      <a:r>
                        <a:rPr lang="en-US" sz="1300" b="1" i="0" u="none" strike="noStrike" kern="1200" cap="none" spc="0" baseline="0">
                          <a:ln>
                            <a:noFill/>
                          </a:ln>
                          <a:solidFill>
                            <a:srgbClr val="FFFFFF"/>
                          </a:solidFill>
                          <a:latin typeface="Times New Roman" pitchFamily="2"/>
                          <a:ea typeface="DejaVu Sans" pitchFamily="2"/>
                          <a:cs typeface="Lohit Devanagari" pitchFamily="2"/>
                        </a:rPr>
                        <a:t>&lt;0.4</a:t>
                      </a:r>
                    </a:p>
                  </a:txBody>
                  <a:tcPr marL="82944" marR="82944" marT="41472" marB="41472"/>
                </a:tc>
                <a:tc>
                  <a:txBody>
                    <a:bodyPr/>
                    <a:lstStyle/>
                    <a:p>
                      <a:pPr marL="0" marR="0" lvl="0" indent="0" algn="ctr" rtl="0" hangingPunct="1">
                        <a:lnSpc>
                          <a:spcPct val="100000"/>
                        </a:lnSpc>
                        <a:spcBef>
                          <a:spcPts val="0"/>
                        </a:spcBef>
                        <a:spcAft>
                          <a:spcPts val="0"/>
                        </a:spcAft>
                        <a:buNone/>
                        <a:tabLst/>
                        <a:defRPr>
                          <a:solidFill>
                            <a:srgbClr val="FFFFFF"/>
                          </a:solidFill>
                        </a:defRPr>
                      </a:pPr>
                      <a:r>
                        <a:rPr lang="ru-RU" sz="1300" b="1" i="0" u="none" strike="noStrike" kern="1200" cap="none" spc="0" baseline="0">
                          <a:ln>
                            <a:noFill/>
                          </a:ln>
                          <a:solidFill>
                            <a:srgbClr val="FFFFFF"/>
                          </a:solidFill>
                          <a:latin typeface="Times New Roman" pitchFamily="2"/>
                          <a:ea typeface="DejaVu Sans" pitchFamily="2"/>
                          <a:cs typeface="Lohit Devanagari" pitchFamily="2"/>
                        </a:rPr>
                        <a:t>0</a:t>
                      </a:r>
                      <a:r>
                        <a:rPr lang="en-US" sz="1300" b="1" i="0" u="none" strike="noStrike" kern="1200" cap="none" spc="0" baseline="0">
                          <a:ln>
                            <a:noFill/>
                          </a:ln>
                          <a:solidFill>
                            <a:srgbClr val="FFFFFF"/>
                          </a:solidFill>
                          <a:latin typeface="Times New Roman" pitchFamily="2"/>
                          <a:ea typeface="DejaVu Sans" pitchFamily="2"/>
                          <a:cs typeface="Lohit Devanagari" pitchFamily="2"/>
                        </a:rPr>
                        <a:t>.4&lt;X</a:t>
                      </a:r>
                      <a:r>
                        <a:rPr lang="en-US" sz="1300" b="1" i="0" u="none" strike="noStrike" kern="1200" cap="none" spc="0" baseline="-25000">
                          <a:ln>
                            <a:noFill/>
                          </a:ln>
                          <a:solidFill>
                            <a:srgbClr val="FFFFFF"/>
                          </a:solidFill>
                          <a:latin typeface="Times New Roman" pitchFamily="2"/>
                          <a:ea typeface="DejaVu Sans" pitchFamily="2"/>
                          <a:cs typeface="Lohit Devanagari" pitchFamily="2"/>
                        </a:rPr>
                        <a:t>F</a:t>
                      </a:r>
                      <a:r>
                        <a:rPr lang="en-US" sz="1300" b="1" i="0" u="none" strike="noStrike" kern="1200" cap="none" spc="0" baseline="0">
                          <a:ln>
                            <a:noFill/>
                          </a:ln>
                          <a:solidFill>
                            <a:srgbClr val="FFFFFF"/>
                          </a:solidFill>
                          <a:latin typeface="Times New Roman" pitchFamily="2"/>
                          <a:ea typeface="DejaVu Sans" pitchFamily="2"/>
                          <a:cs typeface="Lohit Devanagari" pitchFamily="2"/>
                        </a:rPr>
                        <a:t>&lt;0.5</a:t>
                      </a:r>
                    </a:p>
                  </a:txBody>
                  <a:tcPr marL="82944" marR="82944" marT="41472" marB="41472"/>
                </a:tc>
                <a:tc>
                  <a:txBody>
                    <a:bodyPr/>
                    <a:lstStyle/>
                    <a:p>
                      <a:pPr marL="0" marR="0" lvl="0" indent="0" algn="ctr" rtl="0" hangingPunct="1">
                        <a:lnSpc>
                          <a:spcPct val="100000"/>
                        </a:lnSpc>
                        <a:spcBef>
                          <a:spcPts val="0"/>
                        </a:spcBef>
                        <a:spcAft>
                          <a:spcPts val="0"/>
                        </a:spcAft>
                        <a:buNone/>
                        <a:tabLst/>
                        <a:defRPr>
                          <a:solidFill>
                            <a:srgbClr val="FFFFFF"/>
                          </a:solidFill>
                        </a:defRPr>
                      </a:pPr>
                      <a:r>
                        <a:rPr lang="en-US" sz="1300" b="1" i="0" u="none" strike="noStrike" kern="1200" cap="none" spc="0" baseline="0">
                          <a:ln>
                            <a:noFill/>
                          </a:ln>
                          <a:solidFill>
                            <a:srgbClr val="FFFFFF"/>
                          </a:solidFill>
                          <a:latin typeface="Times New Roman" pitchFamily="2"/>
                          <a:ea typeface="DejaVu Sans" pitchFamily="2"/>
                          <a:cs typeface="Lohit Devanagari" pitchFamily="2"/>
                        </a:rPr>
                        <a:t>0.5&lt;X</a:t>
                      </a:r>
                      <a:r>
                        <a:rPr lang="en-US" sz="1300" b="1" i="0" u="none" strike="noStrike" kern="1200" cap="none" spc="0" baseline="-25000">
                          <a:ln>
                            <a:noFill/>
                          </a:ln>
                          <a:solidFill>
                            <a:srgbClr val="FFFFFF"/>
                          </a:solidFill>
                          <a:latin typeface="Times New Roman" pitchFamily="2"/>
                          <a:ea typeface="DejaVu Sans" pitchFamily="2"/>
                          <a:cs typeface="Lohit Devanagari" pitchFamily="2"/>
                        </a:rPr>
                        <a:t>F</a:t>
                      </a:r>
                      <a:r>
                        <a:rPr lang="en-US" sz="1300" b="1" i="0" u="none" strike="noStrike" kern="1200" cap="none" spc="0" baseline="0">
                          <a:ln>
                            <a:noFill/>
                          </a:ln>
                          <a:solidFill>
                            <a:srgbClr val="FFFFFF"/>
                          </a:solidFill>
                          <a:latin typeface="Times New Roman" pitchFamily="2"/>
                          <a:ea typeface="DejaVu Sans" pitchFamily="2"/>
                          <a:cs typeface="Lohit Devanagari" pitchFamily="2"/>
                        </a:rPr>
                        <a:t>&lt;0.6</a:t>
                      </a:r>
                    </a:p>
                  </a:txBody>
                  <a:tcPr marL="82944" marR="82944" marT="41472" marB="41472"/>
                </a:tc>
                <a:tc>
                  <a:txBody>
                    <a:bodyPr/>
                    <a:lstStyle/>
                    <a:p>
                      <a:pPr marL="0" marR="0" lvl="0" indent="0" algn="ctr" rtl="0" hangingPunct="1">
                        <a:lnSpc>
                          <a:spcPct val="100000"/>
                        </a:lnSpc>
                        <a:spcBef>
                          <a:spcPts val="0"/>
                        </a:spcBef>
                        <a:spcAft>
                          <a:spcPts val="0"/>
                        </a:spcAft>
                        <a:buNone/>
                        <a:tabLst/>
                        <a:defRPr>
                          <a:solidFill>
                            <a:srgbClr val="FFFFFF"/>
                          </a:solidFill>
                        </a:defRPr>
                      </a:pPr>
                      <a:r>
                        <a:rPr lang="en-US" sz="1300" b="1" i="0" u="none" strike="noStrike" kern="1200" cap="none" spc="0" baseline="0">
                          <a:ln>
                            <a:noFill/>
                          </a:ln>
                          <a:solidFill>
                            <a:srgbClr val="FFFFFF"/>
                          </a:solidFill>
                          <a:latin typeface="Times New Roman" pitchFamily="2"/>
                          <a:ea typeface="DejaVu Sans" pitchFamily="2"/>
                          <a:cs typeface="Lohit Devanagari" pitchFamily="2"/>
                        </a:rPr>
                        <a:t>0.6&lt;X</a:t>
                      </a:r>
                      <a:r>
                        <a:rPr lang="en-US" sz="1300" b="1" i="0" u="none" strike="noStrike" kern="1200" cap="none" spc="0" baseline="-25000">
                          <a:ln>
                            <a:noFill/>
                          </a:ln>
                          <a:solidFill>
                            <a:srgbClr val="FFFFFF"/>
                          </a:solidFill>
                          <a:latin typeface="Times New Roman" pitchFamily="2"/>
                          <a:ea typeface="DejaVu Sans" pitchFamily="2"/>
                          <a:cs typeface="Lohit Devanagari" pitchFamily="2"/>
                        </a:rPr>
                        <a:t>F</a:t>
                      </a:r>
                      <a:r>
                        <a:rPr lang="en-US" sz="1300" b="1" i="0" u="none" strike="noStrike" kern="1200" cap="none" spc="0" baseline="0">
                          <a:ln>
                            <a:noFill/>
                          </a:ln>
                          <a:solidFill>
                            <a:srgbClr val="FFFFFF"/>
                          </a:solidFill>
                          <a:latin typeface="Times New Roman" pitchFamily="2"/>
                          <a:ea typeface="DejaVu Sans" pitchFamily="2"/>
                          <a:cs typeface="Lohit Devanagari" pitchFamily="2"/>
                        </a:rPr>
                        <a:t>&lt;0.7</a:t>
                      </a:r>
                    </a:p>
                  </a:txBody>
                  <a:tcPr marL="82944" marR="82944" marT="41472" marB="41472"/>
                </a:tc>
                <a:tc>
                  <a:txBody>
                    <a:bodyPr/>
                    <a:lstStyle/>
                    <a:p>
                      <a:pPr marL="0" marR="0" lvl="0" indent="0" algn="ctr" rtl="0" hangingPunct="1">
                        <a:lnSpc>
                          <a:spcPct val="100000"/>
                        </a:lnSpc>
                        <a:spcBef>
                          <a:spcPts val="0"/>
                        </a:spcBef>
                        <a:spcAft>
                          <a:spcPts val="0"/>
                        </a:spcAft>
                        <a:buNone/>
                        <a:tabLst/>
                        <a:defRPr>
                          <a:solidFill>
                            <a:srgbClr val="FFFFFF"/>
                          </a:solidFill>
                        </a:defRPr>
                      </a:pPr>
                      <a:r>
                        <a:rPr lang="en-US" sz="1300" b="1" i="0" u="none" strike="noStrike" kern="1200" cap="none" spc="0" baseline="0">
                          <a:ln>
                            <a:noFill/>
                          </a:ln>
                          <a:solidFill>
                            <a:srgbClr val="FFFFFF"/>
                          </a:solidFill>
                          <a:latin typeface="Times New Roman" pitchFamily="2"/>
                          <a:ea typeface="DejaVu Sans" pitchFamily="2"/>
                          <a:cs typeface="Lohit Devanagari" pitchFamily="2"/>
                        </a:rPr>
                        <a:t>0.7&lt;X</a:t>
                      </a:r>
                      <a:r>
                        <a:rPr lang="en-US" sz="1300" b="1" i="0" u="none" strike="noStrike" kern="1200" cap="none" spc="0" baseline="-25000">
                          <a:ln>
                            <a:noFill/>
                          </a:ln>
                          <a:solidFill>
                            <a:srgbClr val="FFFFFF"/>
                          </a:solidFill>
                          <a:latin typeface="Times New Roman" pitchFamily="2"/>
                          <a:ea typeface="DejaVu Sans" pitchFamily="2"/>
                          <a:cs typeface="Lohit Devanagari" pitchFamily="2"/>
                        </a:rPr>
                        <a:t>F</a:t>
                      </a:r>
                      <a:r>
                        <a:rPr lang="en-US" sz="1300" b="1" i="0" u="none" strike="noStrike" kern="1200" cap="none" spc="0" baseline="0">
                          <a:ln>
                            <a:noFill/>
                          </a:ln>
                          <a:solidFill>
                            <a:srgbClr val="FFFFFF"/>
                          </a:solidFill>
                          <a:latin typeface="Times New Roman" pitchFamily="2"/>
                          <a:ea typeface="DejaVu Sans" pitchFamily="2"/>
                          <a:cs typeface="Lohit Devanagari" pitchFamily="2"/>
                        </a:rPr>
                        <a:t>&lt;1.0</a:t>
                      </a:r>
                    </a:p>
                  </a:txBody>
                  <a:tcPr marL="82944" marR="82944" marT="41472" marB="41472"/>
                </a:tc>
                <a:extLst>
                  <a:ext uri="{0D108BD9-81ED-4DB2-BD59-A6C34878D82A}">
                    <a16:rowId xmlns:a16="http://schemas.microsoft.com/office/drawing/2014/main" val="2002006955"/>
                  </a:ext>
                </a:extLst>
              </a:tr>
              <a:tr h="690981">
                <a:tc>
                  <a:txBody>
                    <a:bodyPr/>
                    <a:lstStyle/>
                    <a:p>
                      <a:pPr marL="0" marR="0" lvl="0" indent="0" algn="ctr" rtl="0" hangingPunct="1">
                        <a:lnSpc>
                          <a:spcPct val="100000"/>
                        </a:lnSpc>
                        <a:spcBef>
                          <a:spcPts val="0"/>
                        </a:spcBef>
                        <a:spcAft>
                          <a:spcPts val="0"/>
                        </a:spcAft>
                        <a:buNone/>
                        <a:tabLst/>
                        <a:defRPr>
                          <a:solidFill>
                            <a:srgbClr val="FFFFFF"/>
                          </a:solidFill>
                        </a:defRPr>
                      </a:pPr>
                      <a:r>
                        <a:rPr lang="en-US" sz="1300" b="1" i="0" u="none" strike="noStrike" kern="1200" cap="none" spc="0" baseline="0">
                          <a:ln>
                            <a:noFill/>
                          </a:ln>
                          <a:solidFill>
                            <a:srgbClr val="FFFFFF"/>
                          </a:solidFill>
                          <a:latin typeface="Times New Roman" pitchFamily="2"/>
                          <a:ea typeface="DejaVu Sans" pitchFamily="2"/>
                          <a:cs typeface="Lohit Devanagari" pitchFamily="2"/>
                        </a:rPr>
                        <a:t>0.0&lt;P</a:t>
                      </a:r>
                      <a:r>
                        <a:rPr lang="en-US" sz="1300" b="1" i="0" u="none" strike="noStrike" kern="1200" cap="none" spc="0" baseline="-25000">
                          <a:ln>
                            <a:noFill/>
                          </a:ln>
                          <a:solidFill>
                            <a:srgbClr val="FFFFFF"/>
                          </a:solidFill>
                          <a:latin typeface="Times New Roman" pitchFamily="2"/>
                          <a:ea typeface="DejaVu Sans" pitchFamily="2"/>
                          <a:cs typeface="Lohit Devanagari" pitchFamily="2"/>
                        </a:rPr>
                        <a:t>T</a:t>
                      </a:r>
                      <a:r>
                        <a:rPr lang="en-US" sz="1300" b="1" i="0" u="none" strike="noStrike" kern="1200" cap="none" spc="0" baseline="0">
                          <a:ln>
                            <a:noFill/>
                          </a:ln>
                          <a:solidFill>
                            <a:srgbClr val="FFFFFF"/>
                          </a:solidFill>
                          <a:latin typeface="Times New Roman" pitchFamily="2"/>
                          <a:ea typeface="DejaVu Sans" pitchFamily="2"/>
                          <a:cs typeface="Lohit Devanagari" pitchFamily="2"/>
                        </a:rPr>
                        <a:t>&lt;0.5</a:t>
                      </a:r>
                    </a:p>
                  </a:txBody>
                  <a:tcPr marL="82944" marR="82944" marT="41472" marB="41472"/>
                </a:tc>
                <a:tc>
                  <a:txBody>
                    <a:bodyPr/>
                    <a:lstStyle/>
                    <a:p>
                      <a:pPr marL="0" marR="0" lvl="0" indent="0" algn="ctr" rtl="0" hangingPunct="1">
                        <a:lnSpc>
                          <a:spcPct val="100000"/>
                        </a:lnSpc>
                        <a:spcBef>
                          <a:spcPts val="0"/>
                        </a:spcBef>
                        <a:spcAft>
                          <a:spcPts val="0"/>
                        </a:spcAft>
                        <a:buNone/>
                        <a:tabLst/>
                        <a:defRPr sz="2400" b="1">
                          <a:solidFill>
                            <a:srgbClr val="FFFFFF"/>
                          </a:solidFill>
                        </a:defRPr>
                      </a:pPr>
                      <a:r>
                        <a:rPr lang="ru-RU" sz="2200" b="1" i="1" u="none" strike="noStrike" kern="1200" cap="none" spc="0" baseline="0">
                          <a:ln>
                            <a:noFill/>
                          </a:ln>
                          <a:solidFill>
                            <a:srgbClr val="FFFFFF"/>
                          </a:solidFill>
                          <a:latin typeface="Times New Roman" pitchFamily="2"/>
                          <a:ea typeface="DejaVu Sans" pitchFamily="2"/>
                          <a:cs typeface="Lohit Devanagari" pitchFamily="2"/>
                        </a:rPr>
                        <a:t>0.004</a:t>
                      </a:r>
                    </a:p>
                  </a:txBody>
                  <a:tcPr marL="82944" marR="82944" marT="41472" marB="41472"/>
                </a:tc>
                <a:tc>
                  <a:txBody>
                    <a:bodyPr/>
                    <a:lstStyle/>
                    <a:p>
                      <a:pPr marL="0" marR="0" lvl="0" indent="0" algn="ctr" rtl="0" hangingPunct="1">
                        <a:lnSpc>
                          <a:spcPct val="100000"/>
                        </a:lnSpc>
                        <a:spcBef>
                          <a:spcPts val="0"/>
                        </a:spcBef>
                        <a:spcAft>
                          <a:spcPts val="0"/>
                        </a:spcAft>
                        <a:buNone/>
                        <a:tabLst/>
                        <a:defRPr sz="2400" b="1">
                          <a:solidFill>
                            <a:srgbClr val="FFFFFF"/>
                          </a:solidFill>
                        </a:defRPr>
                      </a:pPr>
                      <a:r>
                        <a:rPr lang="ru-RU" sz="2200" b="1" i="1" u="none" strike="noStrike" kern="1200" cap="none" spc="0" baseline="0" dirty="0">
                          <a:ln>
                            <a:noFill/>
                          </a:ln>
                          <a:solidFill>
                            <a:srgbClr val="FFFFFF"/>
                          </a:solidFill>
                          <a:latin typeface="Times New Roman" pitchFamily="2"/>
                          <a:ea typeface="DejaVu Sans" pitchFamily="2"/>
                          <a:cs typeface="Lohit Devanagari" pitchFamily="2"/>
                        </a:rPr>
                        <a:t>0.004</a:t>
                      </a:r>
                    </a:p>
                  </a:txBody>
                  <a:tcPr marL="82944" marR="82944" marT="41472" marB="41472"/>
                </a:tc>
                <a:tc>
                  <a:txBody>
                    <a:bodyPr/>
                    <a:lstStyle/>
                    <a:p>
                      <a:pPr marL="0" marR="0" lvl="0" indent="0" algn="ctr" rtl="0" hangingPunct="1">
                        <a:lnSpc>
                          <a:spcPct val="100000"/>
                        </a:lnSpc>
                        <a:spcBef>
                          <a:spcPts val="0"/>
                        </a:spcBef>
                        <a:spcAft>
                          <a:spcPts val="0"/>
                        </a:spcAft>
                        <a:buNone/>
                        <a:tabLst/>
                        <a:defRPr sz="2400" b="1">
                          <a:solidFill>
                            <a:srgbClr val="FFFFFF"/>
                          </a:solidFill>
                        </a:defRPr>
                      </a:pPr>
                      <a:r>
                        <a:rPr lang="ru-RU" sz="2200" b="1" i="1" u="none" strike="noStrike" kern="1200" cap="none" spc="0" baseline="0">
                          <a:ln>
                            <a:noFill/>
                          </a:ln>
                          <a:solidFill>
                            <a:srgbClr val="FFFFFF"/>
                          </a:solidFill>
                          <a:latin typeface="Times New Roman" pitchFamily="2"/>
                          <a:ea typeface="DejaVu Sans" pitchFamily="2"/>
                          <a:cs typeface="Lohit Devanagari" pitchFamily="2"/>
                        </a:rPr>
                        <a:t>0.006</a:t>
                      </a:r>
                    </a:p>
                  </a:txBody>
                  <a:tcPr marL="82944" marR="82944" marT="41472" marB="41472"/>
                </a:tc>
                <a:tc>
                  <a:txBody>
                    <a:bodyPr/>
                    <a:lstStyle/>
                    <a:p>
                      <a:pPr marL="0" marR="0" lvl="0" indent="0" algn="ctr" rtl="0" hangingPunct="1">
                        <a:lnSpc>
                          <a:spcPct val="100000"/>
                        </a:lnSpc>
                        <a:spcBef>
                          <a:spcPts val="0"/>
                        </a:spcBef>
                        <a:spcAft>
                          <a:spcPts val="0"/>
                        </a:spcAft>
                        <a:buNone/>
                        <a:tabLst/>
                        <a:defRPr sz="2400" b="1">
                          <a:solidFill>
                            <a:srgbClr val="FFFFFF"/>
                          </a:solidFill>
                        </a:defRPr>
                      </a:pPr>
                      <a:r>
                        <a:rPr lang="ru-RU" sz="2200" b="1" i="1" u="none" strike="noStrike" kern="1200" cap="none" spc="0" baseline="0">
                          <a:ln>
                            <a:noFill/>
                          </a:ln>
                          <a:solidFill>
                            <a:srgbClr val="FFFFFF"/>
                          </a:solidFill>
                          <a:latin typeface="Times New Roman" pitchFamily="2"/>
                          <a:ea typeface="DejaVu Sans" pitchFamily="2"/>
                          <a:cs typeface="Lohit Devanagari" pitchFamily="2"/>
                        </a:rPr>
                        <a:t>0.008</a:t>
                      </a:r>
                    </a:p>
                  </a:txBody>
                  <a:tcPr marL="82944" marR="82944" marT="41472" marB="41472"/>
                </a:tc>
                <a:tc>
                  <a:txBody>
                    <a:bodyPr/>
                    <a:lstStyle/>
                    <a:p>
                      <a:pPr marL="0" marR="0" lvl="0" indent="0" algn="ctr" rtl="0" hangingPunct="1">
                        <a:lnSpc>
                          <a:spcPct val="100000"/>
                        </a:lnSpc>
                        <a:spcBef>
                          <a:spcPts val="0"/>
                        </a:spcBef>
                        <a:spcAft>
                          <a:spcPts val="0"/>
                        </a:spcAft>
                        <a:buNone/>
                        <a:tabLst/>
                        <a:defRPr sz="2400" b="1">
                          <a:solidFill>
                            <a:srgbClr val="FFFFFF"/>
                          </a:solidFill>
                        </a:defRPr>
                      </a:pPr>
                      <a:r>
                        <a:rPr lang="ru-RU" sz="2200" b="1" i="1" u="none" strike="noStrike" kern="1200" cap="none" spc="0" baseline="0">
                          <a:ln>
                            <a:noFill/>
                          </a:ln>
                          <a:solidFill>
                            <a:srgbClr val="FFFFFF"/>
                          </a:solidFill>
                          <a:latin typeface="Times New Roman" pitchFamily="2"/>
                          <a:ea typeface="DejaVu Sans" pitchFamily="2"/>
                          <a:cs typeface="Lohit Devanagari" pitchFamily="2"/>
                        </a:rPr>
                        <a:t>0.010</a:t>
                      </a:r>
                    </a:p>
                  </a:txBody>
                  <a:tcPr marL="82944" marR="82944" marT="41472" marB="41472"/>
                </a:tc>
                <a:tc>
                  <a:txBody>
                    <a:bodyPr/>
                    <a:lstStyle/>
                    <a:p>
                      <a:pPr marL="0" marR="0" lvl="0" indent="0" algn="ctr" rtl="0" hangingPunct="1">
                        <a:lnSpc>
                          <a:spcPct val="100000"/>
                        </a:lnSpc>
                        <a:spcBef>
                          <a:spcPts val="0"/>
                        </a:spcBef>
                        <a:spcAft>
                          <a:spcPts val="0"/>
                        </a:spcAft>
                        <a:buNone/>
                        <a:tabLst/>
                        <a:defRPr sz="2400" b="1">
                          <a:solidFill>
                            <a:srgbClr val="FFFFFF"/>
                          </a:solidFill>
                        </a:defRPr>
                      </a:pPr>
                      <a:r>
                        <a:rPr lang="ru-RU" sz="2200" b="1" i="1" u="none" strike="noStrike" kern="1200" cap="none" spc="0" baseline="0">
                          <a:ln>
                            <a:noFill/>
                          </a:ln>
                          <a:solidFill>
                            <a:srgbClr val="FFFFFF"/>
                          </a:solidFill>
                          <a:latin typeface="Times New Roman" pitchFamily="2"/>
                          <a:ea typeface="DejaVu Sans" pitchFamily="2"/>
                          <a:cs typeface="Lohit Devanagari" pitchFamily="2"/>
                        </a:rPr>
                        <a:t>0.013</a:t>
                      </a:r>
                    </a:p>
                  </a:txBody>
                  <a:tcPr marL="82944" marR="82944" marT="41472" marB="41472"/>
                </a:tc>
                <a:tc>
                  <a:txBody>
                    <a:bodyPr/>
                    <a:lstStyle/>
                    <a:p>
                      <a:pPr marL="0" marR="0" lvl="0" indent="0" algn="ctr" rtl="0" hangingPunct="1">
                        <a:lnSpc>
                          <a:spcPct val="100000"/>
                        </a:lnSpc>
                        <a:spcBef>
                          <a:spcPts val="0"/>
                        </a:spcBef>
                        <a:spcAft>
                          <a:spcPts val="0"/>
                        </a:spcAft>
                        <a:buNone/>
                        <a:tabLst/>
                        <a:defRPr sz="2400" b="1">
                          <a:solidFill>
                            <a:srgbClr val="FFFFFF"/>
                          </a:solidFill>
                        </a:defRPr>
                      </a:pPr>
                      <a:r>
                        <a:rPr lang="ru-RU" sz="2200" b="1" i="1" u="none" strike="noStrike" kern="1200" cap="none" spc="0" baseline="0">
                          <a:ln>
                            <a:noFill/>
                          </a:ln>
                          <a:solidFill>
                            <a:srgbClr val="FFFFFF"/>
                          </a:solidFill>
                          <a:latin typeface="Times New Roman" pitchFamily="2"/>
                          <a:ea typeface="DejaVu Sans" pitchFamily="2"/>
                          <a:cs typeface="Lohit Devanagari" pitchFamily="2"/>
                        </a:rPr>
                        <a:t>0.016</a:t>
                      </a:r>
                    </a:p>
                  </a:txBody>
                  <a:tcPr marL="82944" marR="82944" marT="41472" marB="41472"/>
                </a:tc>
                <a:tc>
                  <a:txBody>
                    <a:bodyPr/>
                    <a:lstStyle/>
                    <a:p>
                      <a:pPr marL="0" marR="0" lvl="0" indent="0" algn="ctr" rtl="0" hangingPunct="1">
                        <a:lnSpc>
                          <a:spcPct val="100000"/>
                        </a:lnSpc>
                        <a:spcBef>
                          <a:spcPts val="0"/>
                        </a:spcBef>
                        <a:spcAft>
                          <a:spcPts val="0"/>
                        </a:spcAft>
                        <a:buNone/>
                        <a:tabLst/>
                        <a:defRPr sz="2400" b="1">
                          <a:solidFill>
                            <a:srgbClr val="FFFFFF"/>
                          </a:solidFill>
                        </a:defRPr>
                      </a:pPr>
                      <a:r>
                        <a:rPr lang="ru-RU" sz="2200" b="1" i="1" u="none" strike="noStrike" kern="1200" cap="none" spc="0" baseline="0">
                          <a:ln>
                            <a:noFill/>
                          </a:ln>
                          <a:solidFill>
                            <a:srgbClr val="FFFFFF"/>
                          </a:solidFill>
                          <a:latin typeface="Times New Roman" pitchFamily="2"/>
                          <a:ea typeface="DejaVu Sans" pitchFamily="2"/>
                          <a:cs typeface="Lohit Devanagari" pitchFamily="2"/>
                        </a:rPr>
                        <a:t>0.013</a:t>
                      </a:r>
                    </a:p>
                  </a:txBody>
                  <a:tcPr marL="82944" marR="82944" marT="41472" marB="41472"/>
                </a:tc>
                <a:extLst>
                  <a:ext uri="{0D108BD9-81ED-4DB2-BD59-A6C34878D82A}">
                    <a16:rowId xmlns:a16="http://schemas.microsoft.com/office/drawing/2014/main" val="828605647"/>
                  </a:ext>
                </a:extLst>
              </a:tr>
              <a:tr h="691635">
                <a:tc>
                  <a:txBody>
                    <a:bodyPr/>
                    <a:lstStyle/>
                    <a:p>
                      <a:pPr marL="0" marR="0" lvl="0" indent="0" algn="ctr" rtl="0" hangingPunct="1">
                        <a:lnSpc>
                          <a:spcPct val="100000"/>
                        </a:lnSpc>
                        <a:spcBef>
                          <a:spcPts val="0"/>
                        </a:spcBef>
                        <a:spcAft>
                          <a:spcPts val="0"/>
                        </a:spcAft>
                        <a:buNone/>
                        <a:tabLst/>
                        <a:defRPr>
                          <a:solidFill>
                            <a:srgbClr val="FFFFFF"/>
                          </a:solidFill>
                        </a:defRPr>
                      </a:pPr>
                      <a:r>
                        <a:rPr lang="en-US" sz="1300" b="1" i="0" u="none" strike="noStrike" kern="1200" cap="none" spc="0" baseline="0">
                          <a:ln>
                            <a:noFill/>
                          </a:ln>
                          <a:solidFill>
                            <a:srgbClr val="FFFFFF"/>
                          </a:solidFill>
                          <a:latin typeface="Times New Roman" pitchFamily="2"/>
                          <a:ea typeface="DejaVu Sans" pitchFamily="2"/>
                          <a:cs typeface="Lohit Devanagari" pitchFamily="2"/>
                        </a:rPr>
                        <a:t>0.5&lt;P</a:t>
                      </a:r>
                      <a:r>
                        <a:rPr lang="en-US" sz="1300" b="1" i="0" u="none" strike="noStrike" kern="1200" cap="none" spc="0" baseline="-25000">
                          <a:ln>
                            <a:noFill/>
                          </a:ln>
                          <a:solidFill>
                            <a:srgbClr val="FFFFFF"/>
                          </a:solidFill>
                          <a:latin typeface="Times New Roman" pitchFamily="2"/>
                          <a:ea typeface="DejaVu Sans" pitchFamily="2"/>
                          <a:cs typeface="Lohit Devanagari" pitchFamily="2"/>
                        </a:rPr>
                        <a:t>T</a:t>
                      </a:r>
                      <a:r>
                        <a:rPr lang="en-US" sz="1300" b="1" i="0" u="none" strike="noStrike" kern="1200" cap="none" spc="0" baseline="0">
                          <a:ln>
                            <a:noFill/>
                          </a:ln>
                          <a:solidFill>
                            <a:srgbClr val="FFFFFF"/>
                          </a:solidFill>
                          <a:latin typeface="Times New Roman" pitchFamily="2"/>
                          <a:ea typeface="DejaVu Sans" pitchFamily="2"/>
                          <a:cs typeface="Lohit Devanagari" pitchFamily="2"/>
                        </a:rPr>
                        <a:t>&lt;4.0</a:t>
                      </a:r>
                    </a:p>
                  </a:txBody>
                  <a:tcPr marL="82944" marR="82944" marT="41472" marB="41472"/>
                </a:tc>
                <a:tc>
                  <a:txBody>
                    <a:bodyPr/>
                    <a:lstStyle/>
                    <a:p>
                      <a:pPr marL="0" marR="0" lvl="0" indent="0" algn="ctr" rtl="0" hangingPunct="1">
                        <a:lnSpc>
                          <a:spcPct val="100000"/>
                        </a:lnSpc>
                        <a:spcBef>
                          <a:spcPts val="0"/>
                        </a:spcBef>
                        <a:spcAft>
                          <a:spcPts val="0"/>
                        </a:spcAft>
                        <a:buNone/>
                        <a:tabLst/>
                        <a:defRPr sz="2400" b="1">
                          <a:solidFill>
                            <a:srgbClr val="FFFFFF"/>
                          </a:solidFill>
                        </a:defRPr>
                      </a:pPr>
                      <a:r>
                        <a:rPr lang="ru-RU" sz="2200" b="1" i="1" u="none" strike="noStrike" kern="1200" cap="none" spc="0" baseline="0">
                          <a:ln>
                            <a:noFill/>
                          </a:ln>
                          <a:solidFill>
                            <a:srgbClr val="FFFFFF"/>
                          </a:solidFill>
                          <a:latin typeface="Times New Roman" pitchFamily="2"/>
                          <a:ea typeface="DejaVu Sans" pitchFamily="2"/>
                          <a:cs typeface="Lohit Devanagari" pitchFamily="2"/>
                        </a:rPr>
                        <a:t>0.078</a:t>
                      </a:r>
                    </a:p>
                  </a:txBody>
                  <a:tcPr marL="82944" marR="82944" marT="41472" marB="41472"/>
                </a:tc>
                <a:tc>
                  <a:txBody>
                    <a:bodyPr/>
                    <a:lstStyle/>
                    <a:p>
                      <a:pPr marL="0" marR="0" lvl="0" indent="0" algn="ctr" rtl="0" hangingPunct="1">
                        <a:lnSpc>
                          <a:spcPct val="100000"/>
                        </a:lnSpc>
                        <a:spcBef>
                          <a:spcPts val="0"/>
                        </a:spcBef>
                        <a:spcAft>
                          <a:spcPts val="0"/>
                        </a:spcAft>
                        <a:buNone/>
                        <a:tabLst/>
                        <a:defRPr sz="2400" b="1">
                          <a:solidFill>
                            <a:srgbClr val="FFFFFF"/>
                          </a:solidFill>
                        </a:defRPr>
                      </a:pPr>
                      <a:r>
                        <a:rPr lang="ru-RU" sz="2200" b="1" i="1" u="none" strike="noStrike" kern="1200" cap="none" spc="0" baseline="0">
                          <a:ln>
                            <a:noFill/>
                          </a:ln>
                          <a:solidFill>
                            <a:srgbClr val="FFFFFF"/>
                          </a:solidFill>
                          <a:latin typeface="Times New Roman" pitchFamily="2"/>
                          <a:ea typeface="DejaVu Sans" pitchFamily="2"/>
                          <a:cs typeface="Lohit Devanagari" pitchFamily="2"/>
                        </a:rPr>
                        <a:t>0.013</a:t>
                      </a:r>
                    </a:p>
                  </a:txBody>
                  <a:tcPr marL="82944" marR="82944" marT="41472" marB="41472"/>
                </a:tc>
                <a:tc>
                  <a:txBody>
                    <a:bodyPr/>
                    <a:lstStyle/>
                    <a:p>
                      <a:pPr marL="0" marR="0" lvl="0" indent="0" algn="ctr" rtl="0" hangingPunct="1">
                        <a:lnSpc>
                          <a:spcPct val="100000"/>
                        </a:lnSpc>
                        <a:spcBef>
                          <a:spcPts val="0"/>
                        </a:spcBef>
                        <a:spcAft>
                          <a:spcPts val="0"/>
                        </a:spcAft>
                        <a:buNone/>
                        <a:tabLst/>
                        <a:defRPr sz="2400" b="1">
                          <a:solidFill>
                            <a:srgbClr val="FFFFFF"/>
                          </a:solidFill>
                        </a:defRPr>
                      </a:pPr>
                      <a:r>
                        <a:rPr lang="ru-RU" sz="2200" b="1" i="1" u="none" strike="noStrike" kern="1200" cap="none" spc="0" baseline="0">
                          <a:ln>
                            <a:noFill/>
                          </a:ln>
                          <a:solidFill>
                            <a:srgbClr val="FFFFFF"/>
                          </a:solidFill>
                          <a:latin typeface="Times New Roman" pitchFamily="2"/>
                          <a:ea typeface="DejaVu Sans" pitchFamily="2"/>
                          <a:cs typeface="Lohit Devanagari" pitchFamily="2"/>
                        </a:rPr>
                        <a:t>0.009</a:t>
                      </a:r>
                    </a:p>
                  </a:txBody>
                  <a:tcPr marL="82944" marR="82944" marT="41472" marB="41472"/>
                </a:tc>
                <a:tc>
                  <a:txBody>
                    <a:bodyPr/>
                    <a:lstStyle/>
                    <a:p>
                      <a:pPr marL="0" marR="0" lvl="0" indent="0" algn="ctr" rtl="0" hangingPunct="1">
                        <a:lnSpc>
                          <a:spcPct val="100000"/>
                        </a:lnSpc>
                        <a:spcBef>
                          <a:spcPts val="0"/>
                        </a:spcBef>
                        <a:spcAft>
                          <a:spcPts val="0"/>
                        </a:spcAft>
                        <a:buNone/>
                        <a:tabLst/>
                        <a:defRPr sz="2400" b="1">
                          <a:solidFill>
                            <a:srgbClr val="FFFFFF"/>
                          </a:solidFill>
                        </a:defRPr>
                      </a:pPr>
                      <a:r>
                        <a:rPr lang="ru-RU" sz="2200" b="1" i="1" u="none" strike="noStrike" kern="1200" cap="none" spc="0" baseline="0">
                          <a:ln>
                            <a:noFill/>
                          </a:ln>
                          <a:solidFill>
                            <a:srgbClr val="FFFFFF"/>
                          </a:solidFill>
                          <a:latin typeface="Times New Roman" pitchFamily="2"/>
                          <a:ea typeface="DejaVu Sans" pitchFamily="2"/>
                          <a:cs typeface="Lohit Devanagari" pitchFamily="2"/>
                        </a:rPr>
                        <a:t>0.009</a:t>
                      </a:r>
                    </a:p>
                  </a:txBody>
                  <a:tcPr marL="82944" marR="82944" marT="41472" marB="41472"/>
                </a:tc>
                <a:tc>
                  <a:txBody>
                    <a:bodyPr/>
                    <a:lstStyle/>
                    <a:p>
                      <a:pPr marL="0" marR="0" lvl="0" indent="0" algn="ctr" rtl="0" hangingPunct="1">
                        <a:lnSpc>
                          <a:spcPct val="100000"/>
                        </a:lnSpc>
                        <a:spcBef>
                          <a:spcPts val="0"/>
                        </a:spcBef>
                        <a:spcAft>
                          <a:spcPts val="0"/>
                        </a:spcAft>
                        <a:buNone/>
                        <a:tabLst/>
                        <a:defRPr sz="2400" b="1">
                          <a:solidFill>
                            <a:srgbClr val="FFFFFF"/>
                          </a:solidFill>
                        </a:defRPr>
                      </a:pPr>
                      <a:r>
                        <a:rPr lang="ru-RU" sz="2200" b="1" i="1" u="none" strike="noStrike" kern="1200" cap="none" spc="0" baseline="0">
                          <a:ln>
                            <a:noFill/>
                          </a:ln>
                          <a:solidFill>
                            <a:srgbClr val="FFFFFF"/>
                          </a:solidFill>
                          <a:latin typeface="Times New Roman" pitchFamily="2"/>
                          <a:ea typeface="DejaVu Sans" pitchFamily="2"/>
                          <a:cs typeface="Lohit Devanagari" pitchFamily="2"/>
                        </a:rPr>
                        <a:t>0.011</a:t>
                      </a:r>
                    </a:p>
                  </a:txBody>
                  <a:tcPr marL="82944" marR="82944" marT="41472" marB="41472"/>
                </a:tc>
                <a:tc>
                  <a:txBody>
                    <a:bodyPr/>
                    <a:lstStyle/>
                    <a:p>
                      <a:pPr marL="0" marR="0" lvl="0" indent="0" algn="ctr" rtl="0" hangingPunct="1">
                        <a:lnSpc>
                          <a:spcPct val="100000"/>
                        </a:lnSpc>
                        <a:spcBef>
                          <a:spcPts val="0"/>
                        </a:spcBef>
                        <a:spcAft>
                          <a:spcPts val="0"/>
                        </a:spcAft>
                        <a:buNone/>
                        <a:tabLst/>
                        <a:defRPr sz="2400" b="1">
                          <a:solidFill>
                            <a:srgbClr val="FFFFFF"/>
                          </a:solidFill>
                        </a:defRPr>
                      </a:pPr>
                      <a:r>
                        <a:rPr lang="ru-RU" sz="2200" b="1" i="1" u="none" strike="noStrike" kern="1200" cap="none" spc="0" baseline="0">
                          <a:ln>
                            <a:noFill/>
                          </a:ln>
                          <a:solidFill>
                            <a:srgbClr val="FFFFFF"/>
                          </a:solidFill>
                          <a:latin typeface="Times New Roman" pitchFamily="2"/>
                          <a:ea typeface="DejaVu Sans" pitchFamily="2"/>
                          <a:cs typeface="Lohit Devanagari" pitchFamily="2"/>
                        </a:rPr>
                        <a:t>0.013</a:t>
                      </a:r>
                    </a:p>
                  </a:txBody>
                  <a:tcPr marL="82944" marR="82944" marT="41472" marB="41472"/>
                </a:tc>
                <a:tc>
                  <a:txBody>
                    <a:bodyPr/>
                    <a:lstStyle/>
                    <a:p>
                      <a:pPr marL="0" marR="0" lvl="0" indent="0" algn="ctr" rtl="0" hangingPunct="1">
                        <a:lnSpc>
                          <a:spcPct val="100000"/>
                        </a:lnSpc>
                        <a:spcBef>
                          <a:spcPts val="0"/>
                        </a:spcBef>
                        <a:spcAft>
                          <a:spcPts val="0"/>
                        </a:spcAft>
                        <a:buNone/>
                        <a:tabLst/>
                        <a:defRPr sz="2400" b="1">
                          <a:solidFill>
                            <a:srgbClr val="FFFFFF"/>
                          </a:solidFill>
                        </a:defRPr>
                      </a:pPr>
                      <a:r>
                        <a:rPr lang="ru-RU" sz="2200" b="1" i="1" u="none" strike="noStrike" kern="1200" cap="none" spc="0" baseline="0">
                          <a:ln>
                            <a:noFill/>
                          </a:ln>
                          <a:solidFill>
                            <a:srgbClr val="FFFFFF"/>
                          </a:solidFill>
                          <a:latin typeface="Times New Roman" pitchFamily="2"/>
                          <a:ea typeface="DejaVu Sans" pitchFamily="2"/>
                          <a:cs typeface="Lohit Devanagari" pitchFamily="2"/>
                        </a:rPr>
                        <a:t>0.015</a:t>
                      </a:r>
                    </a:p>
                  </a:txBody>
                  <a:tcPr marL="82944" marR="82944" marT="41472" marB="41472"/>
                </a:tc>
                <a:tc>
                  <a:txBody>
                    <a:bodyPr/>
                    <a:lstStyle/>
                    <a:p>
                      <a:pPr marL="0" marR="0" lvl="0" indent="0" algn="ctr" rtl="0" hangingPunct="1">
                        <a:lnSpc>
                          <a:spcPct val="100000"/>
                        </a:lnSpc>
                        <a:spcBef>
                          <a:spcPts val="0"/>
                        </a:spcBef>
                        <a:spcAft>
                          <a:spcPts val="0"/>
                        </a:spcAft>
                        <a:buNone/>
                        <a:tabLst/>
                        <a:defRPr sz="2400" b="1">
                          <a:solidFill>
                            <a:srgbClr val="FFFFFF"/>
                          </a:solidFill>
                        </a:defRPr>
                      </a:pPr>
                      <a:r>
                        <a:rPr lang="ru-RU" sz="2200" b="1" i="1" u="none" strike="noStrike" kern="1200" cap="none" spc="0" baseline="0" dirty="0">
                          <a:ln>
                            <a:noFill/>
                          </a:ln>
                          <a:solidFill>
                            <a:srgbClr val="FFFFFF"/>
                          </a:solidFill>
                          <a:latin typeface="Times New Roman" pitchFamily="2"/>
                          <a:ea typeface="DejaVu Sans" pitchFamily="2"/>
                          <a:cs typeface="Lohit Devanagari" pitchFamily="2"/>
                        </a:rPr>
                        <a:t>0.010</a:t>
                      </a:r>
                    </a:p>
                  </a:txBody>
                  <a:tcPr marL="82944" marR="82944" marT="41472" marB="41472"/>
                </a:tc>
                <a:extLst>
                  <a:ext uri="{0D108BD9-81ED-4DB2-BD59-A6C34878D82A}">
                    <a16:rowId xmlns:a16="http://schemas.microsoft.com/office/drawing/2014/main" val="3608716018"/>
                  </a:ext>
                </a:extLst>
              </a:tr>
            </a:tbl>
          </a:graphicData>
        </a:graphic>
      </p:graphicFrame>
      <p:sp>
        <p:nvSpPr>
          <p:cNvPr id="5" name="TextBox 4">
            <a:extLst>
              <a:ext uri="{FF2B5EF4-FFF2-40B4-BE49-F238E27FC236}">
                <a16:creationId xmlns:a16="http://schemas.microsoft.com/office/drawing/2014/main" id="{E043FC0B-EC5B-4487-9811-C871BD0EF3DD}"/>
              </a:ext>
            </a:extLst>
          </p:cNvPr>
          <p:cNvSpPr txBox="1"/>
          <p:nvPr/>
        </p:nvSpPr>
        <p:spPr>
          <a:xfrm>
            <a:off x="774926" y="5013176"/>
            <a:ext cx="7593251" cy="1473072"/>
          </a:xfrm>
          <a:prstGeom prst="rect">
            <a:avLst/>
          </a:prstGeom>
          <a:noFill/>
          <a:ln>
            <a:noFill/>
          </a:ln>
        </p:spPr>
        <p:txBody>
          <a:bodyPr vert="horz" wrap="none" lIns="81638" tIns="40819" rIns="81638" bIns="40819" anchor="t" anchorCtr="0" compatLnSpc="0">
            <a:spAutoFit/>
          </a:bodyPr>
          <a:lstStyle/>
          <a:p>
            <a:pPr algn="ctr" hangingPunct="0">
              <a:spcBef>
                <a:spcPts val="0"/>
              </a:spcBef>
              <a:spcAft>
                <a:spcPts val="0"/>
              </a:spcAft>
            </a:pPr>
            <a:r>
              <a:rPr lang="en-US" sz="2358" dirty="0">
                <a:solidFill>
                  <a:srgbClr val="EEEFF0"/>
                </a:solidFill>
                <a:latin typeface="Liberation Sans" pitchFamily="34"/>
                <a:ea typeface="DejaVu Sans" pitchFamily="2"/>
                <a:cs typeface="Lohit Devanagari" pitchFamily="2"/>
              </a:rPr>
              <a:t>On average expected statistical accuracy is about 1%. </a:t>
            </a:r>
          </a:p>
          <a:p>
            <a:pPr algn="ctr" hangingPunct="0">
              <a:spcBef>
                <a:spcPts val="0"/>
              </a:spcBef>
              <a:spcAft>
                <a:spcPts val="0"/>
              </a:spcAft>
            </a:pPr>
            <a:r>
              <a:rPr lang="en-US" sz="2358" dirty="0">
                <a:solidFill>
                  <a:srgbClr val="EEEFF0"/>
                </a:solidFill>
                <a:latin typeface="Liberation Sans" pitchFamily="34"/>
                <a:ea typeface="DejaVu Sans" pitchFamily="2"/>
                <a:cs typeface="Lohit Devanagari" pitchFamily="2"/>
              </a:rPr>
              <a:t>Study of systematics is required (including simulations) </a:t>
            </a:r>
          </a:p>
          <a:p>
            <a:pPr algn="ctr" hangingPunct="0">
              <a:spcBef>
                <a:spcPts val="0"/>
              </a:spcBef>
              <a:spcAft>
                <a:spcPts val="0"/>
              </a:spcAft>
            </a:pPr>
            <a:r>
              <a:rPr lang="en-US" sz="2358" dirty="0">
                <a:solidFill>
                  <a:srgbClr val="EEEFF0"/>
                </a:solidFill>
                <a:latin typeface="Liberation Sans" pitchFamily="34"/>
                <a:ea typeface="DejaVu Sans" pitchFamily="2"/>
                <a:cs typeface="Lohit Devanagari" pitchFamily="2"/>
              </a:rPr>
              <a:t>and under way</a:t>
            </a:r>
          </a:p>
          <a:p>
            <a:pPr algn="ctr" hangingPunct="0">
              <a:spcBef>
                <a:spcPts val="0"/>
              </a:spcBef>
              <a:spcAft>
                <a:spcPts val="0"/>
              </a:spcAft>
            </a:pPr>
            <a:endParaRPr lang="en-US" sz="2358" dirty="0">
              <a:solidFill>
                <a:srgbClr val="EEEFF0"/>
              </a:solidFill>
              <a:latin typeface="Liberation Sans" pitchFamily="34"/>
              <a:ea typeface="DejaVu Sans" pitchFamily="2"/>
              <a:cs typeface="Lohit Devanagari" pitchFamily="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4AE8B32-2440-4AC3-80D6-103B65400AA8}"/>
              </a:ext>
            </a:extLst>
          </p:cNvPr>
          <p:cNvSpPr>
            <a:spLocks noGrp="1"/>
          </p:cNvSpPr>
          <p:nvPr>
            <p:ph type="title"/>
          </p:nvPr>
        </p:nvSpPr>
        <p:spPr>
          <a:xfrm>
            <a:off x="457200" y="277813"/>
            <a:ext cx="8229600" cy="846931"/>
          </a:xfrm>
        </p:spPr>
        <p:txBody>
          <a:bodyPr/>
          <a:lstStyle/>
          <a:p>
            <a:r>
              <a:rPr lang="en-US" sz="4000" dirty="0"/>
              <a:t>SPASCHARM physics motivation</a:t>
            </a:r>
            <a:endParaRPr lang="ru-RU" sz="4000" dirty="0"/>
          </a:p>
        </p:txBody>
      </p:sp>
      <p:sp>
        <p:nvSpPr>
          <p:cNvPr id="4" name="Дата 3">
            <a:extLst>
              <a:ext uri="{FF2B5EF4-FFF2-40B4-BE49-F238E27FC236}">
                <a16:creationId xmlns:a16="http://schemas.microsoft.com/office/drawing/2014/main" id="{8684A8E9-6911-4E0C-9249-31E5FEA45E11}"/>
              </a:ext>
            </a:extLst>
          </p:cNvPr>
          <p:cNvSpPr>
            <a:spLocks noGrp="1"/>
          </p:cNvSpPr>
          <p:nvPr>
            <p:ph type="dt" sz="half" idx="10"/>
          </p:nvPr>
        </p:nvSpPr>
        <p:spPr/>
        <p:txBody>
          <a:bodyPr/>
          <a:lstStyle/>
          <a:p>
            <a:r>
              <a:rPr lang="en-US" altLang="ru-RU"/>
              <a:t>SPD 2021</a:t>
            </a:r>
            <a:endParaRPr lang="ru-RU" altLang="ru-RU" dirty="0"/>
          </a:p>
        </p:txBody>
      </p:sp>
      <p:sp>
        <p:nvSpPr>
          <p:cNvPr id="5" name="Нижний колонтитул 4">
            <a:extLst>
              <a:ext uri="{FF2B5EF4-FFF2-40B4-BE49-F238E27FC236}">
                <a16:creationId xmlns:a16="http://schemas.microsoft.com/office/drawing/2014/main" id="{7DC9AC0C-E7E6-42A2-A546-F41B2EA820B1}"/>
              </a:ext>
            </a:extLst>
          </p:cNvPr>
          <p:cNvSpPr>
            <a:spLocks noGrp="1"/>
          </p:cNvSpPr>
          <p:nvPr>
            <p:ph type="ftr" sz="quarter" idx="11"/>
          </p:nvPr>
        </p:nvSpPr>
        <p:spPr/>
        <p:txBody>
          <a:bodyPr/>
          <a:lstStyle/>
          <a:p>
            <a:r>
              <a:rPr lang="en-US" altLang="ru-RU"/>
              <a:t>V. Mochalov, SPASCHARM project</a:t>
            </a:r>
            <a:endParaRPr lang="ru-RU" altLang="ru-RU" dirty="0"/>
          </a:p>
        </p:txBody>
      </p:sp>
      <p:sp>
        <p:nvSpPr>
          <p:cNvPr id="6" name="Номер слайда 5">
            <a:extLst>
              <a:ext uri="{FF2B5EF4-FFF2-40B4-BE49-F238E27FC236}">
                <a16:creationId xmlns:a16="http://schemas.microsoft.com/office/drawing/2014/main" id="{F52F0E5B-3929-4722-B38D-ACE088DD8A05}"/>
              </a:ext>
            </a:extLst>
          </p:cNvPr>
          <p:cNvSpPr>
            <a:spLocks noGrp="1"/>
          </p:cNvSpPr>
          <p:nvPr>
            <p:ph type="sldNum" sz="quarter" idx="12"/>
          </p:nvPr>
        </p:nvSpPr>
        <p:spPr/>
        <p:txBody>
          <a:bodyPr/>
          <a:lstStyle/>
          <a:p>
            <a:fld id="{36A10669-CE8A-4DA0-B546-D3B064FB49D9}" type="slidenum">
              <a:rPr lang="ru-RU" altLang="ru-RU" smtClean="0"/>
              <a:pPr/>
              <a:t>3</a:t>
            </a:fld>
            <a:endParaRPr lang="ru-RU" altLang="ru-RU"/>
          </a:p>
        </p:txBody>
      </p:sp>
      <p:sp>
        <p:nvSpPr>
          <p:cNvPr id="7" name="Объект 2">
            <a:extLst>
              <a:ext uri="{FF2B5EF4-FFF2-40B4-BE49-F238E27FC236}">
                <a16:creationId xmlns:a16="http://schemas.microsoft.com/office/drawing/2014/main" id="{7362017B-D732-4F1F-963D-034D75B4BD45}"/>
              </a:ext>
            </a:extLst>
          </p:cNvPr>
          <p:cNvSpPr>
            <a:spLocks noGrp="1"/>
          </p:cNvSpPr>
          <p:nvPr>
            <p:ph idx="1"/>
          </p:nvPr>
        </p:nvSpPr>
        <p:spPr>
          <a:xfrm>
            <a:off x="251520" y="1124745"/>
            <a:ext cx="8784976" cy="4752528"/>
          </a:xfrm>
        </p:spPr>
        <p:txBody>
          <a:bodyPr/>
          <a:lstStyle/>
          <a:p>
            <a:r>
              <a:rPr lang="ru-RU" sz="2200" dirty="0">
                <a:effectLst/>
              </a:rPr>
              <a:t>The </a:t>
            </a:r>
            <a:r>
              <a:rPr lang="ru-RU" sz="2200" dirty="0" err="1">
                <a:effectLst/>
              </a:rPr>
              <a:t>project</a:t>
            </a:r>
            <a:r>
              <a:rPr lang="ru-RU" sz="2200" dirty="0">
                <a:effectLst/>
              </a:rPr>
              <a:t> </a:t>
            </a:r>
            <a:r>
              <a:rPr lang="ru-RU" sz="2200" dirty="0" err="1">
                <a:effectLst/>
              </a:rPr>
              <a:t>is</a:t>
            </a:r>
            <a:r>
              <a:rPr lang="ru-RU" sz="2200" dirty="0">
                <a:effectLst/>
              </a:rPr>
              <a:t> </a:t>
            </a:r>
            <a:r>
              <a:rPr lang="ru-RU" sz="2200" dirty="0" err="1">
                <a:effectLst/>
              </a:rPr>
              <a:t>aimed</a:t>
            </a:r>
            <a:r>
              <a:rPr lang="ru-RU" sz="2200" dirty="0">
                <a:effectLst/>
              </a:rPr>
              <a:t> </a:t>
            </a:r>
            <a:r>
              <a:rPr lang="ru-RU" sz="2200" dirty="0" err="1">
                <a:effectLst/>
              </a:rPr>
              <a:t>at</a:t>
            </a:r>
            <a:r>
              <a:rPr lang="ru-RU" sz="2200" dirty="0">
                <a:effectLst/>
              </a:rPr>
              <a:t> </a:t>
            </a:r>
            <a:r>
              <a:rPr lang="ru-RU" sz="2200" dirty="0" err="1">
                <a:effectLst/>
              </a:rPr>
              <a:t>studying</a:t>
            </a:r>
            <a:r>
              <a:rPr lang="ru-RU" sz="2200" dirty="0">
                <a:effectLst/>
              </a:rPr>
              <a:t> </a:t>
            </a:r>
            <a:r>
              <a:rPr lang="ru-RU" sz="2200" dirty="0" err="1">
                <a:effectLst/>
              </a:rPr>
              <a:t>the</a:t>
            </a:r>
            <a:r>
              <a:rPr lang="ru-RU" sz="2200" dirty="0">
                <a:effectLst/>
              </a:rPr>
              <a:t> </a:t>
            </a:r>
            <a:r>
              <a:rPr lang="ru-RU" sz="2200" b="1" dirty="0" err="1">
                <a:solidFill>
                  <a:srgbClr val="00B050"/>
                </a:solidFill>
                <a:effectLst/>
              </a:rPr>
              <a:t>spin</a:t>
            </a:r>
            <a:r>
              <a:rPr lang="ru-RU" sz="2200" b="1" dirty="0">
                <a:solidFill>
                  <a:srgbClr val="00B050"/>
                </a:solidFill>
                <a:effectLst/>
              </a:rPr>
              <a:t> </a:t>
            </a:r>
            <a:r>
              <a:rPr lang="ru-RU" sz="2200" b="1" dirty="0" err="1">
                <a:solidFill>
                  <a:srgbClr val="00B050"/>
                </a:solidFill>
                <a:effectLst/>
              </a:rPr>
              <a:t>structure</a:t>
            </a:r>
            <a:r>
              <a:rPr lang="ru-RU" sz="2200" b="1" dirty="0">
                <a:solidFill>
                  <a:srgbClr val="00B050"/>
                </a:solidFill>
                <a:effectLst/>
              </a:rPr>
              <a:t> </a:t>
            </a:r>
            <a:r>
              <a:rPr lang="ru-RU" sz="2200" dirty="0" err="1">
                <a:effectLst/>
              </a:rPr>
              <a:t>of</a:t>
            </a:r>
            <a:r>
              <a:rPr lang="ru-RU" sz="2200" dirty="0">
                <a:effectLst/>
              </a:rPr>
              <a:t> </a:t>
            </a:r>
            <a:r>
              <a:rPr lang="ru-RU" sz="2200" dirty="0" err="1">
                <a:effectLst/>
              </a:rPr>
              <a:t>the</a:t>
            </a:r>
            <a:r>
              <a:rPr lang="ru-RU" sz="2200" dirty="0">
                <a:effectLst/>
              </a:rPr>
              <a:t> </a:t>
            </a:r>
            <a:r>
              <a:rPr lang="ru-RU" sz="2200" dirty="0" err="1">
                <a:effectLst/>
              </a:rPr>
              <a:t>nucleon</a:t>
            </a:r>
            <a:r>
              <a:rPr lang="ru-RU" sz="2200" dirty="0">
                <a:effectLst/>
              </a:rPr>
              <a:t> and </a:t>
            </a:r>
            <a:r>
              <a:rPr lang="ru-RU" sz="2200" dirty="0" err="1">
                <a:effectLst/>
              </a:rPr>
              <a:t>the</a:t>
            </a:r>
            <a:r>
              <a:rPr lang="ru-RU" sz="2200" dirty="0">
                <a:effectLst/>
              </a:rPr>
              <a:t> </a:t>
            </a:r>
            <a:r>
              <a:rPr lang="ru-RU" sz="2200" b="1" dirty="0" err="1">
                <a:solidFill>
                  <a:srgbClr val="00B050"/>
                </a:solidFill>
                <a:effectLst/>
              </a:rPr>
              <a:t>spin</a:t>
            </a:r>
            <a:r>
              <a:rPr lang="ru-RU" sz="2200" b="1" dirty="0">
                <a:solidFill>
                  <a:srgbClr val="00B050"/>
                </a:solidFill>
                <a:effectLst/>
              </a:rPr>
              <a:t> </a:t>
            </a:r>
            <a:r>
              <a:rPr lang="ru-RU" sz="2200" b="1" dirty="0" err="1">
                <a:solidFill>
                  <a:srgbClr val="00B050"/>
                </a:solidFill>
                <a:effectLst/>
              </a:rPr>
              <a:t>dependence</a:t>
            </a:r>
            <a:r>
              <a:rPr lang="ru-RU" sz="2200" b="1" dirty="0">
                <a:solidFill>
                  <a:srgbClr val="00B050"/>
                </a:solidFill>
                <a:effectLst/>
              </a:rPr>
              <a:t> </a:t>
            </a:r>
            <a:r>
              <a:rPr lang="ru-RU" sz="2200" b="1" dirty="0" err="1">
                <a:solidFill>
                  <a:srgbClr val="00B050"/>
                </a:solidFill>
                <a:effectLst/>
              </a:rPr>
              <a:t>of</a:t>
            </a:r>
            <a:r>
              <a:rPr lang="ru-RU" sz="2200" b="1" dirty="0">
                <a:solidFill>
                  <a:srgbClr val="00B050"/>
                </a:solidFill>
                <a:effectLst/>
              </a:rPr>
              <a:t> </a:t>
            </a:r>
            <a:r>
              <a:rPr lang="ru-RU" sz="2200" b="1" dirty="0" err="1">
                <a:solidFill>
                  <a:srgbClr val="00B050"/>
                </a:solidFill>
                <a:effectLst/>
              </a:rPr>
              <a:t>the</a:t>
            </a:r>
            <a:r>
              <a:rPr lang="ru-RU" sz="2200" b="1" dirty="0">
                <a:solidFill>
                  <a:srgbClr val="00B050"/>
                </a:solidFill>
                <a:effectLst/>
              </a:rPr>
              <a:t> </a:t>
            </a:r>
            <a:r>
              <a:rPr lang="ru-RU" sz="2200" b="1" dirty="0" err="1">
                <a:solidFill>
                  <a:srgbClr val="00B050"/>
                </a:solidFill>
                <a:effectLst/>
              </a:rPr>
              <a:t>strong</a:t>
            </a:r>
            <a:r>
              <a:rPr lang="ru-RU" sz="2200" b="1" dirty="0">
                <a:solidFill>
                  <a:srgbClr val="00B050"/>
                </a:solidFill>
                <a:effectLst/>
              </a:rPr>
              <a:t> </a:t>
            </a:r>
            <a:r>
              <a:rPr lang="ru-RU" sz="2200" b="1" dirty="0" err="1">
                <a:solidFill>
                  <a:srgbClr val="00B050"/>
                </a:solidFill>
                <a:effectLst/>
              </a:rPr>
              <a:t>interaction</a:t>
            </a:r>
            <a:r>
              <a:rPr lang="ru-RU" sz="2200" b="1" dirty="0">
                <a:solidFill>
                  <a:srgbClr val="00B050"/>
                </a:solidFill>
                <a:effectLst/>
              </a:rPr>
              <a:t> </a:t>
            </a:r>
            <a:r>
              <a:rPr lang="ru-RU" sz="2200" dirty="0" err="1">
                <a:effectLst/>
              </a:rPr>
              <a:t>at</a:t>
            </a:r>
            <a:r>
              <a:rPr lang="ru-RU" sz="2200" dirty="0">
                <a:effectLst/>
              </a:rPr>
              <a:t> </a:t>
            </a:r>
            <a:r>
              <a:rPr lang="ru-RU" sz="2200" dirty="0" err="1">
                <a:effectLst/>
              </a:rPr>
              <a:t>energies</a:t>
            </a:r>
            <a:r>
              <a:rPr lang="ru-RU" sz="2200" dirty="0">
                <a:effectLst/>
              </a:rPr>
              <a:t> </a:t>
            </a:r>
            <a:r>
              <a:rPr lang="ru-RU" sz="2200" dirty="0" err="1">
                <a:effectLst/>
              </a:rPr>
              <a:t>up</a:t>
            </a:r>
            <a:r>
              <a:rPr lang="ru-RU" sz="2200" dirty="0">
                <a:effectLst/>
              </a:rPr>
              <a:t> </a:t>
            </a:r>
            <a:r>
              <a:rPr lang="ru-RU" sz="2200" dirty="0" err="1">
                <a:effectLst/>
              </a:rPr>
              <a:t>to</a:t>
            </a:r>
            <a:r>
              <a:rPr lang="ru-RU" sz="2200" dirty="0">
                <a:effectLst/>
              </a:rPr>
              <a:t> 50 </a:t>
            </a:r>
            <a:r>
              <a:rPr lang="ru-RU" sz="2200" dirty="0" err="1">
                <a:effectLst/>
              </a:rPr>
              <a:t>GeV</a:t>
            </a:r>
            <a:r>
              <a:rPr lang="en-US" sz="2200" dirty="0">
                <a:effectLst/>
              </a:rPr>
              <a:t>. The fixed target SPASCHARM experiment will systematically study  polarization phenomena in exclusive and inclusive hadronic reactions. </a:t>
            </a:r>
          </a:p>
          <a:p>
            <a:r>
              <a:rPr lang="en-US" sz="2200" dirty="0">
                <a:effectLst/>
              </a:rPr>
              <a:t>The universal setup will detect dozens of reactions with polarized proton and nuclear targets.  In parallel with single-spin asymmetries, the polarization of hyperons and the elements of the density spin matrix of vector mesons will be measured.</a:t>
            </a:r>
          </a:p>
          <a:p>
            <a:r>
              <a:rPr lang="en-US" sz="2400" b="1" dirty="0">
                <a:solidFill>
                  <a:srgbClr val="00B050"/>
                </a:solidFill>
                <a:effectLst/>
              </a:rPr>
              <a:t>The ultimate goal of the experiment is to study spin structure of the proton, primarily the determination of the contribution of gluons to the spin of the proton through the investigation of spin effects in the formation of various </a:t>
            </a:r>
            <a:r>
              <a:rPr lang="en-US" sz="2400" b="1" dirty="0" err="1">
                <a:solidFill>
                  <a:srgbClr val="00B050"/>
                </a:solidFill>
                <a:effectLst/>
              </a:rPr>
              <a:t>charmonium</a:t>
            </a:r>
            <a:r>
              <a:rPr lang="en-US" sz="2400" b="1" dirty="0">
                <a:solidFill>
                  <a:srgbClr val="00B050"/>
                </a:solidFill>
                <a:effectLst/>
              </a:rPr>
              <a:t> states</a:t>
            </a:r>
            <a:endParaRPr lang="en-US" sz="2200" b="1" dirty="0">
              <a:solidFill>
                <a:srgbClr val="00B050"/>
              </a:solidFill>
              <a:effectLst/>
            </a:endParaRPr>
          </a:p>
        </p:txBody>
      </p:sp>
    </p:spTree>
    <p:extLst>
      <p:ext uri="{BB962C8B-B14F-4D97-AF65-F5344CB8AC3E}">
        <p14:creationId xmlns:p14="http://schemas.microsoft.com/office/powerpoint/2010/main" val="40561663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6999305-6E68-4FDA-A975-F38BD8DF11A4}"/>
              </a:ext>
            </a:extLst>
          </p:cNvPr>
          <p:cNvSpPr txBox="1">
            <a:spLocks noGrp="1"/>
          </p:cNvSpPr>
          <p:nvPr>
            <p:ph type="title" idx="4294967295"/>
          </p:nvPr>
        </p:nvSpPr>
        <p:spPr/>
        <p:txBody>
          <a:bodyPr/>
          <a:lstStyle/>
          <a:p>
            <a:pPr lvl="0" algn="ctr"/>
            <a:r>
              <a:rPr lang="en-US" dirty="0"/>
              <a:t>Interest in K</a:t>
            </a:r>
            <a:r>
              <a:rPr lang="en-US" baseline="33000" dirty="0"/>
              <a:t>0</a:t>
            </a:r>
            <a:r>
              <a:rPr lang="en-US" dirty="0"/>
              <a:t> and ω(782)</a:t>
            </a:r>
          </a:p>
        </p:txBody>
      </p:sp>
      <p:sp>
        <p:nvSpPr>
          <p:cNvPr id="3" name="Текст 2">
            <a:extLst>
              <a:ext uri="{FF2B5EF4-FFF2-40B4-BE49-F238E27FC236}">
                <a16:creationId xmlns:a16="http://schemas.microsoft.com/office/drawing/2014/main" id="{D60C17A7-76A8-405F-90D5-CF4E5CA7CC3B}"/>
              </a:ext>
            </a:extLst>
          </p:cNvPr>
          <p:cNvSpPr txBox="1">
            <a:spLocks noGrp="1"/>
          </p:cNvSpPr>
          <p:nvPr>
            <p:ph type="body" idx="4294967295"/>
          </p:nvPr>
        </p:nvSpPr>
        <p:spPr/>
        <p:txBody>
          <a:bodyPr vert="horz"/>
          <a:lstStyle/>
          <a:p>
            <a:pPr lvl="0">
              <a:buClr>
                <a:srgbClr val="EEEFF0"/>
              </a:buClr>
              <a:buSzPct val="100000"/>
              <a:buFont typeface="Droid Sans" pitchFamily="32"/>
              <a:buChar char="·"/>
            </a:pPr>
            <a:r>
              <a:rPr lang="en-US" sz="2540">
                <a:latin typeface="Liberation Sans" pitchFamily="34"/>
              </a:rPr>
              <a:t>The spin asymmetries in the production of  K-meson have special interest because final state contains an s-quark, which, unlike u- and d-quarks, comes from the ‘sea’.</a:t>
            </a:r>
          </a:p>
          <a:p>
            <a:pPr lvl="0">
              <a:buClr>
                <a:srgbClr val="EEEFF0"/>
              </a:buClr>
              <a:buSzPct val="100000"/>
              <a:buFont typeface="Droid Sans" pitchFamily="32"/>
              <a:buChar char="·"/>
            </a:pPr>
            <a:r>
              <a:rPr lang="en-US" sz="2540">
                <a:latin typeface="Liberation Sans" pitchFamily="34"/>
              </a:rPr>
              <a:t>K</a:t>
            </a:r>
            <a:r>
              <a:rPr lang="en-US" sz="2540" baseline="33000">
                <a:latin typeface="Liberation Sans" pitchFamily="34"/>
              </a:rPr>
              <a:t>0</a:t>
            </a:r>
            <a:r>
              <a:rPr lang="en-US" sz="2540">
                <a:latin typeface="Liberation Sans" pitchFamily="34"/>
              </a:rPr>
              <a:t> registration is simple, even without PID.</a:t>
            </a:r>
          </a:p>
          <a:p>
            <a:pPr lvl="0">
              <a:buClr>
                <a:srgbClr val="EEEFF0"/>
              </a:buClr>
              <a:buSzPct val="100000"/>
              <a:buFont typeface="Droid Sans" pitchFamily="32"/>
              <a:buChar char="·"/>
            </a:pPr>
            <a:r>
              <a:rPr lang="en-US" sz="2540">
                <a:latin typeface="Liberation Sans" pitchFamily="34"/>
              </a:rPr>
              <a:t>Significant spin effect (asymmetry) was observed in exclusive production of ω(782).  </a:t>
            </a:r>
          </a:p>
          <a:p>
            <a:pPr lvl="0">
              <a:buClr>
                <a:srgbClr val="EEEFF0"/>
              </a:buClr>
              <a:buSzPct val="100000"/>
              <a:buFont typeface="Droid Sans" pitchFamily="32"/>
              <a:buChar char="·"/>
            </a:pPr>
            <a:r>
              <a:rPr lang="en-US" sz="2540">
                <a:latin typeface="Liberation Sans" pitchFamily="34"/>
              </a:rPr>
              <a:t>Branching ratio of ω(782)-&gt;π</a:t>
            </a:r>
            <a:r>
              <a:rPr lang="en-US" sz="2540" baseline="33000">
                <a:latin typeface="Liberation Sans" pitchFamily="34"/>
              </a:rPr>
              <a:t>+</a:t>
            </a:r>
            <a:r>
              <a:rPr lang="en-US" sz="2540">
                <a:latin typeface="Liberation Sans" pitchFamily="34"/>
              </a:rPr>
              <a:t>π</a:t>
            </a:r>
            <a:r>
              <a:rPr lang="en-US" sz="2540" baseline="33000">
                <a:latin typeface="Liberation Sans" pitchFamily="34"/>
              </a:rPr>
              <a:t>-</a:t>
            </a:r>
            <a:r>
              <a:rPr lang="en-US" sz="2540">
                <a:latin typeface="Liberation Sans" pitchFamily="34"/>
              </a:rPr>
              <a:t>π</a:t>
            </a:r>
            <a:r>
              <a:rPr lang="en-US" sz="2540" baseline="33000">
                <a:latin typeface="Liberation Sans" pitchFamily="34"/>
              </a:rPr>
              <a:t>0</a:t>
            </a:r>
            <a:r>
              <a:rPr lang="en-US" sz="2540">
                <a:latin typeface="Liberation Sans" pitchFamily="34"/>
              </a:rPr>
              <a:t> is (89.2±0.7)%</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2DFB25E-9148-484A-96B4-4007212EBB30}"/>
              </a:ext>
            </a:extLst>
          </p:cNvPr>
          <p:cNvSpPr txBox="1">
            <a:spLocks noGrp="1"/>
          </p:cNvSpPr>
          <p:nvPr>
            <p:ph type="title" idx="4294967295"/>
          </p:nvPr>
        </p:nvSpPr>
        <p:spPr/>
        <p:txBody>
          <a:bodyPr/>
          <a:lstStyle/>
          <a:p>
            <a:pPr lvl="0" algn="ctr"/>
            <a:r>
              <a:rPr lang="en-US"/>
              <a:t>h</a:t>
            </a:r>
            <a:r>
              <a:rPr lang="en-US" baseline="33000"/>
              <a:t>+</a:t>
            </a:r>
            <a:r>
              <a:rPr lang="en-US"/>
              <a:t>h</a:t>
            </a:r>
            <a:r>
              <a:rPr lang="en-US" baseline="33000"/>
              <a:t>-</a:t>
            </a:r>
            <a:r>
              <a:rPr lang="en-US"/>
              <a:t> mass spectrum</a:t>
            </a:r>
          </a:p>
        </p:txBody>
      </p:sp>
      <p:sp>
        <p:nvSpPr>
          <p:cNvPr id="3" name="Текст 2">
            <a:extLst>
              <a:ext uri="{FF2B5EF4-FFF2-40B4-BE49-F238E27FC236}">
                <a16:creationId xmlns:a16="http://schemas.microsoft.com/office/drawing/2014/main" id="{25F70DBC-9E02-4979-9C7F-D09B46763DB8}"/>
              </a:ext>
            </a:extLst>
          </p:cNvPr>
          <p:cNvSpPr txBox="1">
            <a:spLocks noGrp="1"/>
          </p:cNvSpPr>
          <p:nvPr>
            <p:ph type="body" idx="4294967295"/>
          </p:nvPr>
        </p:nvSpPr>
        <p:spPr>
          <a:xfrm>
            <a:off x="457171" y="4562281"/>
            <a:ext cx="8228763" cy="1298367"/>
          </a:xfrm>
        </p:spPr>
        <p:txBody>
          <a:bodyPr vert="horz"/>
          <a:lstStyle/>
          <a:p>
            <a:pPr lvl="0" algn="ctr"/>
            <a:r>
              <a:rPr lang="en-US"/>
              <a:t>Reconstructed mass M for π</a:t>
            </a:r>
            <a:r>
              <a:rPr lang="en-US" baseline="33000"/>
              <a:t>+</a:t>
            </a:r>
            <a:r>
              <a:rPr lang="en-US"/>
              <a:t>π</a:t>
            </a:r>
            <a:r>
              <a:rPr lang="en-US" baseline="33000"/>
              <a:t>-</a:t>
            </a:r>
            <a:r>
              <a:rPr lang="en-US"/>
              <a:t> pairs for True MC tracks (a) and for reconstructed MC h</a:t>
            </a:r>
            <a:r>
              <a:rPr lang="en-US" baseline="33000"/>
              <a:t>+</a:t>
            </a:r>
            <a:r>
              <a:rPr lang="en-US"/>
              <a:t>h</a:t>
            </a:r>
            <a:r>
              <a:rPr lang="en-US" baseline="33000"/>
              <a:t>-</a:t>
            </a:r>
            <a:r>
              <a:rPr lang="en-US"/>
              <a:t> tracks (b)</a:t>
            </a:r>
          </a:p>
        </p:txBody>
      </p:sp>
      <p:pic>
        <p:nvPicPr>
          <p:cNvPr id="5" name="Рисунок 4">
            <a:extLst>
              <a:ext uri="{FF2B5EF4-FFF2-40B4-BE49-F238E27FC236}">
                <a16:creationId xmlns:a16="http://schemas.microsoft.com/office/drawing/2014/main" id="{8E3A127A-2F6F-477C-A0B3-79A6F3D2D250}"/>
              </a:ext>
            </a:extLst>
          </p:cNvPr>
          <p:cNvPicPr>
            <a:picLocks noChangeAspect="1"/>
          </p:cNvPicPr>
          <p:nvPr/>
        </p:nvPicPr>
        <p:blipFill>
          <a:blip r:embed="rId3"/>
          <a:stretch>
            <a:fillRect/>
          </a:stretch>
        </p:blipFill>
        <p:spPr>
          <a:xfrm>
            <a:off x="323528" y="1268759"/>
            <a:ext cx="4176465" cy="2934327"/>
          </a:xfrm>
          <a:prstGeom prst="rect">
            <a:avLst/>
          </a:prstGeom>
        </p:spPr>
      </p:pic>
      <p:pic>
        <p:nvPicPr>
          <p:cNvPr id="6" name="Picture 10">
            <a:extLst>
              <a:ext uri="{FF2B5EF4-FFF2-40B4-BE49-F238E27FC236}">
                <a16:creationId xmlns:a16="http://schemas.microsoft.com/office/drawing/2014/main" id="{5F5F6F57-4615-4C2C-BD6F-4471FC96F3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08" y="1268760"/>
            <a:ext cx="4401981" cy="2931309"/>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CA82EB4-DF34-4153-9E43-4CBDB61211F0}"/>
              </a:ext>
            </a:extLst>
          </p:cNvPr>
          <p:cNvSpPr txBox="1">
            <a:spLocks noGrp="1"/>
          </p:cNvSpPr>
          <p:nvPr>
            <p:ph type="title" idx="4294967295"/>
          </p:nvPr>
        </p:nvSpPr>
        <p:spPr/>
        <p:txBody>
          <a:bodyPr/>
          <a:lstStyle/>
          <a:p>
            <a:pPr lvl="0" algn="ctr"/>
            <a:r>
              <a:rPr lang="en-US"/>
              <a:t>K</a:t>
            </a:r>
            <a:r>
              <a:rPr lang="en-US" baseline="33000"/>
              <a:t>0</a:t>
            </a:r>
            <a:r>
              <a:rPr lang="en-US"/>
              <a:t> reconstruction cut criteria</a:t>
            </a:r>
          </a:p>
        </p:txBody>
      </p:sp>
      <p:sp>
        <p:nvSpPr>
          <p:cNvPr id="3" name="Текст 2">
            <a:extLst>
              <a:ext uri="{FF2B5EF4-FFF2-40B4-BE49-F238E27FC236}">
                <a16:creationId xmlns:a16="http://schemas.microsoft.com/office/drawing/2014/main" id="{7C64A91F-EB25-4EAD-B7A8-05612E004B6C}"/>
              </a:ext>
            </a:extLst>
          </p:cNvPr>
          <p:cNvSpPr txBox="1">
            <a:spLocks noGrp="1"/>
          </p:cNvSpPr>
          <p:nvPr>
            <p:ph type="body" idx="4294967295"/>
          </p:nvPr>
        </p:nvSpPr>
        <p:spPr>
          <a:xfrm>
            <a:off x="414721" y="1244520"/>
            <a:ext cx="8228763" cy="1866240"/>
          </a:xfrm>
        </p:spPr>
        <p:txBody>
          <a:bodyPr vert="horz"/>
          <a:lstStyle/>
          <a:p>
            <a:pPr lvl="0">
              <a:buClr>
                <a:srgbClr val="EEEFF0"/>
              </a:buClr>
              <a:buSzPct val="100000"/>
              <a:buFont typeface="Droid Sans" pitchFamily="32"/>
              <a:buChar char="·"/>
            </a:pPr>
            <a:r>
              <a:rPr lang="en-US" sz="1996"/>
              <a:t>The Z-coordinate of the secondary vertex &gt;8 cm from the primary vertex</a:t>
            </a:r>
          </a:p>
          <a:p>
            <a:pPr lvl="0">
              <a:buClr>
                <a:srgbClr val="EEEFF0"/>
              </a:buClr>
              <a:buSzPct val="100000"/>
              <a:buFont typeface="Droid Sans" pitchFamily="32"/>
              <a:buChar char="·"/>
            </a:pPr>
            <a:r>
              <a:rPr lang="en-US" sz="1996"/>
              <a:t>Distance between h</a:t>
            </a:r>
            <a:r>
              <a:rPr lang="en-US" sz="1996" baseline="33000"/>
              <a:t>+</a:t>
            </a:r>
            <a:r>
              <a:rPr lang="en-US" sz="1996"/>
              <a:t> and h</a:t>
            </a:r>
            <a:r>
              <a:rPr lang="en-US" sz="1996" baseline="33000"/>
              <a:t>-</a:t>
            </a:r>
            <a:r>
              <a:rPr lang="en-US" sz="1996"/>
              <a:t> tracks &lt;0.6 cm</a:t>
            </a:r>
          </a:p>
          <a:p>
            <a:pPr lvl="0">
              <a:buClr>
                <a:srgbClr val="EEEFF0"/>
              </a:buClr>
              <a:buSzPct val="100000"/>
              <a:buFont typeface="Droid Sans" pitchFamily="32"/>
              <a:buChar char="·"/>
            </a:pPr>
            <a:r>
              <a:rPr lang="en-US" sz="1996"/>
              <a:t>The criterion of Armenteros-Podolyansky</a:t>
            </a:r>
          </a:p>
        </p:txBody>
      </p:sp>
      <p:pic>
        <p:nvPicPr>
          <p:cNvPr id="4" name="Рисунок 3">
            <a:extLst>
              <a:ext uri="{FF2B5EF4-FFF2-40B4-BE49-F238E27FC236}">
                <a16:creationId xmlns:a16="http://schemas.microsoft.com/office/drawing/2014/main" id="{C1F1C60C-255C-4F63-A5DF-0E2423688966}"/>
              </a:ext>
            </a:extLst>
          </p:cNvPr>
          <p:cNvPicPr>
            <a:picLocks noChangeAspect="1"/>
          </p:cNvPicPr>
          <p:nvPr/>
        </p:nvPicPr>
        <p:blipFill>
          <a:blip r:embed="rId3">
            <a:lum/>
            <a:alphaModFix/>
          </a:blip>
          <a:srcRect/>
          <a:stretch>
            <a:fillRect/>
          </a:stretch>
        </p:blipFill>
        <p:spPr>
          <a:xfrm>
            <a:off x="1244160" y="3110760"/>
            <a:ext cx="6842879" cy="338796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9A199F9-2485-4E98-8CA7-7BE4D841CB02}"/>
              </a:ext>
            </a:extLst>
          </p:cNvPr>
          <p:cNvSpPr txBox="1">
            <a:spLocks noGrp="1"/>
          </p:cNvSpPr>
          <p:nvPr>
            <p:ph type="title" idx="4294967295"/>
          </p:nvPr>
        </p:nvSpPr>
        <p:spPr>
          <a:xfrm>
            <a:off x="457171" y="246127"/>
            <a:ext cx="8228763" cy="1200329"/>
          </a:xfrm>
        </p:spPr>
        <p:txBody>
          <a:bodyPr>
            <a:spAutoFit/>
          </a:bodyPr>
          <a:lstStyle/>
          <a:p>
            <a:pPr lvl="0" algn="ctr"/>
            <a:r>
              <a:rPr lang="en-US" sz="3600" dirty="0"/>
              <a:t>Invariant mass spectrum for min-bias events after all kinematics cuts</a:t>
            </a:r>
          </a:p>
        </p:txBody>
      </p:sp>
      <p:sp>
        <p:nvSpPr>
          <p:cNvPr id="3" name="Подзаголовок 2">
            <a:extLst>
              <a:ext uri="{FF2B5EF4-FFF2-40B4-BE49-F238E27FC236}">
                <a16:creationId xmlns:a16="http://schemas.microsoft.com/office/drawing/2014/main" id="{6C4F8A31-0ADD-4BD0-94A4-E43593B0CBA6}"/>
              </a:ext>
            </a:extLst>
          </p:cNvPr>
          <p:cNvSpPr txBox="1">
            <a:spLocks noGrp="1"/>
          </p:cNvSpPr>
          <p:nvPr>
            <p:ph type="subTitle" idx="4294967295"/>
          </p:nvPr>
        </p:nvSpPr>
        <p:spPr>
          <a:xfrm>
            <a:off x="272997" y="6013800"/>
            <a:ext cx="8228763" cy="605426"/>
          </a:xfrm>
        </p:spPr>
        <p:txBody>
          <a:bodyPr vert="horz" anchor="ctr"/>
          <a:lstStyle/>
          <a:p>
            <a:pPr lvl="0" algn="ctr"/>
            <a:r>
              <a:rPr lang="en-US">
                <a:latin typeface="Liberation Sans" pitchFamily="34"/>
              </a:rPr>
              <a:t>K</a:t>
            </a:r>
            <a:r>
              <a:rPr lang="en-US" baseline="33000">
                <a:latin typeface="Liberation Sans" pitchFamily="34"/>
              </a:rPr>
              <a:t>0</a:t>
            </a:r>
            <a:r>
              <a:rPr lang="en-US">
                <a:latin typeface="Liberation Sans" pitchFamily="34"/>
              </a:rPr>
              <a:t> width is about 8 MeV/c</a:t>
            </a:r>
            <a:r>
              <a:rPr lang="en-US" baseline="33000">
                <a:latin typeface="Liberation Sans" pitchFamily="34"/>
              </a:rPr>
              <a:t>2</a:t>
            </a:r>
          </a:p>
        </p:txBody>
      </p:sp>
      <p:pic>
        <p:nvPicPr>
          <p:cNvPr id="5" name="Picture 1">
            <a:extLst>
              <a:ext uri="{FF2B5EF4-FFF2-40B4-BE49-F238E27FC236}">
                <a16:creationId xmlns:a16="http://schemas.microsoft.com/office/drawing/2014/main" id="{84D11C50-FDF2-4086-8858-49A7F7138A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1446456"/>
            <a:ext cx="7056784" cy="4394784"/>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E38159D-A17B-451A-BD88-A7E0C204FCA1}"/>
              </a:ext>
            </a:extLst>
          </p:cNvPr>
          <p:cNvSpPr>
            <a:spLocks noGrp="1"/>
          </p:cNvSpPr>
          <p:nvPr>
            <p:ph type="title"/>
          </p:nvPr>
        </p:nvSpPr>
        <p:spPr/>
        <p:txBody>
          <a:bodyPr/>
          <a:lstStyle/>
          <a:p>
            <a:r>
              <a:rPr kumimoji="0" lang="en-US" sz="3600" b="0" i="0" u="none" strike="noStrike" kern="0" cap="none" spc="0" normalizeH="0" baseline="0" noProof="0" dirty="0">
                <a:ln>
                  <a:noFill/>
                </a:ln>
                <a:solidFill>
                  <a:srgbClr val="B2B2B2"/>
                </a:solidFill>
                <a:effectLst>
                  <a:outerShdw blurRad="38100" dist="38100" dir="2700000" algn="tl">
                    <a:srgbClr val="FFFFFF"/>
                  </a:outerShdw>
                </a:effectLst>
                <a:uLnTx/>
                <a:uFillTx/>
                <a:latin typeface="Arial"/>
                <a:ea typeface="+mj-ea"/>
                <a:cs typeface="+mj-cs"/>
              </a:rPr>
              <a:t>Expected statistics and accuracy</a:t>
            </a:r>
            <a:endParaRPr lang="ru-RU" dirty="0"/>
          </a:p>
        </p:txBody>
      </p:sp>
      <p:sp>
        <p:nvSpPr>
          <p:cNvPr id="4" name="Дата 3">
            <a:extLst>
              <a:ext uri="{FF2B5EF4-FFF2-40B4-BE49-F238E27FC236}">
                <a16:creationId xmlns:a16="http://schemas.microsoft.com/office/drawing/2014/main" id="{B1F71FB2-44CF-473F-8E76-55BDC8A02A56}"/>
              </a:ext>
            </a:extLst>
          </p:cNvPr>
          <p:cNvSpPr>
            <a:spLocks noGrp="1"/>
          </p:cNvSpPr>
          <p:nvPr>
            <p:ph type="dt" sz="half" idx="10"/>
          </p:nvPr>
        </p:nvSpPr>
        <p:spPr/>
        <p:txBody>
          <a:bodyPr/>
          <a:lstStyle/>
          <a:p>
            <a:r>
              <a:rPr lang="en-US" altLang="ru-RU"/>
              <a:t>SPD 2021</a:t>
            </a:r>
            <a:endParaRPr lang="ru-RU" altLang="ru-RU" dirty="0"/>
          </a:p>
        </p:txBody>
      </p:sp>
      <p:sp>
        <p:nvSpPr>
          <p:cNvPr id="5" name="Нижний колонтитул 4">
            <a:extLst>
              <a:ext uri="{FF2B5EF4-FFF2-40B4-BE49-F238E27FC236}">
                <a16:creationId xmlns:a16="http://schemas.microsoft.com/office/drawing/2014/main" id="{C674797A-39E4-4079-A4DA-0200AA574BEC}"/>
              </a:ext>
            </a:extLst>
          </p:cNvPr>
          <p:cNvSpPr>
            <a:spLocks noGrp="1"/>
          </p:cNvSpPr>
          <p:nvPr>
            <p:ph type="ftr" sz="quarter" idx="11"/>
          </p:nvPr>
        </p:nvSpPr>
        <p:spPr/>
        <p:txBody>
          <a:bodyPr/>
          <a:lstStyle/>
          <a:p>
            <a:r>
              <a:rPr lang="en-US" altLang="ru-RU"/>
              <a:t>V. Mochalov, SPASCHARM project</a:t>
            </a:r>
            <a:endParaRPr lang="ru-RU" altLang="ru-RU" dirty="0"/>
          </a:p>
        </p:txBody>
      </p:sp>
      <p:sp>
        <p:nvSpPr>
          <p:cNvPr id="6" name="Номер слайда 5">
            <a:extLst>
              <a:ext uri="{FF2B5EF4-FFF2-40B4-BE49-F238E27FC236}">
                <a16:creationId xmlns:a16="http://schemas.microsoft.com/office/drawing/2014/main" id="{57B6769E-377F-4F87-840F-DC4CB2F4870F}"/>
              </a:ext>
            </a:extLst>
          </p:cNvPr>
          <p:cNvSpPr>
            <a:spLocks noGrp="1"/>
          </p:cNvSpPr>
          <p:nvPr>
            <p:ph type="sldNum" sz="quarter" idx="12"/>
          </p:nvPr>
        </p:nvSpPr>
        <p:spPr/>
        <p:txBody>
          <a:bodyPr/>
          <a:lstStyle/>
          <a:p>
            <a:fld id="{36A10669-CE8A-4DA0-B546-D3B064FB49D9}" type="slidenum">
              <a:rPr lang="ru-RU" altLang="ru-RU" smtClean="0"/>
              <a:pPr/>
              <a:t>34</a:t>
            </a:fld>
            <a:endParaRPr lang="ru-RU" altLang="ru-RU"/>
          </a:p>
        </p:txBody>
      </p:sp>
      <p:graphicFrame>
        <p:nvGraphicFramePr>
          <p:cNvPr id="7" name="Table 5">
            <a:extLst>
              <a:ext uri="{FF2B5EF4-FFF2-40B4-BE49-F238E27FC236}">
                <a16:creationId xmlns:a16="http://schemas.microsoft.com/office/drawing/2014/main" id="{3DA46CD7-84B2-4324-A412-9CE5AC8714DD}"/>
              </a:ext>
            </a:extLst>
          </p:cNvPr>
          <p:cNvGraphicFramePr>
            <a:graphicFrameLocks noGrp="1"/>
          </p:cNvGraphicFramePr>
          <p:nvPr>
            <p:ph idx="1"/>
            <p:extLst>
              <p:ext uri="{D42A27DB-BD31-4B8C-83A1-F6EECF244321}">
                <p14:modId xmlns:p14="http://schemas.microsoft.com/office/powerpoint/2010/main" val="211131169"/>
              </p:ext>
            </p:extLst>
          </p:nvPr>
        </p:nvGraphicFramePr>
        <p:xfrm>
          <a:off x="10557" y="3627514"/>
          <a:ext cx="9122885" cy="2620886"/>
        </p:xfrm>
        <a:graphic>
          <a:graphicData uri="http://schemas.openxmlformats.org/drawingml/2006/table">
            <a:tbl>
              <a:tblPr firstRow="1" firstCol="1" bandRow="1">
                <a:tableStyleId>{5C22544A-7EE6-4342-B048-85BDC9FD1C3A}</a:tableStyleId>
              </a:tblPr>
              <a:tblGrid>
                <a:gridCol w="1753131">
                  <a:extLst>
                    <a:ext uri="{9D8B030D-6E8A-4147-A177-3AD203B41FA5}">
                      <a16:colId xmlns:a16="http://schemas.microsoft.com/office/drawing/2014/main" val="4107609698"/>
                    </a:ext>
                  </a:extLst>
                </a:gridCol>
                <a:gridCol w="1477375">
                  <a:extLst>
                    <a:ext uri="{9D8B030D-6E8A-4147-A177-3AD203B41FA5}">
                      <a16:colId xmlns:a16="http://schemas.microsoft.com/office/drawing/2014/main" val="3155962180"/>
                    </a:ext>
                  </a:extLst>
                </a:gridCol>
                <a:gridCol w="1404739">
                  <a:extLst>
                    <a:ext uri="{9D8B030D-6E8A-4147-A177-3AD203B41FA5}">
                      <a16:colId xmlns:a16="http://schemas.microsoft.com/office/drawing/2014/main" val="1435452664"/>
                    </a:ext>
                  </a:extLst>
                </a:gridCol>
                <a:gridCol w="1544422">
                  <a:extLst>
                    <a:ext uri="{9D8B030D-6E8A-4147-A177-3AD203B41FA5}">
                      <a16:colId xmlns:a16="http://schemas.microsoft.com/office/drawing/2014/main" val="2450779430"/>
                    </a:ext>
                  </a:extLst>
                </a:gridCol>
                <a:gridCol w="1679150">
                  <a:extLst>
                    <a:ext uri="{9D8B030D-6E8A-4147-A177-3AD203B41FA5}">
                      <a16:colId xmlns:a16="http://schemas.microsoft.com/office/drawing/2014/main" val="2067781371"/>
                    </a:ext>
                  </a:extLst>
                </a:gridCol>
                <a:gridCol w="1264068">
                  <a:extLst>
                    <a:ext uri="{9D8B030D-6E8A-4147-A177-3AD203B41FA5}">
                      <a16:colId xmlns:a16="http://schemas.microsoft.com/office/drawing/2014/main" val="3308963520"/>
                    </a:ext>
                  </a:extLst>
                </a:gridCol>
              </a:tblGrid>
              <a:tr h="591746">
                <a:tc>
                  <a:txBody>
                    <a:bodyPr/>
                    <a:lstStyle/>
                    <a:p>
                      <a:pPr algn="ctr">
                        <a:lnSpc>
                          <a:spcPct val="150000"/>
                        </a:lnSpc>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GeV/</a:t>
                      </a:r>
                      <a:r>
                        <a:rPr lang="ru-RU" sz="1600" dirty="0">
                          <a:solidFill>
                            <a:schemeClr val="tx1"/>
                          </a:solidFill>
                          <a:effectLst/>
                          <a:latin typeface="Times New Roman" panose="02020603050405020304" pitchFamily="18" charset="0"/>
                          <a:cs typeface="Times New Roman" panose="02020603050405020304" pitchFamily="18" charset="0"/>
                        </a:rPr>
                        <a:t>с</a:t>
                      </a:r>
                      <a:endParaRPr lang="ru-RU"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0 &lt; </a:t>
                      </a:r>
                      <a:r>
                        <a:rPr lang="en-US" sz="1600" dirty="0" err="1">
                          <a:solidFill>
                            <a:schemeClr val="tx1"/>
                          </a:solidFill>
                          <a:effectLst/>
                          <a:latin typeface="Times New Roman" panose="02020603050405020304" pitchFamily="18" charset="0"/>
                          <a:cs typeface="Times New Roman" panose="02020603050405020304" pitchFamily="18" charset="0"/>
                        </a:rPr>
                        <a:t>p</a:t>
                      </a:r>
                      <a:r>
                        <a:rPr lang="en-US" sz="1600" baseline="-25000" dirty="0" err="1">
                          <a:solidFill>
                            <a:schemeClr val="tx1"/>
                          </a:solidFill>
                          <a:effectLst/>
                          <a:latin typeface="Times New Roman" panose="02020603050405020304" pitchFamily="18" charset="0"/>
                          <a:cs typeface="Times New Roman" panose="02020603050405020304" pitchFamily="18" charset="0"/>
                        </a:rPr>
                        <a:t>Z</a:t>
                      </a:r>
                      <a:r>
                        <a:rPr lang="en-US" sz="1600" dirty="0">
                          <a:solidFill>
                            <a:schemeClr val="tx1"/>
                          </a:solidFill>
                          <a:effectLst/>
                          <a:latin typeface="Times New Roman" panose="02020603050405020304" pitchFamily="18" charset="0"/>
                          <a:cs typeface="Times New Roman" panose="02020603050405020304" pitchFamily="18" charset="0"/>
                        </a:rPr>
                        <a:t> ≤ </a:t>
                      </a:r>
                      <a:r>
                        <a:rPr lang="ru-RU" sz="1600" dirty="0">
                          <a:solidFill>
                            <a:schemeClr val="tx1"/>
                          </a:solidFill>
                          <a:effectLst/>
                          <a:latin typeface="Times New Roman" panose="02020603050405020304" pitchFamily="18" charset="0"/>
                          <a:cs typeface="Times New Roman" panose="02020603050405020304" pitchFamily="18" charset="0"/>
                        </a:rPr>
                        <a:t>4.0</a:t>
                      </a:r>
                      <a:endParaRPr lang="ru-RU"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4.0 &lt; </a:t>
                      </a:r>
                      <a:r>
                        <a:rPr lang="en-US" sz="1600" dirty="0" err="1">
                          <a:solidFill>
                            <a:schemeClr val="tx1"/>
                          </a:solidFill>
                          <a:effectLst/>
                          <a:latin typeface="Times New Roman" panose="02020603050405020304" pitchFamily="18" charset="0"/>
                          <a:cs typeface="Times New Roman" panose="02020603050405020304" pitchFamily="18" charset="0"/>
                        </a:rPr>
                        <a:t>p</a:t>
                      </a:r>
                      <a:r>
                        <a:rPr lang="en-US" sz="1600" baseline="-25000" dirty="0" err="1">
                          <a:solidFill>
                            <a:schemeClr val="tx1"/>
                          </a:solidFill>
                          <a:effectLst/>
                          <a:latin typeface="Times New Roman" panose="02020603050405020304" pitchFamily="18" charset="0"/>
                          <a:cs typeface="Times New Roman" panose="02020603050405020304" pitchFamily="18" charset="0"/>
                        </a:rPr>
                        <a:t>Z</a:t>
                      </a:r>
                      <a:r>
                        <a:rPr lang="en-US" sz="1600" dirty="0">
                          <a:solidFill>
                            <a:schemeClr val="tx1"/>
                          </a:solidFill>
                          <a:effectLst/>
                          <a:latin typeface="Times New Roman" panose="02020603050405020304" pitchFamily="18" charset="0"/>
                          <a:cs typeface="Times New Roman" panose="02020603050405020304" pitchFamily="18" charset="0"/>
                        </a:rPr>
                        <a:t> ≤ </a:t>
                      </a:r>
                      <a:r>
                        <a:rPr lang="ru-RU" sz="1600" dirty="0">
                          <a:solidFill>
                            <a:schemeClr val="tx1"/>
                          </a:solidFill>
                          <a:effectLst/>
                          <a:latin typeface="Times New Roman" panose="02020603050405020304" pitchFamily="18" charset="0"/>
                          <a:cs typeface="Times New Roman" panose="02020603050405020304" pitchFamily="18" charset="0"/>
                        </a:rPr>
                        <a:t>8.0</a:t>
                      </a:r>
                      <a:endParaRPr lang="ru-RU"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8.0 &lt; </a:t>
                      </a:r>
                      <a:r>
                        <a:rPr lang="en-US" sz="1600" dirty="0" err="1">
                          <a:solidFill>
                            <a:schemeClr val="tx1"/>
                          </a:solidFill>
                          <a:effectLst/>
                          <a:latin typeface="Times New Roman" panose="02020603050405020304" pitchFamily="18" charset="0"/>
                          <a:cs typeface="Times New Roman" panose="02020603050405020304" pitchFamily="18" charset="0"/>
                        </a:rPr>
                        <a:t>p</a:t>
                      </a:r>
                      <a:r>
                        <a:rPr lang="en-US" sz="1600" baseline="-25000" dirty="0" err="1">
                          <a:solidFill>
                            <a:schemeClr val="tx1"/>
                          </a:solidFill>
                          <a:effectLst/>
                          <a:latin typeface="Times New Roman" panose="02020603050405020304" pitchFamily="18" charset="0"/>
                          <a:cs typeface="Times New Roman" panose="02020603050405020304" pitchFamily="18" charset="0"/>
                        </a:rPr>
                        <a:t>Z</a:t>
                      </a:r>
                      <a:r>
                        <a:rPr lang="en-US" sz="1600" dirty="0">
                          <a:solidFill>
                            <a:schemeClr val="tx1"/>
                          </a:solidFill>
                          <a:effectLst/>
                          <a:latin typeface="Times New Roman" panose="02020603050405020304" pitchFamily="18" charset="0"/>
                          <a:cs typeface="Times New Roman" panose="02020603050405020304" pitchFamily="18" charset="0"/>
                        </a:rPr>
                        <a:t> ≤ </a:t>
                      </a:r>
                      <a:r>
                        <a:rPr lang="ru-RU" sz="1600" dirty="0">
                          <a:solidFill>
                            <a:schemeClr val="tx1"/>
                          </a:solidFill>
                          <a:effectLst/>
                          <a:latin typeface="Times New Roman" panose="02020603050405020304" pitchFamily="18" charset="0"/>
                          <a:cs typeface="Times New Roman" panose="02020603050405020304" pitchFamily="18" charset="0"/>
                        </a:rPr>
                        <a:t>12.0</a:t>
                      </a:r>
                      <a:endParaRPr lang="ru-RU"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12.0 &lt; </a:t>
                      </a:r>
                      <a:r>
                        <a:rPr lang="en-US" sz="1600" dirty="0" err="1">
                          <a:solidFill>
                            <a:schemeClr val="tx1"/>
                          </a:solidFill>
                          <a:effectLst/>
                          <a:latin typeface="Times New Roman" panose="02020603050405020304" pitchFamily="18" charset="0"/>
                          <a:cs typeface="Times New Roman" panose="02020603050405020304" pitchFamily="18" charset="0"/>
                        </a:rPr>
                        <a:t>p</a:t>
                      </a:r>
                      <a:r>
                        <a:rPr lang="en-US" sz="1600" baseline="-25000" dirty="0" err="1">
                          <a:solidFill>
                            <a:schemeClr val="tx1"/>
                          </a:solidFill>
                          <a:effectLst/>
                          <a:latin typeface="Times New Roman" panose="02020603050405020304" pitchFamily="18" charset="0"/>
                          <a:cs typeface="Times New Roman" panose="02020603050405020304" pitchFamily="18" charset="0"/>
                        </a:rPr>
                        <a:t>Z</a:t>
                      </a:r>
                      <a:r>
                        <a:rPr lang="en-US" sz="1600" dirty="0">
                          <a:solidFill>
                            <a:schemeClr val="tx1"/>
                          </a:solidFill>
                          <a:effectLst/>
                          <a:latin typeface="Times New Roman" panose="02020603050405020304" pitchFamily="18" charset="0"/>
                          <a:cs typeface="Times New Roman" panose="02020603050405020304" pitchFamily="18" charset="0"/>
                        </a:rPr>
                        <a:t> ≤ </a:t>
                      </a:r>
                      <a:r>
                        <a:rPr lang="ru-RU" sz="1600" dirty="0">
                          <a:solidFill>
                            <a:schemeClr val="tx1"/>
                          </a:solidFill>
                          <a:effectLst/>
                          <a:latin typeface="Times New Roman" panose="02020603050405020304" pitchFamily="18" charset="0"/>
                          <a:cs typeface="Times New Roman" panose="02020603050405020304" pitchFamily="18" charset="0"/>
                        </a:rPr>
                        <a:t>16.0</a:t>
                      </a:r>
                      <a:endParaRPr lang="ru-RU"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600" dirty="0" err="1">
                          <a:solidFill>
                            <a:schemeClr val="tx1"/>
                          </a:solidFill>
                          <a:effectLst/>
                          <a:latin typeface="Times New Roman" panose="02020603050405020304" pitchFamily="18" charset="0"/>
                          <a:cs typeface="Times New Roman" panose="02020603050405020304" pitchFamily="18" charset="0"/>
                        </a:rPr>
                        <a:t>p</a:t>
                      </a:r>
                      <a:r>
                        <a:rPr lang="en-US" sz="1600" baseline="-25000" dirty="0" err="1">
                          <a:solidFill>
                            <a:schemeClr val="tx1"/>
                          </a:solidFill>
                          <a:effectLst/>
                          <a:latin typeface="Times New Roman" panose="02020603050405020304" pitchFamily="18" charset="0"/>
                          <a:cs typeface="Times New Roman" panose="02020603050405020304" pitchFamily="18" charset="0"/>
                        </a:rPr>
                        <a:t>Z</a:t>
                      </a:r>
                      <a:r>
                        <a:rPr lang="en-US" sz="1600" dirty="0">
                          <a:solidFill>
                            <a:schemeClr val="tx1"/>
                          </a:solidFill>
                          <a:effectLst/>
                          <a:latin typeface="Times New Roman" panose="02020603050405020304" pitchFamily="18" charset="0"/>
                          <a:cs typeface="Times New Roman" panose="02020603050405020304" pitchFamily="18" charset="0"/>
                        </a:rPr>
                        <a:t> &gt; </a:t>
                      </a:r>
                      <a:r>
                        <a:rPr lang="ru-RU" sz="1600" dirty="0">
                          <a:solidFill>
                            <a:schemeClr val="tx1"/>
                          </a:solidFill>
                          <a:effectLst/>
                          <a:latin typeface="Times New Roman" panose="02020603050405020304" pitchFamily="18" charset="0"/>
                          <a:cs typeface="Times New Roman" panose="02020603050405020304" pitchFamily="18" charset="0"/>
                        </a:rPr>
                        <a:t>16.0</a:t>
                      </a:r>
                      <a:endParaRPr lang="ru-RU"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77056681"/>
                  </a:ext>
                </a:extLst>
              </a:tr>
              <a:tr h="507285">
                <a:tc>
                  <a:txBody>
                    <a:bodyPr/>
                    <a:lstStyle/>
                    <a:p>
                      <a:pPr algn="ctr">
                        <a:lnSpc>
                          <a:spcPct val="1500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0 &lt; p</a:t>
                      </a:r>
                      <a:r>
                        <a:rPr lang="en-US" sz="2000" baseline="-25000" dirty="0">
                          <a:solidFill>
                            <a:schemeClr val="tx1"/>
                          </a:solidFill>
                          <a:effectLst/>
                          <a:latin typeface="Times New Roman" panose="02020603050405020304" pitchFamily="18" charset="0"/>
                          <a:cs typeface="Times New Roman" panose="02020603050405020304" pitchFamily="18" charset="0"/>
                        </a:rPr>
                        <a:t>T</a:t>
                      </a:r>
                      <a:r>
                        <a:rPr lang="en-US" sz="2000" dirty="0">
                          <a:solidFill>
                            <a:schemeClr val="tx1"/>
                          </a:solidFill>
                          <a:effectLst/>
                          <a:latin typeface="Times New Roman" panose="02020603050405020304" pitchFamily="18" charset="0"/>
                          <a:cs typeface="Times New Roman" panose="02020603050405020304" pitchFamily="18" charset="0"/>
                        </a:rPr>
                        <a:t> ≤</a:t>
                      </a:r>
                      <a:r>
                        <a:rPr lang="ru-RU" sz="2000" dirty="0">
                          <a:solidFill>
                            <a:schemeClr val="tx1"/>
                          </a:solidFill>
                          <a:effectLst/>
                          <a:latin typeface="Times New Roman" panose="02020603050405020304" pitchFamily="18" charset="0"/>
                          <a:cs typeface="Times New Roman" panose="02020603050405020304" pitchFamily="18" charset="0"/>
                        </a:rPr>
                        <a:t> 0.25</a:t>
                      </a:r>
                      <a:endParaRPr lang="ru-RU"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2400" b="1" baseline="0" dirty="0">
                          <a:effectLst/>
                          <a:latin typeface="Times New Roman" panose="02020603050405020304" pitchFamily="18" charset="0"/>
                          <a:ea typeface="Calibri" panose="020F0502020204030204" pitchFamily="34" charset="0"/>
                          <a:cs typeface="Times New Roman" panose="02020603050405020304" pitchFamily="18" charset="0"/>
                        </a:rPr>
                        <a:t>0.016</a:t>
                      </a:r>
                      <a:endParaRPr lang="ru-RU" sz="2400" b="1" baseline="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400" b="1" baseline="0" dirty="0">
                          <a:effectLst/>
                          <a:latin typeface="Times New Roman" panose="02020603050405020304" pitchFamily="18" charset="0"/>
                          <a:ea typeface="Calibri" panose="020F0502020204030204" pitchFamily="34" charset="0"/>
                          <a:cs typeface="Times New Roman" panose="02020603050405020304" pitchFamily="18" charset="0"/>
                        </a:rPr>
                        <a:t>0.01</a:t>
                      </a:r>
                      <a:endParaRPr lang="ru-RU" sz="2400" b="1" baseline="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2400" b="1" baseline="0" dirty="0">
                          <a:effectLst/>
                          <a:latin typeface="Times New Roman" panose="02020603050405020304" pitchFamily="18" charset="0"/>
                          <a:cs typeface="Times New Roman" panose="02020603050405020304" pitchFamily="18" charset="0"/>
                        </a:rPr>
                        <a:t>0,018</a:t>
                      </a:r>
                    </a:p>
                  </a:txBody>
                  <a:tcPr marL="68580" marR="68580" marT="0" marB="0"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400" b="1" baseline="0" dirty="0">
                          <a:effectLst/>
                          <a:latin typeface="Times New Roman" panose="02020603050405020304" pitchFamily="18" charset="0"/>
                          <a:cs typeface="Times New Roman" panose="02020603050405020304" pitchFamily="18" charset="0"/>
                        </a:rPr>
                        <a:t>0.043</a:t>
                      </a:r>
                    </a:p>
                  </a:txBody>
                  <a:tcPr marL="68580" marR="68580" marT="0" marB="0"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400" b="1" baseline="0" dirty="0">
                          <a:effectLst/>
                          <a:latin typeface="Times New Roman" panose="02020603050405020304" pitchFamily="18" charset="0"/>
                          <a:cs typeface="Times New Roman" panose="02020603050405020304" pitchFamily="18" charset="0"/>
                        </a:rPr>
                        <a:t>0.073</a:t>
                      </a:r>
                    </a:p>
                  </a:txBody>
                  <a:tcPr marL="68580" marR="68580" marT="0" marB="0" anchor="ctr"/>
                </a:tc>
                <a:extLst>
                  <a:ext uri="{0D108BD9-81ED-4DB2-BD59-A6C34878D82A}">
                    <a16:rowId xmlns:a16="http://schemas.microsoft.com/office/drawing/2014/main" val="1260889209"/>
                  </a:ext>
                </a:extLst>
              </a:tr>
              <a:tr h="507285">
                <a:tc>
                  <a:txBody>
                    <a:bodyPr/>
                    <a:lstStyle/>
                    <a:p>
                      <a:pPr algn="ctr">
                        <a:lnSpc>
                          <a:spcPct val="1500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0.25 &lt; p</a:t>
                      </a:r>
                      <a:r>
                        <a:rPr lang="en-US" sz="2000" baseline="-25000" dirty="0">
                          <a:solidFill>
                            <a:schemeClr val="tx1"/>
                          </a:solidFill>
                          <a:effectLst/>
                          <a:latin typeface="Times New Roman" panose="02020603050405020304" pitchFamily="18" charset="0"/>
                          <a:cs typeface="Times New Roman" panose="02020603050405020304" pitchFamily="18" charset="0"/>
                        </a:rPr>
                        <a:t>T</a:t>
                      </a:r>
                      <a:r>
                        <a:rPr lang="en-US" sz="2000" dirty="0">
                          <a:solidFill>
                            <a:schemeClr val="tx1"/>
                          </a:solidFill>
                          <a:effectLst/>
                          <a:latin typeface="Times New Roman" panose="02020603050405020304" pitchFamily="18" charset="0"/>
                          <a:cs typeface="Times New Roman" panose="02020603050405020304" pitchFamily="18" charset="0"/>
                        </a:rPr>
                        <a:t> ≤ 0.5</a:t>
                      </a:r>
                      <a:endParaRPr lang="ru-RU"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400" b="1" baseline="0" dirty="0">
                          <a:effectLst/>
                          <a:latin typeface="Times New Roman" panose="02020603050405020304" pitchFamily="18" charset="0"/>
                          <a:ea typeface="Calibri" panose="020F0502020204030204" pitchFamily="34" charset="0"/>
                          <a:cs typeface="Times New Roman" panose="02020603050405020304" pitchFamily="18" charset="0"/>
                        </a:rPr>
                        <a:t>0.024</a:t>
                      </a:r>
                      <a:endParaRPr lang="ru-RU" sz="2400" b="1" baseline="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400" b="1" baseline="0" dirty="0">
                          <a:effectLst/>
                          <a:latin typeface="Times New Roman" panose="02020603050405020304" pitchFamily="18" charset="0"/>
                          <a:ea typeface="Calibri" panose="020F0502020204030204" pitchFamily="34" charset="0"/>
                          <a:cs typeface="Times New Roman" panose="02020603050405020304" pitchFamily="18" charset="0"/>
                        </a:rPr>
                        <a:t>0.008</a:t>
                      </a:r>
                      <a:endParaRPr lang="ru-RU" sz="2400" b="1" baseline="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400" b="1" baseline="0" dirty="0">
                          <a:effectLst/>
                          <a:latin typeface="Times New Roman" panose="02020603050405020304" pitchFamily="18" charset="0"/>
                          <a:ea typeface="Calibri" panose="020F0502020204030204" pitchFamily="34" charset="0"/>
                          <a:cs typeface="Times New Roman" panose="02020603050405020304" pitchFamily="18" charset="0"/>
                        </a:rPr>
                        <a:t>0.012</a:t>
                      </a:r>
                      <a:endParaRPr lang="ru-RU" sz="2400" b="1" baseline="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2400" b="1" baseline="0" dirty="0">
                          <a:effectLst/>
                          <a:latin typeface="Times New Roman" panose="02020603050405020304" pitchFamily="18" charset="0"/>
                          <a:cs typeface="Times New Roman" panose="02020603050405020304" pitchFamily="18" charset="0"/>
                        </a:rPr>
                        <a:t>0.024</a:t>
                      </a:r>
                    </a:p>
                  </a:txBody>
                  <a:tcPr marL="68580" marR="68580" marT="0" marB="0" anchor="ctr"/>
                </a:tc>
                <a:tc>
                  <a:txBody>
                    <a:bodyPr/>
                    <a:lstStyle/>
                    <a:p>
                      <a:pPr algn="ctr">
                        <a:lnSpc>
                          <a:spcPct val="150000"/>
                        </a:lnSpc>
                        <a:spcAft>
                          <a:spcPts val="0"/>
                        </a:spcAft>
                      </a:pPr>
                      <a:r>
                        <a:rPr lang="en-US" sz="2400" b="1" baseline="0" dirty="0">
                          <a:effectLst/>
                          <a:latin typeface="Times New Roman" panose="02020603050405020304" pitchFamily="18" charset="0"/>
                          <a:ea typeface="Calibri" panose="020F0502020204030204" pitchFamily="34" charset="0"/>
                          <a:cs typeface="Times New Roman" panose="02020603050405020304" pitchFamily="18" charset="0"/>
                        </a:rPr>
                        <a:t>0.039</a:t>
                      </a:r>
                      <a:endParaRPr lang="ru-RU" sz="2400" b="1" baseline="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15575621"/>
                  </a:ext>
                </a:extLst>
              </a:tr>
              <a:tr h="507285">
                <a:tc>
                  <a:txBody>
                    <a:bodyPr/>
                    <a:lstStyle/>
                    <a:p>
                      <a:pPr algn="ctr">
                        <a:lnSpc>
                          <a:spcPct val="1500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0.5 &lt; p</a:t>
                      </a:r>
                      <a:r>
                        <a:rPr lang="en-US" sz="2000" baseline="-25000" dirty="0">
                          <a:solidFill>
                            <a:schemeClr val="tx1"/>
                          </a:solidFill>
                          <a:effectLst/>
                          <a:latin typeface="Times New Roman" panose="02020603050405020304" pitchFamily="18" charset="0"/>
                          <a:cs typeface="Times New Roman" panose="02020603050405020304" pitchFamily="18" charset="0"/>
                        </a:rPr>
                        <a:t>T</a:t>
                      </a:r>
                      <a:r>
                        <a:rPr lang="en-US" sz="2000" dirty="0">
                          <a:solidFill>
                            <a:schemeClr val="tx1"/>
                          </a:solidFill>
                          <a:effectLst/>
                          <a:latin typeface="Times New Roman" panose="02020603050405020304" pitchFamily="18" charset="0"/>
                          <a:cs typeface="Times New Roman" panose="02020603050405020304" pitchFamily="18" charset="0"/>
                        </a:rPr>
                        <a:t> ≤ 1.0</a:t>
                      </a:r>
                      <a:endParaRPr lang="ru-RU"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2400" b="1" baseline="0" dirty="0">
                          <a:effectLst/>
                          <a:latin typeface="Times New Roman" panose="02020603050405020304" pitchFamily="18" charset="0"/>
                          <a:ea typeface="Calibri" panose="020F0502020204030204" pitchFamily="34" charset="0"/>
                          <a:cs typeface="Times New Roman" panose="02020603050405020304" pitchFamily="18" charset="0"/>
                        </a:rPr>
                        <a:t>0.237</a:t>
                      </a:r>
                      <a:endParaRPr lang="ru-RU" sz="2400" b="1" baseline="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2400" b="1" baseline="0" dirty="0">
                          <a:effectLst/>
                          <a:latin typeface="Times New Roman" panose="02020603050405020304" pitchFamily="18" charset="0"/>
                          <a:ea typeface="Calibri" panose="020F0502020204030204" pitchFamily="34" charset="0"/>
                          <a:cs typeface="Times New Roman" panose="02020603050405020304" pitchFamily="18" charset="0"/>
                        </a:rPr>
                        <a:t>0.013</a:t>
                      </a:r>
                      <a:endParaRPr lang="ru-RU" sz="2400" b="1" baseline="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2400" b="1" baseline="0" dirty="0">
                          <a:effectLst/>
                          <a:latin typeface="Times New Roman" panose="02020603050405020304" pitchFamily="18" charset="0"/>
                          <a:ea typeface="Calibri" panose="020F0502020204030204" pitchFamily="34" charset="0"/>
                          <a:cs typeface="Times New Roman" panose="02020603050405020304" pitchFamily="18" charset="0"/>
                        </a:rPr>
                        <a:t>0.011</a:t>
                      </a:r>
                      <a:endParaRPr lang="ru-RU" sz="2400" b="1" baseline="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2400" b="1" baseline="0" dirty="0">
                          <a:effectLst/>
                          <a:latin typeface="Times New Roman" panose="02020603050405020304" pitchFamily="18" charset="0"/>
                          <a:ea typeface="Calibri" panose="020F0502020204030204" pitchFamily="34" charset="0"/>
                          <a:cs typeface="Times New Roman" panose="02020603050405020304" pitchFamily="18" charset="0"/>
                        </a:rPr>
                        <a:t>0.019</a:t>
                      </a:r>
                      <a:endParaRPr lang="ru-RU" sz="2400" b="1" baseline="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2400" b="1" baseline="0" dirty="0">
                          <a:effectLst/>
                          <a:latin typeface="Times New Roman" panose="02020603050405020304" pitchFamily="18" charset="0"/>
                          <a:ea typeface="Calibri" panose="020F0502020204030204" pitchFamily="34" charset="0"/>
                          <a:cs typeface="Times New Roman" panose="02020603050405020304" pitchFamily="18" charset="0"/>
                        </a:rPr>
                        <a:t>0.033</a:t>
                      </a:r>
                      <a:endParaRPr lang="ru-RU" sz="2400" b="1" baseline="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63276508"/>
                  </a:ext>
                </a:extLst>
              </a:tr>
              <a:tr h="507285">
                <a:tc>
                  <a:txBody>
                    <a:bodyPr/>
                    <a:lstStyle/>
                    <a:p>
                      <a:pPr algn="ctr">
                        <a:lnSpc>
                          <a:spcPct val="1500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p</a:t>
                      </a:r>
                      <a:r>
                        <a:rPr lang="en-US" sz="2000" baseline="-25000" dirty="0">
                          <a:solidFill>
                            <a:schemeClr val="tx1"/>
                          </a:solidFill>
                          <a:effectLst/>
                          <a:latin typeface="Times New Roman" panose="02020603050405020304" pitchFamily="18" charset="0"/>
                          <a:cs typeface="Times New Roman" panose="02020603050405020304" pitchFamily="18" charset="0"/>
                        </a:rPr>
                        <a:t>T</a:t>
                      </a:r>
                      <a:r>
                        <a:rPr lang="en-US" sz="2000" dirty="0">
                          <a:solidFill>
                            <a:schemeClr val="tx1"/>
                          </a:solidFill>
                          <a:effectLst/>
                          <a:latin typeface="Times New Roman" panose="02020603050405020304" pitchFamily="18" charset="0"/>
                          <a:cs typeface="Times New Roman" panose="02020603050405020304" pitchFamily="18" charset="0"/>
                        </a:rPr>
                        <a:t> &gt; 1.0</a:t>
                      </a:r>
                      <a:endParaRPr lang="ru-RU"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2400" b="1" baseline="0" dirty="0">
                          <a:effectLst/>
                          <a:latin typeface="Times New Roman" panose="02020603050405020304" pitchFamily="18" charset="0"/>
                          <a:ea typeface="Calibri" panose="020F0502020204030204" pitchFamily="34" charset="0"/>
                          <a:cs typeface="Times New Roman" panose="02020603050405020304" pitchFamily="18" charset="0"/>
                        </a:rPr>
                        <a:t>0.186</a:t>
                      </a:r>
                      <a:endParaRPr lang="ru-RU" sz="2400" b="1" baseline="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2400" b="1" baseline="0" dirty="0">
                          <a:effectLst/>
                          <a:latin typeface="Times New Roman" panose="02020603050405020304" pitchFamily="18" charset="0"/>
                          <a:ea typeface="Calibri" panose="020F0502020204030204" pitchFamily="34" charset="0"/>
                          <a:cs typeface="Times New Roman" panose="02020603050405020304" pitchFamily="18" charset="0"/>
                        </a:rPr>
                        <a:t>0.039</a:t>
                      </a:r>
                      <a:endParaRPr lang="ru-RU" sz="2400" b="1" baseline="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2400" b="1" baseline="0" dirty="0">
                          <a:effectLst/>
                          <a:latin typeface="Times New Roman" panose="02020603050405020304" pitchFamily="18" charset="0"/>
                          <a:ea typeface="Calibri" panose="020F0502020204030204" pitchFamily="34" charset="0"/>
                          <a:cs typeface="Times New Roman" panose="02020603050405020304" pitchFamily="18" charset="0"/>
                        </a:rPr>
                        <a:t>0.039</a:t>
                      </a:r>
                      <a:endParaRPr lang="ru-RU" sz="2400" b="1" baseline="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2400" b="1" baseline="0" dirty="0">
                          <a:effectLst/>
                          <a:latin typeface="Times New Roman" panose="02020603050405020304" pitchFamily="18" charset="0"/>
                          <a:ea typeface="Calibri" panose="020F0502020204030204" pitchFamily="34" charset="0"/>
                          <a:cs typeface="Times New Roman" panose="02020603050405020304" pitchFamily="18" charset="0"/>
                        </a:rPr>
                        <a:t>0.058</a:t>
                      </a:r>
                      <a:endParaRPr lang="ru-RU" sz="2400" b="1" baseline="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8359128"/>
                  </a:ext>
                </a:extLst>
              </a:tr>
            </a:tbl>
          </a:graphicData>
        </a:graphic>
      </p:graphicFrame>
      <p:graphicFrame>
        <p:nvGraphicFramePr>
          <p:cNvPr id="8" name="Table 6">
            <a:extLst>
              <a:ext uri="{FF2B5EF4-FFF2-40B4-BE49-F238E27FC236}">
                <a16:creationId xmlns:a16="http://schemas.microsoft.com/office/drawing/2014/main" id="{94A4ECEA-CBD6-4834-B23B-1869E9945A02}"/>
              </a:ext>
            </a:extLst>
          </p:cNvPr>
          <p:cNvGraphicFramePr>
            <a:graphicFrameLocks noGrp="1"/>
          </p:cNvGraphicFramePr>
          <p:nvPr>
            <p:extLst>
              <p:ext uri="{D42A27DB-BD31-4B8C-83A1-F6EECF244321}">
                <p14:modId xmlns:p14="http://schemas.microsoft.com/office/powerpoint/2010/main" val="435438973"/>
              </p:ext>
            </p:extLst>
          </p:nvPr>
        </p:nvGraphicFramePr>
        <p:xfrm>
          <a:off x="10557" y="1268760"/>
          <a:ext cx="9144003" cy="2854932"/>
        </p:xfrm>
        <a:graphic>
          <a:graphicData uri="http://schemas.openxmlformats.org/drawingml/2006/table">
            <a:tbl>
              <a:tblPr firstRow="1" firstCol="1" bandRow="1"/>
              <a:tblGrid>
                <a:gridCol w="1753131">
                  <a:extLst>
                    <a:ext uri="{9D8B030D-6E8A-4147-A177-3AD203B41FA5}">
                      <a16:colId xmlns:a16="http://schemas.microsoft.com/office/drawing/2014/main" val="4107609698"/>
                    </a:ext>
                  </a:extLst>
                </a:gridCol>
                <a:gridCol w="1484854">
                  <a:extLst>
                    <a:ext uri="{9D8B030D-6E8A-4147-A177-3AD203B41FA5}">
                      <a16:colId xmlns:a16="http://schemas.microsoft.com/office/drawing/2014/main" val="3155962180"/>
                    </a:ext>
                  </a:extLst>
                </a:gridCol>
                <a:gridCol w="1407991">
                  <a:extLst>
                    <a:ext uri="{9D8B030D-6E8A-4147-A177-3AD203B41FA5}">
                      <a16:colId xmlns:a16="http://schemas.microsoft.com/office/drawing/2014/main" val="1435452664"/>
                    </a:ext>
                  </a:extLst>
                </a:gridCol>
                <a:gridCol w="1547997">
                  <a:extLst>
                    <a:ext uri="{9D8B030D-6E8A-4147-A177-3AD203B41FA5}">
                      <a16:colId xmlns:a16="http://schemas.microsoft.com/office/drawing/2014/main" val="2450779430"/>
                    </a:ext>
                  </a:extLst>
                </a:gridCol>
                <a:gridCol w="1683037">
                  <a:extLst>
                    <a:ext uri="{9D8B030D-6E8A-4147-A177-3AD203B41FA5}">
                      <a16:colId xmlns:a16="http://schemas.microsoft.com/office/drawing/2014/main" val="2067781371"/>
                    </a:ext>
                  </a:extLst>
                </a:gridCol>
                <a:gridCol w="1266993">
                  <a:extLst>
                    <a:ext uri="{9D8B030D-6E8A-4147-A177-3AD203B41FA5}">
                      <a16:colId xmlns:a16="http://schemas.microsoft.com/office/drawing/2014/main" val="3308963520"/>
                    </a:ext>
                  </a:extLst>
                </a:gridCol>
              </a:tblGrid>
              <a:tr h="64458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50000"/>
                        </a:lnSpc>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GeV/</a:t>
                      </a:r>
                      <a:r>
                        <a:rPr lang="ru-RU" sz="1600" dirty="0">
                          <a:solidFill>
                            <a:schemeClr val="tx1"/>
                          </a:solidFill>
                          <a:effectLst/>
                          <a:latin typeface="Times New Roman" panose="02020603050405020304" pitchFamily="18" charset="0"/>
                          <a:cs typeface="Times New Roman" panose="02020603050405020304" pitchFamily="18" charset="0"/>
                        </a:rPr>
                        <a:t>с</a:t>
                      </a:r>
                      <a:endParaRPr lang="ru-RU"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50000"/>
                        </a:lnSpc>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0 &lt; </a:t>
                      </a:r>
                      <a:r>
                        <a:rPr lang="en-US" sz="1600" dirty="0" err="1">
                          <a:solidFill>
                            <a:schemeClr val="tx1"/>
                          </a:solidFill>
                          <a:effectLst/>
                          <a:latin typeface="Times New Roman" panose="02020603050405020304" pitchFamily="18" charset="0"/>
                          <a:cs typeface="Times New Roman" panose="02020603050405020304" pitchFamily="18" charset="0"/>
                        </a:rPr>
                        <a:t>p</a:t>
                      </a:r>
                      <a:r>
                        <a:rPr lang="en-US" sz="1600" baseline="-25000" dirty="0" err="1">
                          <a:solidFill>
                            <a:schemeClr val="tx1"/>
                          </a:solidFill>
                          <a:effectLst/>
                          <a:latin typeface="Times New Roman" panose="02020603050405020304" pitchFamily="18" charset="0"/>
                          <a:cs typeface="Times New Roman" panose="02020603050405020304" pitchFamily="18" charset="0"/>
                        </a:rPr>
                        <a:t>Z</a:t>
                      </a:r>
                      <a:r>
                        <a:rPr lang="en-US" sz="1600" dirty="0">
                          <a:solidFill>
                            <a:schemeClr val="tx1"/>
                          </a:solidFill>
                          <a:effectLst/>
                          <a:latin typeface="Times New Roman" panose="02020603050405020304" pitchFamily="18" charset="0"/>
                          <a:cs typeface="Times New Roman" panose="02020603050405020304" pitchFamily="18" charset="0"/>
                        </a:rPr>
                        <a:t> ≤ </a:t>
                      </a:r>
                      <a:r>
                        <a:rPr lang="ru-RU" sz="1600" dirty="0">
                          <a:solidFill>
                            <a:schemeClr val="tx1"/>
                          </a:solidFill>
                          <a:effectLst/>
                          <a:latin typeface="Times New Roman" panose="02020603050405020304" pitchFamily="18" charset="0"/>
                          <a:cs typeface="Times New Roman" panose="02020603050405020304" pitchFamily="18" charset="0"/>
                        </a:rPr>
                        <a:t>4.0</a:t>
                      </a:r>
                      <a:endParaRPr lang="ru-RU"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50000"/>
                        </a:lnSpc>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4.0 &lt; </a:t>
                      </a:r>
                      <a:r>
                        <a:rPr lang="en-US" sz="1600" dirty="0" err="1">
                          <a:solidFill>
                            <a:schemeClr val="tx1"/>
                          </a:solidFill>
                          <a:effectLst/>
                          <a:latin typeface="Times New Roman" panose="02020603050405020304" pitchFamily="18" charset="0"/>
                          <a:cs typeface="Times New Roman" panose="02020603050405020304" pitchFamily="18" charset="0"/>
                        </a:rPr>
                        <a:t>p</a:t>
                      </a:r>
                      <a:r>
                        <a:rPr lang="en-US" sz="1600" baseline="-25000" dirty="0" err="1">
                          <a:solidFill>
                            <a:schemeClr val="tx1"/>
                          </a:solidFill>
                          <a:effectLst/>
                          <a:latin typeface="Times New Roman" panose="02020603050405020304" pitchFamily="18" charset="0"/>
                          <a:cs typeface="Times New Roman" panose="02020603050405020304" pitchFamily="18" charset="0"/>
                        </a:rPr>
                        <a:t>Z</a:t>
                      </a:r>
                      <a:r>
                        <a:rPr lang="en-US" sz="1600" dirty="0">
                          <a:solidFill>
                            <a:schemeClr val="tx1"/>
                          </a:solidFill>
                          <a:effectLst/>
                          <a:latin typeface="Times New Roman" panose="02020603050405020304" pitchFamily="18" charset="0"/>
                          <a:cs typeface="Times New Roman" panose="02020603050405020304" pitchFamily="18" charset="0"/>
                        </a:rPr>
                        <a:t> ≤ </a:t>
                      </a:r>
                      <a:r>
                        <a:rPr lang="ru-RU" sz="1600" dirty="0">
                          <a:solidFill>
                            <a:schemeClr val="tx1"/>
                          </a:solidFill>
                          <a:effectLst/>
                          <a:latin typeface="Times New Roman" panose="02020603050405020304" pitchFamily="18" charset="0"/>
                          <a:cs typeface="Times New Roman" panose="02020603050405020304" pitchFamily="18" charset="0"/>
                        </a:rPr>
                        <a:t>8.0</a:t>
                      </a:r>
                      <a:endParaRPr lang="ru-RU"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50000"/>
                        </a:lnSpc>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8.0 &lt; </a:t>
                      </a:r>
                      <a:r>
                        <a:rPr lang="en-US" sz="1600" dirty="0" err="1">
                          <a:solidFill>
                            <a:schemeClr val="tx1"/>
                          </a:solidFill>
                          <a:effectLst/>
                          <a:latin typeface="Times New Roman" panose="02020603050405020304" pitchFamily="18" charset="0"/>
                          <a:cs typeface="Times New Roman" panose="02020603050405020304" pitchFamily="18" charset="0"/>
                        </a:rPr>
                        <a:t>p</a:t>
                      </a:r>
                      <a:r>
                        <a:rPr lang="en-US" sz="1600" baseline="-25000" dirty="0" err="1">
                          <a:solidFill>
                            <a:schemeClr val="tx1"/>
                          </a:solidFill>
                          <a:effectLst/>
                          <a:latin typeface="Times New Roman" panose="02020603050405020304" pitchFamily="18" charset="0"/>
                          <a:cs typeface="Times New Roman" panose="02020603050405020304" pitchFamily="18" charset="0"/>
                        </a:rPr>
                        <a:t>Z</a:t>
                      </a:r>
                      <a:r>
                        <a:rPr lang="en-US" sz="1600" dirty="0">
                          <a:solidFill>
                            <a:schemeClr val="tx1"/>
                          </a:solidFill>
                          <a:effectLst/>
                          <a:latin typeface="Times New Roman" panose="02020603050405020304" pitchFamily="18" charset="0"/>
                          <a:cs typeface="Times New Roman" panose="02020603050405020304" pitchFamily="18" charset="0"/>
                        </a:rPr>
                        <a:t> ≤ </a:t>
                      </a:r>
                      <a:r>
                        <a:rPr lang="ru-RU" sz="1600" dirty="0">
                          <a:solidFill>
                            <a:schemeClr val="tx1"/>
                          </a:solidFill>
                          <a:effectLst/>
                          <a:latin typeface="Times New Roman" panose="02020603050405020304" pitchFamily="18" charset="0"/>
                          <a:cs typeface="Times New Roman" panose="02020603050405020304" pitchFamily="18" charset="0"/>
                        </a:rPr>
                        <a:t>12.0</a:t>
                      </a:r>
                      <a:endParaRPr lang="ru-RU"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50000"/>
                        </a:lnSpc>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12.0 &lt; </a:t>
                      </a:r>
                      <a:r>
                        <a:rPr lang="en-US" sz="1600" dirty="0" err="1">
                          <a:solidFill>
                            <a:schemeClr val="tx1"/>
                          </a:solidFill>
                          <a:effectLst/>
                          <a:latin typeface="Times New Roman" panose="02020603050405020304" pitchFamily="18" charset="0"/>
                          <a:cs typeface="Times New Roman" panose="02020603050405020304" pitchFamily="18" charset="0"/>
                        </a:rPr>
                        <a:t>p</a:t>
                      </a:r>
                      <a:r>
                        <a:rPr lang="en-US" sz="1600" baseline="-25000" dirty="0" err="1">
                          <a:solidFill>
                            <a:schemeClr val="tx1"/>
                          </a:solidFill>
                          <a:effectLst/>
                          <a:latin typeface="Times New Roman" panose="02020603050405020304" pitchFamily="18" charset="0"/>
                          <a:cs typeface="Times New Roman" panose="02020603050405020304" pitchFamily="18" charset="0"/>
                        </a:rPr>
                        <a:t>Z</a:t>
                      </a:r>
                      <a:r>
                        <a:rPr lang="en-US" sz="1600" dirty="0">
                          <a:solidFill>
                            <a:schemeClr val="tx1"/>
                          </a:solidFill>
                          <a:effectLst/>
                          <a:latin typeface="Times New Roman" panose="02020603050405020304" pitchFamily="18" charset="0"/>
                          <a:cs typeface="Times New Roman" panose="02020603050405020304" pitchFamily="18" charset="0"/>
                        </a:rPr>
                        <a:t> ≤ </a:t>
                      </a:r>
                      <a:r>
                        <a:rPr lang="ru-RU" sz="1600" dirty="0">
                          <a:solidFill>
                            <a:schemeClr val="tx1"/>
                          </a:solidFill>
                          <a:effectLst/>
                          <a:latin typeface="Times New Roman" panose="02020603050405020304" pitchFamily="18" charset="0"/>
                          <a:cs typeface="Times New Roman" panose="02020603050405020304" pitchFamily="18" charset="0"/>
                        </a:rPr>
                        <a:t>16.0</a:t>
                      </a:r>
                      <a:endParaRPr lang="ru-RU"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50000"/>
                        </a:lnSpc>
                        <a:spcAft>
                          <a:spcPts val="0"/>
                        </a:spcAft>
                      </a:pPr>
                      <a:r>
                        <a:rPr lang="en-US" sz="1600" dirty="0" err="1">
                          <a:solidFill>
                            <a:schemeClr val="tx1"/>
                          </a:solidFill>
                          <a:effectLst/>
                          <a:latin typeface="Times New Roman" panose="02020603050405020304" pitchFamily="18" charset="0"/>
                          <a:cs typeface="Times New Roman" panose="02020603050405020304" pitchFamily="18" charset="0"/>
                        </a:rPr>
                        <a:t>p</a:t>
                      </a:r>
                      <a:r>
                        <a:rPr lang="en-US" sz="1600" baseline="-25000" dirty="0" err="1">
                          <a:solidFill>
                            <a:schemeClr val="tx1"/>
                          </a:solidFill>
                          <a:effectLst/>
                          <a:latin typeface="Times New Roman" panose="02020603050405020304" pitchFamily="18" charset="0"/>
                          <a:cs typeface="Times New Roman" panose="02020603050405020304" pitchFamily="18" charset="0"/>
                        </a:rPr>
                        <a:t>Z</a:t>
                      </a:r>
                      <a:r>
                        <a:rPr lang="en-US" sz="1600" dirty="0">
                          <a:solidFill>
                            <a:schemeClr val="tx1"/>
                          </a:solidFill>
                          <a:effectLst/>
                          <a:latin typeface="Times New Roman" panose="02020603050405020304" pitchFamily="18" charset="0"/>
                          <a:cs typeface="Times New Roman" panose="02020603050405020304" pitchFamily="18" charset="0"/>
                        </a:rPr>
                        <a:t> &gt; </a:t>
                      </a:r>
                      <a:r>
                        <a:rPr lang="ru-RU" sz="1600" dirty="0">
                          <a:solidFill>
                            <a:schemeClr val="tx1"/>
                          </a:solidFill>
                          <a:effectLst/>
                          <a:latin typeface="Times New Roman" panose="02020603050405020304" pitchFamily="18" charset="0"/>
                          <a:cs typeface="Times New Roman" panose="02020603050405020304" pitchFamily="18" charset="0"/>
                        </a:rPr>
                        <a:t>16.0</a:t>
                      </a:r>
                      <a:endParaRPr lang="ru-RU"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3577056681"/>
                  </a:ext>
                </a:extLst>
              </a:tr>
              <a:tr h="55258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500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0 &lt; p</a:t>
                      </a:r>
                      <a:r>
                        <a:rPr lang="en-US" sz="2000" baseline="-25000" dirty="0">
                          <a:solidFill>
                            <a:schemeClr val="tx1"/>
                          </a:solidFill>
                          <a:effectLst/>
                          <a:latin typeface="Times New Roman" panose="02020603050405020304" pitchFamily="18" charset="0"/>
                          <a:cs typeface="Times New Roman" panose="02020603050405020304" pitchFamily="18" charset="0"/>
                        </a:rPr>
                        <a:t>T</a:t>
                      </a:r>
                      <a:r>
                        <a:rPr lang="en-US" sz="2000" dirty="0">
                          <a:solidFill>
                            <a:schemeClr val="tx1"/>
                          </a:solidFill>
                          <a:effectLst/>
                          <a:latin typeface="Times New Roman" panose="02020603050405020304" pitchFamily="18" charset="0"/>
                          <a:cs typeface="Times New Roman" panose="02020603050405020304" pitchFamily="18" charset="0"/>
                        </a:rPr>
                        <a:t> ≤</a:t>
                      </a:r>
                      <a:r>
                        <a:rPr lang="ru-RU" sz="2000" dirty="0">
                          <a:solidFill>
                            <a:schemeClr val="tx1"/>
                          </a:solidFill>
                          <a:effectLst/>
                          <a:latin typeface="Times New Roman" panose="02020603050405020304" pitchFamily="18" charset="0"/>
                          <a:cs typeface="Times New Roman" panose="02020603050405020304" pitchFamily="18" charset="0"/>
                        </a:rPr>
                        <a:t> 0.25</a:t>
                      </a:r>
                      <a:endParaRPr lang="ru-RU"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6.6∙10</a:t>
                      </a:r>
                      <a:r>
                        <a:rPr lang="en-US" sz="2400" b="1" baseline="30000" dirty="0">
                          <a:effectLst/>
                          <a:latin typeface="Times New Roman" panose="02020603050405020304" pitchFamily="18" charset="0"/>
                          <a:cs typeface="Times New Roman" panose="02020603050405020304" pitchFamily="18" charset="0"/>
                        </a:rPr>
                        <a:t>5</a:t>
                      </a: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1.6∙10</a:t>
                      </a:r>
                      <a:r>
                        <a:rPr lang="en-US" sz="2400" b="1" baseline="30000" dirty="0">
                          <a:effectLst/>
                          <a:latin typeface="Times New Roman" panose="02020603050405020304" pitchFamily="18" charset="0"/>
                          <a:cs typeface="Times New Roman" panose="02020603050405020304" pitchFamily="18" charset="0"/>
                        </a:rPr>
                        <a:t>6</a:t>
                      </a: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5.0∙10</a:t>
                      </a:r>
                      <a:r>
                        <a:rPr lang="en-US" sz="2400" b="1" baseline="30000" dirty="0">
                          <a:effectLst/>
                          <a:latin typeface="Times New Roman" panose="02020603050405020304" pitchFamily="18" charset="0"/>
                          <a:cs typeface="Times New Roman" panose="02020603050405020304" pitchFamily="18" charset="0"/>
                        </a:rPr>
                        <a:t>5</a:t>
                      </a:r>
                      <a:r>
                        <a:rPr lang="en-US" sz="2400" b="1" baseline="0" dirty="0">
                          <a:effectLst/>
                          <a:latin typeface="Times New Roman" panose="02020603050405020304" pitchFamily="18" charset="0"/>
                          <a:cs typeface="Times New Roman" panose="02020603050405020304" pitchFamily="18" charset="0"/>
                        </a:rPr>
                        <a:t> </a:t>
                      </a: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9.3∙10</a:t>
                      </a:r>
                      <a:r>
                        <a:rPr lang="en-US" sz="2400" b="1" baseline="30000" dirty="0">
                          <a:effectLst/>
                          <a:latin typeface="Times New Roman" panose="02020603050405020304" pitchFamily="18" charset="0"/>
                          <a:cs typeface="Times New Roman" panose="02020603050405020304" pitchFamily="18" charset="0"/>
                        </a:rPr>
                        <a:t>4</a:t>
                      </a: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3.2∙10</a:t>
                      </a:r>
                      <a:r>
                        <a:rPr lang="en-US" sz="2400" b="1" baseline="30000" dirty="0">
                          <a:effectLst/>
                          <a:latin typeface="Times New Roman" panose="02020603050405020304" pitchFamily="18" charset="0"/>
                          <a:cs typeface="Times New Roman" panose="02020603050405020304" pitchFamily="18" charset="0"/>
                        </a:rPr>
                        <a:t>4</a:t>
                      </a: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260889209"/>
                  </a:ext>
                </a:extLst>
              </a:tr>
              <a:tr h="55258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5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0.25 &lt; p</a:t>
                      </a:r>
                      <a:r>
                        <a:rPr lang="en-US" sz="2000" baseline="-25000">
                          <a:solidFill>
                            <a:schemeClr val="tx1"/>
                          </a:solidFill>
                          <a:effectLst/>
                          <a:latin typeface="Times New Roman" panose="02020603050405020304" pitchFamily="18" charset="0"/>
                          <a:cs typeface="Times New Roman" panose="02020603050405020304" pitchFamily="18" charset="0"/>
                        </a:rPr>
                        <a:t>T</a:t>
                      </a:r>
                      <a:r>
                        <a:rPr lang="en-US" sz="2000">
                          <a:solidFill>
                            <a:schemeClr val="tx1"/>
                          </a:solidFill>
                          <a:effectLst/>
                          <a:latin typeface="Times New Roman" panose="02020603050405020304" pitchFamily="18" charset="0"/>
                          <a:cs typeface="Times New Roman" panose="02020603050405020304" pitchFamily="18" charset="0"/>
                        </a:rPr>
                        <a:t> ≤ 0.5</a:t>
                      </a:r>
                      <a:endParaRPr lang="ru-RU"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3.0∙10</a:t>
                      </a:r>
                      <a:r>
                        <a:rPr lang="en-US" sz="2400" b="1" baseline="30000" dirty="0">
                          <a:effectLst/>
                          <a:latin typeface="Times New Roman" panose="02020603050405020304" pitchFamily="18" charset="0"/>
                          <a:cs typeface="Times New Roman" panose="02020603050405020304" pitchFamily="18" charset="0"/>
                        </a:rPr>
                        <a:t>5</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2.4∙10</a:t>
                      </a:r>
                      <a:r>
                        <a:rPr lang="en-US" sz="2400" b="1" baseline="30000" dirty="0">
                          <a:effectLst/>
                          <a:latin typeface="Times New Roman" panose="02020603050405020304" pitchFamily="18" charset="0"/>
                          <a:cs typeface="Times New Roman" panose="02020603050405020304" pitchFamily="18" charset="0"/>
                        </a:rPr>
                        <a:t>6</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1.1∙10</a:t>
                      </a:r>
                      <a:r>
                        <a:rPr lang="en-US" sz="2400" b="1" baseline="30000" dirty="0">
                          <a:effectLst/>
                          <a:latin typeface="Times New Roman" panose="02020603050405020304" pitchFamily="18" charset="0"/>
                          <a:cs typeface="Times New Roman" panose="02020603050405020304" pitchFamily="18" charset="0"/>
                        </a:rPr>
                        <a:t>6</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3.0∙10</a:t>
                      </a:r>
                      <a:r>
                        <a:rPr lang="en-US" sz="2400" b="1" baseline="30000" dirty="0">
                          <a:effectLst/>
                          <a:latin typeface="Times New Roman" panose="02020603050405020304" pitchFamily="18" charset="0"/>
                          <a:cs typeface="Times New Roman" panose="02020603050405020304" pitchFamily="18" charset="0"/>
                        </a:rPr>
                        <a:t>5</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1.1∙10</a:t>
                      </a:r>
                      <a:r>
                        <a:rPr lang="en-US" sz="2400" b="1" baseline="30000" dirty="0">
                          <a:effectLst/>
                          <a:latin typeface="Times New Roman" panose="02020603050405020304" pitchFamily="18" charset="0"/>
                          <a:cs typeface="Times New Roman" panose="02020603050405020304" pitchFamily="18" charset="0"/>
                        </a:rPr>
                        <a:t>5</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4015575621"/>
                  </a:ext>
                </a:extLst>
              </a:tr>
              <a:tr h="55258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500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0.5 &lt; p</a:t>
                      </a:r>
                      <a:r>
                        <a:rPr lang="en-US" sz="2000" baseline="-25000" dirty="0">
                          <a:solidFill>
                            <a:schemeClr val="tx1"/>
                          </a:solidFill>
                          <a:effectLst/>
                          <a:latin typeface="Times New Roman" panose="02020603050405020304" pitchFamily="18" charset="0"/>
                          <a:cs typeface="Times New Roman" panose="02020603050405020304" pitchFamily="18" charset="0"/>
                        </a:rPr>
                        <a:t>T</a:t>
                      </a:r>
                      <a:r>
                        <a:rPr lang="en-US" sz="2000" dirty="0">
                          <a:solidFill>
                            <a:schemeClr val="tx1"/>
                          </a:solidFill>
                          <a:effectLst/>
                          <a:latin typeface="Times New Roman" panose="02020603050405020304" pitchFamily="18" charset="0"/>
                          <a:cs typeface="Times New Roman" panose="02020603050405020304" pitchFamily="18" charset="0"/>
                        </a:rPr>
                        <a:t> ≤ 1.0</a:t>
                      </a:r>
                      <a:endParaRPr lang="ru-RU"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3.0∙10</a:t>
                      </a:r>
                      <a:r>
                        <a:rPr lang="en-US" sz="2400" b="1" baseline="30000" dirty="0">
                          <a:effectLst/>
                          <a:latin typeface="Times New Roman" panose="02020603050405020304" pitchFamily="18" charset="0"/>
                          <a:cs typeface="Times New Roman" panose="02020603050405020304" pitchFamily="18" charset="0"/>
                        </a:rPr>
                        <a:t>3</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1.0∙10</a:t>
                      </a:r>
                      <a:r>
                        <a:rPr lang="en-US" sz="2400" b="1" baseline="30000" dirty="0">
                          <a:effectLst/>
                          <a:latin typeface="Times New Roman" panose="02020603050405020304" pitchFamily="18" charset="0"/>
                          <a:cs typeface="Times New Roman" panose="02020603050405020304" pitchFamily="18" charset="0"/>
                        </a:rPr>
                        <a:t>6</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1.3∙10</a:t>
                      </a:r>
                      <a:r>
                        <a:rPr lang="en-US" sz="2400" b="1" baseline="30000" dirty="0">
                          <a:effectLst/>
                          <a:latin typeface="Times New Roman" panose="02020603050405020304" pitchFamily="18" charset="0"/>
                          <a:cs typeface="Times New Roman" panose="02020603050405020304" pitchFamily="18" charset="0"/>
                        </a:rPr>
                        <a:t>6</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4.6∙10</a:t>
                      </a:r>
                      <a:r>
                        <a:rPr lang="en-US" sz="2400" b="1" baseline="30000" dirty="0">
                          <a:effectLst/>
                          <a:latin typeface="Times New Roman" panose="02020603050405020304" pitchFamily="18" charset="0"/>
                          <a:cs typeface="Times New Roman" panose="02020603050405020304" pitchFamily="18" charset="0"/>
                        </a:rPr>
                        <a:t>5</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1.6∙10</a:t>
                      </a:r>
                      <a:r>
                        <a:rPr lang="en-US" sz="2400" b="1" baseline="30000" dirty="0">
                          <a:effectLst/>
                          <a:latin typeface="Times New Roman" panose="02020603050405020304" pitchFamily="18" charset="0"/>
                          <a:cs typeface="Times New Roman" panose="02020603050405020304" pitchFamily="18" charset="0"/>
                        </a:rPr>
                        <a:t>5</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2563276508"/>
                  </a:ext>
                </a:extLst>
              </a:tr>
              <a:tr h="55258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500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p</a:t>
                      </a:r>
                      <a:r>
                        <a:rPr lang="en-US" sz="2000" baseline="-25000" dirty="0">
                          <a:solidFill>
                            <a:schemeClr val="tx1"/>
                          </a:solidFill>
                          <a:effectLst/>
                          <a:latin typeface="Times New Roman" panose="02020603050405020304" pitchFamily="18" charset="0"/>
                          <a:cs typeface="Times New Roman" panose="02020603050405020304" pitchFamily="18" charset="0"/>
                        </a:rPr>
                        <a:t>T</a:t>
                      </a:r>
                      <a:r>
                        <a:rPr lang="en-US" sz="2000" dirty="0">
                          <a:solidFill>
                            <a:schemeClr val="tx1"/>
                          </a:solidFill>
                          <a:effectLst/>
                          <a:latin typeface="Times New Roman" panose="02020603050405020304" pitchFamily="18" charset="0"/>
                          <a:cs typeface="Times New Roman" panose="02020603050405020304" pitchFamily="18" charset="0"/>
                        </a:rPr>
                        <a:t> &gt; 1.0</a:t>
                      </a:r>
                      <a:endParaRPr lang="ru-RU"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4.9∙10</a:t>
                      </a:r>
                      <a:r>
                        <a:rPr lang="en-US" sz="2400" b="1" baseline="30000" dirty="0">
                          <a:effectLst/>
                          <a:latin typeface="Times New Roman" panose="02020603050405020304" pitchFamily="18" charset="0"/>
                          <a:cs typeface="Times New Roman" panose="02020603050405020304" pitchFamily="18" charset="0"/>
                        </a:rPr>
                        <a:t>3</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1.1∙10</a:t>
                      </a:r>
                      <a:r>
                        <a:rPr lang="en-US" sz="2400" b="1" baseline="30000" dirty="0">
                          <a:effectLst/>
                          <a:latin typeface="Times New Roman" panose="02020603050405020304" pitchFamily="18" charset="0"/>
                          <a:cs typeface="Times New Roman" panose="02020603050405020304" pitchFamily="18" charset="0"/>
                        </a:rPr>
                        <a:t>5</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1.1∙10</a:t>
                      </a:r>
                      <a:r>
                        <a:rPr lang="en-US" sz="2400" b="1" baseline="30000" dirty="0">
                          <a:effectLst/>
                          <a:latin typeface="Times New Roman" panose="02020603050405020304" pitchFamily="18" charset="0"/>
                          <a:cs typeface="Times New Roman" panose="02020603050405020304" pitchFamily="18" charset="0"/>
                        </a:rPr>
                        <a:t>5</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50000"/>
                        </a:lnSpc>
                        <a:spcAft>
                          <a:spcPts val="0"/>
                        </a:spcAft>
                      </a:pPr>
                      <a:r>
                        <a:rPr lang="en-US" sz="2400" b="1" dirty="0">
                          <a:effectLst/>
                          <a:latin typeface="Times New Roman" panose="02020603050405020304" pitchFamily="18" charset="0"/>
                          <a:cs typeface="Times New Roman" panose="02020603050405020304" pitchFamily="18" charset="0"/>
                        </a:rPr>
                        <a:t>5.0∙10</a:t>
                      </a:r>
                      <a:r>
                        <a:rPr lang="en-US" sz="2400" b="1" baseline="30000" dirty="0">
                          <a:effectLst/>
                          <a:latin typeface="Times New Roman" panose="02020603050405020304" pitchFamily="18" charset="0"/>
                          <a:cs typeface="Times New Roman" panose="02020603050405020304" pitchFamily="18" charset="0"/>
                        </a:rPr>
                        <a:t>4</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328359128"/>
                  </a:ext>
                </a:extLst>
              </a:tr>
            </a:tbl>
          </a:graphicData>
        </a:graphic>
      </p:graphicFrame>
    </p:spTree>
    <p:extLst>
      <p:ext uri="{BB962C8B-B14F-4D97-AF65-F5344CB8AC3E}">
        <p14:creationId xmlns:p14="http://schemas.microsoft.com/office/powerpoint/2010/main" val="405500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0FC1BF3-A2FC-4E14-9499-D2997A45D47C}"/>
              </a:ext>
            </a:extLst>
          </p:cNvPr>
          <p:cNvSpPr>
            <a:spLocks noGrp="1"/>
          </p:cNvSpPr>
          <p:nvPr>
            <p:ph type="title"/>
          </p:nvPr>
        </p:nvSpPr>
        <p:spPr/>
        <p:txBody>
          <a:bodyPr/>
          <a:lstStyle/>
          <a:p>
            <a:r>
              <a:rPr kumimoji="0" lang="en-US" sz="4000" b="0" i="0" u="none" strike="noStrike" kern="0" cap="none" spc="0" normalizeH="0" baseline="0" noProof="0" dirty="0">
                <a:ln>
                  <a:noFill/>
                </a:ln>
                <a:solidFill>
                  <a:srgbClr val="B2B2B2"/>
                </a:solidFill>
                <a:effectLst>
                  <a:outerShdw blurRad="38100" dist="38100" dir="2700000" algn="tl">
                    <a:srgbClr val="FFFFFF"/>
                  </a:outerShdw>
                </a:effectLst>
                <a:uLnTx/>
                <a:uFillTx/>
                <a:latin typeface="Arial"/>
                <a:ea typeface="+mj-ea"/>
                <a:cs typeface="+mj-cs"/>
              </a:rPr>
              <a:t>Reconstructed mass M for π</a:t>
            </a:r>
            <a:r>
              <a:rPr kumimoji="0" lang="en-US" sz="4000" b="0" i="0" u="none" strike="noStrike" kern="0" cap="none" spc="0" normalizeH="0" baseline="33000" noProof="0" dirty="0">
                <a:ln>
                  <a:noFill/>
                </a:ln>
                <a:solidFill>
                  <a:srgbClr val="B2B2B2"/>
                </a:solidFill>
                <a:effectLst>
                  <a:outerShdw blurRad="38100" dist="38100" dir="2700000" algn="tl">
                    <a:srgbClr val="FFFFFF"/>
                  </a:outerShdw>
                </a:effectLst>
                <a:uLnTx/>
                <a:uFillTx/>
                <a:latin typeface="Arial"/>
                <a:ea typeface="+mj-ea"/>
                <a:cs typeface="+mj-cs"/>
              </a:rPr>
              <a:t>+</a:t>
            </a:r>
            <a:r>
              <a:rPr kumimoji="0" lang="en-US" sz="4000" b="0" i="0" u="none" strike="noStrike" kern="0" cap="none" spc="0" normalizeH="0" baseline="0" noProof="0" dirty="0">
                <a:ln>
                  <a:noFill/>
                </a:ln>
                <a:solidFill>
                  <a:srgbClr val="B2B2B2"/>
                </a:solidFill>
                <a:effectLst>
                  <a:outerShdw blurRad="38100" dist="38100" dir="2700000" algn="tl">
                    <a:srgbClr val="FFFFFF"/>
                  </a:outerShdw>
                </a:effectLst>
                <a:uLnTx/>
                <a:uFillTx/>
                <a:latin typeface="Arial"/>
                <a:ea typeface="+mj-ea"/>
                <a:cs typeface="+mj-cs"/>
              </a:rPr>
              <a:t>π</a:t>
            </a:r>
            <a:r>
              <a:rPr kumimoji="0" lang="en-US" sz="4000" b="0" i="0" u="none" strike="noStrike" kern="0" cap="none" spc="0" normalizeH="0" baseline="33000" noProof="0" dirty="0">
                <a:ln>
                  <a:noFill/>
                </a:ln>
                <a:solidFill>
                  <a:srgbClr val="B2B2B2"/>
                </a:solidFill>
                <a:effectLst>
                  <a:outerShdw blurRad="38100" dist="38100" dir="2700000" algn="tl">
                    <a:srgbClr val="FFFFFF"/>
                  </a:outerShdw>
                </a:effectLst>
                <a:uLnTx/>
                <a:uFillTx/>
                <a:latin typeface="Arial"/>
                <a:ea typeface="+mj-ea"/>
                <a:cs typeface="+mj-cs"/>
              </a:rPr>
              <a:t>-</a:t>
            </a:r>
            <a:r>
              <a:rPr kumimoji="0" lang="en-US" sz="4000" b="0" i="0" u="none" strike="noStrike" kern="0" cap="none" spc="0" normalizeH="0" baseline="0" noProof="0" dirty="0">
                <a:ln>
                  <a:noFill/>
                </a:ln>
                <a:solidFill>
                  <a:srgbClr val="B2B2B2"/>
                </a:solidFill>
                <a:effectLst>
                  <a:outerShdw blurRad="38100" dist="38100" dir="2700000" algn="tl">
                    <a:srgbClr val="FFFFFF"/>
                  </a:outerShdw>
                </a:effectLst>
                <a:uLnTx/>
                <a:uFillTx/>
                <a:latin typeface="Arial"/>
                <a:ea typeface="+mj-ea"/>
                <a:cs typeface="+mj-cs"/>
              </a:rPr>
              <a:t>π</a:t>
            </a:r>
            <a:r>
              <a:rPr kumimoji="0" lang="en-US" sz="4000" b="0" i="0" u="none" strike="noStrike" kern="0" cap="none" spc="0" normalizeH="0" baseline="33000" noProof="0" dirty="0">
                <a:ln>
                  <a:noFill/>
                </a:ln>
                <a:solidFill>
                  <a:srgbClr val="B2B2B2"/>
                </a:solidFill>
                <a:effectLst>
                  <a:outerShdw blurRad="38100" dist="38100" dir="2700000" algn="tl">
                    <a:srgbClr val="FFFFFF"/>
                  </a:outerShdw>
                </a:effectLst>
                <a:uLnTx/>
                <a:uFillTx/>
                <a:latin typeface="Arial"/>
                <a:ea typeface="+mj-ea"/>
                <a:cs typeface="+mj-cs"/>
              </a:rPr>
              <a:t>0</a:t>
            </a:r>
            <a:r>
              <a:rPr kumimoji="0" lang="en-US" sz="4000" b="0" i="0" u="none" strike="noStrike" kern="0" cap="none" spc="0" normalizeH="0" baseline="0" noProof="0" dirty="0">
                <a:ln>
                  <a:noFill/>
                </a:ln>
                <a:solidFill>
                  <a:srgbClr val="B2B2B2"/>
                </a:solidFill>
                <a:effectLst>
                  <a:outerShdw blurRad="38100" dist="38100" dir="2700000" algn="tl">
                    <a:srgbClr val="FFFFFF"/>
                  </a:outerShdw>
                </a:effectLst>
                <a:uLnTx/>
                <a:uFillTx/>
                <a:latin typeface="Arial"/>
                <a:ea typeface="+mj-ea"/>
                <a:cs typeface="+mj-cs"/>
              </a:rPr>
              <a:t> clusters with cut on π</a:t>
            </a:r>
            <a:r>
              <a:rPr kumimoji="0" lang="en-US" sz="4000" b="0" i="0" u="none" strike="noStrike" kern="0" cap="none" spc="0" normalizeH="0" baseline="33000" noProof="0" dirty="0">
                <a:ln>
                  <a:noFill/>
                </a:ln>
                <a:solidFill>
                  <a:srgbClr val="B2B2B2"/>
                </a:solidFill>
                <a:effectLst>
                  <a:outerShdw blurRad="38100" dist="38100" dir="2700000" algn="tl">
                    <a:srgbClr val="FFFFFF"/>
                  </a:outerShdw>
                </a:effectLst>
                <a:uLnTx/>
                <a:uFillTx/>
                <a:latin typeface="Arial"/>
                <a:ea typeface="+mj-ea"/>
                <a:cs typeface="+mj-cs"/>
              </a:rPr>
              <a:t>0 </a:t>
            </a:r>
            <a:r>
              <a:rPr kumimoji="0" lang="en-US" sz="4000" b="0" i="0" u="none" strike="noStrike" kern="0" cap="none" spc="0" normalizeH="0" baseline="0" noProof="0" dirty="0">
                <a:ln>
                  <a:noFill/>
                </a:ln>
                <a:solidFill>
                  <a:srgbClr val="B2B2B2"/>
                </a:solidFill>
                <a:effectLst>
                  <a:outerShdw blurRad="38100" dist="38100" dir="2700000" algn="tl">
                    <a:srgbClr val="FFFFFF"/>
                  </a:outerShdw>
                </a:effectLst>
                <a:uLnTx/>
                <a:uFillTx/>
                <a:latin typeface="Arial"/>
                <a:ea typeface="+mj-ea"/>
                <a:cs typeface="+mj-cs"/>
              </a:rPr>
              <a:t>mass</a:t>
            </a:r>
            <a:endParaRPr lang="ru-RU" sz="4000" dirty="0"/>
          </a:p>
        </p:txBody>
      </p:sp>
      <p:pic>
        <p:nvPicPr>
          <p:cNvPr id="7" name="Объект 6">
            <a:extLst>
              <a:ext uri="{FF2B5EF4-FFF2-40B4-BE49-F238E27FC236}">
                <a16:creationId xmlns:a16="http://schemas.microsoft.com/office/drawing/2014/main" id="{A9CD8FC0-9D88-44E7-AFE3-616314DA3575}"/>
              </a:ext>
            </a:extLst>
          </p:cNvPr>
          <p:cNvPicPr>
            <a:picLocks noGrp="1" noChangeAspect="1"/>
          </p:cNvPicPr>
          <p:nvPr>
            <p:ph idx="1"/>
          </p:nvPr>
        </p:nvPicPr>
        <p:blipFill>
          <a:blip r:embed="rId2"/>
          <a:stretch>
            <a:fillRect/>
          </a:stretch>
        </p:blipFill>
        <p:spPr>
          <a:xfrm>
            <a:off x="107505" y="1628800"/>
            <a:ext cx="8955986" cy="4285932"/>
          </a:xfrm>
          <a:prstGeom prst="rect">
            <a:avLst/>
          </a:prstGeom>
        </p:spPr>
      </p:pic>
      <p:sp>
        <p:nvSpPr>
          <p:cNvPr id="4" name="Дата 3">
            <a:extLst>
              <a:ext uri="{FF2B5EF4-FFF2-40B4-BE49-F238E27FC236}">
                <a16:creationId xmlns:a16="http://schemas.microsoft.com/office/drawing/2014/main" id="{E68514B7-D967-46A8-BBF7-7067D4574FA4}"/>
              </a:ext>
            </a:extLst>
          </p:cNvPr>
          <p:cNvSpPr>
            <a:spLocks noGrp="1"/>
          </p:cNvSpPr>
          <p:nvPr>
            <p:ph type="dt" sz="half" idx="10"/>
          </p:nvPr>
        </p:nvSpPr>
        <p:spPr/>
        <p:txBody>
          <a:bodyPr/>
          <a:lstStyle/>
          <a:p>
            <a:r>
              <a:rPr lang="en-US" altLang="ru-RU"/>
              <a:t>SPD 2021</a:t>
            </a:r>
            <a:endParaRPr lang="ru-RU" altLang="ru-RU" dirty="0"/>
          </a:p>
        </p:txBody>
      </p:sp>
      <p:sp>
        <p:nvSpPr>
          <p:cNvPr id="5" name="Нижний колонтитул 4">
            <a:extLst>
              <a:ext uri="{FF2B5EF4-FFF2-40B4-BE49-F238E27FC236}">
                <a16:creationId xmlns:a16="http://schemas.microsoft.com/office/drawing/2014/main" id="{70A0543F-A3D7-4D18-B033-762D72AD4C1D}"/>
              </a:ext>
            </a:extLst>
          </p:cNvPr>
          <p:cNvSpPr>
            <a:spLocks noGrp="1"/>
          </p:cNvSpPr>
          <p:nvPr>
            <p:ph type="ftr" sz="quarter" idx="11"/>
          </p:nvPr>
        </p:nvSpPr>
        <p:spPr/>
        <p:txBody>
          <a:bodyPr/>
          <a:lstStyle/>
          <a:p>
            <a:r>
              <a:rPr lang="en-US" altLang="ru-RU"/>
              <a:t>V. Mochalov, SPASCHARM project</a:t>
            </a:r>
            <a:endParaRPr lang="ru-RU" altLang="ru-RU" dirty="0"/>
          </a:p>
        </p:txBody>
      </p:sp>
      <p:sp>
        <p:nvSpPr>
          <p:cNvPr id="6" name="Номер слайда 5">
            <a:extLst>
              <a:ext uri="{FF2B5EF4-FFF2-40B4-BE49-F238E27FC236}">
                <a16:creationId xmlns:a16="http://schemas.microsoft.com/office/drawing/2014/main" id="{B93EEBA9-D321-4928-BDFE-E2AC803F8F8C}"/>
              </a:ext>
            </a:extLst>
          </p:cNvPr>
          <p:cNvSpPr>
            <a:spLocks noGrp="1"/>
          </p:cNvSpPr>
          <p:nvPr>
            <p:ph type="sldNum" sz="quarter" idx="12"/>
          </p:nvPr>
        </p:nvSpPr>
        <p:spPr/>
        <p:txBody>
          <a:bodyPr/>
          <a:lstStyle/>
          <a:p>
            <a:fld id="{36A10669-CE8A-4DA0-B546-D3B064FB49D9}" type="slidenum">
              <a:rPr lang="ru-RU" altLang="ru-RU" smtClean="0"/>
              <a:pPr/>
              <a:t>35</a:t>
            </a:fld>
            <a:endParaRPr lang="ru-RU" altLang="ru-RU"/>
          </a:p>
        </p:txBody>
      </p:sp>
    </p:spTree>
    <p:extLst>
      <p:ext uri="{BB962C8B-B14F-4D97-AF65-F5344CB8AC3E}">
        <p14:creationId xmlns:p14="http://schemas.microsoft.com/office/powerpoint/2010/main" val="26804998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7F926B0-A66B-4803-B677-CF54F7A7747B}"/>
              </a:ext>
            </a:extLst>
          </p:cNvPr>
          <p:cNvSpPr>
            <a:spLocks noGrp="1"/>
          </p:cNvSpPr>
          <p:nvPr>
            <p:ph type="title"/>
          </p:nvPr>
        </p:nvSpPr>
        <p:spPr/>
        <p:txBody>
          <a:bodyPr/>
          <a:lstStyle/>
          <a:p>
            <a:r>
              <a:rPr lang="en-US" sz="3200" dirty="0"/>
              <a:t>Expected statistic and accuracy for </a:t>
            </a:r>
            <a:r>
              <a:rPr lang="el-GR" sz="3200" dirty="0"/>
              <a:t>ω(782</a:t>
            </a:r>
            <a:r>
              <a:rPr lang="en-US" sz="3200" dirty="0"/>
              <a:t>) measurements</a:t>
            </a:r>
            <a:endParaRPr lang="ru-RU" sz="3200" dirty="0"/>
          </a:p>
        </p:txBody>
      </p:sp>
      <p:pic>
        <p:nvPicPr>
          <p:cNvPr id="11" name="Объект 10">
            <a:extLst>
              <a:ext uri="{FF2B5EF4-FFF2-40B4-BE49-F238E27FC236}">
                <a16:creationId xmlns:a16="http://schemas.microsoft.com/office/drawing/2014/main" id="{5B13C58C-8993-4631-9F61-7AD8A87752CE}"/>
              </a:ext>
            </a:extLst>
          </p:cNvPr>
          <p:cNvPicPr>
            <a:picLocks noGrp="1" noChangeAspect="1"/>
          </p:cNvPicPr>
          <p:nvPr>
            <p:ph idx="1"/>
          </p:nvPr>
        </p:nvPicPr>
        <p:blipFill>
          <a:blip r:embed="rId2"/>
          <a:stretch>
            <a:fillRect/>
          </a:stretch>
        </p:blipFill>
        <p:spPr>
          <a:xfrm>
            <a:off x="251520" y="1422000"/>
            <a:ext cx="8784976" cy="2295031"/>
          </a:xfrm>
        </p:spPr>
      </p:pic>
      <p:sp>
        <p:nvSpPr>
          <p:cNvPr id="4" name="Дата 3">
            <a:extLst>
              <a:ext uri="{FF2B5EF4-FFF2-40B4-BE49-F238E27FC236}">
                <a16:creationId xmlns:a16="http://schemas.microsoft.com/office/drawing/2014/main" id="{9FFBF8BF-F5AA-4FE9-A9E7-F75237214F56}"/>
              </a:ext>
            </a:extLst>
          </p:cNvPr>
          <p:cNvSpPr>
            <a:spLocks noGrp="1"/>
          </p:cNvSpPr>
          <p:nvPr>
            <p:ph type="dt" sz="half" idx="10"/>
          </p:nvPr>
        </p:nvSpPr>
        <p:spPr/>
        <p:txBody>
          <a:bodyPr/>
          <a:lstStyle/>
          <a:p>
            <a:r>
              <a:rPr lang="en-US" altLang="ru-RU"/>
              <a:t>SPD 2021</a:t>
            </a:r>
            <a:endParaRPr lang="ru-RU" altLang="ru-RU" dirty="0"/>
          </a:p>
        </p:txBody>
      </p:sp>
      <p:sp>
        <p:nvSpPr>
          <p:cNvPr id="5" name="Нижний колонтитул 4">
            <a:extLst>
              <a:ext uri="{FF2B5EF4-FFF2-40B4-BE49-F238E27FC236}">
                <a16:creationId xmlns:a16="http://schemas.microsoft.com/office/drawing/2014/main" id="{AAD537D7-5973-4677-9898-54E24DF325D2}"/>
              </a:ext>
            </a:extLst>
          </p:cNvPr>
          <p:cNvSpPr>
            <a:spLocks noGrp="1"/>
          </p:cNvSpPr>
          <p:nvPr>
            <p:ph type="ftr" sz="quarter" idx="11"/>
          </p:nvPr>
        </p:nvSpPr>
        <p:spPr/>
        <p:txBody>
          <a:bodyPr/>
          <a:lstStyle/>
          <a:p>
            <a:r>
              <a:rPr lang="en-US" altLang="ru-RU"/>
              <a:t>V. Mochalov, SPASCHARM project</a:t>
            </a:r>
            <a:endParaRPr lang="ru-RU" altLang="ru-RU" dirty="0"/>
          </a:p>
        </p:txBody>
      </p:sp>
      <p:sp>
        <p:nvSpPr>
          <p:cNvPr id="6" name="Номер слайда 5">
            <a:extLst>
              <a:ext uri="{FF2B5EF4-FFF2-40B4-BE49-F238E27FC236}">
                <a16:creationId xmlns:a16="http://schemas.microsoft.com/office/drawing/2014/main" id="{51AAA566-3DFE-4CBA-B2D2-6579541C1395}"/>
              </a:ext>
            </a:extLst>
          </p:cNvPr>
          <p:cNvSpPr>
            <a:spLocks noGrp="1"/>
          </p:cNvSpPr>
          <p:nvPr>
            <p:ph type="sldNum" sz="quarter" idx="12"/>
          </p:nvPr>
        </p:nvSpPr>
        <p:spPr/>
        <p:txBody>
          <a:bodyPr/>
          <a:lstStyle/>
          <a:p>
            <a:fld id="{36A10669-CE8A-4DA0-B546-D3B064FB49D9}" type="slidenum">
              <a:rPr lang="ru-RU" altLang="ru-RU" smtClean="0"/>
              <a:pPr/>
              <a:t>36</a:t>
            </a:fld>
            <a:endParaRPr lang="ru-RU" altLang="ru-RU"/>
          </a:p>
        </p:txBody>
      </p:sp>
      <p:pic>
        <p:nvPicPr>
          <p:cNvPr id="13" name="Рисунок 12">
            <a:extLst>
              <a:ext uri="{FF2B5EF4-FFF2-40B4-BE49-F238E27FC236}">
                <a16:creationId xmlns:a16="http://schemas.microsoft.com/office/drawing/2014/main" id="{96BD8EFE-E4E1-4B2C-8764-10BAA49784DE}"/>
              </a:ext>
            </a:extLst>
          </p:cNvPr>
          <p:cNvPicPr>
            <a:picLocks noChangeAspect="1"/>
          </p:cNvPicPr>
          <p:nvPr/>
        </p:nvPicPr>
        <p:blipFill>
          <a:blip r:embed="rId3"/>
          <a:stretch>
            <a:fillRect/>
          </a:stretch>
        </p:blipFill>
        <p:spPr>
          <a:xfrm>
            <a:off x="251520" y="3717030"/>
            <a:ext cx="8784976" cy="2448273"/>
          </a:xfrm>
          <a:prstGeom prst="rect">
            <a:avLst/>
          </a:prstGeom>
        </p:spPr>
      </p:pic>
    </p:spTree>
    <p:extLst>
      <p:ext uri="{BB962C8B-B14F-4D97-AF65-F5344CB8AC3E}">
        <p14:creationId xmlns:p14="http://schemas.microsoft.com/office/powerpoint/2010/main" val="12852441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FB20D5-A1AE-43D3-945B-AD5BA4DE894D}"/>
              </a:ext>
            </a:extLst>
          </p:cNvPr>
          <p:cNvSpPr>
            <a:spLocks noGrp="1"/>
          </p:cNvSpPr>
          <p:nvPr>
            <p:ph type="title"/>
          </p:nvPr>
        </p:nvSpPr>
        <p:spPr/>
        <p:txBody>
          <a:bodyPr/>
          <a:lstStyle/>
          <a:p>
            <a:r>
              <a:rPr lang="en-US" dirty="0"/>
              <a:t>Run 2021 preliminary plan</a:t>
            </a:r>
            <a:endParaRPr lang="ru-RU" dirty="0"/>
          </a:p>
        </p:txBody>
      </p:sp>
      <p:sp>
        <p:nvSpPr>
          <p:cNvPr id="3" name="Объект 2">
            <a:extLst>
              <a:ext uri="{FF2B5EF4-FFF2-40B4-BE49-F238E27FC236}">
                <a16:creationId xmlns:a16="http://schemas.microsoft.com/office/drawing/2014/main" id="{F58500ED-5D4C-4BEA-BB20-287ADB185677}"/>
              </a:ext>
            </a:extLst>
          </p:cNvPr>
          <p:cNvSpPr>
            <a:spLocks noGrp="1"/>
          </p:cNvSpPr>
          <p:nvPr>
            <p:ph idx="1"/>
          </p:nvPr>
        </p:nvSpPr>
        <p:spPr/>
        <p:txBody>
          <a:bodyPr/>
          <a:lstStyle/>
          <a:p>
            <a:r>
              <a:rPr lang="en-US" sz="2600" dirty="0"/>
              <a:t>A</a:t>
            </a:r>
            <a:r>
              <a:rPr lang="en-US" sz="2600" baseline="-25000" dirty="0"/>
              <a:t>N</a:t>
            </a:r>
            <a:r>
              <a:rPr lang="en-US" sz="2600" dirty="0"/>
              <a:t> measurements in charged pion, K</a:t>
            </a:r>
            <a:r>
              <a:rPr lang="en-US" sz="2600" baseline="33000" dirty="0"/>
              <a:t>0</a:t>
            </a:r>
            <a:r>
              <a:rPr lang="en-US" sz="2600" dirty="0"/>
              <a:t> and ω(782) production with polarized target </a:t>
            </a:r>
          </a:p>
          <a:p>
            <a:pPr marL="361950" indent="0">
              <a:buNone/>
            </a:pPr>
            <a:r>
              <a:rPr lang="en-US" sz="2600" dirty="0">
                <a:solidFill>
                  <a:srgbClr val="FF0000"/>
                </a:solidFill>
              </a:rPr>
              <a:t>were destroyed due to COVID-19 limitations in Moscow region and JINR</a:t>
            </a:r>
          </a:p>
          <a:p>
            <a:r>
              <a:rPr lang="en-US" sz="2600" dirty="0">
                <a:solidFill>
                  <a:srgbClr val="00B050"/>
                </a:solidFill>
              </a:rPr>
              <a:t>New program:</a:t>
            </a:r>
          </a:p>
          <a:p>
            <a:pPr lvl="1"/>
            <a:r>
              <a:rPr lang="en-US" sz="2600" dirty="0">
                <a:solidFill>
                  <a:srgbClr val="00B050"/>
                </a:solidFill>
              </a:rPr>
              <a:t>Precise study of Dilution factor</a:t>
            </a:r>
          </a:p>
          <a:p>
            <a:pPr lvl="1"/>
            <a:r>
              <a:rPr lang="en-US" sz="2600" dirty="0">
                <a:solidFill>
                  <a:srgbClr val="00B050"/>
                </a:solidFill>
              </a:rPr>
              <a:t>A-dependence of vector-mesons and </a:t>
            </a:r>
            <a:r>
              <a:rPr lang="en-US" sz="2600" dirty="0">
                <a:solidFill>
                  <a:srgbClr val="00B050"/>
                </a:solidFill>
                <a:ea typeface="+mn-ea"/>
                <a:cs typeface="+mn-cs"/>
              </a:rPr>
              <a:t>Λ-hyperon production</a:t>
            </a:r>
          </a:p>
          <a:p>
            <a:pPr lvl="1"/>
            <a:r>
              <a:rPr lang="en-US" sz="2600" dirty="0">
                <a:solidFill>
                  <a:srgbClr val="00B050"/>
                </a:solidFill>
              </a:rPr>
              <a:t>Spin density matrix of vector mesons (?)</a:t>
            </a:r>
          </a:p>
          <a:p>
            <a:pPr lvl="1"/>
            <a:r>
              <a:rPr lang="en-US" sz="2600" dirty="0">
                <a:solidFill>
                  <a:srgbClr val="00B050"/>
                </a:solidFill>
              </a:rPr>
              <a:t>Λ-hyperon polarization (?)</a:t>
            </a:r>
            <a:endParaRPr lang="ru-RU" sz="2600" dirty="0">
              <a:solidFill>
                <a:srgbClr val="00B050"/>
              </a:solidFill>
            </a:endParaRPr>
          </a:p>
        </p:txBody>
      </p:sp>
      <p:sp>
        <p:nvSpPr>
          <p:cNvPr id="4" name="Дата 3">
            <a:extLst>
              <a:ext uri="{FF2B5EF4-FFF2-40B4-BE49-F238E27FC236}">
                <a16:creationId xmlns:a16="http://schemas.microsoft.com/office/drawing/2014/main" id="{0866D539-5CDE-42AB-BF79-6A47C35119E8}"/>
              </a:ext>
            </a:extLst>
          </p:cNvPr>
          <p:cNvSpPr>
            <a:spLocks noGrp="1"/>
          </p:cNvSpPr>
          <p:nvPr>
            <p:ph type="dt" sz="half" idx="10"/>
          </p:nvPr>
        </p:nvSpPr>
        <p:spPr/>
        <p:txBody>
          <a:bodyPr/>
          <a:lstStyle/>
          <a:p>
            <a:r>
              <a:rPr lang="en-US" altLang="ru-RU" dirty="0"/>
              <a:t>SPD 2021</a:t>
            </a:r>
            <a:endParaRPr lang="ru-RU" altLang="ru-RU" dirty="0"/>
          </a:p>
        </p:txBody>
      </p:sp>
      <p:sp>
        <p:nvSpPr>
          <p:cNvPr id="5" name="Нижний колонтитул 4">
            <a:extLst>
              <a:ext uri="{FF2B5EF4-FFF2-40B4-BE49-F238E27FC236}">
                <a16:creationId xmlns:a16="http://schemas.microsoft.com/office/drawing/2014/main" id="{FBD6B412-8F26-4ADA-86DC-B8AAF7291AAC}"/>
              </a:ext>
            </a:extLst>
          </p:cNvPr>
          <p:cNvSpPr>
            <a:spLocks noGrp="1"/>
          </p:cNvSpPr>
          <p:nvPr>
            <p:ph type="ftr" sz="quarter" idx="11"/>
          </p:nvPr>
        </p:nvSpPr>
        <p:spPr/>
        <p:txBody>
          <a:bodyPr/>
          <a:lstStyle/>
          <a:p>
            <a:r>
              <a:rPr lang="en-US" altLang="ru-RU" dirty="0"/>
              <a:t>V. </a:t>
            </a:r>
            <a:r>
              <a:rPr lang="en-US" altLang="ru-RU" dirty="0" err="1"/>
              <a:t>Mochalov</a:t>
            </a:r>
            <a:r>
              <a:rPr lang="en-US" altLang="ru-RU" dirty="0"/>
              <a:t>, SPASCHARM project</a:t>
            </a:r>
            <a:endParaRPr lang="ru-RU" altLang="ru-RU" dirty="0"/>
          </a:p>
        </p:txBody>
      </p:sp>
      <p:sp>
        <p:nvSpPr>
          <p:cNvPr id="6" name="Номер слайда 5">
            <a:extLst>
              <a:ext uri="{FF2B5EF4-FFF2-40B4-BE49-F238E27FC236}">
                <a16:creationId xmlns:a16="http://schemas.microsoft.com/office/drawing/2014/main" id="{FA906135-1832-405B-9F30-F928A913CC14}"/>
              </a:ext>
            </a:extLst>
          </p:cNvPr>
          <p:cNvSpPr>
            <a:spLocks noGrp="1"/>
          </p:cNvSpPr>
          <p:nvPr>
            <p:ph type="sldNum" sz="quarter" idx="12"/>
          </p:nvPr>
        </p:nvSpPr>
        <p:spPr/>
        <p:txBody>
          <a:bodyPr/>
          <a:lstStyle/>
          <a:p>
            <a:fld id="{36A10669-CE8A-4DA0-B546-D3B064FB49D9}" type="slidenum">
              <a:rPr lang="ru-RU" altLang="ru-RU" smtClean="0"/>
              <a:pPr/>
              <a:t>37</a:t>
            </a:fld>
            <a:endParaRPr lang="ru-RU" altLang="ru-RU"/>
          </a:p>
        </p:txBody>
      </p:sp>
    </p:spTree>
    <p:extLst>
      <p:ext uri="{BB962C8B-B14F-4D97-AF65-F5344CB8AC3E}">
        <p14:creationId xmlns:p14="http://schemas.microsoft.com/office/powerpoint/2010/main" val="44527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3101262-6558-4478-A2D0-A6804B568999}"/>
              </a:ext>
            </a:extLst>
          </p:cNvPr>
          <p:cNvSpPr>
            <a:spLocks noGrp="1"/>
          </p:cNvSpPr>
          <p:nvPr>
            <p:ph type="title"/>
          </p:nvPr>
        </p:nvSpPr>
        <p:spPr>
          <a:xfrm>
            <a:off x="457200" y="277813"/>
            <a:ext cx="8229600" cy="918939"/>
          </a:xfrm>
        </p:spPr>
        <p:txBody>
          <a:bodyPr/>
          <a:lstStyle/>
          <a:p>
            <a:r>
              <a:rPr lang="en-US" dirty="0"/>
              <a:t>SPASCHARM plans</a:t>
            </a:r>
            <a:endParaRPr lang="ru-RU" dirty="0"/>
          </a:p>
        </p:txBody>
      </p:sp>
      <p:sp>
        <p:nvSpPr>
          <p:cNvPr id="3" name="Объект 2">
            <a:extLst>
              <a:ext uri="{FF2B5EF4-FFF2-40B4-BE49-F238E27FC236}">
                <a16:creationId xmlns:a16="http://schemas.microsoft.com/office/drawing/2014/main" id="{5B084245-3BBB-41DE-9482-8FD03CCD14EA}"/>
              </a:ext>
            </a:extLst>
          </p:cNvPr>
          <p:cNvSpPr>
            <a:spLocks noGrp="1"/>
          </p:cNvSpPr>
          <p:nvPr>
            <p:ph idx="1"/>
          </p:nvPr>
        </p:nvSpPr>
        <p:spPr>
          <a:xfrm>
            <a:off x="457200" y="1196752"/>
            <a:ext cx="8229600" cy="4934173"/>
          </a:xfrm>
        </p:spPr>
        <p:txBody>
          <a:bodyPr/>
          <a:lstStyle/>
          <a:p>
            <a:r>
              <a:rPr lang="en-US" dirty="0">
                <a:solidFill>
                  <a:srgbClr val="00B050"/>
                </a:solidFill>
              </a:rPr>
              <a:t>Data tacking run with polarized target (2022?)</a:t>
            </a:r>
          </a:p>
          <a:p>
            <a:r>
              <a:rPr lang="en-US" dirty="0"/>
              <a:t>Add big drift chambers (PINP-ITEP)</a:t>
            </a:r>
          </a:p>
          <a:p>
            <a:r>
              <a:rPr lang="en-US" dirty="0"/>
              <a:t>Add new beam detectors (together with </a:t>
            </a:r>
            <a:r>
              <a:rPr lang="en-US" dirty="0" err="1"/>
              <a:t>MEPhI</a:t>
            </a:r>
            <a:r>
              <a:rPr lang="en-US" dirty="0"/>
              <a:t>)</a:t>
            </a:r>
          </a:p>
          <a:p>
            <a:pPr lvl="1"/>
            <a:r>
              <a:rPr lang="en-US" dirty="0"/>
              <a:t>New fiber hodoscope</a:t>
            </a:r>
          </a:p>
          <a:p>
            <a:pPr lvl="1"/>
            <a:r>
              <a:rPr lang="en-US" dirty="0"/>
              <a:t>Beam profilometer and prototype of tagging station for beam-line 24 </a:t>
            </a:r>
          </a:p>
          <a:p>
            <a:r>
              <a:rPr lang="en-US" dirty="0"/>
              <a:t>Realistic simulation</a:t>
            </a:r>
            <a:endParaRPr lang="ru-RU" dirty="0"/>
          </a:p>
        </p:txBody>
      </p:sp>
      <p:sp>
        <p:nvSpPr>
          <p:cNvPr id="4" name="Дата 3">
            <a:extLst>
              <a:ext uri="{FF2B5EF4-FFF2-40B4-BE49-F238E27FC236}">
                <a16:creationId xmlns:a16="http://schemas.microsoft.com/office/drawing/2014/main" id="{19A7EE7A-30DC-43E2-BBA4-7A6B3288EE30}"/>
              </a:ext>
            </a:extLst>
          </p:cNvPr>
          <p:cNvSpPr>
            <a:spLocks noGrp="1"/>
          </p:cNvSpPr>
          <p:nvPr>
            <p:ph type="dt" sz="half" idx="10"/>
          </p:nvPr>
        </p:nvSpPr>
        <p:spPr/>
        <p:txBody>
          <a:bodyPr/>
          <a:lstStyle/>
          <a:p>
            <a:r>
              <a:rPr lang="en-US" altLang="ru-RU"/>
              <a:t>SPD 2021</a:t>
            </a:r>
            <a:endParaRPr lang="ru-RU" altLang="ru-RU" dirty="0"/>
          </a:p>
        </p:txBody>
      </p:sp>
      <p:sp>
        <p:nvSpPr>
          <p:cNvPr id="5" name="Нижний колонтитул 4">
            <a:extLst>
              <a:ext uri="{FF2B5EF4-FFF2-40B4-BE49-F238E27FC236}">
                <a16:creationId xmlns:a16="http://schemas.microsoft.com/office/drawing/2014/main" id="{7B096279-C6A5-4EED-ADFF-A5FA648ECAF7}"/>
              </a:ext>
            </a:extLst>
          </p:cNvPr>
          <p:cNvSpPr>
            <a:spLocks noGrp="1"/>
          </p:cNvSpPr>
          <p:nvPr>
            <p:ph type="ftr" sz="quarter" idx="11"/>
          </p:nvPr>
        </p:nvSpPr>
        <p:spPr/>
        <p:txBody>
          <a:bodyPr/>
          <a:lstStyle/>
          <a:p>
            <a:r>
              <a:rPr lang="en-US" altLang="ru-RU"/>
              <a:t>V. Mochalov, SPASCHARM project</a:t>
            </a:r>
            <a:endParaRPr lang="ru-RU" altLang="ru-RU" dirty="0"/>
          </a:p>
        </p:txBody>
      </p:sp>
      <p:sp>
        <p:nvSpPr>
          <p:cNvPr id="6" name="Номер слайда 5">
            <a:extLst>
              <a:ext uri="{FF2B5EF4-FFF2-40B4-BE49-F238E27FC236}">
                <a16:creationId xmlns:a16="http://schemas.microsoft.com/office/drawing/2014/main" id="{59E75C7C-4598-4D1C-9057-A891E813517E}"/>
              </a:ext>
            </a:extLst>
          </p:cNvPr>
          <p:cNvSpPr>
            <a:spLocks noGrp="1"/>
          </p:cNvSpPr>
          <p:nvPr>
            <p:ph type="sldNum" sz="quarter" idx="12"/>
          </p:nvPr>
        </p:nvSpPr>
        <p:spPr/>
        <p:txBody>
          <a:bodyPr/>
          <a:lstStyle/>
          <a:p>
            <a:fld id="{36A10669-CE8A-4DA0-B546-D3B064FB49D9}" type="slidenum">
              <a:rPr lang="ru-RU" altLang="ru-RU" smtClean="0"/>
              <a:pPr/>
              <a:t>38</a:t>
            </a:fld>
            <a:endParaRPr lang="ru-RU" altLang="ru-RU"/>
          </a:p>
        </p:txBody>
      </p:sp>
    </p:spTree>
    <p:extLst>
      <p:ext uri="{BB962C8B-B14F-4D97-AF65-F5344CB8AC3E}">
        <p14:creationId xmlns:p14="http://schemas.microsoft.com/office/powerpoint/2010/main" val="1810465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SPASCHARM 24 collaboration+</a:t>
            </a:r>
            <a:endParaRPr lang="ru-RU" dirty="0"/>
          </a:p>
        </p:txBody>
      </p:sp>
      <p:sp>
        <p:nvSpPr>
          <p:cNvPr id="3" name="Объект 2"/>
          <p:cNvSpPr>
            <a:spLocks noGrp="1"/>
          </p:cNvSpPr>
          <p:nvPr>
            <p:ph idx="1"/>
          </p:nvPr>
        </p:nvSpPr>
        <p:spPr/>
        <p:txBody>
          <a:bodyPr/>
          <a:lstStyle/>
          <a:p>
            <a:pPr marL="0" indent="0">
              <a:buNone/>
            </a:pPr>
            <a:r>
              <a:rPr lang="de-DE" sz="4000" dirty="0">
                <a:solidFill>
                  <a:srgbClr val="00B050"/>
                </a:solidFill>
              </a:rPr>
              <a:t>IHEP, JINR, PINP, ITEP, </a:t>
            </a:r>
            <a:r>
              <a:rPr lang="de-DE" sz="4000" dirty="0" err="1">
                <a:solidFill>
                  <a:srgbClr val="00B050"/>
                </a:solidFill>
              </a:rPr>
              <a:t>MEPhI</a:t>
            </a:r>
            <a:endParaRPr lang="de-DE" sz="4000" dirty="0">
              <a:solidFill>
                <a:srgbClr val="00B050"/>
              </a:solidFill>
            </a:endParaRPr>
          </a:p>
          <a:p>
            <a:pPr marL="0" indent="0">
              <a:buNone/>
            </a:pPr>
            <a:r>
              <a:rPr lang="de-DE" sz="2400" dirty="0"/>
              <a:t>Future </a:t>
            </a:r>
            <a:r>
              <a:rPr lang="de-DE" sz="2400" dirty="0" err="1"/>
              <a:t>collaborators</a:t>
            </a:r>
            <a:r>
              <a:rPr lang="de-DE" sz="2400" dirty="0"/>
              <a:t> (</a:t>
            </a:r>
            <a:r>
              <a:rPr lang="de-DE" sz="2400" dirty="0" err="1"/>
              <a:t>when</a:t>
            </a:r>
            <a:r>
              <a:rPr lang="de-DE" sz="2400" dirty="0"/>
              <a:t> </a:t>
            </a:r>
            <a:r>
              <a:rPr lang="de-DE" sz="2400" dirty="0" err="1"/>
              <a:t>polarized</a:t>
            </a:r>
            <a:r>
              <a:rPr lang="de-DE" sz="2400" dirty="0"/>
              <a:t> beam </a:t>
            </a:r>
            <a:r>
              <a:rPr lang="de-DE" sz="2400" dirty="0" err="1"/>
              <a:t>project</a:t>
            </a:r>
            <a:r>
              <a:rPr lang="de-DE" sz="2400" dirty="0"/>
              <a:t> will </a:t>
            </a:r>
            <a:r>
              <a:rPr lang="de-DE" sz="2400" dirty="0" err="1"/>
              <a:t>start</a:t>
            </a:r>
            <a:r>
              <a:rPr lang="de-DE" sz="2400" dirty="0"/>
              <a:t>):</a:t>
            </a:r>
          </a:p>
          <a:p>
            <a:pPr marL="0" indent="0">
              <a:buNone/>
            </a:pPr>
            <a:r>
              <a:rPr lang="de-DE" sz="2400" dirty="0"/>
              <a:t>	BINP </a:t>
            </a:r>
            <a:r>
              <a:rPr lang="en-US" sz="2400" dirty="0"/>
              <a:t>(</a:t>
            </a:r>
            <a:r>
              <a:rPr lang="de-DE" sz="2400" dirty="0"/>
              <a:t>Novosibirsk) – Spin </a:t>
            </a:r>
            <a:r>
              <a:rPr lang="de-DE" sz="2400" dirty="0" err="1"/>
              <a:t>flipper</a:t>
            </a:r>
            <a:r>
              <a:rPr lang="de-DE" sz="2400" dirty="0"/>
              <a:t>, RICH</a:t>
            </a:r>
          </a:p>
          <a:p>
            <a:pPr marL="0" indent="0">
              <a:buNone/>
            </a:pPr>
            <a:r>
              <a:rPr lang="de-DE" sz="2400" dirty="0"/>
              <a:t>	Mainz – PWA </a:t>
            </a:r>
            <a:r>
              <a:rPr lang="de-DE" sz="2400" dirty="0" err="1"/>
              <a:t>analysis</a:t>
            </a:r>
            <a:endParaRPr lang="de-DE" sz="2400" dirty="0"/>
          </a:p>
          <a:p>
            <a:pPr marL="0" indent="0">
              <a:buNone/>
            </a:pPr>
            <a:r>
              <a:rPr lang="de-DE" sz="2400" dirty="0"/>
              <a:t>	Mainz, Bonn, Bochum – </a:t>
            </a:r>
            <a:r>
              <a:rPr lang="de-DE" sz="2400" dirty="0" err="1"/>
              <a:t>target</a:t>
            </a:r>
            <a:r>
              <a:rPr lang="de-DE" sz="2400" dirty="0"/>
              <a:t>, </a:t>
            </a:r>
            <a:r>
              <a:rPr lang="de-DE" sz="2400" dirty="0" err="1"/>
              <a:t>tracking</a:t>
            </a:r>
            <a:r>
              <a:rPr lang="de-DE" sz="2400" dirty="0"/>
              <a:t> </a:t>
            </a:r>
            <a:r>
              <a:rPr lang="de-DE" sz="2400" dirty="0" err="1"/>
              <a:t>system</a:t>
            </a:r>
            <a:endParaRPr lang="de-DE" sz="2400" dirty="0"/>
          </a:p>
          <a:p>
            <a:pPr marL="0" indent="0">
              <a:buNone/>
            </a:pPr>
            <a:r>
              <a:rPr lang="de-DE" sz="2400" dirty="0"/>
              <a:t>	Charles University (Prague), Trieste University</a:t>
            </a:r>
          </a:p>
          <a:p>
            <a:pPr marL="0" indent="0">
              <a:buNone/>
            </a:pPr>
            <a:r>
              <a:rPr lang="de-DE" sz="2400" dirty="0"/>
              <a:t>	JINR (BLTP, VBLHEP) </a:t>
            </a:r>
            <a:endParaRPr lang="ru-RU" sz="2400" dirty="0"/>
          </a:p>
        </p:txBody>
      </p:sp>
      <p:sp>
        <p:nvSpPr>
          <p:cNvPr id="4" name="Дата 3"/>
          <p:cNvSpPr>
            <a:spLocks noGrp="1"/>
          </p:cNvSpPr>
          <p:nvPr>
            <p:ph type="dt" sz="half" idx="10"/>
          </p:nvPr>
        </p:nvSpPr>
        <p:spPr/>
        <p:txBody>
          <a:bodyPr/>
          <a:lstStyle/>
          <a:p>
            <a:r>
              <a:rPr lang="en-US" altLang="ru-RU" dirty="0"/>
              <a:t>SPD 2021</a:t>
            </a:r>
            <a:endParaRPr lang="ru-RU" altLang="ru-RU" dirty="0"/>
          </a:p>
        </p:txBody>
      </p:sp>
      <p:sp>
        <p:nvSpPr>
          <p:cNvPr id="5" name="Нижний колонтитул 4"/>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39</a:t>
            </a:fld>
            <a:endParaRPr lang="ru-RU" altLang="ru-RU"/>
          </a:p>
        </p:txBody>
      </p:sp>
    </p:spTree>
    <p:extLst>
      <p:ext uri="{BB962C8B-B14F-4D97-AF65-F5344CB8AC3E}">
        <p14:creationId xmlns:p14="http://schemas.microsoft.com/office/powerpoint/2010/main" val="1570336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Double-spin asymmetry measurements motivation </a:t>
            </a:r>
            <a:endParaRPr lang="ru-RU" dirty="0"/>
          </a:p>
        </p:txBody>
      </p:sp>
      <p:sp>
        <p:nvSpPr>
          <p:cNvPr id="4" name="Дата 3"/>
          <p:cNvSpPr>
            <a:spLocks noGrp="1"/>
          </p:cNvSpPr>
          <p:nvPr>
            <p:ph type="dt" sz="half" idx="10"/>
          </p:nvPr>
        </p:nvSpPr>
        <p:spPr/>
        <p:txBody>
          <a:bodyPr/>
          <a:lstStyle/>
          <a:p>
            <a:r>
              <a:rPr lang="en-US" altLang="ru-RU" dirty="0"/>
              <a:t>SPD 2021</a:t>
            </a:r>
            <a:endParaRPr lang="ru-RU" altLang="ru-RU" dirty="0"/>
          </a:p>
        </p:txBody>
      </p:sp>
      <p:sp>
        <p:nvSpPr>
          <p:cNvPr id="5" name="Нижний колонтитул 4"/>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4</a:t>
            </a:fld>
            <a:endParaRPr lang="ru-RU" altLang="ru-RU"/>
          </a:p>
        </p:txBody>
      </p:sp>
      <p:pic>
        <p:nvPicPr>
          <p:cNvPr id="22733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49997" y="1814080"/>
            <a:ext cx="3853006" cy="4102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7331"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862927" y="2560905"/>
            <a:ext cx="3609145" cy="2609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0298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774923"/>
          </a:xfrm>
        </p:spPr>
        <p:txBody>
          <a:bodyPr/>
          <a:lstStyle/>
          <a:p>
            <a:r>
              <a:rPr lang="en-US" dirty="0"/>
              <a:t>Conclusion</a:t>
            </a:r>
            <a:endParaRPr lang="ru-RU" dirty="0"/>
          </a:p>
        </p:txBody>
      </p:sp>
      <mc:AlternateContent xmlns:mc="http://schemas.openxmlformats.org/markup-compatibility/2006" xmlns:a14="http://schemas.microsoft.com/office/drawing/2010/main">
        <mc:Choice Requires="a14">
          <p:sp>
            <p:nvSpPr>
              <p:cNvPr id="3" name="Объект 2"/>
              <p:cNvSpPr>
                <a:spLocks noGrp="1"/>
              </p:cNvSpPr>
              <p:nvPr>
                <p:ph idx="1"/>
              </p:nvPr>
            </p:nvSpPr>
            <p:spPr>
              <a:xfrm>
                <a:off x="457200" y="1124744"/>
                <a:ext cx="8229600" cy="5006181"/>
              </a:xfrm>
            </p:spPr>
            <p:txBody>
              <a:bodyPr/>
              <a:lstStyle/>
              <a:p>
                <a:pPr algn="just">
                  <a:buClr>
                    <a:srgbClr val="FFFFCC"/>
                  </a:buClr>
                </a:pPr>
                <a:r>
                  <a:rPr lang="en-US" sz="2200" b="1" dirty="0">
                    <a:effectLst/>
                  </a:rPr>
                  <a:t>The fixed target SPASCHARM experiment will systematically study polarization phenomena in hadronic reactions at U70.</a:t>
                </a:r>
              </a:p>
              <a:p>
                <a:pPr algn="just">
                  <a:buClr>
                    <a:srgbClr val="FFFFCC"/>
                  </a:buClr>
                </a:pPr>
                <a:r>
                  <a:rPr lang="en-US" sz="2200" b="1" dirty="0">
                    <a:effectLst/>
                  </a:rPr>
                  <a:t>The universal setup will detect dozens of reactions, produced on a (non)polarized proton and </a:t>
                </a:r>
                <a:r>
                  <a:rPr lang="en-US" sz="2200" b="1" dirty="0" err="1">
                    <a:effectLst/>
                  </a:rPr>
                  <a:t>nucluar</a:t>
                </a:r>
                <a:r>
                  <a:rPr lang="en-US" sz="2200" b="1" dirty="0">
                    <a:effectLst/>
                  </a:rPr>
                  <a:t> targets. Measurements are planned for different types of beams (</a:t>
                </a:r>
                <a:r>
                  <a:rPr lang="ru-RU" sz="2200" b="1" i="1" dirty="0">
                    <a:effectLst/>
                  </a:rPr>
                  <a:t>π</a:t>
                </a:r>
                <a:r>
                  <a:rPr lang="en-US" sz="2200" b="1" i="1" baseline="30000" dirty="0">
                    <a:effectLst/>
                  </a:rPr>
                  <a:t>±</a:t>
                </a:r>
                <a:r>
                  <a:rPr lang="en-US" sz="2200" b="1" i="1" dirty="0">
                    <a:effectLst/>
                  </a:rPr>
                  <a:t>, K</a:t>
                </a:r>
                <a:r>
                  <a:rPr lang="en-US" sz="2200" b="1" i="1" baseline="30000" dirty="0">
                    <a:effectLst/>
                  </a:rPr>
                  <a:t>±</a:t>
                </a:r>
                <a:r>
                  <a:rPr lang="en-US" sz="2200" b="1" i="1" dirty="0">
                    <a:effectLst/>
                  </a:rPr>
                  <a:t>, p</a:t>
                </a:r>
                <a:r>
                  <a:rPr lang="en-US" sz="2200" b="1" dirty="0">
                    <a:effectLst/>
                  </a:rPr>
                  <a:t>, </a:t>
                </a:r>
                <a14:m>
                  <m:oMath xmlns:m="http://schemas.openxmlformats.org/officeDocument/2006/math">
                    <m:acc>
                      <m:accPr>
                        <m:chr m:val="̅"/>
                        <m:ctrlPr>
                          <a:rPr lang="ru-RU" sz="2200" b="1" i="1">
                            <a:effectLst/>
                            <a:latin typeface="Cambria Math" panose="02040503050406030204" pitchFamily="18" charset="0"/>
                          </a:rPr>
                        </m:ctrlPr>
                      </m:accPr>
                      <m:e>
                        <m:r>
                          <a:rPr lang="de-DE" sz="2200" b="1" i="1">
                            <a:effectLst/>
                            <a:latin typeface="Cambria Math" panose="02040503050406030204" pitchFamily="18" charset="0"/>
                          </a:rPr>
                          <m:t>𝒑</m:t>
                        </m:r>
                      </m:e>
                    </m:acc>
                  </m:oMath>
                </a14:m>
                <a:r>
                  <a:rPr lang="en-US" sz="2200" b="1" dirty="0">
                    <a:effectLst/>
                  </a:rPr>
                  <a:t>), including unique polarized antiproton beam. Different polarization observable will be studied In parallel</a:t>
                </a:r>
                <a:r>
                  <a:rPr lang="ru-RU" sz="2200" b="1" dirty="0"/>
                  <a:t> </a:t>
                </a:r>
                <a:r>
                  <a:rPr lang="ru-RU" sz="2200" b="1" dirty="0">
                    <a:solidFill>
                      <a:srgbClr val="92D050"/>
                    </a:solidFill>
                  </a:rPr>
                  <a:t>A</a:t>
                </a:r>
                <a:r>
                  <a:rPr lang="ru-RU" sz="2200" b="1" baseline="-25000" dirty="0">
                    <a:solidFill>
                      <a:srgbClr val="92D050"/>
                    </a:solidFill>
                  </a:rPr>
                  <a:t>N</a:t>
                </a:r>
                <a:r>
                  <a:rPr lang="ru-RU" sz="2200" b="1" dirty="0">
                    <a:solidFill>
                      <a:srgbClr val="92D050"/>
                    </a:solidFill>
                  </a:rPr>
                  <a:t>, P</a:t>
                </a:r>
                <a:r>
                  <a:rPr lang="ru-RU" sz="2200" b="1" baseline="-25000" dirty="0">
                    <a:solidFill>
                      <a:srgbClr val="92D050"/>
                    </a:solidFill>
                  </a:rPr>
                  <a:t>N</a:t>
                </a:r>
                <a:r>
                  <a:rPr lang="ru-RU" sz="2200" b="1" dirty="0">
                    <a:solidFill>
                      <a:srgbClr val="92D050"/>
                    </a:solidFill>
                  </a:rPr>
                  <a:t>, A</a:t>
                </a:r>
                <a:r>
                  <a:rPr lang="ru-RU" sz="2200" b="1" baseline="-25000" dirty="0">
                    <a:solidFill>
                      <a:srgbClr val="92D050"/>
                    </a:solidFill>
                  </a:rPr>
                  <a:t>NN</a:t>
                </a:r>
                <a:r>
                  <a:rPr lang="ru-RU" sz="2200" b="1" dirty="0">
                    <a:solidFill>
                      <a:srgbClr val="92D050"/>
                    </a:solidFill>
                  </a:rPr>
                  <a:t>, A</a:t>
                </a:r>
                <a:r>
                  <a:rPr lang="ru-RU" sz="2200" b="1" baseline="-25000" dirty="0">
                    <a:solidFill>
                      <a:srgbClr val="92D050"/>
                    </a:solidFill>
                  </a:rPr>
                  <a:t>LL</a:t>
                </a:r>
                <a:r>
                  <a:rPr lang="ru-RU" sz="2200" b="1" dirty="0">
                    <a:solidFill>
                      <a:srgbClr val="92D050"/>
                    </a:solidFill>
                  </a:rPr>
                  <a:t>, D</a:t>
                </a:r>
                <a:r>
                  <a:rPr lang="ru-RU" sz="2200" b="1" baseline="-25000" dirty="0">
                    <a:solidFill>
                      <a:srgbClr val="92D050"/>
                    </a:solidFill>
                  </a:rPr>
                  <a:t>NN</a:t>
                </a:r>
                <a:r>
                  <a:rPr lang="ru-RU" sz="2200" b="1" dirty="0">
                    <a:solidFill>
                      <a:srgbClr val="92D050"/>
                    </a:solidFill>
                  </a:rPr>
                  <a:t>, </a:t>
                </a:r>
                <a:r>
                  <a:rPr lang="el-GR" sz="2200" b="1" dirty="0">
                    <a:solidFill>
                      <a:srgbClr val="92D050"/>
                    </a:solidFill>
                  </a:rPr>
                  <a:t>ρ</a:t>
                </a:r>
                <a:r>
                  <a:rPr lang="en-US" sz="2200" b="1" dirty="0" err="1">
                    <a:solidFill>
                      <a:srgbClr val="92D050"/>
                    </a:solidFill>
                  </a:rPr>
                  <a:t>ik</a:t>
                </a:r>
                <a:r>
                  <a:rPr lang="en-US" sz="2200" b="1" dirty="0">
                    <a:solidFill>
                      <a:srgbClr val="92D050"/>
                    </a:solidFill>
                  </a:rPr>
                  <a:t>, …</a:t>
                </a:r>
                <a:r>
                  <a:rPr lang="en-US" sz="2200" b="1" dirty="0">
                    <a:solidFill>
                      <a:srgbClr val="92D050"/>
                    </a:solidFill>
                    <a:effectLst/>
                  </a:rPr>
                  <a:t> </a:t>
                </a:r>
                <a:r>
                  <a:rPr lang="en-US" sz="2200" b="1" dirty="0">
                    <a:effectLst/>
                  </a:rPr>
                  <a:t> </a:t>
                </a:r>
                <a:endParaRPr lang="ru-RU" sz="2200" b="1" dirty="0">
                  <a:effectLst/>
                </a:endParaRPr>
              </a:p>
              <a:p>
                <a:pPr lvl="0" algn="just">
                  <a:buClr>
                    <a:srgbClr val="FFFFCC"/>
                  </a:buClr>
                </a:pPr>
                <a:r>
                  <a:rPr lang="en-US" sz="2200" b="1" dirty="0">
                    <a:solidFill>
                      <a:srgbClr val="92D050"/>
                    </a:solidFill>
                    <a:effectLst/>
                  </a:rPr>
                  <a:t>Pilot version of the SPASCHARM experiment was commissioned and first data were accumulated. </a:t>
                </a:r>
              </a:p>
              <a:p>
                <a:pPr lvl="0" algn="just">
                  <a:buClr>
                    <a:srgbClr val="FFFFCC"/>
                  </a:buClr>
                </a:pPr>
                <a:r>
                  <a:rPr lang="en-US" sz="2200" b="1" dirty="0">
                    <a:solidFill>
                      <a:srgbClr val="92D050"/>
                    </a:solidFill>
                    <a:effectLst/>
                  </a:rPr>
                  <a:t>We are on the way to analyze first data and accumulate new ones.</a:t>
                </a:r>
                <a:endParaRPr lang="ru-RU" sz="2200" dirty="0">
                  <a:solidFill>
                    <a:srgbClr val="92D050"/>
                  </a:solidFill>
                </a:endParaRPr>
              </a:p>
              <a:p>
                <a:endParaRPr lang="ru-RU" dirty="0"/>
              </a:p>
            </p:txBody>
          </p:sp>
        </mc:Choice>
        <mc:Fallback xmlns="">
          <p:sp>
            <p:nvSpPr>
              <p:cNvPr id="3" name="Объект 2"/>
              <p:cNvSpPr>
                <a:spLocks noGrp="1" noRot="1" noChangeAspect="1" noMove="1" noResize="1" noEditPoints="1" noAdjustHandles="1" noChangeArrowheads="1" noChangeShapeType="1" noTextEdit="1"/>
              </p:cNvSpPr>
              <p:nvPr>
                <p:ph idx="1"/>
              </p:nvPr>
            </p:nvSpPr>
            <p:spPr>
              <a:xfrm>
                <a:off x="457200" y="1124744"/>
                <a:ext cx="8229600" cy="5006181"/>
              </a:xfrm>
              <a:blipFill rotWithShape="1">
                <a:blip r:embed="rId2"/>
                <a:stretch>
                  <a:fillRect l="-296" t="-609" r="-963"/>
                </a:stretch>
              </a:blipFill>
            </p:spPr>
            <p:txBody>
              <a:bodyPr/>
              <a:lstStyle/>
              <a:p>
                <a:r>
                  <a:rPr lang="ru-RU">
                    <a:noFill/>
                  </a:rPr>
                  <a:t> </a:t>
                </a:r>
              </a:p>
            </p:txBody>
          </p:sp>
        </mc:Fallback>
      </mc:AlternateContent>
      <p:sp>
        <p:nvSpPr>
          <p:cNvPr id="4" name="Дата 3"/>
          <p:cNvSpPr>
            <a:spLocks noGrp="1"/>
          </p:cNvSpPr>
          <p:nvPr>
            <p:ph type="dt" sz="half" idx="10"/>
          </p:nvPr>
        </p:nvSpPr>
        <p:spPr/>
        <p:txBody>
          <a:bodyPr/>
          <a:lstStyle/>
          <a:p>
            <a:r>
              <a:rPr lang="en-US" altLang="ru-RU" dirty="0"/>
              <a:t>SPD 2021</a:t>
            </a:r>
            <a:endParaRPr lang="ru-RU" altLang="ru-RU" dirty="0"/>
          </a:p>
        </p:txBody>
      </p:sp>
      <p:sp>
        <p:nvSpPr>
          <p:cNvPr id="5" name="Нижний колонтитул 4"/>
          <p:cNvSpPr>
            <a:spLocks noGrp="1"/>
          </p:cNvSpPr>
          <p:nvPr>
            <p:ph type="ftr" sz="quarter" idx="11"/>
          </p:nvPr>
        </p:nvSpPr>
        <p:spPr/>
        <p:txBody>
          <a:bodyPr/>
          <a:lstStyle/>
          <a:p>
            <a:r>
              <a:rPr lang="en-US" altLang="ru-RU" dirty="0"/>
              <a:t>V. Mochalov, SPASCHARM project</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40</a:t>
            </a:fld>
            <a:endParaRPr lang="ru-RU" altLang="ru-RU"/>
          </a:p>
        </p:txBody>
      </p:sp>
    </p:spTree>
    <p:extLst>
      <p:ext uri="{BB962C8B-B14F-4D97-AF65-F5344CB8AC3E}">
        <p14:creationId xmlns:p14="http://schemas.microsoft.com/office/powerpoint/2010/main" val="363786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sz="quarter"/>
          </p:nvPr>
        </p:nvSpPr>
        <p:spPr/>
        <p:txBody>
          <a:bodyPr/>
          <a:lstStyle/>
          <a:p>
            <a:r>
              <a:rPr lang="en-US" dirty="0"/>
              <a:t>Backup slides</a:t>
            </a:r>
            <a:endParaRPr lang="ru-RU" dirty="0"/>
          </a:p>
        </p:txBody>
      </p:sp>
      <p:sp>
        <p:nvSpPr>
          <p:cNvPr id="3" name="Подзаголовок 2"/>
          <p:cNvSpPr>
            <a:spLocks noGrp="1"/>
          </p:cNvSpPr>
          <p:nvPr>
            <p:ph type="subTitle" sz="quarter" idx="1"/>
          </p:nvPr>
        </p:nvSpPr>
        <p:spPr/>
        <p:txBody>
          <a:bodyPr/>
          <a:lstStyle/>
          <a:p>
            <a:endParaRPr lang="ru-RU"/>
          </a:p>
        </p:txBody>
      </p:sp>
    </p:spTree>
    <p:extLst>
      <p:ext uri="{BB962C8B-B14F-4D97-AF65-F5344CB8AC3E}">
        <p14:creationId xmlns:p14="http://schemas.microsoft.com/office/powerpoint/2010/main" val="1385911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a:latin typeface="+mn-lt"/>
              </a:rPr>
              <a:t>The momentum distributions of particles entering the recoil and scattering </a:t>
            </a:r>
            <a:r>
              <a:rPr lang="en-US" dirty="0" err="1">
                <a:latin typeface="+mn-lt"/>
              </a:rPr>
              <a:t>hodoscopes</a:t>
            </a:r>
            <a:endParaRPr lang="ru-RU" dirty="0">
              <a:latin typeface="+mn-lt"/>
            </a:endParaRPr>
          </a:p>
        </p:txBody>
      </p:sp>
      <p:sp>
        <p:nvSpPr>
          <p:cNvPr id="5" name="Rectangle 2"/>
          <p:cNvSpPr>
            <a:spLocks noChangeArrowheads="1"/>
          </p:cNvSpPr>
          <p:nvPr/>
        </p:nvSpPr>
        <p:spPr bwMode="auto">
          <a:xfrm>
            <a:off x="2860431" y="396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4"/>
          <p:cNvSpPr>
            <a:spLocks noChangeArrowheads="1"/>
          </p:cNvSpPr>
          <p:nvPr/>
        </p:nvSpPr>
        <p:spPr bwMode="auto">
          <a:xfrm>
            <a:off x="-35169" y="762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8" name="Объект 7"/>
          <p:cNvGraphicFramePr>
            <a:graphicFrameLocks/>
          </p:cNvGraphicFramePr>
          <p:nvPr/>
        </p:nvGraphicFramePr>
        <p:xfrm>
          <a:off x="688340" y="1742397"/>
          <a:ext cx="4934316" cy="3159152"/>
        </p:xfrm>
        <a:graphic>
          <a:graphicData uri="http://schemas.openxmlformats.org/presentationml/2006/ole">
            <mc:AlternateContent xmlns:mc="http://schemas.openxmlformats.org/markup-compatibility/2006">
              <mc:Choice xmlns:v="urn:schemas-microsoft-com:vml" Requires="v">
                <p:oleObj spid="_x0000_s1032" name="Точечный рисунок" r:id="rId3" imgW="3429326" imgH="1816730" progId="Paint.Picture">
                  <p:embed/>
                </p:oleObj>
              </mc:Choice>
              <mc:Fallback>
                <p:oleObj name="Точечный рисунок" r:id="rId3" imgW="3429326" imgH="1816730" progId="Paint.Picture">
                  <p:embed/>
                  <p:pic>
                    <p:nvPicPr>
                      <p:cNvPr id="8" name="Объект 7"/>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340" y="1742397"/>
                        <a:ext cx="4934316" cy="3159152"/>
                      </a:xfrm>
                      <a:prstGeom prst="rect">
                        <a:avLst/>
                      </a:prstGeom>
                      <a:solidFill>
                        <a:srgbClr val="FFFFFF"/>
                      </a:solidFill>
                      <a:ln>
                        <a:noFill/>
                      </a:ln>
                    </p:spPr>
                  </p:pic>
                </p:oleObj>
              </mc:Fallback>
            </mc:AlternateContent>
          </a:graphicData>
        </a:graphic>
      </p:graphicFrame>
      <p:graphicFrame>
        <p:nvGraphicFramePr>
          <p:cNvPr id="6" name="Объект 5"/>
          <p:cNvGraphicFramePr>
            <a:graphicFrameLocks/>
          </p:cNvGraphicFramePr>
          <p:nvPr/>
        </p:nvGraphicFramePr>
        <p:xfrm>
          <a:off x="3581400" y="1748041"/>
          <a:ext cx="4608512" cy="3153508"/>
        </p:xfrm>
        <a:graphic>
          <a:graphicData uri="http://schemas.openxmlformats.org/presentationml/2006/ole">
            <mc:AlternateContent xmlns:mc="http://schemas.openxmlformats.org/markup-compatibility/2006">
              <mc:Choice xmlns:v="urn:schemas-microsoft-com:vml" Requires="v">
                <p:oleObj spid="_x0000_s1033" name="Точечный рисунок" r:id="rId5" imgW="3450479" imgH="1858648" progId="Paint.Picture">
                  <p:embed/>
                </p:oleObj>
              </mc:Choice>
              <mc:Fallback>
                <p:oleObj name="Точечный рисунок" r:id="rId5" imgW="3450479" imgH="1858648" progId="Paint.Picture">
                  <p:embed/>
                  <p:pic>
                    <p:nvPicPr>
                      <p:cNvPr id="6" name="Объект 5"/>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1748041"/>
                        <a:ext cx="4608512" cy="3153508"/>
                      </a:xfrm>
                      <a:prstGeom prst="rect">
                        <a:avLst/>
                      </a:prstGeom>
                      <a:solidFill>
                        <a:srgbClr val="FFFFFF"/>
                      </a:solidFill>
                      <a:ln>
                        <a:noFill/>
                      </a:ln>
                    </p:spPr>
                  </p:pic>
                </p:oleObj>
              </mc:Fallback>
            </mc:AlternateContent>
          </a:graphicData>
        </a:graphic>
      </p:graphicFrame>
      <p:sp>
        <p:nvSpPr>
          <p:cNvPr id="3" name="Прямоугольник 2"/>
          <p:cNvSpPr/>
          <p:nvPr/>
        </p:nvSpPr>
        <p:spPr>
          <a:xfrm>
            <a:off x="4536831" y="4901549"/>
            <a:ext cx="270216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 The </a:t>
            </a:r>
            <a:r>
              <a:rPr kumimoji="0" lang="ru-RU" sz="2000" b="0" i="0" u="none" strike="noStrike" kern="1200" cap="none" spc="0" normalizeH="0" baseline="0" noProof="0" dirty="0">
                <a:ln>
                  <a:noFill/>
                </a:ln>
                <a:solidFill>
                  <a:prstClr val="white"/>
                </a:solidFill>
                <a:effectLst/>
                <a:uLnTx/>
                <a:uFillTx/>
                <a:latin typeface="Calibri"/>
                <a:ea typeface="+mn-ea"/>
                <a:cs typeface="+mn-cs"/>
              </a:rPr>
              <a:t>scattered particles. </a:t>
            </a:r>
          </a:p>
        </p:txBody>
      </p:sp>
      <p:sp>
        <p:nvSpPr>
          <p:cNvPr id="10" name="Прямоугольник 9"/>
          <p:cNvSpPr/>
          <p:nvPr/>
        </p:nvSpPr>
        <p:spPr>
          <a:xfrm>
            <a:off x="1228318" y="4934751"/>
            <a:ext cx="242016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The recoil</a:t>
            </a:r>
            <a:r>
              <a:rPr kumimoji="0" lang="ru-RU" sz="2000" b="0" i="0" u="none" strike="noStrike" kern="1200" cap="none" spc="0" normalizeH="0" baseline="0" noProof="0" dirty="0">
                <a:ln>
                  <a:noFill/>
                </a:ln>
                <a:solidFill>
                  <a:prstClr val="white"/>
                </a:solidFill>
                <a:effectLst/>
                <a:uLnTx/>
                <a:uFillTx/>
                <a:latin typeface="Calibri"/>
                <a:ea typeface="+mn-ea"/>
                <a:cs typeface="+mn-cs"/>
              </a:rPr>
              <a:t> particles</a:t>
            </a:r>
          </a:p>
        </p:txBody>
      </p:sp>
      <p:sp>
        <p:nvSpPr>
          <p:cNvPr id="11" name="Прямоугольник 10"/>
          <p:cNvSpPr/>
          <p:nvPr/>
        </p:nvSpPr>
        <p:spPr>
          <a:xfrm>
            <a:off x="1676400" y="5502621"/>
            <a:ext cx="601980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white"/>
                </a:solidFill>
                <a:effectLst/>
                <a:uLnTx/>
                <a:uFillTx/>
                <a:latin typeface="Calibri"/>
                <a:ea typeface="+mn-ea"/>
                <a:cs typeface="+mn-cs"/>
              </a:rPr>
              <a:t>Blue</a:t>
            </a:r>
            <a:r>
              <a:rPr kumimoji="0" lang="en-US" sz="2000" b="0" i="0" u="none" strike="noStrike" kern="1200" cap="none" spc="0" normalizeH="0" baseline="0" noProof="0" dirty="0">
                <a:ln>
                  <a:noFill/>
                </a:ln>
                <a:solidFill>
                  <a:prstClr val="white"/>
                </a:solidFill>
                <a:effectLst/>
                <a:uLnTx/>
                <a:uFillTx/>
                <a:latin typeface="Calibri"/>
                <a:ea typeface="+mn-ea"/>
                <a:cs typeface="+mn-cs"/>
              </a:rPr>
              <a:t> line is elastic processes, </a:t>
            </a:r>
            <a:r>
              <a:rPr kumimoji="0" lang="ru-RU" sz="2000" b="0" i="0" u="none" strike="noStrike" kern="1200" cap="none" spc="0" normalizeH="0" baseline="0" noProof="0" dirty="0">
                <a:ln>
                  <a:noFill/>
                </a:ln>
                <a:solidFill>
                  <a:prstClr val="white"/>
                </a:solidFill>
                <a:effectLst/>
                <a:uLnTx/>
                <a:uFillTx/>
                <a:latin typeface="Calibri"/>
                <a:ea typeface="+mn-ea"/>
                <a:cs typeface="+mn-cs"/>
              </a:rPr>
              <a:t> </a:t>
            </a:r>
            <a:r>
              <a:rPr kumimoji="0" lang="en-US" sz="2000" b="0" i="0" u="none" strike="noStrike" kern="1200" cap="none" spc="0" normalizeH="0" baseline="0" noProof="0" dirty="0">
                <a:ln>
                  <a:noFill/>
                </a:ln>
                <a:solidFill>
                  <a:prstClr val="white"/>
                </a:solidFill>
                <a:effectLst/>
                <a:uLnTx/>
                <a:uFillTx/>
                <a:latin typeface="Calibri"/>
                <a:ea typeface="+mn-ea"/>
                <a:cs typeface="+mn-cs"/>
              </a:rPr>
              <a:t>red</a:t>
            </a:r>
            <a:r>
              <a:rPr kumimoji="0" lang="ru-RU" sz="2000" b="0" i="0" u="none" strike="noStrike" kern="1200" cap="none" spc="0" normalizeH="0" baseline="0" noProof="0" dirty="0">
                <a:ln>
                  <a:noFill/>
                </a:ln>
                <a:solidFill>
                  <a:prstClr val="white"/>
                </a:solidFill>
                <a:effectLst/>
                <a:uLnTx/>
                <a:uFillTx/>
                <a:latin typeface="Calibri"/>
                <a:ea typeface="+mn-ea"/>
                <a:cs typeface="+mn-cs"/>
              </a:rPr>
              <a:t> </a:t>
            </a:r>
            <a:r>
              <a:rPr kumimoji="0" lang="en-US" sz="2000" b="0" i="0" u="none" strike="noStrike" kern="1200" cap="none" spc="0" normalizeH="0" baseline="0" noProof="0" dirty="0">
                <a:ln>
                  <a:noFill/>
                </a:ln>
                <a:solidFill>
                  <a:prstClr val="white"/>
                </a:solidFill>
                <a:effectLst/>
                <a:uLnTx/>
                <a:uFillTx/>
                <a:latin typeface="Calibri"/>
                <a:ea typeface="+mn-ea"/>
                <a:cs typeface="+mn-cs"/>
              </a:rPr>
              <a:t> - diffraction processes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Calibri"/>
                <a:ea typeface="+mn-ea"/>
                <a:cs typeface="+mn-cs"/>
              </a:rPr>
              <a:t>Signal                                         Background</a:t>
            </a:r>
            <a:r>
              <a:rPr kumimoji="0" lang="en-US" sz="2000" b="1" i="0" u="none" strike="noStrike" kern="1200" cap="none" spc="0" normalizeH="0" baseline="0" noProof="0" dirty="0">
                <a:ln>
                  <a:noFill/>
                </a:ln>
                <a:solidFill>
                  <a:prstClr val="white"/>
                </a:solidFill>
                <a:effectLst/>
                <a:uLnTx/>
                <a:uFillTx/>
                <a:latin typeface="Calibri"/>
                <a:ea typeface="+mn-ea"/>
                <a:cs typeface="+mn-cs"/>
              </a:rPr>
              <a:t> </a:t>
            </a:r>
            <a:r>
              <a:rPr kumimoji="0" lang="en-US" sz="2000" b="1" i="0" u="none" strike="noStrike" kern="1200" cap="none" spc="0" normalizeH="0" baseline="0" noProof="0" dirty="0">
                <a:ln>
                  <a:noFill/>
                </a:ln>
                <a:solidFill>
                  <a:srgbClr val="FFFF00"/>
                </a:solidFill>
                <a:effectLst/>
                <a:uLnTx/>
                <a:uFillTx/>
                <a:latin typeface="Calibri"/>
                <a:ea typeface="+mn-ea"/>
                <a:cs typeface="+mn-cs"/>
              </a:rPr>
              <a:t>               </a:t>
            </a:r>
            <a:endParaRPr kumimoji="0" lang="ru-RU" sz="2000" b="1" i="0" u="none" strike="noStrike" kern="1200" cap="none" spc="0" normalizeH="0" baseline="0" noProof="0" dirty="0">
              <a:ln>
                <a:noFill/>
              </a:ln>
              <a:solidFill>
                <a:srgbClr val="FFFF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Прямоугольник 11"/>
          <p:cNvSpPr/>
          <p:nvPr/>
        </p:nvSpPr>
        <p:spPr>
          <a:xfrm>
            <a:off x="3048000" y="6162824"/>
            <a:ext cx="381000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S / (S + B) = 0.995</a:t>
            </a:r>
            <a:endParaRPr kumimoji="0" lang="ru-RU"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Нижний колонтитул 18"/>
          <p:cNvSpPr>
            <a:spLocks noGrp="1"/>
          </p:cNvSpPr>
          <p:nvPr>
            <p:ph type="ftr" sz="quarter" idx="5"/>
          </p:nvPr>
        </p:nvSpPr>
        <p:spPr/>
        <p:txBody>
          <a:bodyPr/>
          <a:lstStyle/>
          <a:p>
            <a:pPr marL="12700" marR="0" lvl="0" indent="0" algn="l" defTabSz="914400" rtl="0" eaLnBrk="1" fontAlgn="auto" latinLnBrk="0" hangingPunct="1">
              <a:lnSpc>
                <a:spcPct val="100000"/>
              </a:lnSpc>
              <a:spcBef>
                <a:spcPts val="15"/>
              </a:spcBef>
              <a:spcAft>
                <a:spcPts val="0"/>
              </a:spcAft>
              <a:buClrTx/>
              <a:buSzTx/>
              <a:buFontTx/>
              <a:buNone/>
              <a:tabLst/>
              <a:defRPr/>
            </a:pPr>
            <a:r>
              <a:rPr kumimoji="0" lang="en-US" sz="1000" b="0" i="0" u="none" strike="noStrike" kern="1200" cap="none" spc="50" normalizeH="0" baseline="0" noProof="0">
                <a:ln>
                  <a:noFill/>
                </a:ln>
                <a:solidFill>
                  <a:prstClr val="white"/>
                </a:solidFill>
                <a:effectLst/>
                <a:uLnTx/>
                <a:uFillTx/>
                <a:latin typeface="Arial Narrow"/>
                <a:ea typeface="+mn-ea"/>
              </a:rPr>
              <a:t>ICPPA'20</a:t>
            </a:r>
            <a:endParaRPr kumimoji="0" lang="en-US" sz="1000" b="0" i="0" u="none" strike="noStrike" kern="1200" cap="none" spc="55" normalizeH="0" baseline="0" noProof="0" dirty="0">
              <a:ln>
                <a:noFill/>
              </a:ln>
              <a:solidFill>
                <a:prstClr val="white"/>
              </a:solidFill>
              <a:effectLst/>
              <a:uLnTx/>
              <a:uFillTx/>
              <a:latin typeface="Arial Narrow"/>
              <a:ea typeface="+mn-ea"/>
            </a:endParaRPr>
          </a:p>
        </p:txBody>
      </p:sp>
      <p:sp>
        <p:nvSpPr>
          <p:cNvPr id="20" name="Номер слайда 19"/>
          <p:cNvSpPr>
            <a:spLocks noGrp="1"/>
          </p:cNvSpPr>
          <p:nvPr>
            <p:ph type="sldNum" sz="quarter" idx="7"/>
          </p:nvPr>
        </p:nvSpPr>
        <p:spPr/>
        <p:txBody>
          <a:bodyPr/>
          <a:lstStyle/>
          <a:p>
            <a:pPr marL="88900" marR="0" lvl="0" indent="0" algn="l" defTabSz="914400" rtl="0" eaLnBrk="1" fontAlgn="auto" latinLnBrk="0" hangingPunct="1">
              <a:lnSpc>
                <a:spcPct val="100000"/>
              </a:lnSpc>
              <a:spcBef>
                <a:spcPts val="15"/>
              </a:spcBef>
              <a:spcAft>
                <a:spcPts val="0"/>
              </a:spcAft>
              <a:buClrTx/>
              <a:buSzTx/>
              <a:buFontTx/>
              <a:buNone/>
              <a:tabLst/>
              <a:defRPr/>
            </a:pPr>
            <a:fld id="{81D60167-4931-47E6-BA6A-407CBD079E47}" type="slidenum">
              <a:rPr kumimoji="0" lang="ru-RU" sz="1100" b="0" i="0" u="none" strike="noStrike" kern="1200" cap="none" spc="0" normalizeH="0" baseline="0" noProof="0" smtClean="0">
                <a:ln>
                  <a:noFill/>
                </a:ln>
                <a:solidFill>
                  <a:prstClr val="white"/>
                </a:solidFill>
                <a:effectLst/>
                <a:uLnTx/>
                <a:uFillTx/>
                <a:latin typeface="Arial Narrow"/>
                <a:ea typeface="+mn-ea"/>
              </a:rPr>
              <a:pPr marL="88900" marR="0" lvl="0" indent="0" algn="l" defTabSz="914400" rtl="0" eaLnBrk="1" fontAlgn="auto" latinLnBrk="0" hangingPunct="1">
                <a:lnSpc>
                  <a:spcPct val="100000"/>
                </a:lnSpc>
                <a:spcBef>
                  <a:spcPts val="15"/>
                </a:spcBef>
                <a:spcAft>
                  <a:spcPts val="0"/>
                </a:spcAft>
                <a:buClrTx/>
                <a:buSzTx/>
                <a:buFontTx/>
                <a:buNone/>
                <a:tabLst/>
                <a:defRPr/>
              </a:pPr>
              <a:t>42</a:t>
            </a:fld>
            <a:endParaRPr kumimoji="0" lang="ru-RU" sz="1100" b="0" i="0" u="none" strike="noStrike" kern="1200" cap="none" spc="0" normalizeH="0" baseline="0" noProof="0" dirty="0">
              <a:ln>
                <a:noFill/>
              </a:ln>
              <a:solidFill>
                <a:prstClr val="white"/>
              </a:solidFill>
              <a:effectLst/>
              <a:uLnTx/>
              <a:uFillTx/>
              <a:latin typeface="Arial Narrow"/>
              <a:ea typeface="+mn-ea"/>
            </a:endParaRPr>
          </a:p>
        </p:txBody>
      </p:sp>
    </p:spTree>
    <p:extLst>
      <p:ext uri="{BB962C8B-B14F-4D97-AF65-F5344CB8AC3E}">
        <p14:creationId xmlns:p14="http://schemas.microsoft.com/office/powerpoint/2010/main" val="34324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5" name="Дата 4"/>
          <p:cNvSpPr>
            <a:spLocks noGrp="1"/>
          </p:cNvSpPr>
          <p:nvPr>
            <p:ph type="dt" sz="half" idx="10"/>
          </p:nvPr>
        </p:nvSpPr>
        <p:spPr/>
        <p:txBody>
          <a:bodyPr/>
          <a:lstStyle/>
          <a:p>
            <a:r>
              <a:rPr lang="en-US" altLang="ru-RU" dirty="0"/>
              <a:t>SPD 2021</a:t>
            </a:r>
            <a:endParaRPr lang="ru-RU" altLang="ru-RU" dirty="0"/>
          </a:p>
        </p:txBody>
      </p:sp>
      <p:sp>
        <p:nvSpPr>
          <p:cNvPr id="6" name="Нижний колонтитул 5"/>
          <p:cNvSpPr>
            <a:spLocks noGrp="1"/>
          </p:cNvSpPr>
          <p:nvPr>
            <p:ph type="ftr" sz="quarter" idx="11"/>
          </p:nvPr>
        </p:nvSpPr>
        <p:spPr/>
        <p:txBody>
          <a:bodyPr/>
          <a:lstStyle/>
          <a:p>
            <a:r>
              <a:rPr lang="en-US" altLang="ru-RU">
                <a:solidFill>
                  <a:srgbClr val="FFFFFF"/>
                </a:solidFill>
              </a:rPr>
              <a:t>V. Mochalov, SPASCHARM</a:t>
            </a:r>
            <a:endParaRPr lang="ru-RU" altLang="ru-RU" dirty="0">
              <a:solidFill>
                <a:srgbClr val="FFFFFF"/>
              </a:solidFill>
            </a:endParaRPr>
          </a:p>
        </p:txBody>
      </p:sp>
      <p:sp>
        <p:nvSpPr>
          <p:cNvPr id="7" name="Номер слайда 6"/>
          <p:cNvSpPr>
            <a:spLocks noGrp="1"/>
          </p:cNvSpPr>
          <p:nvPr>
            <p:ph type="sldNum" sz="quarter" idx="12"/>
          </p:nvPr>
        </p:nvSpPr>
        <p:spPr/>
        <p:txBody>
          <a:bodyPr/>
          <a:lstStyle/>
          <a:p>
            <a:fld id="{D64476E5-E4F1-45B2-B94E-1D3180B60DD4}" type="slidenum">
              <a:rPr lang="ru-RU" altLang="ru-RU" smtClean="0"/>
              <a:pPr/>
              <a:t>43</a:t>
            </a:fld>
            <a:endParaRPr lang="ru-RU" altLang="ru-RU"/>
          </a:p>
        </p:txBody>
      </p:sp>
      <p:pic>
        <p:nvPicPr>
          <p:cNvPr id="2314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547664" y="1412776"/>
            <a:ext cx="6408712" cy="4379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90103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Дата 3"/>
          <p:cNvSpPr>
            <a:spLocks noGrp="1"/>
          </p:cNvSpPr>
          <p:nvPr>
            <p:ph type="dt" sz="half" idx="10"/>
          </p:nvPr>
        </p:nvSpPr>
        <p:spPr/>
        <p:txBody>
          <a:bodyPr/>
          <a:lstStyle/>
          <a:p>
            <a:r>
              <a:rPr lang="en-US" altLang="ru-RU" dirty="0"/>
              <a:t>SPD 2021</a:t>
            </a:r>
            <a:endParaRPr lang="ru-RU" altLang="ru-RU" dirty="0"/>
          </a:p>
        </p:txBody>
      </p:sp>
      <p:sp>
        <p:nvSpPr>
          <p:cNvPr id="5" name="Нижний колонтитул 4"/>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44</a:t>
            </a:fld>
            <a:endParaRPr lang="ru-RU" altLang="ru-RU"/>
          </a:p>
        </p:txBody>
      </p:sp>
      <p:pic>
        <p:nvPicPr>
          <p:cNvPr id="2334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5862" y="2965450"/>
            <a:ext cx="6772275"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80367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err="1"/>
              <a:t>Hodoscope</a:t>
            </a:r>
            <a:r>
              <a:rPr lang="en-US" dirty="0"/>
              <a:t> of tagging system</a:t>
            </a:r>
            <a:endParaRPr lang="ru-RU" dirty="0"/>
          </a:p>
        </p:txBody>
      </p:sp>
      <p:sp>
        <p:nvSpPr>
          <p:cNvPr id="4" name="Дата 3"/>
          <p:cNvSpPr>
            <a:spLocks noGrp="1"/>
          </p:cNvSpPr>
          <p:nvPr>
            <p:ph type="dt" sz="half" idx="10"/>
          </p:nvPr>
        </p:nvSpPr>
        <p:spPr/>
        <p:txBody>
          <a:bodyPr/>
          <a:lstStyle/>
          <a:p>
            <a:r>
              <a:rPr lang="en-US" altLang="ru-RU" dirty="0"/>
              <a:t>SPD 2021</a:t>
            </a:r>
            <a:endParaRPr lang="ru-RU" altLang="ru-RU" dirty="0"/>
          </a:p>
        </p:txBody>
      </p:sp>
      <p:sp>
        <p:nvSpPr>
          <p:cNvPr id="5" name="Нижний колонтитул 4"/>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45</a:t>
            </a:fld>
            <a:endParaRPr lang="ru-RU" altLang="ru-RU"/>
          </a:p>
        </p:txBody>
      </p:sp>
      <p:pic>
        <p:nvPicPr>
          <p:cNvPr id="2365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60823" y="1893335"/>
            <a:ext cx="4822354" cy="3944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94758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en-US" sz="3000" b="0" i="0" u="none" strike="noStrike" kern="1200" cap="all" spc="50" normalizeH="0" baseline="0" noProof="0" dirty="0">
                <a:ln>
                  <a:noFill/>
                </a:ln>
                <a:solidFill>
                  <a:srgbClr val="FFFFFF"/>
                </a:solidFill>
                <a:effectLst/>
                <a:uLnTx/>
                <a:uFillTx/>
                <a:latin typeface="Arial Narrow"/>
                <a:ea typeface="+mj-ea"/>
                <a:cs typeface="+mj-cs"/>
              </a:rPr>
              <a:t>SPIN flipper (Shatunov Talk)</a:t>
            </a:r>
            <a:endParaRPr lang="ru-RU" dirty="0"/>
          </a:p>
        </p:txBody>
      </p:sp>
      <p:sp>
        <p:nvSpPr>
          <p:cNvPr id="3" name="Объект 2"/>
          <p:cNvSpPr>
            <a:spLocks noGrp="1"/>
          </p:cNvSpPr>
          <p:nvPr>
            <p:ph idx="1"/>
          </p:nvPr>
        </p:nvSpPr>
        <p:spPr/>
        <p:txBody>
          <a:bodyPr/>
          <a:lstStyle/>
          <a:p>
            <a:endParaRPr lang="ru-RU" dirty="0"/>
          </a:p>
        </p:txBody>
      </p:sp>
      <p:sp>
        <p:nvSpPr>
          <p:cNvPr id="4" name="Дата 3"/>
          <p:cNvSpPr>
            <a:spLocks noGrp="1"/>
          </p:cNvSpPr>
          <p:nvPr>
            <p:ph type="dt" sz="half" idx="10"/>
          </p:nvPr>
        </p:nvSpPr>
        <p:spPr/>
        <p:txBody>
          <a:bodyPr/>
          <a:lstStyle/>
          <a:p>
            <a:r>
              <a:rPr lang="en-US" altLang="ru-RU" dirty="0"/>
              <a:t>17</a:t>
            </a:r>
            <a:r>
              <a:rPr lang="ru-RU" altLang="ru-RU" dirty="0"/>
              <a:t>.</a:t>
            </a:r>
            <a:r>
              <a:rPr lang="en-US" altLang="ru-RU" dirty="0"/>
              <a:t>01</a:t>
            </a:r>
            <a:r>
              <a:rPr lang="ru-RU" altLang="ru-RU" dirty="0"/>
              <a:t>.201</a:t>
            </a:r>
            <a:r>
              <a:rPr lang="en-US" altLang="ru-RU" dirty="0"/>
              <a:t>8</a:t>
            </a:r>
            <a:endParaRPr lang="ru-RU" altLang="ru-RU" dirty="0"/>
          </a:p>
        </p:txBody>
      </p:sp>
      <p:sp>
        <p:nvSpPr>
          <p:cNvPr id="5" name="Нижний колонтитул 4"/>
          <p:cNvSpPr>
            <a:spLocks noGrp="1"/>
          </p:cNvSpPr>
          <p:nvPr>
            <p:ph type="ftr" sz="quarter" idx="11"/>
          </p:nvPr>
        </p:nvSpPr>
        <p:spPr/>
        <p:txBody>
          <a:bodyPr/>
          <a:lstStyle/>
          <a:p>
            <a:r>
              <a:rPr lang="ru-RU" altLang="ru-RU" dirty="0"/>
              <a:t>В. Мочалов, </a:t>
            </a:r>
            <a:r>
              <a:rPr lang="ru-RU" altLang="ru-RU" dirty="0">
                <a:solidFill>
                  <a:srgbClr val="FFFFFF"/>
                </a:solidFill>
              </a:rPr>
              <a:t>Семинар ЛЯП</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a:solidFill>
                  <a:srgbClr val="FFFFFF"/>
                </a:solidFill>
              </a:rPr>
              <a:pPr/>
              <a:t>46</a:t>
            </a:fld>
            <a:endParaRPr lang="ru-RU" altLang="ru-RU">
              <a:solidFill>
                <a:srgbClr val="FFFFFF"/>
              </a:solidFill>
            </a:endParaRPr>
          </a:p>
        </p:txBody>
      </p:sp>
      <p:pic>
        <p:nvPicPr>
          <p:cNvPr id="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5" y="1556792"/>
            <a:ext cx="4516118"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983663" y="908720"/>
            <a:ext cx="4042621" cy="4067267"/>
          </a:xfrm>
          <a:prstGeom prst="rect">
            <a:avLst/>
          </a:prstGeom>
          <a:noFill/>
        </p:spPr>
        <p:txBody>
          <a:bodyPr wrap="square" rtlCol="0">
            <a:spAutoFit/>
          </a:bodyPr>
          <a:lstStyle/>
          <a:p>
            <a:pPr fontAlgn="auto">
              <a:lnSpc>
                <a:spcPct val="135000"/>
              </a:lnSpc>
              <a:spcBef>
                <a:spcPts val="0"/>
              </a:spcBef>
              <a:spcAft>
                <a:spcPts val="0"/>
              </a:spcAft>
            </a:pPr>
            <a:r>
              <a:rPr lang="en-US" sz="2400" b="1" dirty="0">
                <a:solidFill>
                  <a:srgbClr val="FFFFFF"/>
                </a:solidFill>
                <a:latin typeface="Arial Narrow"/>
              </a:rPr>
              <a:t>2 Helical magnets: </a:t>
            </a:r>
          </a:p>
          <a:p>
            <a:pPr fontAlgn="auto">
              <a:lnSpc>
                <a:spcPct val="135000"/>
              </a:lnSpc>
              <a:spcBef>
                <a:spcPts val="0"/>
              </a:spcBef>
              <a:spcAft>
                <a:spcPts val="0"/>
              </a:spcAft>
            </a:pPr>
            <a:r>
              <a:rPr lang="en-US" sz="2400" b="1" dirty="0" err="1">
                <a:solidFill>
                  <a:srgbClr val="FFFFFF"/>
                </a:solidFill>
                <a:latin typeface="Arial Narrow"/>
              </a:rPr>
              <a:t>B</a:t>
            </a:r>
            <a:r>
              <a:rPr lang="en-US" sz="2400" b="1" baseline="-25000" dirty="0" err="1">
                <a:solidFill>
                  <a:srgbClr val="FFFFFF"/>
                </a:solidFill>
                <a:latin typeface="Arial Narrow"/>
              </a:rPr>
              <a:t>max</a:t>
            </a:r>
            <a:r>
              <a:rPr lang="en-US" sz="2400" b="1" baseline="-25000" dirty="0">
                <a:solidFill>
                  <a:srgbClr val="FFFFFF"/>
                </a:solidFill>
                <a:latin typeface="Arial Narrow"/>
              </a:rPr>
              <a:t> </a:t>
            </a:r>
            <a:r>
              <a:rPr lang="en-US" sz="2400" b="1" dirty="0">
                <a:solidFill>
                  <a:srgbClr val="FFFFFF"/>
                </a:solidFill>
                <a:latin typeface="Arial Narrow"/>
              </a:rPr>
              <a:t>= 47 </a:t>
            </a:r>
            <a:r>
              <a:rPr lang="en-US" sz="2400" b="1" dirty="0" err="1">
                <a:solidFill>
                  <a:srgbClr val="FFFFFF"/>
                </a:solidFill>
                <a:latin typeface="Arial Narrow"/>
              </a:rPr>
              <a:t>kGs</a:t>
            </a:r>
            <a:r>
              <a:rPr lang="en-US" sz="2400" b="1" dirty="0">
                <a:solidFill>
                  <a:srgbClr val="FFFFFF"/>
                </a:solidFill>
                <a:latin typeface="Arial Narrow"/>
              </a:rPr>
              <a:t>;   </a:t>
            </a:r>
            <a:r>
              <a:rPr lang="el-GR" sz="2400" b="1" dirty="0">
                <a:solidFill>
                  <a:srgbClr val="FFFFFF"/>
                </a:solidFill>
                <a:latin typeface="Arial Narrow"/>
              </a:rPr>
              <a:t>λ</a:t>
            </a:r>
            <a:r>
              <a:rPr lang="en-US" sz="2400" b="1" dirty="0">
                <a:solidFill>
                  <a:srgbClr val="FFFFFF"/>
                </a:solidFill>
                <a:latin typeface="Arial Narrow"/>
              </a:rPr>
              <a:t>= 2.5 m</a:t>
            </a:r>
          </a:p>
          <a:p>
            <a:pPr fontAlgn="auto">
              <a:lnSpc>
                <a:spcPct val="135000"/>
              </a:lnSpc>
              <a:spcBef>
                <a:spcPts val="0"/>
              </a:spcBef>
              <a:spcAft>
                <a:spcPts val="0"/>
              </a:spcAft>
            </a:pPr>
            <a:r>
              <a:rPr lang="en-US" sz="2400" b="1" dirty="0" err="1">
                <a:solidFill>
                  <a:srgbClr val="FFFFFF"/>
                </a:solidFill>
                <a:latin typeface="Arial Narrow"/>
                <a:cs typeface="Arial" charset="0"/>
              </a:rPr>
              <a:t>Correctors:</a:t>
            </a:r>
            <a:r>
              <a:rPr lang="en-US" sz="2400" b="1" i="1" dirty="0" err="1">
                <a:solidFill>
                  <a:srgbClr val="FFFFFF"/>
                </a:solidFill>
                <a:latin typeface="Arial Narrow"/>
                <a:cs typeface="Arial" charset="0"/>
              </a:rPr>
              <a:t>L</a:t>
            </a:r>
            <a:r>
              <a:rPr lang="en-US" sz="2400" b="1" dirty="0">
                <a:solidFill>
                  <a:srgbClr val="FFFFFF"/>
                </a:solidFill>
                <a:latin typeface="Arial Narrow"/>
              </a:rPr>
              <a:t>=30 cm; B= 23 </a:t>
            </a:r>
            <a:r>
              <a:rPr lang="en-US" sz="2400" b="1" dirty="0" err="1">
                <a:solidFill>
                  <a:srgbClr val="FFFFFF"/>
                </a:solidFill>
                <a:latin typeface="Arial Narrow"/>
              </a:rPr>
              <a:t>kGs</a:t>
            </a:r>
            <a:r>
              <a:rPr lang="en-US" sz="2400" b="1" dirty="0">
                <a:solidFill>
                  <a:srgbClr val="FFFFFF"/>
                </a:solidFill>
                <a:latin typeface="Arial Narrow"/>
              </a:rPr>
              <a:t>;  tilt = </a:t>
            </a:r>
            <a:r>
              <a:rPr lang="en-US" sz="2400" b="1" dirty="0">
                <a:solidFill>
                  <a:srgbClr val="FFFFFF"/>
                </a:solidFill>
                <a:latin typeface="Arial Narrow"/>
                <a:cs typeface="Times New Roman" pitchFamily="18" charset="0"/>
              </a:rPr>
              <a:t>± 0.1 rad</a:t>
            </a:r>
            <a:r>
              <a:rPr lang="en-US" sz="2400" b="1" dirty="0">
                <a:solidFill>
                  <a:srgbClr val="FFFFFF"/>
                </a:solidFill>
                <a:latin typeface="Arial Narrow"/>
              </a:rPr>
              <a:t>;</a:t>
            </a:r>
          </a:p>
          <a:p>
            <a:pPr fontAlgn="auto">
              <a:lnSpc>
                <a:spcPct val="135000"/>
              </a:lnSpc>
              <a:spcBef>
                <a:spcPts val="0"/>
              </a:spcBef>
              <a:spcAft>
                <a:spcPts val="0"/>
              </a:spcAft>
            </a:pPr>
            <a:r>
              <a:rPr lang="en-US" sz="2400" b="1" dirty="0">
                <a:solidFill>
                  <a:srgbClr val="FFFFFF"/>
                </a:solidFill>
                <a:latin typeface="Arial Narrow"/>
              </a:rPr>
              <a:t>Total length 6.5 m</a:t>
            </a:r>
          </a:p>
          <a:p>
            <a:r>
              <a:rPr lang="en-US" sz="2400" b="1" dirty="0">
                <a:solidFill>
                  <a:srgbClr val="FFFFFF"/>
                </a:solidFill>
                <a:latin typeface="Arial Narrow"/>
              </a:rPr>
              <a:t>Flipper optics: practically is equal to empty straight </a:t>
            </a:r>
            <a:r>
              <a:rPr lang="en-US" sz="2400" b="1" dirty="0">
                <a:solidFill>
                  <a:srgbClr val="95F5AE"/>
                </a:solidFill>
                <a:latin typeface="Arial Narrow"/>
              </a:rPr>
              <a:t>6.5 m</a:t>
            </a:r>
            <a:r>
              <a:rPr lang="en-US" sz="2400" b="1" dirty="0">
                <a:solidFill>
                  <a:srgbClr val="FFFFFF"/>
                </a:solidFill>
                <a:latin typeface="Arial Narrow"/>
              </a:rPr>
              <a:t>;</a:t>
            </a:r>
          </a:p>
          <a:p>
            <a:pPr algn="just"/>
            <a:r>
              <a:rPr lang="en-US" sz="2400" b="1" dirty="0">
                <a:solidFill>
                  <a:srgbClr val="95F5AE"/>
                </a:solidFill>
                <a:latin typeface="Arial Narrow"/>
              </a:rPr>
              <a:t>Spin transparency </a:t>
            </a:r>
            <a:r>
              <a:rPr lang="en-US" sz="2400" b="1" dirty="0">
                <a:solidFill>
                  <a:srgbClr val="95F5AE"/>
                </a:solidFill>
                <a:latin typeface="Arial Narrow"/>
                <a:cs typeface="Times New Roman" pitchFamily="18" charset="0"/>
              </a:rPr>
              <a:t>≈ </a:t>
            </a:r>
            <a:r>
              <a:rPr lang="en-US" sz="2400" b="1" dirty="0">
                <a:solidFill>
                  <a:srgbClr val="95F5AE"/>
                </a:solidFill>
                <a:latin typeface="Arial Narrow"/>
              </a:rPr>
              <a:t>97%</a:t>
            </a:r>
          </a:p>
          <a:p>
            <a:pPr fontAlgn="auto">
              <a:lnSpc>
                <a:spcPct val="135000"/>
              </a:lnSpc>
              <a:spcBef>
                <a:spcPts val="0"/>
              </a:spcBef>
              <a:spcAft>
                <a:spcPts val="0"/>
              </a:spcAft>
            </a:pPr>
            <a:endParaRPr lang="en-US" b="1" dirty="0">
              <a:solidFill>
                <a:srgbClr val="FFFFFF"/>
              </a:solidFill>
              <a:latin typeface="Times New Roman" pitchFamily="18" charset="0"/>
            </a:endParaRPr>
          </a:p>
        </p:txBody>
      </p:sp>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5" y="4509120"/>
            <a:ext cx="4240502" cy="1888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4509120"/>
            <a:ext cx="4094244" cy="1894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09098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Project schedule (if money in 202</a:t>
            </a:r>
            <a:r>
              <a:rPr lang="ru-RU" dirty="0"/>
              <a:t>2</a:t>
            </a:r>
            <a:r>
              <a:rPr lang="en-US" dirty="0"/>
              <a:t>)</a:t>
            </a:r>
            <a:endParaRPr lang="ru-RU" dirty="0"/>
          </a:p>
        </p:txBody>
      </p:sp>
      <p:sp>
        <p:nvSpPr>
          <p:cNvPr id="3" name="Объект 2"/>
          <p:cNvSpPr>
            <a:spLocks noGrp="1"/>
          </p:cNvSpPr>
          <p:nvPr>
            <p:ph idx="1"/>
          </p:nvPr>
        </p:nvSpPr>
        <p:spPr/>
        <p:txBody>
          <a:bodyPr/>
          <a:lstStyle/>
          <a:p>
            <a:r>
              <a:rPr lang="en-US" sz="2400" dirty="0">
                <a:effectLst/>
              </a:rPr>
              <a:t>Final design (</a:t>
            </a:r>
            <a:r>
              <a:rPr lang="en-US" sz="2400" dirty="0" err="1">
                <a:effectLst/>
              </a:rPr>
              <a:t>beamline</a:t>
            </a:r>
            <a:r>
              <a:rPr lang="en-US" sz="2400" dirty="0">
                <a:effectLst/>
              </a:rPr>
              <a:t> and setup zone) </a:t>
            </a:r>
            <a:r>
              <a:rPr lang="ru-RU" sz="2400" dirty="0">
                <a:effectLst/>
              </a:rPr>
              <a:t>–  202</a:t>
            </a:r>
            <a:r>
              <a:rPr lang="en-US" sz="2400" dirty="0">
                <a:effectLst/>
              </a:rPr>
              <a:t>2</a:t>
            </a:r>
            <a:r>
              <a:rPr lang="ru-RU" sz="2400" dirty="0">
                <a:effectLst/>
              </a:rPr>
              <a:t>-202</a:t>
            </a:r>
            <a:r>
              <a:rPr lang="en-US" sz="2400" dirty="0">
                <a:effectLst/>
              </a:rPr>
              <a:t>3</a:t>
            </a:r>
            <a:r>
              <a:rPr lang="ru-RU" sz="2400" dirty="0">
                <a:effectLst/>
              </a:rPr>
              <a:t> </a:t>
            </a:r>
          </a:p>
          <a:p>
            <a:r>
              <a:rPr lang="en-US" sz="2400" dirty="0" err="1">
                <a:effectLst/>
              </a:rPr>
              <a:t>Shashlyk</a:t>
            </a:r>
            <a:r>
              <a:rPr lang="en-US" sz="2400" dirty="0">
                <a:effectLst/>
              </a:rPr>
              <a:t> calorimeter </a:t>
            </a:r>
            <a:r>
              <a:rPr lang="ru-RU" sz="2400" dirty="0">
                <a:effectLst/>
              </a:rPr>
              <a:t>-  202</a:t>
            </a:r>
            <a:r>
              <a:rPr lang="en-US" sz="2400" dirty="0">
                <a:effectLst/>
              </a:rPr>
              <a:t>3</a:t>
            </a:r>
            <a:r>
              <a:rPr lang="ru-RU" sz="2400" dirty="0">
                <a:effectLst/>
              </a:rPr>
              <a:t>-202</a:t>
            </a:r>
            <a:r>
              <a:rPr lang="en-US" sz="2400" dirty="0">
                <a:effectLst/>
              </a:rPr>
              <a:t>6</a:t>
            </a:r>
            <a:r>
              <a:rPr lang="ru-RU" sz="2400" dirty="0">
                <a:effectLst/>
              </a:rPr>
              <a:t> </a:t>
            </a:r>
            <a:endParaRPr lang="en-US" sz="2400" dirty="0">
              <a:effectLst/>
            </a:endParaRPr>
          </a:p>
          <a:p>
            <a:r>
              <a:rPr lang="en-US" sz="2400" dirty="0">
                <a:effectLst/>
              </a:rPr>
              <a:t>Spin flippers and cryogenics </a:t>
            </a:r>
            <a:r>
              <a:rPr lang="ru-RU" sz="2400" dirty="0">
                <a:effectLst/>
              </a:rPr>
              <a:t>–  202</a:t>
            </a:r>
            <a:r>
              <a:rPr lang="en-US" sz="2400" dirty="0">
                <a:effectLst/>
              </a:rPr>
              <a:t>3</a:t>
            </a:r>
            <a:r>
              <a:rPr lang="ru-RU" sz="2400" dirty="0">
                <a:effectLst/>
              </a:rPr>
              <a:t>-202</a:t>
            </a:r>
            <a:r>
              <a:rPr lang="en-US" sz="2400" dirty="0">
                <a:effectLst/>
              </a:rPr>
              <a:t>6</a:t>
            </a:r>
            <a:r>
              <a:rPr lang="ru-RU" sz="2400" dirty="0">
                <a:effectLst/>
              </a:rPr>
              <a:t> ;</a:t>
            </a:r>
          </a:p>
          <a:p>
            <a:r>
              <a:rPr lang="en-US" sz="2400" dirty="0">
                <a:effectLst/>
              </a:rPr>
              <a:t>RICH detector </a:t>
            </a:r>
            <a:r>
              <a:rPr lang="ru-RU" sz="2400" dirty="0">
                <a:effectLst/>
              </a:rPr>
              <a:t> – 202</a:t>
            </a:r>
            <a:r>
              <a:rPr lang="en-US" sz="2400" dirty="0">
                <a:effectLst/>
              </a:rPr>
              <a:t>4</a:t>
            </a:r>
            <a:r>
              <a:rPr lang="ru-RU" sz="2400" dirty="0">
                <a:effectLst/>
              </a:rPr>
              <a:t>-202</a:t>
            </a:r>
            <a:r>
              <a:rPr lang="en-US" sz="2400" dirty="0">
                <a:effectLst/>
              </a:rPr>
              <a:t>7</a:t>
            </a:r>
            <a:r>
              <a:rPr lang="ru-RU" sz="2400" dirty="0">
                <a:effectLst/>
              </a:rPr>
              <a:t> ;</a:t>
            </a:r>
          </a:p>
          <a:p>
            <a:r>
              <a:rPr lang="en-US" sz="2400" dirty="0" err="1">
                <a:effectLst/>
              </a:rPr>
              <a:t>Beamline</a:t>
            </a:r>
            <a:r>
              <a:rPr lang="en-US" sz="2400" dirty="0">
                <a:effectLst/>
              </a:rPr>
              <a:t> end all civil construction </a:t>
            </a:r>
            <a:r>
              <a:rPr lang="ru-RU" sz="2400" dirty="0">
                <a:effectLst/>
              </a:rPr>
              <a:t>–  202</a:t>
            </a:r>
            <a:r>
              <a:rPr lang="en-US" sz="2400" dirty="0">
                <a:effectLst/>
              </a:rPr>
              <a:t>5</a:t>
            </a:r>
            <a:r>
              <a:rPr lang="ru-RU" sz="2400" dirty="0">
                <a:effectLst/>
              </a:rPr>
              <a:t>-202</a:t>
            </a:r>
            <a:r>
              <a:rPr lang="en-US" sz="2400" dirty="0">
                <a:effectLst/>
              </a:rPr>
              <a:t>6</a:t>
            </a:r>
            <a:r>
              <a:rPr lang="ru-RU" sz="2400" dirty="0">
                <a:effectLst/>
              </a:rPr>
              <a:t>;</a:t>
            </a:r>
          </a:p>
          <a:p>
            <a:r>
              <a:rPr lang="en-US" sz="2400" dirty="0" err="1">
                <a:effectLst/>
              </a:rPr>
              <a:t>Polarimeters</a:t>
            </a:r>
            <a:r>
              <a:rPr lang="en-US" sz="2400" dirty="0">
                <a:effectLst/>
              </a:rPr>
              <a:t> and beam control and tagging system </a:t>
            </a:r>
            <a:r>
              <a:rPr lang="ru-RU" sz="2400" dirty="0">
                <a:effectLst/>
              </a:rPr>
              <a:t>-                                    202</a:t>
            </a:r>
            <a:r>
              <a:rPr lang="en-US" sz="2400" dirty="0">
                <a:effectLst/>
              </a:rPr>
              <a:t>3</a:t>
            </a:r>
            <a:r>
              <a:rPr lang="ru-RU" sz="2400" dirty="0">
                <a:effectLst/>
              </a:rPr>
              <a:t>-202</a:t>
            </a:r>
            <a:r>
              <a:rPr lang="en-US" sz="2400" dirty="0">
                <a:effectLst/>
              </a:rPr>
              <a:t>5</a:t>
            </a:r>
            <a:endParaRPr lang="ru-RU" sz="2400" dirty="0">
              <a:effectLst/>
            </a:endParaRPr>
          </a:p>
          <a:p>
            <a:r>
              <a:rPr lang="en-US" sz="2400" dirty="0">
                <a:effectLst/>
              </a:rPr>
              <a:t>Beam commissioning 2026-2027</a:t>
            </a:r>
          </a:p>
          <a:p>
            <a:r>
              <a:rPr lang="en-US" sz="2400" dirty="0">
                <a:effectLst/>
              </a:rPr>
              <a:t>First data taking run with polarized proton beam - </a:t>
            </a:r>
            <a:r>
              <a:rPr lang="ru-RU" sz="2400" dirty="0">
                <a:solidFill>
                  <a:srgbClr val="FF0000"/>
                </a:solidFill>
                <a:effectLst/>
              </a:rPr>
              <a:t>202</a:t>
            </a:r>
            <a:r>
              <a:rPr lang="en-US" sz="2400" dirty="0">
                <a:solidFill>
                  <a:srgbClr val="FF0000"/>
                </a:solidFill>
                <a:effectLst/>
              </a:rPr>
              <a:t>7</a:t>
            </a:r>
            <a:r>
              <a:rPr lang="ru-RU" sz="2400" dirty="0">
                <a:solidFill>
                  <a:srgbClr val="FF0000"/>
                </a:solidFill>
                <a:effectLst/>
              </a:rPr>
              <a:t> </a:t>
            </a:r>
          </a:p>
          <a:p>
            <a:endParaRPr lang="ru-RU" dirty="0"/>
          </a:p>
        </p:txBody>
      </p:sp>
      <p:sp>
        <p:nvSpPr>
          <p:cNvPr id="4" name="Дата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rPr>
              <a:t>SPD 2021</a:t>
            </a:r>
            <a:endPar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ru-RU" sz="1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mn-ea"/>
                <a:cs typeface="+mn-cs"/>
              </a:rPr>
              <a:t>V. Mochalov, SPASCHARM</a:t>
            </a:r>
            <a:endPar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A10669-CE8A-4DA0-B546-D3B064FB49D9}" type="slidenum">
              <a:rPr kumimoji="0" lang="ru-RU" altLang="ru-RU" sz="1400" b="1" i="1"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ru-RU" altLang="ru-RU" sz="1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mn-ea"/>
              <a:cs typeface="+mn-cs"/>
            </a:endParaRPr>
          </a:p>
        </p:txBody>
      </p:sp>
    </p:spTree>
    <p:extLst>
      <p:ext uri="{BB962C8B-B14F-4D97-AF65-F5344CB8AC3E}">
        <p14:creationId xmlns:p14="http://schemas.microsoft.com/office/powerpoint/2010/main" val="40874253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SPASCHARM 14:</a:t>
            </a:r>
            <a:br>
              <a:rPr lang="en-US" dirty="0"/>
            </a:br>
            <a:r>
              <a:rPr lang="en-US" dirty="0"/>
              <a:t>Polarized target magnet</a:t>
            </a:r>
            <a:endParaRPr lang="ru-RU" dirty="0"/>
          </a:p>
        </p:txBody>
      </p:sp>
      <p:sp>
        <p:nvSpPr>
          <p:cNvPr id="4" name="Дата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rPr>
              <a:t>SPD 2021</a:t>
            </a:r>
            <a:endPar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ru-RU" sz="1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mn-ea"/>
                <a:cs typeface="+mn-cs"/>
              </a:rPr>
              <a:t>V. Mochalov, SPASCHARM</a:t>
            </a:r>
            <a:endPar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A10669-CE8A-4DA0-B546-D3B064FB49D9}" type="slidenum">
              <a:rPr kumimoji="0" lang="ru-RU" altLang="ru-RU" sz="1400" b="1" i="1"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ru-RU" altLang="ru-RU" sz="1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mn-ea"/>
              <a:cs typeface="+mn-cs"/>
            </a:endParaRPr>
          </a:p>
        </p:txBody>
      </p:sp>
      <p:pic>
        <p:nvPicPr>
          <p:cNvPr id="24883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55576" y="1772816"/>
            <a:ext cx="4038600" cy="3127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8835"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997051" y="1640329"/>
            <a:ext cx="3340898" cy="4450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Объект 2"/>
          <p:cNvSpPr txBox="1">
            <a:spLocks/>
          </p:cNvSpPr>
          <p:nvPr/>
        </p:nvSpPr>
        <p:spPr>
          <a:xfrm>
            <a:off x="755576" y="1665282"/>
            <a:ext cx="7776864" cy="4500021"/>
          </a:xfrm>
          <a:prstGeom prst="rect">
            <a:avLst/>
          </a:prstGeom>
          <a:solidFill>
            <a:srgbClr val="CCFFCC"/>
          </a:solidFill>
          <a:ln w="19050">
            <a:solidFill>
              <a:schemeClr val="tx1"/>
            </a:solidFill>
          </a:ln>
        </p:spPr>
        <p: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800" b="1" i="0" u="sng" strike="noStrike" kern="0" cap="none" spc="0" normalizeH="0" baseline="0" noProof="0" dirty="0">
                <a:ln>
                  <a:noFill/>
                </a:ln>
                <a:solidFill>
                  <a:srgbClr val="800080"/>
                </a:solidFill>
                <a:effectLst/>
                <a:uLnTx/>
                <a:uFillTx/>
                <a:latin typeface="Arial" charset="0"/>
                <a:ea typeface="+mn-ea"/>
                <a:cs typeface="+mn-cs"/>
              </a:rPr>
              <a:t>Dipole magnet with conventional ‘warm ‘ copper coils and ferromagnetic (</a:t>
            </a:r>
            <a:r>
              <a:rPr kumimoji="0" lang="en-US" sz="1800" b="1" i="0" u="sng" strike="noStrike" kern="0" cap="none" spc="0" normalizeH="0" baseline="0" noProof="0" dirty="0" err="1">
                <a:ln>
                  <a:noFill/>
                </a:ln>
                <a:solidFill>
                  <a:srgbClr val="800080"/>
                </a:solidFill>
                <a:effectLst/>
                <a:uLnTx/>
                <a:uFillTx/>
                <a:latin typeface="Arial" charset="0"/>
                <a:ea typeface="+mn-ea"/>
                <a:cs typeface="+mn-cs"/>
              </a:rPr>
              <a:t>permendur</a:t>
            </a:r>
            <a:r>
              <a:rPr kumimoji="0" lang="en-US" sz="1800" b="1" i="0" u="sng" strike="noStrike" kern="0" cap="none" spc="0" normalizeH="0" baseline="0" noProof="0" dirty="0">
                <a:ln>
                  <a:noFill/>
                </a:ln>
                <a:solidFill>
                  <a:srgbClr val="800080"/>
                </a:solidFill>
                <a:effectLst/>
                <a:uLnTx/>
                <a:uFillTx/>
                <a:latin typeface="Arial" charset="0"/>
                <a:ea typeface="+mn-ea"/>
                <a:cs typeface="+mn-cs"/>
              </a:rPr>
              <a:t>) poles</a:t>
            </a:r>
          </a:p>
          <a:p>
            <a:pPr marL="342900" marR="0" lvl="0" indent="-342900" algn="just" defTabSz="914400" rtl="0" eaLnBrk="0" fontAlgn="base" latinLnBrk="0" hangingPunct="0">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Arial" charset="0"/>
                <a:ea typeface="+mn-ea"/>
                <a:cs typeface="+mn-cs"/>
              </a:rPr>
              <a:t>Length (poles): </a:t>
            </a:r>
            <a:r>
              <a:rPr kumimoji="0" lang="en-US" sz="1800" b="1" i="0" u="none" strike="noStrike" kern="0" cap="none" spc="0" normalizeH="0" baseline="0" noProof="0" dirty="0">
                <a:ln>
                  <a:noFill/>
                </a:ln>
                <a:solidFill>
                  <a:srgbClr val="FF0000"/>
                </a:solidFill>
                <a:effectLst/>
                <a:uLnTx/>
                <a:uFillTx/>
                <a:latin typeface="Arial" charset="0"/>
                <a:ea typeface="+mn-ea"/>
                <a:cs typeface="+mn-cs"/>
              </a:rPr>
              <a:t>1 m</a:t>
            </a:r>
          </a:p>
          <a:p>
            <a:pPr marL="342900" marR="0" lvl="0" indent="-342900" algn="just" defTabSz="914400" rtl="0" eaLnBrk="0" fontAlgn="base" latinLnBrk="0" hangingPunct="0">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Arial" charset="0"/>
                <a:ea typeface="+mn-ea"/>
                <a:cs typeface="+mn-cs"/>
              </a:rPr>
              <a:t>Aperture width: </a:t>
            </a:r>
            <a:r>
              <a:rPr kumimoji="0" lang="en-US" sz="1800" b="1" i="0" u="none" strike="noStrike" kern="0" cap="none" spc="0" normalizeH="0" baseline="0" noProof="0" dirty="0">
                <a:ln>
                  <a:noFill/>
                </a:ln>
                <a:solidFill>
                  <a:srgbClr val="FF0000"/>
                </a:solidFill>
                <a:effectLst/>
                <a:uLnTx/>
                <a:uFillTx/>
                <a:latin typeface="Arial" charset="0"/>
                <a:ea typeface="+mn-ea"/>
                <a:cs typeface="+mn-cs"/>
              </a:rPr>
              <a:t>80 mm</a:t>
            </a:r>
          </a:p>
          <a:p>
            <a:pPr marL="342900" marR="0" lvl="0" indent="-342900" algn="just" defTabSz="914400" rtl="0" eaLnBrk="0" fontAlgn="base" latinLnBrk="0" hangingPunct="0">
              <a:lnSpc>
                <a:spcPct val="100000"/>
              </a:lnSpc>
              <a:spcBef>
                <a:spcPct val="20000"/>
              </a:spcBef>
              <a:spcAft>
                <a:spcPct val="0"/>
              </a:spcAft>
              <a:buClrTx/>
              <a:buSzTx/>
              <a:buFontTx/>
              <a:buChar char="•"/>
              <a:tabLst/>
              <a:defRPr/>
            </a:pPr>
            <a:r>
              <a:rPr kumimoji="0" lang="en-US" sz="1800" b="1" i="0" u="sng" strike="noStrike" kern="0" cap="none" spc="0" normalizeH="0" baseline="0" noProof="0" dirty="0">
                <a:ln>
                  <a:noFill/>
                </a:ln>
                <a:solidFill>
                  <a:srgbClr val="0033CC"/>
                </a:solidFill>
                <a:effectLst/>
                <a:uLnTx/>
                <a:uFillTx/>
                <a:latin typeface="Arial" charset="0"/>
                <a:ea typeface="+mn-ea"/>
                <a:cs typeface="+mn-cs"/>
              </a:rPr>
              <a:t>Variable vertical gap</a:t>
            </a:r>
            <a:r>
              <a:rPr kumimoji="0" lang="en-US" sz="1800" b="1" i="0" u="none" strike="noStrike" kern="0" cap="none" spc="0" normalizeH="0" baseline="0" noProof="0" dirty="0">
                <a:ln>
                  <a:noFill/>
                </a:ln>
                <a:solidFill>
                  <a:srgbClr val="FF0000"/>
                </a:solidFill>
                <a:effectLst/>
                <a:uLnTx/>
                <a:uFillTx/>
                <a:latin typeface="Arial" charset="0"/>
                <a:ea typeface="+mn-ea"/>
                <a:cs typeface="+mn-cs"/>
              </a:rPr>
              <a:t>:</a:t>
            </a:r>
            <a:r>
              <a:rPr kumimoji="0" lang="en-US" sz="1800" b="0" i="0" u="none" strike="noStrike" kern="0" cap="none" spc="0" normalizeH="0" baseline="0" noProof="0" dirty="0">
                <a:ln>
                  <a:noFill/>
                </a:ln>
                <a:solidFill>
                  <a:srgbClr val="FFFFFF"/>
                </a:solidFill>
                <a:effectLst/>
                <a:uLnTx/>
                <a:uFillTx/>
                <a:latin typeface="Arial" charset="0"/>
                <a:ea typeface="+mn-ea"/>
                <a:cs typeface="+mn-cs"/>
              </a:rPr>
              <a:t> </a:t>
            </a:r>
            <a:r>
              <a:rPr kumimoji="0" lang="en-US" sz="1800" b="1" i="0" u="none" strike="noStrike" kern="0" cap="none" spc="0" normalizeH="0" baseline="0" noProof="0" dirty="0">
                <a:ln>
                  <a:noFill/>
                </a:ln>
                <a:solidFill>
                  <a:srgbClr val="FF0000"/>
                </a:solidFill>
                <a:effectLst/>
                <a:uLnTx/>
                <a:uFillTx/>
                <a:latin typeface="Arial" charset="0"/>
                <a:ea typeface="+mn-ea"/>
                <a:cs typeface="+mn-cs"/>
              </a:rPr>
              <a:t>75 mm </a:t>
            </a:r>
            <a:r>
              <a:rPr kumimoji="0" lang="en-US" sz="1800" b="0" i="1" u="none" strike="noStrike" kern="0" cap="none" spc="0" normalizeH="0" baseline="0" noProof="0" dirty="0">
                <a:ln>
                  <a:noFill/>
                </a:ln>
                <a:solidFill>
                  <a:srgbClr val="0033CC"/>
                </a:solidFill>
                <a:effectLst/>
                <a:uLnTx/>
                <a:uFillTx/>
                <a:latin typeface="Arial" charset="0"/>
                <a:ea typeface="+mn-ea"/>
                <a:cs typeface="+mn-cs"/>
              </a:rPr>
              <a:t>(closed yoke)</a:t>
            </a:r>
            <a:r>
              <a:rPr kumimoji="0" lang="en-US" sz="1800" b="0" i="0" u="none" strike="noStrike" kern="0" cap="none" spc="0" normalizeH="0" baseline="0" noProof="0" dirty="0">
                <a:ln>
                  <a:noFill/>
                </a:ln>
                <a:solidFill>
                  <a:srgbClr val="FFFFFF"/>
                </a:solidFill>
                <a:effectLst/>
                <a:uLnTx/>
                <a:uFillTx/>
                <a:latin typeface="Arial" charset="0"/>
                <a:ea typeface="+mn-ea"/>
                <a:cs typeface="+mn-cs"/>
              </a:rPr>
              <a:t>, </a:t>
            </a:r>
            <a:r>
              <a:rPr kumimoji="0" lang="en-US" sz="1800" b="1" i="0" u="none" strike="noStrike" kern="0" cap="none" spc="0" normalizeH="0" baseline="0" noProof="0" dirty="0">
                <a:ln>
                  <a:noFill/>
                </a:ln>
                <a:solidFill>
                  <a:srgbClr val="FF0000"/>
                </a:solidFill>
                <a:effectLst/>
                <a:uLnTx/>
                <a:uFillTx/>
                <a:latin typeface="Arial" charset="0"/>
                <a:ea typeface="+mn-ea"/>
                <a:cs typeface="+mn-cs"/>
              </a:rPr>
              <a:t>315 mm </a:t>
            </a:r>
            <a:r>
              <a:rPr kumimoji="0" lang="en-US" sz="1800" b="0" i="1" u="none" strike="noStrike" kern="0" cap="none" spc="0" normalizeH="0" baseline="0" noProof="0" dirty="0">
                <a:ln>
                  <a:noFill/>
                </a:ln>
                <a:solidFill>
                  <a:srgbClr val="0033CC"/>
                </a:solidFill>
                <a:effectLst/>
                <a:uLnTx/>
                <a:uFillTx/>
                <a:latin typeface="Arial" charset="0"/>
                <a:ea typeface="+mn-ea"/>
                <a:cs typeface="+mn-cs"/>
              </a:rPr>
              <a:t>(open yoke)</a:t>
            </a:r>
          </a:p>
          <a:p>
            <a:pPr marL="342900" marR="0" lvl="0" indent="-342900" algn="just" defTabSz="914400" rtl="0" eaLnBrk="0" fontAlgn="base" latinLnBrk="0" hangingPunct="0">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0000"/>
                </a:solidFill>
                <a:effectLst/>
                <a:uLnTx/>
                <a:uFillTx/>
                <a:latin typeface="Arial" charset="0"/>
                <a:ea typeface="+mn-ea"/>
                <a:cs typeface="+mn-cs"/>
              </a:rPr>
              <a:t>Nominal coil current</a:t>
            </a:r>
            <a:r>
              <a:rPr kumimoji="0" lang="en-US" sz="1800" b="0" i="0" u="none" strike="noStrike" kern="0" cap="none" spc="0" normalizeH="0" baseline="0" noProof="0" dirty="0">
                <a:ln>
                  <a:noFill/>
                </a:ln>
                <a:solidFill>
                  <a:srgbClr val="FFFFFF"/>
                </a:solidFill>
                <a:effectLst/>
                <a:uLnTx/>
                <a:uFillTx/>
                <a:latin typeface="Arial" charset="0"/>
                <a:ea typeface="+mn-ea"/>
                <a:cs typeface="+mn-cs"/>
              </a:rPr>
              <a:t>: </a:t>
            </a:r>
            <a:r>
              <a:rPr kumimoji="0" lang="en-US" sz="1800" b="1" i="0" u="none" strike="noStrike" kern="0" cap="none" spc="0" normalizeH="0" baseline="0" noProof="0" dirty="0">
                <a:ln>
                  <a:noFill/>
                </a:ln>
                <a:solidFill>
                  <a:srgbClr val="FF0000"/>
                </a:solidFill>
                <a:effectLst/>
                <a:uLnTx/>
                <a:uFillTx/>
                <a:latin typeface="Arial" charset="0"/>
                <a:ea typeface="+mn-ea"/>
                <a:cs typeface="+mn-cs"/>
              </a:rPr>
              <a:t>1.4 kA, </a:t>
            </a:r>
            <a:r>
              <a:rPr kumimoji="0" lang="en-US" sz="1800" b="1" i="0" u="none" strike="noStrike" kern="0" cap="none" spc="0" normalizeH="0" baseline="0" noProof="0" dirty="0">
                <a:ln>
                  <a:noFill/>
                </a:ln>
                <a:solidFill>
                  <a:srgbClr val="000000"/>
                </a:solidFill>
                <a:effectLst/>
                <a:uLnTx/>
                <a:uFillTx/>
                <a:latin typeface="Arial" charset="0"/>
                <a:ea typeface="+mn-ea"/>
                <a:cs typeface="+mn-cs"/>
              </a:rPr>
              <a:t>power consumption:</a:t>
            </a:r>
            <a:r>
              <a:rPr kumimoji="0" lang="en-US" sz="1800" b="0" i="0" u="none" strike="noStrike" kern="0" cap="none" spc="0" normalizeH="0" baseline="0" noProof="0" dirty="0">
                <a:ln>
                  <a:noFill/>
                </a:ln>
                <a:solidFill>
                  <a:srgbClr val="FFFFFF"/>
                </a:solidFill>
                <a:effectLst/>
                <a:uLnTx/>
                <a:uFillTx/>
                <a:latin typeface="Arial" charset="0"/>
                <a:ea typeface="+mn-ea"/>
                <a:cs typeface="+mn-cs"/>
              </a:rPr>
              <a:t> </a:t>
            </a:r>
            <a:r>
              <a:rPr kumimoji="0" lang="en-US" sz="1800" b="1" i="0" u="none" strike="noStrike" kern="0" cap="none" spc="0" normalizeH="0" baseline="0" noProof="0" dirty="0">
                <a:ln>
                  <a:noFill/>
                </a:ln>
                <a:solidFill>
                  <a:srgbClr val="FF0000"/>
                </a:solidFill>
                <a:effectLst/>
                <a:uLnTx/>
                <a:uFillTx/>
                <a:latin typeface="Arial" charset="0"/>
                <a:ea typeface="+mn-ea"/>
                <a:cs typeface="+mn-cs"/>
              </a:rPr>
              <a:t>300 kW </a:t>
            </a:r>
          </a:p>
          <a:p>
            <a:pPr marL="342900" marR="0" lvl="0" indent="-342900" algn="just" defTabSz="914400" rtl="0" eaLnBrk="0" fontAlgn="base" latinLnBrk="0" hangingPunct="0">
              <a:lnSpc>
                <a:spcPct val="100000"/>
              </a:lnSpc>
              <a:spcBef>
                <a:spcPct val="20000"/>
              </a:spcBef>
              <a:spcAft>
                <a:spcPct val="0"/>
              </a:spcAft>
              <a:buClrTx/>
              <a:buSzTx/>
              <a:buFontTx/>
              <a:buChar char="•"/>
              <a:tabLst/>
              <a:defRPr/>
            </a:pPr>
            <a:r>
              <a:rPr kumimoji="0" lang="en-US" sz="1800" b="1" i="0" u="sng" strike="noStrike" kern="0" cap="none" spc="0" normalizeH="0" baseline="0" noProof="0" dirty="0">
                <a:ln>
                  <a:noFill/>
                </a:ln>
                <a:solidFill>
                  <a:srgbClr val="0033CC"/>
                </a:solidFill>
                <a:effectLst/>
                <a:uLnTx/>
                <a:uFillTx/>
                <a:latin typeface="Arial" charset="0"/>
                <a:ea typeface="+mn-ea"/>
                <a:cs typeface="+mn-cs"/>
              </a:rPr>
              <a:t>Closed yoke</a:t>
            </a:r>
            <a:r>
              <a:rPr kumimoji="0" lang="en-US" sz="1800" b="0" i="0" u="none" strike="noStrike" kern="0" cap="none" spc="0" normalizeH="0" baseline="0" noProof="0" dirty="0">
                <a:ln>
                  <a:noFill/>
                </a:ln>
                <a:solidFill>
                  <a:srgbClr val="FFFFFF"/>
                </a:solidFill>
                <a:effectLst/>
                <a:uLnTx/>
                <a:uFillTx/>
                <a:latin typeface="Arial" charset="0"/>
                <a:ea typeface="+mn-ea"/>
                <a:cs typeface="+mn-cs"/>
              </a:rPr>
              <a:t>: </a:t>
            </a:r>
            <a:r>
              <a:rPr kumimoji="0" lang="en-US" sz="1800" b="1" i="0" u="none" strike="noStrike" kern="0" cap="none" spc="0" normalizeH="0" baseline="0" noProof="0" dirty="0">
                <a:ln>
                  <a:noFill/>
                </a:ln>
                <a:solidFill>
                  <a:srgbClr val="000000"/>
                </a:solidFill>
                <a:effectLst/>
                <a:uLnTx/>
                <a:uFillTx/>
                <a:latin typeface="Arial" charset="0"/>
                <a:ea typeface="+mn-ea"/>
                <a:cs typeface="+mn-cs"/>
              </a:rPr>
              <a:t>Magnetic field in the aperture</a:t>
            </a:r>
            <a:r>
              <a:rPr kumimoji="0" lang="en-US" sz="1800" b="0" i="0" u="none" strike="noStrike" kern="0" cap="none" spc="0" normalizeH="0" baseline="0" noProof="0" dirty="0">
                <a:ln>
                  <a:noFill/>
                </a:ln>
                <a:solidFill>
                  <a:srgbClr val="FFFFFF"/>
                </a:solidFill>
                <a:effectLst/>
                <a:uLnTx/>
                <a:uFillTx/>
                <a:latin typeface="Arial" charset="0"/>
                <a:ea typeface="+mn-ea"/>
                <a:cs typeface="+mn-cs"/>
              </a:rPr>
              <a:t> </a:t>
            </a:r>
            <a:r>
              <a:rPr kumimoji="0" lang="en-US" sz="1800" b="1" i="1" u="none" strike="noStrike" kern="0" cap="none" spc="0" normalizeH="0" baseline="0" noProof="0" dirty="0">
                <a:ln>
                  <a:noFill/>
                </a:ln>
                <a:solidFill>
                  <a:srgbClr val="FF0000"/>
                </a:solidFill>
                <a:effectLst/>
                <a:uLnTx/>
                <a:uFillTx/>
                <a:latin typeface="Arial" charset="0"/>
                <a:ea typeface="+mn-ea"/>
                <a:cs typeface="+mn-cs"/>
              </a:rPr>
              <a:t>B = 2.4 T </a:t>
            </a:r>
            <a:r>
              <a:rPr kumimoji="0" lang="en-US" sz="1800" b="1" i="0" u="none" strike="noStrike" kern="0" cap="none" spc="0" normalizeH="0" baseline="0" noProof="0" dirty="0">
                <a:ln>
                  <a:noFill/>
                </a:ln>
                <a:solidFill>
                  <a:srgbClr val="000000"/>
                </a:solidFill>
                <a:effectLst/>
                <a:uLnTx/>
                <a:uFillTx/>
                <a:latin typeface="Arial" charset="0"/>
                <a:ea typeface="+mn-ea"/>
                <a:cs typeface="+mn-cs"/>
              </a:rPr>
              <a:t>(!!!)</a:t>
            </a:r>
          </a:p>
          <a:p>
            <a:pPr marL="342900" marR="0" lvl="0" indent="-342900" algn="just" defTabSz="914400" rtl="0" eaLnBrk="0" fontAlgn="base" latinLnBrk="0" hangingPunct="0">
              <a:lnSpc>
                <a:spcPct val="100000"/>
              </a:lnSpc>
              <a:spcBef>
                <a:spcPct val="20000"/>
              </a:spcBef>
              <a:spcAft>
                <a:spcPct val="0"/>
              </a:spcAft>
              <a:buClrTx/>
              <a:buSzTx/>
              <a:buFontTx/>
              <a:buChar char="•"/>
              <a:tabLst/>
              <a:defRPr/>
            </a:pPr>
            <a:r>
              <a:rPr kumimoji="0" lang="en-US" sz="1800" b="1" i="0" u="sng" strike="noStrike" kern="0" cap="none" spc="0" normalizeH="0" baseline="0" noProof="0" dirty="0">
                <a:ln>
                  <a:noFill/>
                </a:ln>
                <a:solidFill>
                  <a:srgbClr val="0033CC"/>
                </a:solidFill>
                <a:effectLst/>
                <a:uLnTx/>
                <a:uFillTx/>
                <a:latin typeface="Arial" charset="0"/>
                <a:ea typeface="+mn-ea"/>
                <a:cs typeface="+mn-cs"/>
              </a:rPr>
              <a:t>Open yoke</a:t>
            </a:r>
            <a:r>
              <a:rPr kumimoji="0" lang="en-US" sz="1800" b="0" i="0" u="none" strike="noStrike" kern="0" cap="none" spc="0" normalizeH="0" baseline="0" noProof="0" dirty="0">
                <a:ln>
                  <a:noFill/>
                </a:ln>
                <a:solidFill>
                  <a:srgbClr val="FFFFFF"/>
                </a:solidFill>
                <a:effectLst/>
                <a:uLnTx/>
                <a:uFillTx/>
                <a:latin typeface="Arial" charset="0"/>
                <a:ea typeface="+mn-ea"/>
                <a:cs typeface="+mn-cs"/>
              </a:rPr>
              <a:t>:    </a:t>
            </a:r>
            <a:r>
              <a:rPr kumimoji="0" lang="en-US" sz="1800" b="1" i="0" u="none" strike="noStrike" kern="0" cap="none" spc="0" normalizeH="0" baseline="0" noProof="0" dirty="0">
                <a:ln>
                  <a:noFill/>
                </a:ln>
                <a:solidFill>
                  <a:srgbClr val="000000"/>
                </a:solidFill>
                <a:effectLst/>
                <a:uLnTx/>
                <a:uFillTx/>
                <a:latin typeface="Arial" charset="0"/>
                <a:ea typeface="+mn-ea"/>
                <a:cs typeface="+mn-cs"/>
              </a:rPr>
              <a:t>Magnetic field in the aperture  </a:t>
            </a:r>
            <a:r>
              <a:rPr kumimoji="0" lang="en-US" sz="1800" b="1" i="1" u="none" strike="noStrike" kern="0" cap="none" spc="0" normalizeH="0" baseline="0" noProof="0" dirty="0">
                <a:ln>
                  <a:noFill/>
                </a:ln>
                <a:solidFill>
                  <a:srgbClr val="FF0000"/>
                </a:solidFill>
                <a:effectLst/>
                <a:uLnTx/>
                <a:uFillTx/>
                <a:latin typeface="Arial" charset="0"/>
                <a:ea typeface="+mn-ea"/>
                <a:cs typeface="+mn-cs"/>
              </a:rPr>
              <a:t>B ≈ 0.4 T</a:t>
            </a:r>
            <a:endParaRPr kumimoji="0" lang="ru-RU" sz="1800" b="1" i="1" u="none" strike="noStrike" kern="0" cap="none" spc="0" normalizeH="0" baseline="0" noProof="0" dirty="0">
              <a:ln>
                <a:noFill/>
              </a:ln>
              <a:solidFill>
                <a:srgbClr val="FF0000"/>
              </a:solidFill>
              <a:effectLst/>
              <a:uLnTx/>
              <a:uFillTx/>
              <a:latin typeface="Arial" charset="0"/>
              <a:ea typeface="+mn-ea"/>
              <a:cs typeface="+mn-cs"/>
            </a:endParaRP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1800" b="1" i="0" u="sng" strike="noStrike" kern="0" cap="none" spc="0" normalizeH="0" baseline="0" noProof="0" dirty="0">
                <a:ln>
                  <a:noFill/>
                </a:ln>
                <a:solidFill>
                  <a:srgbClr val="C00000"/>
                </a:solidFill>
                <a:effectLst/>
                <a:uLnTx/>
                <a:uFillTx/>
                <a:latin typeface="Arial" charset="0"/>
                <a:ea typeface="+mn-ea"/>
                <a:cs typeface="+mn-cs"/>
              </a:rPr>
              <a:t>Critical requirement</a:t>
            </a:r>
          </a:p>
          <a:p>
            <a:pPr marL="342900" marR="0" lvl="0" indent="-342900" algn="just" defTabSz="914400" rtl="0" eaLnBrk="0" fontAlgn="base" latinLnBrk="0" hangingPunct="0">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0033CC"/>
                </a:solidFill>
                <a:effectLst/>
                <a:uLnTx/>
                <a:uFillTx/>
                <a:latin typeface="Arial" charset="0"/>
                <a:ea typeface="+mn-ea"/>
                <a:cs typeface="+mn-cs"/>
              </a:rPr>
              <a:t>The </a:t>
            </a:r>
            <a:r>
              <a:rPr kumimoji="0" lang="en-US" sz="1800" b="1" i="0" u="sng" strike="noStrike" kern="0" cap="none" spc="0" normalizeH="0" baseline="0" noProof="0" dirty="0">
                <a:ln>
                  <a:noFill/>
                </a:ln>
                <a:solidFill>
                  <a:srgbClr val="0033CC"/>
                </a:solidFill>
                <a:effectLst/>
                <a:uLnTx/>
                <a:uFillTx/>
                <a:latin typeface="Arial" charset="0"/>
                <a:ea typeface="+mn-ea"/>
                <a:cs typeface="+mn-cs"/>
              </a:rPr>
              <a:t>uniformity</a:t>
            </a:r>
            <a:r>
              <a:rPr kumimoji="0" lang="en-US" sz="1800" b="1" i="0" u="none" strike="noStrike" kern="0" cap="none" spc="0" normalizeH="0" baseline="0" noProof="0" dirty="0">
                <a:ln>
                  <a:noFill/>
                </a:ln>
                <a:solidFill>
                  <a:srgbClr val="0033CC"/>
                </a:solidFill>
                <a:effectLst/>
                <a:uLnTx/>
                <a:uFillTx/>
                <a:latin typeface="Arial" charset="0"/>
                <a:ea typeface="+mn-ea"/>
                <a:cs typeface="+mn-cs"/>
              </a:rPr>
              <a:t> of magnetic field of </a:t>
            </a:r>
            <a:r>
              <a:rPr kumimoji="0" lang="en-US" sz="1800" b="1" i="0" u="sng" strike="noStrike" kern="0" cap="none" spc="0" normalizeH="0" baseline="0" noProof="0" dirty="0">
                <a:ln>
                  <a:noFill/>
                </a:ln>
                <a:solidFill>
                  <a:srgbClr val="FF0000"/>
                </a:solidFill>
                <a:effectLst/>
                <a:uLnTx/>
                <a:uFillTx/>
                <a:latin typeface="Arial" charset="0"/>
                <a:ea typeface="+mn-ea"/>
                <a:cs typeface="+mn-cs"/>
              </a:rPr>
              <a:t>2.4 T</a:t>
            </a:r>
            <a:r>
              <a:rPr kumimoji="0" lang="en-US" sz="1800" b="1" i="0" u="none" strike="noStrike" kern="0" cap="none" spc="0" normalizeH="0" baseline="0" noProof="0" dirty="0">
                <a:ln>
                  <a:noFill/>
                </a:ln>
                <a:solidFill>
                  <a:srgbClr val="FF0000"/>
                </a:solidFill>
                <a:effectLst/>
                <a:uLnTx/>
                <a:uFillTx/>
                <a:latin typeface="Arial" charset="0"/>
                <a:ea typeface="+mn-ea"/>
                <a:cs typeface="+mn-cs"/>
              </a:rPr>
              <a:t> </a:t>
            </a:r>
            <a:r>
              <a:rPr kumimoji="0" lang="en-US" sz="1800" b="1" i="0" u="none" strike="noStrike" kern="0" cap="none" spc="0" normalizeH="0" baseline="0" noProof="0" dirty="0">
                <a:ln>
                  <a:noFill/>
                </a:ln>
                <a:solidFill>
                  <a:srgbClr val="0033CC"/>
                </a:solidFill>
                <a:effectLst/>
                <a:uLnTx/>
                <a:uFillTx/>
                <a:latin typeface="Arial" charset="0"/>
                <a:ea typeface="+mn-ea"/>
                <a:cs typeface="+mn-cs"/>
              </a:rPr>
              <a:t>in the target volume of  </a:t>
            </a:r>
            <a:r>
              <a:rPr kumimoji="0" lang="en-US" sz="1800" b="1" i="1" u="sng" strike="noStrike" kern="0" cap="none" spc="0" normalizeH="0" baseline="0" noProof="0" dirty="0">
                <a:ln>
                  <a:noFill/>
                </a:ln>
                <a:solidFill>
                  <a:srgbClr val="0033CC"/>
                </a:solidFill>
                <a:effectLst/>
                <a:uLnTx/>
                <a:uFillTx/>
                <a:latin typeface="Arial" charset="0"/>
                <a:ea typeface="+mn-ea"/>
                <a:cs typeface="+mn-cs"/>
              </a:rPr>
              <a:t>D = </a:t>
            </a:r>
            <a:r>
              <a:rPr kumimoji="0" lang="en-US" sz="1800" b="1" i="1" u="sng" strike="noStrike" kern="0" cap="none" spc="0" normalizeH="0" baseline="0" noProof="0" dirty="0">
                <a:ln>
                  <a:noFill/>
                </a:ln>
                <a:solidFill>
                  <a:srgbClr val="FF0000"/>
                </a:solidFill>
                <a:effectLst/>
                <a:uLnTx/>
                <a:uFillTx/>
                <a:latin typeface="Arial" charset="0"/>
                <a:ea typeface="+mn-ea"/>
                <a:cs typeface="+mn-cs"/>
              </a:rPr>
              <a:t>18 mm </a:t>
            </a:r>
            <a:r>
              <a:rPr kumimoji="0" lang="en-US" sz="1800" b="1" i="1" u="sng" strike="noStrike" kern="0" cap="none" spc="0" normalizeH="0" baseline="0" noProof="0" dirty="0">
                <a:ln>
                  <a:noFill/>
                </a:ln>
                <a:solidFill>
                  <a:srgbClr val="0033CC"/>
                </a:solidFill>
                <a:effectLst/>
                <a:uLnTx/>
                <a:uFillTx/>
                <a:latin typeface="Arial" charset="0"/>
                <a:ea typeface="+mn-ea"/>
                <a:cs typeface="+mn-cs"/>
              </a:rPr>
              <a:t>&amp; </a:t>
            </a:r>
            <a:r>
              <a:rPr kumimoji="0" lang="en-US" sz="1800" b="1" i="1" u="sng" strike="noStrike" kern="0" cap="none" spc="0" normalizeH="0" baseline="0" noProof="0" dirty="0">
                <a:ln>
                  <a:noFill/>
                </a:ln>
                <a:solidFill>
                  <a:srgbClr val="FF0000"/>
                </a:solidFill>
                <a:effectLst/>
                <a:uLnTx/>
                <a:uFillTx/>
                <a:latin typeface="Arial" charset="0"/>
                <a:ea typeface="+mn-ea"/>
                <a:cs typeface="+mn-cs"/>
              </a:rPr>
              <a:t>L=200 mm </a:t>
            </a:r>
            <a:r>
              <a:rPr kumimoji="0" lang="en-US" sz="1800" b="1" i="0" u="none" strike="noStrike" kern="0" cap="none" spc="0" normalizeH="0" baseline="0" noProof="0" dirty="0">
                <a:ln>
                  <a:noFill/>
                </a:ln>
                <a:solidFill>
                  <a:srgbClr val="0033CC"/>
                </a:solidFill>
                <a:effectLst/>
                <a:uLnTx/>
                <a:uFillTx/>
                <a:latin typeface="Arial" charset="0"/>
                <a:ea typeface="+mn-ea"/>
                <a:cs typeface="+mn-cs"/>
              </a:rPr>
              <a:t>must be better than </a:t>
            </a:r>
            <a:r>
              <a:rPr kumimoji="0" lang="en-US" sz="1800" b="1" i="0" u="none" strike="noStrike" kern="0" cap="none" spc="0" normalizeH="0" baseline="0" noProof="0" dirty="0">
                <a:ln>
                  <a:noFill/>
                </a:ln>
                <a:solidFill>
                  <a:srgbClr val="FF0000"/>
                </a:solidFill>
                <a:effectLst/>
                <a:uLnTx/>
                <a:uFillTx/>
                <a:latin typeface="Arial" charset="0"/>
                <a:ea typeface="+mn-ea"/>
                <a:cs typeface="+mn-cs"/>
              </a:rPr>
              <a:t>~</a:t>
            </a:r>
            <a:r>
              <a:rPr kumimoji="0" lang="en-US" sz="1800" b="1" i="0" u="sng" strike="noStrike" kern="0" cap="none" spc="0" normalizeH="0" baseline="0" noProof="0" dirty="0">
                <a:ln>
                  <a:noFill/>
                </a:ln>
                <a:solidFill>
                  <a:srgbClr val="FF0000"/>
                </a:solidFill>
                <a:effectLst/>
                <a:uLnTx/>
                <a:uFillTx/>
                <a:latin typeface="Arial" charset="0"/>
                <a:ea typeface="+mn-ea"/>
                <a:cs typeface="+mn-cs"/>
              </a:rPr>
              <a:t>1.5×10</a:t>
            </a:r>
            <a:r>
              <a:rPr kumimoji="0" lang="en-US" sz="1800" b="1" i="0" u="sng" strike="noStrike" kern="0" cap="none" spc="0" normalizeH="0" baseline="30000" noProof="0" dirty="0">
                <a:ln>
                  <a:noFill/>
                </a:ln>
                <a:solidFill>
                  <a:srgbClr val="FF0000"/>
                </a:solidFill>
                <a:effectLst/>
                <a:uLnTx/>
                <a:uFillTx/>
                <a:latin typeface="Arial" charset="0"/>
                <a:ea typeface="+mn-ea"/>
                <a:cs typeface="+mn-cs"/>
              </a:rPr>
              <a:t>-4</a:t>
            </a:r>
            <a:r>
              <a:rPr kumimoji="0" lang="en-US" sz="1800" b="1" i="0" u="none" strike="noStrike" kern="0" cap="none" spc="0" normalizeH="0" baseline="0" noProof="0" dirty="0">
                <a:ln>
                  <a:noFill/>
                </a:ln>
                <a:solidFill>
                  <a:srgbClr val="FF0000"/>
                </a:solidFill>
                <a:effectLst/>
                <a:uLnTx/>
                <a:uFillTx/>
                <a:latin typeface="Arial" charset="0"/>
                <a:ea typeface="+mn-ea"/>
                <a:cs typeface="+mn-cs"/>
              </a:rPr>
              <a:t> </a:t>
            </a:r>
          </a:p>
          <a:p>
            <a:pPr marL="342900" marR="0" lvl="0" indent="-342900" algn="just" defTabSz="914400" rtl="0" eaLnBrk="0" fontAlgn="base" latinLnBrk="0" hangingPunct="0">
              <a:lnSpc>
                <a:spcPct val="100000"/>
              </a:lnSpc>
              <a:spcBef>
                <a:spcPct val="20000"/>
              </a:spcBef>
              <a:spcAft>
                <a:spcPct val="0"/>
              </a:spcAft>
              <a:buClrTx/>
              <a:buSzTx/>
              <a:buFontTx/>
              <a:buChar char="•"/>
              <a:tabLst/>
              <a:defRPr/>
            </a:pPr>
            <a:r>
              <a:rPr kumimoji="0" lang="en-US" sz="1800" b="1" i="0" u="sng" strike="noStrike" kern="0" cap="none" spc="0" normalizeH="0" baseline="0" noProof="0" dirty="0">
                <a:ln>
                  <a:noFill/>
                </a:ln>
                <a:solidFill>
                  <a:srgbClr val="0033CC"/>
                </a:solidFill>
                <a:effectLst/>
                <a:uLnTx/>
                <a:uFillTx/>
                <a:latin typeface="Arial" charset="0"/>
                <a:ea typeface="+mn-ea"/>
                <a:cs typeface="+mn-cs"/>
              </a:rPr>
              <a:t>Aggravating  factor</a:t>
            </a:r>
            <a:r>
              <a:rPr kumimoji="0" lang="en-US" sz="1800" b="0" i="0" u="none" strike="noStrike" kern="0" cap="none" spc="0" normalizeH="0" baseline="0" noProof="0" dirty="0">
                <a:ln>
                  <a:noFill/>
                </a:ln>
                <a:solidFill>
                  <a:srgbClr val="0033CC"/>
                </a:solidFill>
                <a:effectLst/>
                <a:uLnTx/>
                <a:uFillTx/>
                <a:latin typeface="Arial" charset="0"/>
                <a:ea typeface="+mn-ea"/>
                <a:cs typeface="+mn-cs"/>
              </a:rPr>
              <a:t>: </a:t>
            </a:r>
            <a:r>
              <a:rPr kumimoji="0" lang="en-US" sz="1800" b="1" i="0" u="none" strike="noStrike" kern="0" cap="none" spc="0" normalizeH="0" baseline="0" noProof="0" dirty="0">
                <a:ln>
                  <a:noFill/>
                </a:ln>
                <a:solidFill>
                  <a:srgbClr val="0033CC"/>
                </a:solidFill>
                <a:effectLst/>
                <a:uLnTx/>
                <a:uFillTx/>
                <a:latin typeface="Arial" charset="0"/>
                <a:ea typeface="+mn-ea"/>
                <a:cs typeface="+mn-cs"/>
              </a:rPr>
              <a:t>all </a:t>
            </a:r>
            <a:r>
              <a:rPr kumimoji="0" lang="en-US" sz="1800" b="1" i="0" u="none" strike="noStrike" kern="0" cap="none" spc="0" normalizeH="0" baseline="0" noProof="0" dirty="0" err="1">
                <a:ln>
                  <a:noFill/>
                </a:ln>
                <a:solidFill>
                  <a:srgbClr val="0033CC"/>
                </a:solidFill>
                <a:effectLst/>
                <a:uLnTx/>
                <a:uFillTx/>
                <a:latin typeface="Arial" charset="0"/>
                <a:ea typeface="+mn-ea"/>
                <a:cs typeface="+mn-cs"/>
              </a:rPr>
              <a:t>ferromagnetics</a:t>
            </a:r>
            <a:r>
              <a:rPr kumimoji="0" lang="en-US" sz="1800" b="1" i="0" u="none" strike="noStrike" kern="0" cap="none" spc="0" normalizeH="0" baseline="0" noProof="0" dirty="0">
                <a:ln>
                  <a:noFill/>
                </a:ln>
                <a:solidFill>
                  <a:srgbClr val="0033CC"/>
                </a:solidFill>
                <a:effectLst/>
                <a:uLnTx/>
                <a:uFillTx/>
                <a:latin typeface="Arial" charset="0"/>
                <a:ea typeface="+mn-ea"/>
                <a:cs typeface="+mn-cs"/>
              </a:rPr>
              <a:t> are </a:t>
            </a:r>
            <a:r>
              <a:rPr kumimoji="0" lang="en-US" sz="1800" b="1" i="0" u="sng" strike="noStrike" kern="0" cap="none" spc="0" normalizeH="0" baseline="0" noProof="0" dirty="0">
                <a:ln>
                  <a:noFill/>
                </a:ln>
                <a:solidFill>
                  <a:srgbClr val="0033CC"/>
                </a:solidFill>
                <a:effectLst/>
                <a:uLnTx/>
                <a:uFillTx/>
                <a:latin typeface="Arial" charset="0"/>
                <a:ea typeface="+mn-ea"/>
                <a:cs typeface="+mn-cs"/>
              </a:rPr>
              <a:t>close to saturation</a:t>
            </a:r>
            <a:endParaRPr kumimoji="0" lang="en-US" sz="1800" b="1" i="0" u="sng" strike="noStrike" kern="0" cap="none" spc="0" normalizeH="0" baseline="0" noProof="0" dirty="0">
              <a:ln>
                <a:noFill/>
              </a:ln>
              <a:solidFill>
                <a:srgbClr val="0033CC"/>
              </a:solidFill>
              <a:effectLst/>
              <a:uLnTx/>
              <a:uFillTx/>
              <a:latin typeface="Arial"/>
              <a:ea typeface="+mn-ea"/>
              <a:cs typeface="+mn-cs"/>
            </a:endParaRPr>
          </a:p>
        </p:txBody>
      </p:sp>
    </p:spTree>
    <p:extLst>
      <p:ext uri="{BB962C8B-B14F-4D97-AF65-F5344CB8AC3E}">
        <p14:creationId xmlns:p14="http://schemas.microsoft.com/office/powerpoint/2010/main" val="343193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774923"/>
          </a:xfrm>
        </p:spPr>
        <p:txBody>
          <a:bodyPr/>
          <a:lstStyle/>
          <a:p>
            <a:r>
              <a:rPr lang="en-US" sz="3600" dirty="0"/>
              <a:t>Current (transverse) polarized target</a:t>
            </a:r>
            <a:endParaRPr lang="ru-RU" sz="3600" dirty="0"/>
          </a:p>
        </p:txBody>
      </p:sp>
      <p:sp>
        <p:nvSpPr>
          <p:cNvPr id="3" name="Текст 2"/>
          <p:cNvSpPr>
            <a:spLocks noGrp="1"/>
          </p:cNvSpPr>
          <p:nvPr>
            <p:ph type="body" sz="half" idx="1"/>
          </p:nvPr>
        </p:nvSpPr>
        <p:spPr>
          <a:xfrm>
            <a:off x="0" y="1052736"/>
            <a:ext cx="6372200" cy="5078189"/>
          </a:xfrm>
        </p:spPr>
        <p:txBody>
          <a:bodyPr/>
          <a:lstStyle/>
          <a:p>
            <a:pPr lvl="0" algn="just" eaLnBrk="0" hangingPunct="0">
              <a:buClr>
                <a:srgbClr val="FFFFCC"/>
              </a:buClr>
              <a:buFont typeface="Wingdings" pitchFamily="2" charset="2"/>
              <a:buChar char="§"/>
            </a:pPr>
            <a:r>
              <a:rPr lang="en-US" sz="1800" b="1" i="1" u="sng" dirty="0">
                <a:solidFill>
                  <a:srgbClr val="FFFFFF"/>
                </a:solidFill>
                <a:effectLst/>
              </a:rPr>
              <a:t>Target material</a:t>
            </a:r>
            <a:r>
              <a:rPr lang="en-US" sz="1800" dirty="0">
                <a:solidFill>
                  <a:srgbClr val="FFFFFF"/>
                </a:solidFill>
                <a:effectLst/>
              </a:rPr>
              <a:t>: </a:t>
            </a:r>
            <a:r>
              <a:rPr lang="en-US" sz="1800" b="1" dirty="0" err="1">
                <a:solidFill>
                  <a:srgbClr val="FFFFFF"/>
                </a:solidFill>
                <a:effectLst/>
              </a:rPr>
              <a:t>pentanol</a:t>
            </a:r>
            <a:r>
              <a:rPr lang="en-US" sz="1800" dirty="0">
                <a:solidFill>
                  <a:srgbClr val="FFFFFF"/>
                </a:solidFill>
                <a:effectLst/>
              </a:rPr>
              <a:t> </a:t>
            </a:r>
            <a:r>
              <a:rPr lang="en-US" sz="1800" b="1" dirty="0">
                <a:solidFill>
                  <a:srgbClr val="00B050"/>
                </a:solidFill>
                <a:effectLst/>
              </a:rPr>
              <a:t>C</a:t>
            </a:r>
            <a:r>
              <a:rPr lang="ru-RU" sz="1800" b="1" baseline="-25000" dirty="0">
                <a:solidFill>
                  <a:srgbClr val="00B050"/>
                </a:solidFill>
                <a:effectLst/>
              </a:rPr>
              <a:t>5</a:t>
            </a:r>
            <a:r>
              <a:rPr lang="en-US" sz="1800" b="1" dirty="0">
                <a:solidFill>
                  <a:srgbClr val="00B050"/>
                </a:solidFill>
                <a:effectLst/>
              </a:rPr>
              <a:t>H</a:t>
            </a:r>
            <a:r>
              <a:rPr lang="ru-RU" sz="1800" b="1" baseline="-25000" dirty="0">
                <a:solidFill>
                  <a:srgbClr val="00B050"/>
                </a:solidFill>
                <a:effectLst/>
              </a:rPr>
              <a:t>12</a:t>
            </a:r>
            <a:r>
              <a:rPr lang="en-US" sz="1800" b="1" dirty="0">
                <a:solidFill>
                  <a:srgbClr val="00B050"/>
                </a:solidFill>
                <a:effectLst/>
              </a:rPr>
              <a:t>O</a:t>
            </a:r>
            <a:r>
              <a:rPr lang="ru-RU" sz="1800" b="1" dirty="0">
                <a:solidFill>
                  <a:srgbClr val="FFFFFF"/>
                </a:solidFill>
                <a:effectLst/>
              </a:rPr>
              <a:t> </a:t>
            </a:r>
            <a:r>
              <a:rPr lang="en-US" sz="1800" dirty="0">
                <a:solidFill>
                  <a:srgbClr val="FFFFFF"/>
                </a:solidFill>
                <a:effectLst/>
              </a:rPr>
              <a:t> with </a:t>
            </a:r>
            <a:r>
              <a:rPr lang="en-US" sz="1800" b="1" dirty="0">
                <a:solidFill>
                  <a:srgbClr val="FFFFFF"/>
                </a:solidFill>
                <a:effectLst/>
              </a:rPr>
              <a:t>TEMPO radical</a:t>
            </a:r>
            <a:endParaRPr lang="en-US" sz="1800" dirty="0">
              <a:solidFill>
                <a:srgbClr val="FFFFFF"/>
              </a:solidFill>
              <a:effectLst/>
            </a:endParaRPr>
          </a:p>
          <a:p>
            <a:pPr lvl="0" algn="just" eaLnBrk="0" hangingPunct="0">
              <a:buClr>
                <a:srgbClr val="FFFFCC"/>
              </a:buClr>
              <a:buFont typeface="Wingdings" pitchFamily="2" charset="2"/>
              <a:buChar char="§"/>
            </a:pPr>
            <a:r>
              <a:rPr lang="en-US" sz="1800" b="1" i="1" dirty="0">
                <a:solidFill>
                  <a:srgbClr val="FFFFFF"/>
                </a:solidFill>
                <a:effectLst/>
              </a:rPr>
              <a:t>Polarization value</a:t>
            </a:r>
            <a:r>
              <a:rPr lang="en-US" sz="1800" dirty="0">
                <a:solidFill>
                  <a:srgbClr val="FFFFFF"/>
                </a:solidFill>
                <a:effectLst/>
              </a:rPr>
              <a:t>: up to </a:t>
            </a:r>
            <a:r>
              <a:rPr lang="en-US" sz="1800" b="1" dirty="0">
                <a:solidFill>
                  <a:srgbClr val="00B050"/>
                </a:solidFill>
                <a:effectLst/>
              </a:rPr>
              <a:t>75%</a:t>
            </a:r>
            <a:r>
              <a:rPr lang="en-US" sz="1800" dirty="0">
                <a:solidFill>
                  <a:srgbClr val="00B050"/>
                </a:solidFill>
                <a:effectLst/>
              </a:rPr>
              <a:t> </a:t>
            </a:r>
            <a:r>
              <a:rPr lang="en-US" sz="1800" b="1" i="1" dirty="0">
                <a:solidFill>
                  <a:srgbClr val="FFFFFF"/>
                </a:solidFill>
                <a:effectLst/>
              </a:rPr>
              <a:t>Dilution factor </a:t>
            </a:r>
            <a:r>
              <a:rPr lang="ru-RU" sz="1800" dirty="0">
                <a:solidFill>
                  <a:srgbClr val="FFFFFF"/>
                </a:solidFill>
                <a:effectLst/>
              </a:rPr>
              <a:t> </a:t>
            </a:r>
            <a:r>
              <a:rPr lang="en-US" sz="1800" b="1" dirty="0">
                <a:solidFill>
                  <a:srgbClr val="00B050"/>
                </a:solidFill>
                <a:effectLst/>
              </a:rPr>
              <a:t>7.3</a:t>
            </a:r>
            <a:r>
              <a:rPr lang="en-US" sz="1800" dirty="0">
                <a:solidFill>
                  <a:srgbClr val="00B050"/>
                </a:solidFill>
                <a:effectLst/>
              </a:rPr>
              <a:t> </a:t>
            </a:r>
          </a:p>
          <a:p>
            <a:pPr lvl="0" algn="just" eaLnBrk="0" hangingPunct="0">
              <a:buClr>
                <a:srgbClr val="FFFFCC"/>
              </a:buClr>
              <a:buFont typeface="Wingdings" pitchFamily="2" charset="2"/>
              <a:buChar char="§"/>
            </a:pPr>
            <a:r>
              <a:rPr lang="en-US" sz="1800" b="1" i="1" dirty="0">
                <a:solidFill>
                  <a:srgbClr val="FFFFFF"/>
                </a:solidFill>
                <a:effectLst/>
              </a:rPr>
              <a:t>Target </a:t>
            </a:r>
            <a:r>
              <a:rPr lang="de-DE" sz="1800" b="1" i="1" dirty="0" err="1">
                <a:solidFill>
                  <a:srgbClr val="FFFFFF"/>
                </a:solidFill>
                <a:effectLst/>
              </a:rPr>
              <a:t>dimensions</a:t>
            </a:r>
            <a:r>
              <a:rPr lang="en-US" sz="1800" dirty="0">
                <a:solidFill>
                  <a:srgbClr val="FFFFFF"/>
                </a:solidFill>
                <a:effectLst/>
              </a:rPr>
              <a:t>: length </a:t>
            </a:r>
            <a:r>
              <a:rPr lang="en-US" sz="1800" b="1" dirty="0">
                <a:solidFill>
                  <a:srgbClr val="00B050"/>
                </a:solidFill>
                <a:effectLst/>
              </a:rPr>
              <a:t>200 mm</a:t>
            </a:r>
            <a:r>
              <a:rPr lang="en-US" sz="1800" dirty="0">
                <a:solidFill>
                  <a:srgbClr val="FFFFFF"/>
                </a:solidFill>
                <a:effectLst/>
              </a:rPr>
              <a:t>, </a:t>
            </a:r>
            <a:r>
              <a:rPr lang="en-US" sz="1800" b="1" dirty="0">
                <a:solidFill>
                  <a:srgbClr val="00B050"/>
                </a:solidFill>
                <a:effectLst/>
              </a:rPr>
              <a:t>diameter 18 mm</a:t>
            </a:r>
            <a:r>
              <a:rPr lang="en-US" sz="1800" dirty="0">
                <a:solidFill>
                  <a:srgbClr val="FFFFFF"/>
                </a:solidFill>
                <a:effectLst/>
              </a:rPr>
              <a:t> </a:t>
            </a:r>
          </a:p>
          <a:p>
            <a:pPr lvl="0" algn="just" eaLnBrk="0" hangingPunct="0">
              <a:buClr>
                <a:srgbClr val="FFFFCC"/>
              </a:buClr>
              <a:buFont typeface="Wingdings" pitchFamily="2" charset="2"/>
              <a:buChar char="§"/>
            </a:pPr>
            <a:r>
              <a:rPr lang="en-US" sz="1800" b="1" i="1" dirty="0">
                <a:solidFill>
                  <a:srgbClr val="FFFFFF"/>
                </a:solidFill>
                <a:effectLst/>
              </a:rPr>
              <a:t>Target thickness</a:t>
            </a:r>
            <a:r>
              <a:rPr lang="en-US" sz="1800" dirty="0">
                <a:solidFill>
                  <a:srgbClr val="FFFFFF"/>
                </a:solidFill>
                <a:effectLst/>
              </a:rPr>
              <a:t>: </a:t>
            </a:r>
            <a:r>
              <a:rPr lang="en-US" sz="1800" b="1" dirty="0">
                <a:solidFill>
                  <a:srgbClr val="FFFFFF"/>
                </a:solidFill>
                <a:effectLst/>
              </a:rPr>
              <a:t>13.2 g/cm</a:t>
            </a:r>
            <a:r>
              <a:rPr lang="en-US" sz="1800" b="1" baseline="30000" dirty="0">
                <a:solidFill>
                  <a:srgbClr val="FFFFFF"/>
                </a:solidFill>
                <a:effectLst/>
              </a:rPr>
              <a:t>2</a:t>
            </a:r>
            <a:r>
              <a:rPr lang="en-US" sz="1800" dirty="0">
                <a:solidFill>
                  <a:srgbClr val="FFFFFF"/>
                </a:solidFill>
                <a:effectLst/>
              </a:rPr>
              <a:t> which is </a:t>
            </a:r>
            <a:r>
              <a:rPr lang="en-US" sz="1800" dirty="0">
                <a:solidFill>
                  <a:srgbClr val="00B050"/>
                </a:solidFill>
                <a:effectLst/>
              </a:rPr>
              <a:t>~</a:t>
            </a:r>
            <a:r>
              <a:rPr lang="en-US" sz="1800" b="1" dirty="0">
                <a:solidFill>
                  <a:srgbClr val="00B050"/>
                </a:solidFill>
                <a:effectLst/>
              </a:rPr>
              <a:t>10% of interaction length</a:t>
            </a:r>
            <a:r>
              <a:rPr lang="en-US" sz="1800" b="1" dirty="0">
                <a:solidFill>
                  <a:srgbClr val="FFFFFF"/>
                </a:solidFill>
                <a:effectLst/>
              </a:rPr>
              <a:t> </a:t>
            </a:r>
            <a:r>
              <a:rPr lang="en-US" sz="1800" dirty="0">
                <a:solidFill>
                  <a:srgbClr val="FFFFFF"/>
                </a:solidFill>
                <a:effectLst/>
              </a:rPr>
              <a:t>for 28 GeV </a:t>
            </a:r>
            <a:r>
              <a:rPr lang="en-US" sz="1800" dirty="0" err="1">
                <a:solidFill>
                  <a:srgbClr val="FFFFFF"/>
                </a:solidFill>
                <a:effectLst/>
              </a:rPr>
              <a:t>pions</a:t>
            </a:r>
            <a:r>
              <a:rPr lang="en-US" sz="1800" dirty="0">
                <a:solidFill>
                  <a:srgbClr val="FFFFFF"/>
                </a:solidFill>
                <a:effectLst/>
              </a:rPr>
              <a:t> and ~</a:t>
            </a:r>
            <a:r>
              <a:rPr lang="en-US" sz="1800" b="1" dirty="0">
                <a:solidFill>
                  <a:srgbClr val="FFFFFF"/>
                </a:solidFill>
                <a:effectLst/>
              </a:rPr>
              <a:t>15% </a:t>
            </a:r>
            <a:r>
              <a:rPr lang="en-US" sz="1800" dirty="0">
                <a:solidFill>
                  <a:srgbClr val="FFFFFF"/>
                </a:solidFill>
                <a:effectLst/>
              </a:rPr>
              <a:t>- for 50 GeV protons </a:t>
            </a:r>
          </a:p>
          <a:p>
            <a:pPr marL="0" lvl="0" indent="0" algn="ctr" eaLnBrk="0" hangingPunct="0">
              <a:lnSpc>
                <a:spcPts val="1400"/>
              </a:lnSpc>
              <a:buClrTx/>
              <a:buSzTx/>
              <a:buNone/>
              <a:defRPr/>
            </a:pPr>
            <a:endParaRPr lang="en-US" sz="1600" dirty="0">
              <a:solidFill>
                <a:srgbClr val="FFFFFF"/>
              </a:solidFill>
              <a:effectLst/>
            </a:endParaRPr>
          </a:p>
          <a:p>
            <a:pPr marL="0" lvl="0" indent="0" eaLnBrk="0" hangingPunct="0">
              <a:lnSpc>
                <a:spcPts val="1400"/>
              </a:lnSpc>
              <a:buClrTx/>
              <a:buSzTx/>
              <a:buNone/>
              <a:defRPr/>
            </a:pPr>
            <a:r>
              <a:rPr lang="en-US" sz="1800" b="1" i="1" u="sng" dirty="0">
                <a:solidFill>
                  <a:srgbClr val="FFFFFF"/>
                </a:solidFill>
                <a:effectLst/>
              </a:rPr>
              <a:t>Polarized target operates at extremely low </a:t>
            </a:r>
          </a:p>
          <a:p>
            <a:pPr marL="0" lvl="0" indent="0" eaLnBrk="0" hangingPunct="0">
              <a:lnSpc>
                <a:spcPts val="1400"/>
              </a:lnSpc>
              <a:buClrTx/>
              <a:buSzTx/>
              <a:buNone/>
              <a:defRPr/>
            </a:pPr>
            <a:r>
              <a:rPr lang="en-US" sz="1800" b="1" i="1" u="sng" dirty="0">
                <a:solidFill>
                  <a:srgbClr val="FFFFFF"/>
                </a:solidFill>
                <a:effectLst/>
              </a:rPr>
              <a:t>temperature achieved by dilution of He</a:t>
            </a:r>
            <a:r>
              <a:rPr lang="en-US" sz="1800" b="1" i="1" u="sng" baseline="-25000" dirty="0">
                <a:solidFill>
                  <a:srgbClr val="FFFFFF"/>
                </a:solidFill>
                <a:effectLst/>
              </a:rPr>
              <a:t>3</a:t>
            </a:r>
            <a:r>
              <a:rPr lang="en-US" sz="1800" b="1" i="1" u="sng" dirty="0">
                <a:solidFill>
                  <a:srgbClr val="FFFFFF"/>
                </a:solidFill>
                <a:effectLst/>
              </a:rPr>
              <a:t> in He</a:t>
            </a:r>
            <a:r>
              <a:rPr lang="en-US" sz="1800" b="1" i="1" u="sng" baseline="-25000" dirty="0">
                <a:solidFill>
                  <a:srgbClr val="FFFFFF"/>
                </a:solidFill>
                <a:effectLst/>
              </a:rPr>
              <a:t>4</a:t>
            </a:r>
            <a:r>
              <a:rPr lang="en-US" sz="1800" b="1" i="1" dirty="0">
                <a:solidFill>
                  <a:srgbClr val="FFFFFF"/>
                </a:solidFill>
                <a:effectLst/>
              </a:rPr>
              <a:t>:</a:t>
            </a:r>
          </a:p>
          <a:p>
            <a:pPr lvl="0" algn="just" eaLnBrk="0" hangingPunct="0">
              <a:buClr>
                <a:srgbClr val="FFFFCC"/>
              </a:buClr>
              <a:buFontTx/>
              <a:buChar char="•"/>
            </a:pPr>
            <a:r>
              <a:rPr lang="en-US" sz="1700" b="1" i="1" dirty="0">
                <a:solidFill>
                  <a:srgbClr val="FFFFFF"/>
                </a:solidFill>
                <a:effectLst/>
              </a:rPr>
              <a:t>The RF-pumping </a:t>
            </a:r>
            <a:r>
              <a:rPr lang="en-US" sz="1700" dirty="0">
                <a:solidFill>
                  <a:srgbClr val="FFFFFF"/>
                </a:solidFill>
                <a:effectLst/>
              </a:rPr>
              <a:t>of polarization takes place in </a:t>
            </a:r>
            <a:r>
              <a:rPr lang="en-US" sz="1700" b="1" dirty="0">
                <a:solidFill>
                  <a:srgbClr val="00B050"/>
                </a:solidFill>
                <a:effectLst/>
              </a:rPr>
              <a:t>2.4 T</a:t>
            </a:r>
            <a:r>
              <a:rPr lang="en-US" sz="1700" dirty="0">
                <a:solidFill>
                  <a:srgbClr val="00B050"/>
                </a:solidFill>
                <a:effectLst/>
              </a:rPr>
              <a:t> </a:t>
            </a:r>
            <a:r>
              <a:rPr lang="en-US" sz="1700" dirty="0">
                <a:solidFill>
                  <a:srgbClr val="FFFFFF"/>
                </a:solidFill>
                <a:effectLst/>
              </a:rPr>
              <a:t>magnetic field at RF-frequency of </a:t>
            </a:r>
            <a:r>
              <a:rPr lang="en-US" sz="1700" dirty="0">
                <a:solidFill>
                  <a:srgbClr val="00B050"/>
                </a:solidFill>
                <a:effectLst/>
              </a:rPr>
              <a:t>~</a:t>
            </a:r>
            <a:r>
              <a:rPr lang="en-US" sz="1700" b="1" dirty="0">
                <a:solidFill>
                  <a:srgbClr val="00B050"/>
                </a:solidFill>
                <a:effectLst/>
              </a:rPr>
              <a:t>70</a:t>
            </a:r>
            <a:r>
              <a:rPr lang="en-US" sz="1700" b="1" dirty="0">
                <a:solidFill>
                  <a:srgbClr val="FFFFFF"/>
                </a:solidFill>
                <a:effectLst/>
              </a:rPr>
              <a:t> GHz </a:t>
            </a:r>
            <a:r>
              <a:rPr lang="en-US" sz="1700" dirty="0">
                <a:solidFill>
                  <a:srgbClr val="FFFFFF"/>
                </a:solidFill>
                <a:effectLst/>
              </a:rPr>
              <a:t>at the temperature of ~</a:t>
            </a:r>
            <a:r>
              <a:rPr lang="en-US" sz="1600" b="1" dirty="0">
                <a:solidFill>
                  <a:srgbClr val="FFFFFF"/>
                </a:solidFill>
                <a:effectLst/>
              </a:rPr>
              <a:t> 100 </a:t>
            </a:r>
            <a:r>
              <a:rPr lang="en-US" sz="1600" b="1" dirty="0" err="1">
                <a:solidFill>
                  <a:srgbClr val="FFFFFF"/>
                </a:solidFill>
                <a:effectLst/>
              </a:rPr>
              <a:t>mK</a:t>
            </a:r>
            <a:endParaRPr lang="en-US" sz="1700" dirty="0">
              <a:solidFill>
                <a:srgbClr val="FFFFFF"/>
              </a:solidFill>
              <a:effectLst/>
            </a:endParaRPr>
          </a:p>
          <a:p>
            <a:pPr lvl="0" algn="just" eaLnBrk="0" hangingPunct="0">
              <a:buClrTx/>
              <a:buSzTx/>
              <a:buFontTx/>
              <a:buChar char="•"/>
              <a:defRPr/>
            </a:pPr>
            <a:r>
              <a:rPr lang="en-US" sz="1800" b="1" i="1" dirty="0">
                <a:solidFill>
                  <a:srgbClr val="FFFFFF"/>
                </a:solidFill>
                <a:effectLst/>
              </a:rPr>
              <a:t>Polarization decay time is </a:t>
            </a:r>
            <a:r>
              <a:rPr lang="en-US" sz="1800" dirty="0">
                <a:solidFill>
                  <a:srgbClr val="FFFFFF"/>
                </a:solidFill>
                <a:effectLst/>
              </a:rPr>
              <a:t>~</a:t>
            </a:r>
            <a:r>
              <a:rPr lang="en-US" sz="1800" b="1" dirty="0">
                <a:solidFill>
                  <a:srgbClr val="FFFFFF"/>
                </a:solidFill>
                <a:effectLst/>
              </a:rPr>
              <a:t>1000-2000 hours </a:t>
            </a:r>
            <a:r>
              <a:rPr lang="en-US" sz="1800" dirty="0">
                <a:solidFill>
                  <a:srgbClr val="FFFFFF"/>
                </a:solidFill>
                <a:effectLst/>
              </a:rPr>
              <a:t>in </a:t>
            </a:r>
            <a:r>
              <a:rPr lang="en-US" sz="1800" b="1" dirty="0">
                <a:solidFill>
                  <a:srgbClr val="00B050"/>
                </a:solidFill>
                <a:effectLst/>
              </a:rPr>
              <a:t>0.4 T</a:t>
            </a:r>
            <a:r>
              <a:rPr lang="en-US" sz="1800" dirty="0">
                <a:solidFill>
                  <a:srgbClr val="00B050"/>
                </a:solidFill>
                <a:effectLst/>
              </a:rPr>
              <a:t> </a:t>
            </a:r>
            <a:r>
              <a:rPr lang="en-US" sz="1800" dirty="0">
                <a:solidFill>
                  <a:srgbClr val="FFFFFF"/>
                </a:solidFill>
                <a:effectLst/>
              </a:rPr>
              <a:t>magnetic field at the temperature of </a:t>
            </a:r>
            <a:r>
              <a:rPr lang="en-US" sz="1800" b="1" dirty="0">
                <a:solidFill>
                  <a:srgbClr val="00B050"/>
                </a:solidFill>
                <a:effectLst/>
              </a:rPr>
              <a:t>30-40 </a:t>
            </a:r>
            <a:r>
              <a:rPr lang="en-US" sz="1800" b="1" dirty="0" err="1">
                <a:solidFill>
                  <a:srgbClr val="00B050"/>
                </a:solidFill>
                <a:effectLst/>
              </a:rPr>
              <a:t>mK</a:t>
            </a:r>
            <a:r>
              <a:rPr lang="en-US" sz="1800" b="1" dirty="0">
                <a:solidFill>
                  <a:srgbClr val="00B050"/>
                </a:solidFill>
                <a:effectLst/>
              </a:rPr>
              <a:t>- </a:t>
            </a:r>
            <a:r>
              <a:rPr lang="en-US" sz="1800" b="1" i="1" dirty="0">
                <a:solidFill>
                  <a:srgbClr val="FFFFFF"/>
                </a:solidFill>
                <a:effectLst/>
              </a:rPr>
              <a:t>Polarization reversal: </a:t>
            </a:r>
            <a:r>
              <a:rPr lang="en-US" sz="1800" b="1" dirty="0">
                <a:solidFill>
                  <a:srgbClr val="FFFFFF"/>
                </a:solidFill>
                <a:effectLst/>
              </a:rPr>
              <a:t>every 1-2 days</a:t>
            </a:r>
            <a:endParaRPr lang="en-US" sz="1800" dirty="0">
              <a:solidFill>
                <a:srgbClr val="FFFFFF"/>
              </a:solidFill>
              <a:effectLst/>
            </a:endParaRPr>
          </a:p>
          <a:p>
            <a:r>
              <a:rPr lang="en-US" sz="2200" b="1" dirty="0">
                <a:solidFill>
                  <a:srgbClr val="92D050"/>
                </a:solidFill>
              </a:rPr>
              <a:t>Target is created and operated by JINR</a:t>
            </a:r>
            <a:endParaRPr lang="ru-RU" sz="2200" b="1" dirty="0">
              <a:solidFill>
                <a:srgbClr val="92D050"/>
              </a:solidFill>
            </a:endParaRPr>
          </a:p>
        </p:txBody>
      </p:sp>
      <p:sp>
        <p:nvSpPr>
          <p:cNvPr id="5" name="Дата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rPr>
              <a:t>SPD 2021</a:t>
            </a:r>
            <a:endPar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rPr>
              <a:t>V. Mochalov, SPASCHARM</a:t>
            </a:r>
            <a:endPar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29BDB36-2A30-4B87-94DC-619C6896D83E}" type="slidenum">
              <a:rPr kumimoji="0" lang="ru-RU" altLang="ru-RU" sz="1400" b="1" i="1"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ru-RU" altLang="ru-RU" sz="1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mn-ea"/>
              <a:cs typeface="+mn-cs"/>
            </a:endParaRPr>
          </a:p>
        </p:txBody>
      </p:sp>
      <p:pic>
        <p:nvPicPr>
          <p:cNvPr id="23859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372200" y="980728"/>
            <a:ext cx="2499577" cy="332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5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4293096"/>
            <a:ext cx="2468563" cy="205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0210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Double-spin asymmetry measurements expectation </a:t>
            </a:r>
            <a:endParaRPr lang="ru-RU" dirty="0"/>
          </a:p>
        </p:txBody>
      </p:sp>
      <p:pic>
        <p:nvPicPr>
          <p:cNvPr id="22937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755576" y="1700808"/>
            <a:ext cx="3512340" cy="2813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9379" name="Picture 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tretch>
            <a:fillRect/>
          </a:stretch>
        </p:blipFill>
        <p:spPr bwMode="auto">
          <a:xfrm>
            <a:off x="4716016" y="1700808"/>
            <a:ext cx="3744416"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Текст 8"/>
          <p:cNvSpPr>
            <a:spLocks noGrp="1"/>
          </p:cNvSpPr>
          <p:nvPr>
            <p:ph type="body" sz="half" idx="3"/>
          </p:nvPr>
        </p:nvSpPr>
        <p:spPr>
          <a:xfrm>
            <a:off x="467544" y="4581128"/>
            <a:ext cx="8229600" cy="1440160"/>
          </a:xfrm>
        </p:spPr>
        <p:txBody>
          <a:bodyPr/>
          <a:lstStyle/>
          <a:p>
            <a:r>
              <a:rPr lang="en-US" b="1" dirty="0">
                <a:solidFill>
                  <a:srgbClr val="95F5AE"/>
                </a:solidFill>
              </a:rPr>
              <a:t>Double-spin asymmetry </a:t>
            </a:r>
            <a:r>
              <a:rPr lang="en-US" dirty="0"/>
              <a:t>A</a:t>
            </a:r>
            <a:r>
              <a:rPr lang="en-US" baseline="-25000" dirty="0"/>
              <a:t>LL</a:t>
            </a:r>
            <a:r>
              <a:rPr lang="en-US" dirty="0"/>
              <a:t> in </a:t>
            </a:r>
            <a:r>
              <a:rPr lang="en-US" dirty="0" err="1"/>
              <a:t>charmonium</a:t>
            </a:r>
            <a:r>
              <a:rPr lang="en-US" dirty="0"/>
              <a:t> production to study gluon polarization </a:t>
            </a:r>
            <a:r>
              <a:rPr lang="ru-RU" i="1" dirty="0">
                <a:sym typeface="Symbol" pitchFamily="18" charset="2"/>
              </a:rPr>
              <a:t></a:t>
            </a:r>
            <a:r>
              <a:rPr lang="en-US" i="1" dirty="0"/>
              <a:t>G</a:t>
            </a:r>
            <a:r>
              <a:rPr lang="ru-RU" i="1" dirty="0"/>
              <a:t>/</a:t>
            </a:r>
            <a:r>
              <a:rPr lang="en-US" i="1" dirty="0"/>
              <a:t>G</a:t>
            </a:r>
            <a:r>
              <a:rPr lang="ru-RU" i="1" dirty="0"/>
              <a:t>(</a:t>
            </a:r>
            <a:r>
              <a:rPr lang="en-US" i="1" dirty="0"/>
              <a:t>x</a:t>
            </a:r>
            <a:r>
              <a:rPr lang="ru-RU" i="1" dirty="0"/>
              <a:t>)</a:t>
            </a:r>
            <a:r>
              <a:rPr lang="ru-RU" dirty="0"/>
              <a:t> </a:t>
            </a:r>
            <a:r>
              <a:rPr lang="en-US" dirty="0"/>
              <a:t>at large </a:t>
            </a:r>
            <a:r>
              <a:rPr lang="en-US" dirty="0" err="1"/>
              <a:t>x</a:t>
            </a:r>
            <a:r>
              <a:rPr lang="en-US" baseline="-25000" dirty="0" err="1"/>
              <a:t>F</a:t>
            </a:r>
            <a:r>
              <a:rPr lang="en-US" baseline="-25000" dirty="0"/>
              <a:t> </a:t>
            </a:r>
            <a:r>
              <a:rPr lang="en-US" dirty="0"/>
              <a:t>  </a:t>
            </a:r>
            <a:endParaRPr lang="en-US" dirty="0">
              <a:cs typeface="Times New Roman" pitchFamily="18" charset="0"/>
            </a:endParaRPr>
          </a:p>
          <a:p>
            <a:endParaRPr lang="ru-RU" dirty="0"/>
          </a:p>
        </p:txBody>
      </p:sp>
      <p:sp>
        <p:nvSpPr>
          <p:cNvPr id="4" name="Дата 3"/>
          <p:cNvSpPr>
            <a:spLocks noGrp="1"/>
          </p:cNvSpPr>
          <p:nvPr>
            <p:ph type="dt" sz="half" idx="10"/>
          </p:nvPr>
        </p:nvSpPr>
        <p:spPr/>
        <p:txBody>
          <a:bodyPr/>
          <a:lstStyle/>
          <a:p>
            <a:r>
              <a:rPr lang="en-US" altLang="ru-RU" dirty="0"/>
              <a:t>SPD 2021</a:t>
            </a:r>
            <a:endParaRPr lang="ru-RU" altLang="ru-RU" dirty="0"/>
          </a:p>
        </p:txBody>
      </p:sp>
      <p:sp>
        <p:nvSpPr>
          <p:cNvPr id="5" name="Нижний колонтитул 4"/>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5</a:t>
            </a:fld>
            <a:endParaRPr lang="ru-RU" altLang="ru-RU"/>
          </a:p>
        </p:txBody>
      </p:sp>
    </p:spTree>
    <p:extLst>
      <p:ext uri="{BB962C8B-B14F-4D97-AF65-F5344CB8AC3E}">
        <p14:creationId xmlns:p14="http://schemas.microsoft.com/office/powerpoint/2010/main" val="18370839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Magnet correction</a:t>
            </a:r>
            <a:endParaRPr lang="ru-RU" dirty="0"/>
          </a:p>
        </p:txBody>
      </p:sp>
      <p:sp>
        <p:nvSpPr>
          <p:cNvPr id="4" name="Дата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rPr>
              <a:t>SPD 2021</a:t>
            </a:r>
            <a:endPar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rPr>
              <a:t>V. Mochalov, SPASCHARM</a:t>
            </a:r>
            <a:endPar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A10669-CE8A-4DA0-B546-D3B064FB49D9}" type="slidenum">
              <a:rPr kumimoji="0" lang="ru-RU" altLang="ru-RU" sz="1400" b="1" i="1"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ru-RU" altLang="ru-RU" sz="1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mn-ea"/>
              <a:cs typeface="+mn-cs"/>
            </a:endParaRPr>
          </a:p>
        </p:txBody>
      </p:sp>
      <p:pic>
        <p:nvPicPr>
          <p:cNvPr id="2293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9532" y="1257488"/>
            <a:ext cx="8626586"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Таблица 7"/>
          <p:cNvGraphicFramePr>
            <a:graphicFrameLocks noGrp="1"/>
          </p:cNvGraphicFramePr>
          <p:nvPr/>
        </p:nvGraphicFramePr>
        <p:xfrm>
          <a:off x="395536" y="4941168"/>
          <a:ext cx="8568951" cy="1112520"/>
        </p:xfrm>
        <a:graphic>
          <a:graphicData uri="http://schemas.openxmlformats.org/drawingml/2006/table">
            <a:tbl>
              <a:tblPr firstRow="1" bandRow="1">
                <a:tableStyleId>{5C22544A-7EE6-4342-B048-85BDC9FD1C3A}</a:tableStyleId>
              </a:tblPr>
              <a:tblGrid>
                <a:gridCol w="2856317">
                  <a:extLst>
                    <a:ext uri="{9D8B030D-6E8A-4147-A177-3AD203B41FA5}">
                      <a16:colId xmlns:a16="http://schemas.microsoft.com/office/drawing/2014/main" val="20000"/>
                    </a:ext>
                  </a:extLst>
                </a:gridCol>
                <a:gridCol w="2856317">
                  <a:extLst>
                    <a:ext uri="{9D8B030D-6E8A-4147-A177-3AD203B41FA5}">
                      <a16:colId xmlns:a16="http://schemas.microsoft.com/office/drawing/2014/main" val="20001"/>
                    </a:ext>
                  </a:extLst>
                </a:gridCol>
                <a:gridCol w="2856317">
                  <a:extLst>
                    <a:ext uri="{9D8B030D-6E8A-4147-A177-3AD203B41FA5}">
                      <a16:colId xmlns:a16="http://schemas.microsoft.com/office/drawing/2014/main" val="20002"/>
                    </a:ext>
                  </a:extLst>
                </a:gridCol>
              </a:tblGrid>
              <a:tr h="370840">
                <a:tc>
                  <a:txBody>
                    <a:bodyPr/>
                    <a:lstStyle/>
                    <a:p>
                      <a:r>
                        <a:rPr lang="en-US" dirty="0"/>
                        <a:t>RMS</a:t>
                      </a:r>
                      <a:r>
                        <a:rPr lang="ru-RU" dirty="0"/>
                        <a:t>=</a:t>
                      </a:r>
                      <a:r>
                        <a:rPr lang="ru-RU" sz="1800" b="1" kern="1200" dirty="0">
                          <a:solidFill>
                            <a:schemeClr val="lt1"/>
                          </a:solidFill>
                          <a:effectLst/>
                          <a:latin typeface="+mn-lt"/>
                          <a:ea typeface="+mn-ea"/>
                          <a:cs typeface="+mn-cs"/>
                        </a:rPr>
                        <a:t>(4.28±0.08)×10</a:t>
                      </a:r>
                      <a:r>
                        <a:rPr lang="ru-RU" sz="1800" b="1" kern="1200" baseline="30000" dirty="0">
                          <a:solidFill>
                            <a:schemeClr val="lt1"/>
                          </a:solidFill>
                          <a:effectLst/>
                          <a:latin typeface="+mn-lt"/>
                          <a:ea typeface="+mn-ea"/>
                          <a:cs typeface="+mn-cs"/>
                        </a:rPr>
                        <a:t>-4</a:t>
                      </a:r>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RMS</a:t>
                      </a:r>
                      <a:r>
                        <a:rPr lang="ru-RU" dirty="0"/>
                        <a:t>=</a:t>
                      </a:r>
                      <a:r>
                        <a:rPr lang="ru-RU" sz="1800" b="1" kern="1200" dirty="0">
                          <a:solidFill>
                            <a:schemeClr val="lt1"/>
                          </a:solidFill>
                          <a:effectLst/>
                          <a:latin typeface="+mn-lt"/>
                          <a:ea typeface="+mn-ea"/>
                          <a:cs typeface="+mn-cs"/>
                        </a:rPr>
                        <a:t>(1.86±0.07)×10</a:t>
                      </a:r>
                      <a:r>
                        <a:rPr lang="ru-RU" sz="1800" b="1" kern="1200" baseline="30000" dirty="0">
                          <a:solidFill>
                            <a:schemeClr val="lt1"/>
                          </a:solidFill>
                          <a:effectLst/>
                          <a:latin typeface="+mn-lt"/>
                          <a:ea typeface="+mn-ea"/>
                          <a:cs typeface="+mn-cs"/>
                        </a:rPr>
                        <a:t>-4</a:t>
                      </a:r>
                      <a:r>
                        <a:rPr lang="ru-RU" sz="1800" b="1" kern="1200" dirty="0">
                          <a:solidFill>
                            <a:schemeClr val="lt1"/>
                          </a:solidFill>
                          <a:effectLst/>
                          <a:latin typeface="+mn-lt"/>
                          <a:ea typeface="+mn-ea"/>
                          <a:cs typeface="+mn-cs"/>
                        </a:rPr>
                        <a:t> </a:t>
                      </a:r>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RMS</a:t>
                      </a:r>
                      <a:r>
                        <a:rPr lang="ru-RU" dirty="0"/>
                        <a:t>=</a:t>
                      </a:r>
                      <a:r>
                        <a:rPr lang="ru-RU" sz="1800" b="1" kern="1200" dirty="0">
                          <a:solidFill>
                            <a:schemeClr val="lt1"/>
                          </a:solidFill>
                          <a:effectLst/>
                          <a:latin typeface="+mn-lt"/>
                          <a:ea typeface="+mn-ea"/>
                          <a:cs typeface="+mn-cs"/>
                        </a:rPr>
                        <a:t>(1.28±0.07)×10</a:t>
                      </a:r>
                      <a:r>
                        <a:rPr lang="ru-RU" sz="1800" b="1" kern="1200" baseline="30000" dirty="0">
                          <a:solidFill>
                            <a:schemeClr val="lt1"/>
                          </a:solidFill>
                          <a:effectLst/>
                          <a:latin typeface="+mn-lt"/>
                          <a:ea typeface="+mn-ea"/>
                          <a:cs typeface="+mn-cs"/>
                        </a:rPr>
                        <a:t>-4</a:t>
                      </a:r>
                      <a:endParaRPr lang="ru-RU" dirty="0"/>
                    </a:p>
                  </a:txBody>
                  <a:tcPr/>
                </a:tc>
                <a:extLst>
                  <a:ext uri="{0D108BD9-81ED-4DB2-BD59-A6C34878D82A}">
                    <a16:rowId xmlns:a16="http://schemas.microsoft.com/office/drawing/2014/main" val="10000"/>
                  </a:ext>
                </a:extLst>
              </a:tr>
              <a:tr h="370840">
                <a:tc>
                  <a:txBody>
                    <a:bodyPr/>
                    <a:lstStyle/>
                    <a:p>
                      <a:r>
                        <a:rPr lang="ru-RU" sz="1800" b="1" kern="1200" dirty="0">
                          <a:solidFill>
                            <a:schemeClr val="dk1"/>
                          </a:solidFill>
                          <a:effectLst/>
                          <a:latin typeface="+mn-lt"/>
                          <a:ea typeface="+mn-ea"/>
                          <a:cs typeface="+mn-cs"/>
                        </a:rPr>
                        <a:t>(ΔB/B)</a:t>
                      </a:r>
                      <a:r>
                        <a:rPr lang="ru-RU" sz="1800" b="1" kern="1200" baseline="-25000" dirty="0">
                          <a:solidFill>
                            <a:schemeClr val="dk1"/>
                          </a:solidFill>
                          <a:effectLst/>
                          <a:latin typeface="+mn-lt"/>
                          <a:ea typeface="+mn-ea"/>
                          <a:cs typeface="+mn-cs"/>
                        </a:rPr>
                        <a:t>MAX</a:t>
                      </a:r>
                      <a:r>
                        <a:rPr lang="ru-RU" sz="1800" b="1" kern="1200" dirty="0">
                          <a:solidFill>
                            <a:schemeClr val="dk1"/>
                          </a:solidFill>
                          <a:effectLst/>
                          <a:latin typeface="+mn-lt"/>
                          <a:ea typeface="+mn-ea"/>
                          <a:cs typeface="+mn-cs"/>
                        </a:rPr>
                        <a:t> = 2.5×10</a:t>
                      </a:r>
                      <a:r>
                        <a:rPr lang="ru-RU" sz="1800" b="1" kern="1200" baseline="30000" dirty="0">
                          <a:solidFill>
                            <a:schemeClr val="dk1"/>
                          </a:solidFill>
                          <a:effectLst/>
                          <a:latin typeface="+mn-lt"/>
                          <a:ea typeface="+mn-ea"/>
                          <a:cs typeface="+mn-cs"/>
                        </a:rPr>
                        <a:t>-3</a:t>
                      </a:r>
                      <a:endParaRPr lang="ru-RU"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10199"/>
                          </a:solidFill>
                          <a:effectLst/>
                          <a:uLnTx/>
                          <a:uFillTx/>
                          <a:latin typeface="+mn-lt"/>
                          <a:ea typeface="+mn-ea"/>
                          <a:cs typeface="+mn-cs"/>
                        </a:rPr>
                        <a:t>(ΔB/B)</a:t>
                      </a:r>
                      <a:r>
                        <a:rPr kumimoji="0" lang="ru-RU" sz="1800" b="1" i="0" u="none" strike="noStrike" kern="1200" cap="none" spc="0" normalizeH="0" baseline="-25000" noProof="0" dirty="0">
                          <a:ln>
                            <a:noFill/>
                          </a:ln>
                          <a:solidFill>
                            <a:srgbClr val="010199"/>
                          </a:solidFill>
                          <a:effectLst/>
                          <a:uLnTx/>
                          <a:uFillTx/>
                          <a:latin typeface="+mn-lt"/>
                          <a:ea typeface="+mn-ea"/>
                          <a:cs typeface="+mn-cs"/>
                        </a:rPr>
                        <a:t>MAX</a:t>
                      </a:r>
                      <a:r>
                        <a:rPr kumimoji="0" lang="ru-RU" sz="1800" b="1" i="0" u="none" strike="noStrike" kern="1200" cap="none" spc="0" normalizeH="0" baseline="0" noProof="0" dirty="0">
                          <a:ln>
                            <a:noFill/>
                          </a:ln>
                          <a:solidFill>
                            <a:srgbClr val="010199"/>
                          </a:solidFill>
                          <a:effectLst/>
                          <a:uLnTx/>
                          <a:uFillTx/>
                          <a:latin typeface="+mn-lt"/>
                          <a:ea typeface="+mn-ea"/>
                          <a:cs typeface="+mn-cs"/>
                        </a:rPr>
                        <a:t> = </a:t>
                      </a:r>
                      <a:r>
                        <a:rPr lang="ru-RU" sz="1800" b="1" kern="1200" dirty="0">
                          <a:solidFill>
                            <a:schemeClr val="dk1"/>
                          </a:solidFill>
                          <a:effectLst/>
                          <a:latin typeface="+mn-lt"/>
                          <a:ea typeface="+mn-ea"/>
                          <a:cs typeface="+mn-cs"/>
                        </a:rPr>
                        <a:t>8.4×10</a:t>
                      </a:r>
                      <a:r>
                        <a:rPr lang="ru-RU" sz="1800" b="1" kern="1200" baseline="30000" dirty="0">
                          <a:solidFill>
                            <a:schemeClr val="dk1"/>
                          </a:solidFill>
                          <a:effectLst/>
                          <a:latin typeface="+mn-lt"/>
                          <a:ea typeface="+mn-ea"/>
                          <a:cs typeface="+mn-cs"/>
                        </a:rPr>
                        <a:t>-4</a:t>
                      </a:r>
                      <a:endParaRPr kumimoji="0" lang="ru-RU" sz="1800" b="1" i="0" u="none" strike="noStrike" kern="1200" cap="none" spc="0" normalizeH="0" baseline="0" noProof="0" dirty="0">
                        <a:ln>
                          <a:noFill/>
                        </a:ln>
                        <a:solidFill>
                          <a:srgbClr val="010199"/>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10199"/>
                          </a:solidFill>
                          <a:effectLst/>
                          <a:uLnTx/>
                          <a:uFillTx/>
                          <a:latin typeface="+mn-lt"/>
                          <a:ea typeface="+mn-ea"/>
                          <a:cs typeface="+mn-cs"/>
                        </a:rPr>
                        <a:t>(ΔB/B)</a:t>
                      </a:r>
                      <a:r>
                        <a:rPr kumimoji="0" lang="ru-RU" sz="1800" b="1" i="0" u="none" strike="noStrike" kern="1200" cap="none" spc="0" normalizeH="0" baseline="-25000" noProof="0" dirty="0">
                          <a:ln>
                            <a:noFill/>
                          </a:ln>
                          <a:solidFill>
                            <a:srgbClr val="010199"/>
                          </a:solidFill>
                          <a:effectLst/>
                          <a:uLnTx/>
                          <a:uFillTx/>
                          <a:latin typeface="+mn-lt"/>
                          <a:ea typeface="+mn-ea"/>
                          <a:cs typeface="+mn-cs"/>
                        </a:rPr>
                        <a:t>MAX</a:t>
                      </a:r>
                      <a:r>
                        <a:rPr kumimoji="0" lang="ru-RU" sz="1800" b="1" i="0" u="none" strike="noStrike" kern="1200" cap="none" spc="0" normalizeH="0" baseline="0" noProof="0" dirty="0">
                          <a:ln>
                            <a:noFill/>
                          </a:ln>
                          <a:solidFill>
                            <a:srgbClr val="010199"/>
                          </a:solidFill>
                          <a:effectLst/>
                          <a:uLnTx/>
                          <a:uFillTx/>
                          <a:latin typeface="+mn-lt"/>
                          <a:ea typeface="+mn-ea"/>
                          <a:cs typeface="+mn-cs"/>
                        </a:rPr>
                        <a:t> = </a:t>
                      </a:r>
                      <a:r>
                        <a:rPr kumimoji="0" lang="en-US" sz="1800" b="1" i="0" u="none" strike="noStrike" kern="1200" cap="none" spc="0" normalizeH="0" baseline="0" noProof="0" dirty="0">
                          <a:ln>
                            <a:noFill/>
                          </a:ln>
                          <a:solidFill>
                            <a:srgbClr val="010199"/>
                          </a:solidFill>
                          <a:effectLst/>
                          <a:uLnTx/>
                          <a:uFillTx/>
                          <a:latin typeface="+mn-lt"/>
                          <a:ea typeface="+mn-ea"/>
                          <a:cs typeface="+mn-cs"/>
                        </a:rPr>
                        <a:t>7</a:t>
                      </a:r>
                      <a:r>
                        <a:rPr kumimoji="0" lang="ru-RU" sz="1800" b="1" i="0" u="none" strike="noStrike" kern="1200" cap="none" spc="0" normalizeH="0" baseline="0" noProof="0" dirty="0">
                          <a:ln>
                            <a:noFill/>
                          </a:ln>
                          <a:solidFill>
                            <a:srgbClr val="010199"/>
                          </a:solidFill>
                          <a:effectLst/>
                          <a:uLnTx/>
                          <a:uFillTx/>
                          <a:latin typeface="+mn-lt"/>
                          <a:ea typeface="+mn-ea"/>
                          <a:cs typeface="+mn-cs"/>
                        </a:rPr>
                        <a:t>.</a:t>
                      </a:r>
                      <a:r>
                        <a:rPr kumimoji="0" lang="en-US" sz="1800" b="1" i="0" u="none" strike="noStrike" kern="1200" cap="none" spc="0" normalizeH="0" baseline="0" noProof="0" dirty="0">
                          <a:ln>
                            <a:noFill/>
                          </a:ln>
                          <a:solidFill>
                            <a:srgbClr val="010199"/>
                          </a:solidFill>
                          <a:effectLst/>
                          <a:uLnTx/>
                          <a:uFillTx/>
                          <a:latin typeface="+mn-lt"/>
                          <a:ea typeface="+mn-ea"/>
                          <a:cs typeface="+mn-cs"/>
                        </a:rPr>
                        <a:t>8</a:t>
                      </a:r>
                      <a:r>
                        <a:rPr kumimoji="0" lang="ru-RU" sz="1800" b="1" i="0" u="none" strike="noStrike" kern="1200" cap="none" spc="0" normalizeH="0" baseline="0" noProof="0" dirty="0">
                          <a:ln>
                            <a:noFill/>
                          </a:ln>
                          <a:solidFill>
                            <a:srgbClr val="010199"/>
                          </a:solidFill>
                          <a:effectLst/>
                          <a:uLnTx/>
                          <a:uFillTx/>
                          <a:latin typeface="+mn-lt"/>
                          <a:ea typeface="+mn-ea"/>
                          <a:cs typeface="+mn-cs"/>
                        </a:rPr>
                        <a:t>×10</a:t>
                      </a:r>
                      <a:r>
                        <a:rPr kumimoji="0" lang="ru-RU" sz="1800" b="1" i="0" u="none" strike="noStrike" kern="1200" cap="none" spc="0" normalizeH="0" baseline="30000" noProof="0" dirty="0">
                          <a:ln>
                            <a:noFill/>
                          </a:ln>
                          <a:solidFill>
                            <a:srgbClr val="010199"/>
                          </a:solidFill>
                          <a:effectLst/>
                          <a:uLnTx/>
                          <a:uFillTx/>
                          <a:latin typeface="+mn-lt"/>
                          <a:ea typeface="+mn-ea"/>
                          <a:cs typeface="+mn-cs"/>
                        </a:rPr>
                        <a:t>-</a:t>
                      </a:r>
                      <a:r>
                        <a:rPr kumimoji="0" lang="en-US" sz="1800" b="1" i="0" u="none" strike="noStrike" kern="1200" cap="none" spc="0" normalizeH="0" baseline="30000" noProof="0" dirty="0">
                          <a:ln>
                            <a:noFill/>
                          </a:ln>
                          <a:solidFill>
                            <a:srgbClr val="010199"/>
                          </a:solidFill>
                          <a:effectLst/>
                          <a:uLnTx/>
                          <a:uFillTx/>
                          <a:latin typeface="+mn-lt"/>
                          <a:ea typeface="+mn-ea"/>
                          <a:cs typeface="+mn-cs"/>
                        </a:rPr>
                        <a:t>4</a:t>
                      </a:r>
                      <a:endParaRPr kumimoji="0" lang="ru-RU" sz="1800" b="1" i="0" u="none" strike="noStrike" kern="1200" cap="none" spc="0" normalizeH="0" baseline="0" noProof="0" dirty="0">
                        <a:ln>
                          <a:noFill/>
                        </a:ln>
                        <a:solidFill>
                          <a:srgbClr val="010199"/>
                        </a:solidFill>
                        <a:effectLst/>
                        <a:uLnTx/>
                        <a:uFillTx/>
                        <a:latin typeface="+mn-lt"/>
                        <a:ea typeface="+mn-ea"/>
                        <a:cs typeface="+mn-cs"/>
                      </a:endParaRPr>
                    </a:p>
                  </a:txBody>
                  <a:tcPr/>
                </a:tc>
                <a:extLst>
                  <a:ext uri="{0D108BD9-81ED-4DB2-BD59-A6C34878D82A}">
                    <a16:rowId xmlns:a16="http://schemas.microsoft.com/office/drawing/2014/main" val="10001"/>
                  </a:ext>
                </a:extLst>
              </a:tr>
              <a:tr h="370840">
                <a:tc>
                  <a:txBody>
                    <a:bodyPr/>
                    <a:lstStyle/>
                    <a:p>
                      <a:r>
                        <a:rPr lang="de-DE" b="1" dirty="0"/>
                        <a:t>Pol</a:t>
                      </a:r>
                      <a:r>
                        <a:rPr lang="de-DE" b="1" baseline="0" dirty="0"/>
                        <a:t> </a:t>
                      </a:r>
                      <a:r>
                        <a:rPr lang="en-US" b="1" baseline="0" dirty="0"/>
                        <a:t>– N/A</a:t>
                      </a:r>
                      <a:endParaRPr lang="ru-RU" b="1" dirty="0"/>
                    </a:p>
                  </a:txBody>
                  <a:tcPr/>
                </a:tc>
                <a:tc>
                  <a:txBody>
                    <a:bodyPr/>
                    <a:lstStyle/>
                    <a:p>
                      <a:r>
                        <a:rPr lang="en-US" b="1" dirty="0"/>
                        <a:t>POL=69%</a:t>
                      </a:r>
                      <a:endParaRPr lang="ru-RU" b="1" dirty="0"/>
                    </a:p>
                  </a:txBody>
                  <a:tcPr/>
                </a:tc>
                <a:tc>
                  <a:txBody>
                    <a:bodyPr/>
                    <a:lstStyle/>
                    <a:p>
                      <a:r>
                        <a:rPr lang="en-US" b="1" dirty="0"/>
                        <a:t>POL</a:t>
                      </a:r>
                      <a:r>
                        <a:rPr lang="en-US" b="1" baseline="0" dirty="0"/>
                        <a:t> &gt; 70%</a:t>
                      </a:r>
                      <a:endParaRPr lang="ru-RU" b="1" dirty="0"/>
                    </a:p>
                  </a:txBody>
                  <a:tcPr/>
                </a:tc>
                <a:extLst>
                  <a:ext uri="{0D108BD9-81ED-4DB2-BD59-A6C34878D82A}">
                    <a16:rowId xmlns:a16="http://schemas.microsoft.com/office/drawing/2014/main" val="10002"/>
                  </a:ext>
                </a:extLst>
              </a:tr>
            </a:tbl>
          </a:graphicData>
        </a:graphic>
      </p:graphicFrame>
      <p:sp>
        <p:nvSpPr>
          <p:cNvPr id="10" name="Прямоугольник 9"/>
          <p:cNvSpPr/>
          <p:nvPr/>
        </p:nvSpPr>
        <p:spPr>
          <a:xfrm>
            <a:off x="3203848" y="1196752"/>
            <a:ext cx="2880320" cy="4896544"/>
          </a:xfrm>
          <a:prstGeom prst="rect">
            <a:avLst/>
          </a:prstGeom>
          <a:solidFill>
            <a:schemeClr val="bg2">
              <a:lumMod val="75000"/>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Прямоугольник 10"/>
          <p:cNvSpPr/>
          <p:nvPr/>
        </p:nvSpPr>
        <p:spPr>
          <a:xfrm>
            <a:off x="6084168" y="1196752"/>
            <a:ext cx="2880320" cy="4896544"/>
          </a:xfrm>
          <a:prstGeom prst="rect">
            <a:avLst/>
          </a:prstGeom>
          <a:solidFill>
            <a:schemeClr val="bg2">
              <a:lumMod val="75000"/>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90924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Spectrometer magnet</a:t>
            </a:r>
            <a:endParaRPr lang="ru-RU" dirty="0"/>
          </a:p>
        </p:txBody>
      </p:sp>
      <p:sp>
        <p:nvSpPr>
          <p:cNvPr id="4" name="Дата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rPr>
              <a:t>SPD 2021</a:t>
            </a:r>
            <a:endPar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ru-RU" sz="1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mn-ea"/>
                <a:cs typeface="+mn-cs"/>
              </a:rPr>
              <a:t>V. Mochalov, SPASCHARM</a:t>
            </a:r>
            <a:endPar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A10669-CE8A-4DA0-B546-D3B064FB49D9}" type="slidenum">
              <a:rPr kumimoji="0" lang="ru-RU" altLang="ru-RU" sz="1400" b="1" i="1"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ru-RU" altLang="ru-RU" sz="1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mn-ea"/>
              <a:cs typeface="+mn-cs"/>
            </a:endParaRPr>
          </a:p>
        </p:txBody>
      </p:sp>
      <p:pic>
        <p:nvPicPr>
          <p:cNvPr id="2416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5835" y="1600702"/>
            <a:ext cx="7852329" cy="4529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16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13" y="2093913"/>
            <a:ext cx="9523413" cy="2652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graphicFrame>
            <p:nvGraphicFramePr>
              <p:cNvPr id="11" name="Таблица 10"/>
              <p:cNvGraphicFramePr>
                <a:graphicFrameLocks noGrp="1"/>
              </p:cNvGraphicFramePr>
              <p:nvPr/>
            </p:nvGraphicFramePr>
            <p:xfrm>
              <a:off x="468338" y="1484784"/>
              <a:ext cx="8208910" cy="4608517"/>
            </p:xfrm>
            <a:graphic>
              <a:graphicData uri="http://schemas.openxmlformats.org/drawingml/2006/table">
                <a:tbl>
                  <a:tblPr firstRow="1" firstCol="1" bandRow="1">
                    <a:tableStyleId>{5C22544A-7EE6-4342-B048-85BDC9FD1C3A}</a:tableStyleId>
                  </a:tblPr>
                  <a:tblGrid>
                    <a:gridCol w="933087">
                      <a:extLst>
                        <a:ext uri="{9D8B030D-6E8A-4147-A177-3AD203B41FA5}">
                          <a16:colId xmlns:a16="http://schemas.microsoft.com/office/drawing/2014/main" val="20000"/>
                        </a:ext>
                      </a:extLst>
                    </a:gridCol>
                    <a:gridCol w="1454549">
                      <a:extLst>
                        <a:ext uri="{9D8B030D-6E8A-4147-A177-3AD203B41FA5}">
                          <a16:colId xmlns:a16="http://schemas.microsoft.com/office/drawing/2014/main" val="20001"/>
                        </a:ext>
                      </a:extLst>
                    </a:gridCol>
                    <a:gridCol w="1455575">
                      <a:extLst>
                        <a:ext uri="{9D8B030D-6E8A-4147-A177-3AD203B41FA5}">
                          <a16:colId xmlns:a16="http://schemas.microsoft.com/office/drawing/2014/main" val="20002"/>
                        </a:ext>
                      </a:extLst>
                    </a:gridCol>
                    <a:gridCol w="1454549">
                      <a:extLst>
                        <a:ext uri="{9D8B030D-6E8A-4147-A177-3AD203B41FA5}">
                          <a16:colId xmlns:a16="http://schemas.microsoft.com/office/drawing/2014/main" val="20003"/>
                        </a:ext>
                      </a:extLst>
                    </a:gridCol>
                    <a:gridCol w="1455575">
                      <a:extLst>
                        <a:ext uri="{9D8B030D-6E8A-4147-A177-3AD203B41FA5}">
                          <a16:colId xmlns:a16="http://schemas.microsoft.com/office/drawing/2014/main" val="20004"/>
                        </a:ext>
                      </a:extLst>
                    </a:gridCol>
                    <a:gridCol w="1455575">
                      <a:extLst>
                        <a:ext uri="{9D8B030D-6E8A-4147-A177-3AD203B41FA5}">
                          <a16:colId xmlns:a16="http://schemas.microsoft.com/office/drawing/2014/main" val="20005"/>
                        </a:ext>
                      </a:extLst>
                    </a:gridCol>
                  </a:tblGrid>
                  <a:tr h="1048753">
                    <a:tc>
                      <a:txBody>
                        <a:bodyPr/>
                        <a:lstStyle/>
                        <a:p>
                          <a:pPr algn="just">
                            <a:lnSpc>
                              <a:spcPct val="115000"/>
                            </a:lnSpc>
                            <a:spcAft>
                              <a:spcPts val="0"/>
                            </a:spcAft>
                          </a:pPr>
                          <a14:m>
                            <m:oMathPara xmlns:m="http://schemas.openxmlformats.org/officeDocument/2006/math">
                              <m:oMathParaPr>
                                <m:jc m:val="centerGroup"/>
                              </m:oMathParaPr>
                              <m:oMath xmlns:m="http://schemas.openxmlformats.org/officeDocument/2006/math">
                                <m:m>
                                  <m:mPr>
                                    <m:mcs>
                                      <m:mc>
                                        <m:mcPr>
                                          <m:count m:val="2"/>
                                          <m:mcJc m:val="center"/>
                                        </m:mcPr>
                                      </m:mc>
                                    </m:mcs>
                                    <m:ctrlPr>
                                      <a:rPr lang="ru-RU" sz="1800" b="1" i="1">
                                        <a:effectLst/>
                                        <a:latin typeface="Cambria Math" panose="02040503050406030204" pitchFamily="18" charset="0"/>
                                      </a:rPr>
                                    </m:ctrlPr>
                                  </m:mPr>
                                  <m:mr>
                                    <m:e>
                                      <m:r>
                                        <a:rPr lang="en-US" sz="1800" b="1">
                                          <a:effectLst/>
                                          <a:latin typeface="Cambria Math"/>
                                        </a:rPr>
                                        <m:t>⋱</m:t>
                                      </m:r>
                                    </m:e>
                                    <m:e>
                                      <m:r>
                                        <a:rPr lang="en-US" sz="1800" b="1" i="1">
                                          <a:effectLst/>
                                          <a:latin typeface="Cambria Math"/>
                                        </a:rPr>
                                        <m:t>𝐗</m:t>
                                      </m:r>
                                    </m:e>
                                  </m:mr>
                                  <m:mr>
                                    <m:e>
                                      <m:r>
                                        <a:rPr lang="en-US" sz="1800" b="1" i="1">
                                          <a:effectLst/>
                                          <a:latin typeface="Cambria Math"/>
                                        </a:rPr>
                                        <m:t>𝐘</m:t>
                                      </m:r>
                                    </m:e>
                                    <m:e>
                                      <m:r>
                                        <a:rPr lang="en-US" sz="1800" b="1">
                                          <a:effectLst/>
                                          <a:latin typeface="Cambria Math"/>
                                        </a:rPr>
                                        <m:t>⋱</m:t>
                                      </m:r>
                                    </m:e>
                                  </m:mr>
                                </m:m>
                              </m:oMath>
                            </m:oMathPara>
                          </a14:m>
                          <a:endParaRPr lang="ru-RU" sz="1800" b="1"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en-US" sz="1800" b="1" dirty="0">
                              <a:effectLst/>
                            </a:rPr>
                            <a:t>0</a:t>
                          </a:r>
                          <a:endParaRPr lang="ru-RU" sz="1800" b="1"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en-US" sz="1800" b="1" dirty="0">
                              <a:effectLst/>
                            </a:rPr>
                            <a:t>175</a:t>
                          </a:r>
                          <a:endParaRPr lang="ru-RU" sz="1800" b="1"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en-US" sz="1800" b="1">
                              <a:effectLst/>
                            </a:rPr>
                            <a:t>350</a:t>
                          </a:r>
                          <a:endParaRPr lang="ru-RU" sz="1800" b="1">
                            <a:effectLst/>
                            <a:latin typeface="Calibri"/>
                            <a:ea typeface="Calibri"/>
                            <a:cs typeface="Times New Roman"/>
                          </a:endParaRPr>
                        </a:p>
                      </a:txBody>
                      <a:tcPr marL="68580" marR="68580" marT="0" marB="0"/>
                    </a:tc>
                    <a:tc>
                      <a:txBody>
                        <a:bodyPr/>
                        <a:lstStyle/>
                        <a:p>
                          <a:pPr algn="just">
                            <a:lnSpc>
                              <a:spcPct val="115000"/>
                            </a:lnSpc>
                            <a:spcAft>
                              <a:spcPts val="0"/>
                            </a:spcAft>
                          </a:pPr>
                          <a:r>
                            <a:rPr lang="en-US" sz="1800" b="1">
                              <a:effectLst/>
                            </a:rPr>
                            <a:t>525</a:t>
                          </a:r>
                          <a:endParaRPr lang="ru-RU" sz="1800" b="1">
                            <a:effectLst/>
                            <a:latin typeface="Calibri"/>
                            <a:ea typeface="Calibri"/>
                            <a:cs typeface="Times New Roman"/>
                          </a:endParaRPr>
                        </a:p>
                      </a:txBody>
                      <a:tcPr marL="68580" marR="68580" marT="0" marB="0"/>
                    </a:tc>
                    <a:tc>
                      <a:txBody>
                        <a:bodyPr/>
                        <a:lstStyle/>
                        <a:p>
                          <a:pPr algn="just">
                            <a:lnSpc>
                              <a:spcPct val="115000"/>
                            </a:lnSpc>
                            <a:spcAft>
                              <a:spcPts val="0"/>
                            </a:spcAft>
                          </a:pPr>
                          <a:r>
                            <a:rPr lang="en-US" sz="1800" b="1">
                              <a:effectLst/>
                            </a:rPr>
                            <a:t>700</a:t>
                          </a:r>
                          <a:endParaRPr lang="ru-RU" sz="1800" b="1">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593294">
                    <a:tc>
                      <a:txBody>
                        <a:bodyPr/>
                        <a:lstStyle/>
                        <a:p>
                          <a:pPr algn="just">
                            <a:lnSpc>
                              <a:spcPct val="115000"/>
                            </a:lnSpc>
                            <a:spcAft>
                              <a:spcPts val="0"/>
                            </a:spcAft>
                          </a:pPr>
                          <a:r>
                            <a:rPr lang="en-US" sz="1800" b="1">
                              <a:effectLst/>
                            </a:rPr>
                            <a:t>0</a:t>
                          </a:r>
                          <a:endParaRPr lang="ru-RU" sz="1800" b="1">
                            <a:effectLst/>
                            <a:latin typeface="Calibri"/>
                            <a:ea typeface="Calibri"/>
                            <a:cs typeface="Times New Roman"/>
                          </a:endParaRPr>
                        </a:p>
                      </a:txBody>
                      <a:tcPr marL="68580" marR="68580" marT="0" marB="0"/>
                    </a:tc>
                    <a:tc>
                      <a:txBody>
                        <a:bodyPr/>
                        <a:lstStyle/>
                        <a:p>
                          <a:pPr algn="just">
                            <a:lnSpc>
                              <a:spcPct val="115000"/>
                            </a:lnSpc>
                            <a:spcAft>
                              <a:spcPts val="0"/>
                            </a:spcAft>
                          </a:pPr>
                          <a:r>
                            <a:rPr lang="ru-RU" sz="1800" b="1">
                              <a:effectLst/>
                            </a:rPr>
                            <a:t>1.47493</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dirty="0">
                              <a:effectLst/>
                            </a:rPr>
                            <a:t>1.40385</a:t>
                          </a:r>
                          <a:endParaRPr lang="ru-RU" sz="1800" b="1" dirty="0">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dirty="0">
                              <a:effectLst/>
                            </a:rPr>
                            <a:t>1.19856</a:t>
                          </a:r>
                          <a:endParaRPr lang="ru-RU" sz="1800" b="1" dirty="0">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0.89180</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0.57204</a:t>
                          </a:r>
                          <a:endParaRPr lang="ru-RU" sz="1800" b="1">
                            <a:effectLst/>
                            <a:latin typeface="Calibri"/>
                            <a:ea typeface="Calibri"/>
                            <a:cs typeface="Times New Roman"/>
                          </a:endParaRPr>
                        </a:p>
                      </a:txBody>
                      <a:tcPr marL="68580" marR="68580" marT="0" marB="0" anchor="b"/>
                    </a:tc>
                    <a:extLst>
                      <a:ext uri="{0D108BD9-81ED-4DB2-BD59-A6C34878D82A}">
                        <a16:rowId xmlns:a16="http://schemas.microsoft.com/office/drawing/2014/main" val="10001"/>
                      </a:ext>
                    </a:extLst>
                  </a:tr>
                  <a:tr h="593294">
                    <a:tc>
                      <a:txBody>
                        <a:bodyPr/>
                        <a:lstStyle/>
                        <a:p>
                          <a:pPr algn="just">
                            <a:lnSpc>
                              <a:spcPct val="115000"/>
                            </a:lnSpc>
                            <a:spcAft>
                              <a:spcPts val="0"/>
                            </a:spcAft>
                          </a:pPr>
                          <a:r>
                            <a:rPr lang="en-US" sz="1800" b="1">
                              <a:effectLst/>
                            </a:rPr>
                            <a:t>100</a:t>
                          </a:r>
                          <a:endParaRPr lang="ru-RU" sz="1800" b="1">
                            <a:effectLst/>
                            <a:latin typeface="Calibri"/>
                            <a:ea typeface="Calibri"/>
                            <a:cs typeface="Times New Roman"/>
                          </a:endParaRPr>
                        </a:p>
                      </a:txBody>
                      <a:tcPr marL="68580" marR="68580" marT="0" marB="0"/>
                    </a:tc>
                    <a:tc>
                      <a:txBody>
                        <a:bodyPr/>
                        <a:lstStyle/>
                        <a:p>
                          <a:pPr algn="just">
                            <a:lnSpc>
                              <a:spcPct val="115000"/>
                            </a:lnSpc>
                            <a:spcAft>
                              <a:spcPts val="0"/>
                            </a:spcAft>
                          </a:pPr>
                          <a:r>
                            <a:rPr lang="ru-RU" sz="1800" b="1">
                              <a:effectLst/>
                            </a:rPr>
                            <a:t>1.49826</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1.42978</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dirty="0">
                              <a:effectLst/>
                            </a:rPr>
                            <a:t>1.22662</a:t>
                          </a:r>
                          <a:endParaRPr lang="ru-RU" sz="1800" b="1" dirty="0">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0.91376</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0.58583</a:t>
                          </a:r>
                          <a:endParaRPr lang="ru-RU" sz="1800" b="1">
                            <a:effectLst/>
                            <a:latin typeface="Calibri"/>
                            <a:ea typeface="Calibri"/>
                            <a:cs typeface="Times New Roman"/>
                          </a:endParaRPr>
                        </a:p>
                      </a:txBody>
                      <a:tcPr marL="68580" marR="68580" marT="0" marB="0" anchor="b"/>
                    </a:tc>
                    <a:extLst>
                      <a:ext uri="{0D108BD9-81ED-4DB2-BD59-A6C34878D82A}">
                        <a16:rowId xmlns:a16="http://schemas.microsoft.com/office/drawing/2014/main" val="10002"/>
                      </a:ext>
                    </a:extLst>
                  </a:tr>
                  <a:tr h="593294">
                    <a:tc>
                      <a:txBody>
                        <a:bodyPr/>
                        <a:lstStyle/>
                        <a:p>
                          <a:pPr algn="just">
                            <a:lnSpc>
                              <a:spcPct val="115000"/>
                            </a:lnSpc>
                            <a:spcAft>
                              <a:spcPts val="0"/>
                            </a:spcAft>
                          </a:pPr>
                          <a:r>
                            <a:rPr lang="en-US" sz="1800" b="1">
                              <a:effectLst/>
                            </a:rPr>
                            <a:t>200</a:t>
                          </a:r>
                          <a:endParaRPr lang="ru-RU" sz="1800" b="1">
                            <a:effectLst/>
                            <a:latin typeface="Calibri"/>
                            <a:ea typeface="Calibri"/>
                            <a:cs typeface="Times New Roman"/>
                          </a:endParaRPr>
                        </a:p>
                      </a:txBody>
                      <a:tcPr marL="68580" marR="68580" marT="0" marB="0"/>
                    </a:tc>
                    <a:tc>
                      <a:txBody>
                        <a:bodyPr/>
                        <a:lstStyle/>
                        <a:p>
                          <a:pPr algn="just">
                            <a:lnSpc>
                              <a:spcPct val="115000"/>
                            </a:lnSpc>
                            <a:spcAft>
                              <a:spcPts val="0"/>
                            </a:spcAft>
                          </a:pPr>
                          <a:r>
                            <a:rPr lang="ru-RU" sz="1800" b="1">
                              <a:effectLst/>
                            </a:rPr>
                            <a:t>1.56563</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1.50726</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dirty="0">
                              <a:effectLst/>
                            </a:rPr>
                            <a:t>1.31544</a:t>
                          </a:r>
                          <a:endParaRPr lang="ru-RU" sz="1800" b="1" dirty="0">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dirty="0">
                              <a:effectLst/>
                            </a:rPr>
                            <a:t>0.98377</a:t>
                          </a:r>
                          <a:endParaRPr lang="ru-RU" sz="1800" b="1" dirty="0">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0.62758</a:t>
                          </a:r>
                          <a:endParaRPr lang="ru-RU" sz="1800" b="1">
                            <a:effectLst/>
                            <a:latin typeface="Calibri"/>
                            <a:ea typeface="Calibri"/>
                            <a:cs typeface="Times New Roman"/>
                          </a:endParaRPr>
                        </a:p>
                      </a:txBody>
                      <a:tcPr marL="68580" marR="68580" marT="0" marB="0" anchor="b"/>
                    </a:tc>
                    <a:extLst>
                      <a:ext uri="{0D108BD9-81ED-4DB2-BD59-A6C34878D82A}">
                        <a16:rowId xmlns:a16="http://schemas.microsoft.com/office/drawing/2014/main" val="10003"/>
                      </a:ext>
                    </a:extLst>
                  </a:tr>
                  <a:tr h="593294">
                    <a:tc>
                      <a:txBody>
                        <a:bodyPr/>
                        <a:lstStyle/>
                        <a:p>
                          <a:pPr algn="just">
                            <a:lnSpc>
                              <a:spcPct val="115000"/>
                            </a:lnSpc>
                            <a:spcAft>
                              <a:spcPts val="0"/>
                            </a:spcAft>
                          </a:pPr>
                          <a:r>
                            <a:rPr lang="en-US" sz="1800" b="1">
                              <a:effectLst/>
                            </a:rPr>
                            <a:t>300</a:t>
                          </a:r>
                          <a:endParaRPr lang="ru-RU" sz="1800" b="1">
                            <a:effectLst/>
                            <a:latin typeface="Calibri"/>
                            <a:ea typeface="Calibri"/>
                            <a:cs typeface="Times New Roman"/>
                          </a:endParaRPr>
                        </a:p>
                      </a:txBody>
                      <a:tcPr marL="68580" marR="68580" marT="0" marB="0"/>
                    </a:tc>
                    <a:tc>
                      <a:txBody>
                        <a:bodyPr/>
                        <a:lstStyle/>
                        <a:p>
                          <a:pPr algn="just">
                            <a:lnSpc>
                              <a:spcPct val="115000"/>
                            </a:lnSpc>
                            <a:spcAft>
                              <a:spcPts val="0"/>
                            </a:spcAft>
                          </a:pPr>
                          <a:r>
                            <a:rPr lang="ru-RU" sz="1800" b="1">
                              <a:effectLst/>
                            </a:rPr>
                            <a:t>1.67228</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1.63846</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1.48690</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dirty="0">
                              <a:effectLst/>
                            </a:rPr>
                            <a:t>1.11726</a:t>
                          </a:r>
                          <a:endParaRPr lang="ru-RU" sz="1800" b="1" dirty="0">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0.69716</a:t>
                          </a:r>
                          <a:endParaRPr lang="ru-RU" sz="1800" b="1">
                            <a:effectLst/>
                            <a:latin typeface="Calibri"/>
                            <a:ea typeface="Calibri"/>
                            <a:cs typeface="Times New Roman"/>
                          </a:endParaRPr>
                        </a:p>
                      </a:txBody>
                      <a:tcPr marL="68580" marR="68580" marT="0" marB="0" anchor="b"/>
                    </a:tc>
                    <a:extLst>
                      <a:ext uri="{0D108BD9-81ED-4DB2-BD59-A6C34878D82A}">
                        <a16:rowId xmlns:a16="http://schemas.microsoft.com/office/drawing/2014/main" val="10004"/>
                      </a:ext>
                    </a:extLst>
                  </a:tr>
                  <a:tr h="593294">
                    <a:tc>
                      <a:txBody>
                        <a:bodyPr/>
                        <a:lstStyle/>
                        <a:p>
                          <a:pPr algn="just">
                            <a:lnSpc>
                              <a:spcPct val="115000"/>
                            </a:lnSpc>
                            <a:spcAft>
                              <a:spcPts val="0"/>
                            </a:spcAft>
                          </a:pPr>
                          <a:r>
                            <a:rPr lang="en-US" sz="1800" b="1" dirty="0">
                              <a:effectLst/>
                            </a:rPr>
                            <a:t>400</a:t>
                          </a:r>
                          <a:endParaRPr lang="ru-RU" sz="1800" b="1"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ru-RU" sz="1800" b="1">
                              <a:effectLst/>
                            </a:rPr>
                            <a:t>1.80469</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1.81748</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1.80361</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dirty="0">
                              <a:effectLst/>
                            </a:rPr>
                            <a:t>1.34885</a:t>
                          </a:r>
                          <a:endParaRPr lang="ru-RU" sz="1800" b="1" dirty="0">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dirty="0">
                              <a:effectLst/>
                            </a:rPr>
                            <a:t>0.79707</a:t>
                          </a:r>
                          <a:endParaRPr lang="ru-RU" sz="1800" b="1" dirty="0">
                            <a:effectLst/>
                            <a:latin typeface="Calibri"/>
                            <a:ea typeface="Calibri"/>
                            <a:cs typeface="Times New Roman"/>
                          </a:endParaRPr>
                        </a:p>
                      </a:txBody>
                      <a:tcPr marL="68580" marR="68580" marT="0" marB="0" anchor="b"/>
                    </a:tc>
                    <a:extLst>
                      <a:ext uri="{0D108BD9-81ED-4DB2-BD59-A6C34878D82A}">
                        <a16:rowId xmlns:a16="http://schemas.microsoft.com/office/drawing/2014/main" val="10005"/>
                      </a:ext>
                    </a:extLst>
                  </a:tr>
                  <a:tr h="593294">
                    <a:tc>
                      <a:txBody>
                        <a:bodyPr/>
                        <a:lstStyle/>
                        <a:p>
                          <a:pPr algn="just">
                            <a:lnSpc>
                              <a:spcPct val="115000"/>
                            </a:lnSpc>
                            <a:spcAft>
                              <a:spcPts val="0"/>
                            </a:spcAft>
                          </a:pPr>
                          <a:r>
                            <a:rPr lang="en-US" sz="1800" b="1" dirty="0">
                              <a:effectLst/>
                            </a:rPr>
                            <a:t>500</a:t>
                          </a:r>
                          <a:endParaRPr lang="ru-RU" sz="1800" b="1"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ru-RU" sz="1800" b="1">
                              <a:effectLst/>
                            </a:rPr>
                            <a:t>1.86657</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1.93767</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2.25813</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1.72721</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dirty="0">
                              <a:effectLst/>
                            </a:rPr>
                            <a:t>0.93284</a:t>
                          </a:r>
                          <a:endParaRPr lang="ru-RU" sz="1800" b="1" dirty="0">
                            <a:effectLst/>
                            <a:latin typeface="Calibri"/>
                            <a:ea typeface="Calibri"/>
                            <a:cs typeface="Times New Roman"/>
                          </a:endParaRPr>
                        </a:p>
                      </a:txBody>
                      <a:tcPr marL="68580" marR="68580" marT="0" marB="0" anchor="b"/>
                    </a:tc>
                    <a:extLst>
                      <a:ext uri="{0D108BD9-81ED-4DB2-BD59-A6C34878D82A}">
                        <a16:rowId xmlns:a16="http://schemas.microsoft.com/office/drawing/2014/main" val="10006"/>
                      </a:ext>
                    </a:extLst>
                  </a:tr>
                </a:tbl>
              </a:graphicData>
            </a:graphic>
          </p:graphicFrame>
        </mc:Choice>
        <mc:Fallback xmlns="">
          <p:graphicFrame>
            <p:nvGraphicFramePr>
              <p:cNvPr id="11" name="Таблица 10"/>
              <p:cNvGraphicFramePr>
                <a:graphicFrameLocks noGrp="1"/>
              </p:cNvGraphicFramePr>
              <p:nvPr>
                <p:extLst>
                  <p:ext uri="{D42A27DB-BD31-4B8C-83A1-F6EECF244321}">
                    <p14:modId xmlns:p14="http://schemas.microsoft.com/office/powerpoint/2010/main" val="3590881055"/>
                  </p:ext>
                </p:extLst>
              </p:nvPr>
            </p:nvGraphicFramePr>
            <p:xfrm>
              <a:off x="468338" y="1484784"/>
              <a:ext cx="8208910" cy="4608517"/>
            </p:xfrm>
            <a:graphic>
              <a:graphicData uri="http://schemas.openxmlformats.org/drawingml/2006/table">
                <a:tbl>
                  <a:tblPr firstRow="1" firstCol="1" bandRow="1">
                    <a:tableStyleId>{5C22544A-7EE6-4342-B048-85BDC9FD1C3A}</a:tableStyleId>
                  </a:tblPr>
                  <a:tblGrid>
                    <a:gridCol w="933087"/>
                    <a:gridCol w="1454549"/>
                    <a:gridCol w="1455575"/>
                    <a:gridCol w="1454549"/>
                    <a:gridCol w="1455575"/>
                    <a:gridCol w="1455575"/>
                  </a:tblGrid>
                  <a:tr h="1048753">
                    <a:tc>
                      <a:txBody>
                        <a:bodyPr/>
                        <a:lstStyle/>
                        <a:p>
                          <a:endParaRPr lang="ru-RU"/>
                        </a:p>
                      </a:txBody>
                      <a:tcPr marL="68580" marR="68580" marT="0" marB="0">
                        <a:blipFill rotWithShape="1">
                          <a:blip r:embed="rId4"/>
                          <a:stretch>
                            <a:fillRect l="-654" t="-5814" r="-780392" b="-352907"/>
                          </a:stretch>
                        </a:blipFill>
                      </a:tcPr>
                    </a:tc>
                    <a:tc>
                      <a:txBody>
                        <a:bodyPr/>
                        <a:lstStyle/>
                        <a:p>
                          <a:pPr algn="just">
                            <a:lnSpc>
                              <a:spcPct val="115000"/>
                            </a:lnSpc>
                            <a:spcAft>
                              <a:spcPts val="0"/>
                            </a:spcAft>
                          </a:pPr>
                          <a:r>
                            <a:rPr lang="en-US" sz="1800" b="1" dirty="0">
                              <a:effectLst/>
                            </a:rPr>
                            <a:t>0</a:t>
                          </a:r>
                          <a:endParaRPr lang="ru-RU" sz="1800" b="1"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en-US" sz="1800" b="1" dirty="0">
                              <a:effectLst/>
                            </a:rPr>
                            <a:t>175</a:t>
                          </a:r>
                          <a:endParaRPr lang="ru-RU" sz="1800" b="1"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en-US" sz="1800" b="1">
                              <a:effectLst/>
                            </a:rPr>
                            <a:t>350</a:t>
                          </a:r>
                          <a:endParaRPr lang="ru-RU" sz="1800" b="1">
                            <a:effectLst/>
                            <a:latin typeface="Calibri"/>
                            <a:ea typeface="Calibri"/>
                            <a:cs typeface="Times New Roman"/>
                          </a:endParaRPr>
                        </a:p>
                      </a:txBody>
                      <a:tcPr marL="68580" marR="68580" marT="0" marB="0"/>
                    </a:tc>
                    <a:tc>
                      <a:txBody>
                        <a:bodyPr/>
                        <a:lstStyle/>
                        <a:p>
                          <a:pPr algn="just">
                            <a:lnSpc>
                              <a:spcPct val="115000"/>
                            </a:lnSpc>
                            <a:spcAft>
                              <a:spcPts val="0"/>
                            </a:spcAft>
                          </a:pPr>
                          <a:r>
                            <a:rPr lang="en-US" sz="1800" b="1">
                              <a:effectLst/>
                            </a:rPr>
                            <a:t>525</a:t>
                          </a:r>
                          <a:endParaRPr lang="ru-RU" sz="1800" b="1">
                            <a:effectLst/>
                            <a:latin typeface="Calibri"/>
                            <a:ea typeface="Calibri"/>
                            <a:cs typeface="Times New Roman"/>
                          </a:endParaRPr>
                        </a:p>
                      </a:txBody>
                      <a:tcPr marL="68580" marR="68580" marT="0" marB="0"/>
                    </a:tc>
                    <a:tc>
                      <a:txBody>
                        <a:bodyPr/>
                        <a:lstStyle/>
                        <a:p>
                          <a:pPr algn="just">
                            <a:lnSpc>
                              <a:spcPct val="115000"/>
                            </a:lnSpc>
                            <a:spcAft>
                              <a:spcPts val="0"/>
                            </a:spcAft>
                          </a:pPr>
                          <a:r>
                            <a:rPr lang="en-US" sz="1800" b="1">
                              <a:effectLst/>
                            </a:rPr>
                            <a:t>700</a:t>
                          </a:r>
                          <a:endParaRPr lang="ru-RU" sz="1800" b="1">
                            <a:effectLst/>
                            <a:latin typeface="Calibri"/>
                            <a:ea typeface="Calibri"/>
                            <a:cs typeface="Times New Roman"/>
                          </a:endParaRPr>
                        </a:p>
                      </a:txBody>
                      <a:tcPr marL="68580" marR="68580" marT="0" marB="0"/>
                    </a:tc>
                  </a:tr>
                  <a:tr h="593294">
                    <a:tc>
                      <a:txBody>
                        <a:bodyPr/>
                        <a:lstStyle/>
                        <a:p>
                          <a:pPr algn="just">
                            <a:lnSpc>
                              <a:spcPct val="115000"/>
                            </a:lnSpc>
                            <a:spcAft>
                              <a:spcPts val="0"/>
                            </a:spcAft>
                          </a:pPr>
                          <a:r>
                            <a:rPr lang="en-US" sz="1800" b="1">
                              <a:effectLst/>
                            </a:rPr>
                            <a:t>0</a:t>
                          </a:r>
                          <a:endParaRPr lang="ru-RU" sz="1800" b="1">
                            <a:effectLst/>
                            <a:latin typeface="Calibri"/>
                            <a:ea typeface="Calibri"/>
                            <a:cs typeface="Times New Roman"/>
                          </a:endParaRPr>
                        </a:p>
                      </a:txBody>
                      <a:tcPr marL="68580" marR="68580" marT="0" marB="0"/>
                    </a:tc>
                    <a:tc>
                      <a:txBody>
                        <a:bodyPr/>
                        <a:lstStyle/>
                        <a:p>
                          <a:pPr algn="just">
                            <a:lnSpc>
                              <a:spcPct val="115000"/>
                            </a:lnSpc>
                            <a:spcAft>
                              <a:spcPts val="0"/>
                            </a:spcAft>
                          </a:pPr>
                          <a:r>
                            <a:rPr lang="ru-RU" sz="1800" b="1">
                              <a:effectLst/>
                            </a:rPr>
                            <a:t>1.47493</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dirty="0">
                              <a:effectLst/>
                            </a:rPr>
                            <a:t>1.40385</a:t>
                          </a:r>
                          <a:endParaRPr lang="ru-RU" sz="1800" b="1" dirty="0">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dirty="0">
                              <a:effectLst/>
                            </a:rPr>
                            <a:t>1.19856</a:t>
                          </a:r>
                          <a:endParaRPr lang="ru-RU" sz="1800" b="1" dirty="0">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0.89180</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0.57204</a:t>
                          </a:r>
                          <a:endParaRPr lang="ru-RU" sz="1800" b="1">
                            <a:effectLst/>
                            <a:latin typeface="Calibri"/>
                            <a:ea typeface="Calibri"/>
                            <a:cs typeface="Times New Roman"/>
                          </a:endParaRPr>
                        </a:p>
                      </a:txBody>
                      <a:tcPr marL="68580" marR="68580" marT="0" marB="0" anchor="b"/>
                    </a:tc>
                  </a:tr>
                  <a:tr h="593294">
                    <a:tc>
                      <a:txBody>
                        <a:bodyPr/>
                        <a:lstStyle/>
                        <a:p>
                          <a:pPr algn="just">
                            <a:lnSpc>
                              <a:spcPct val="115000"/>
                            </a:lnSpc>
                            <a:spcAft>
                              <a:spcPts val="0"/>
                            </a:spcAft>
                          </a:pPr>
                          <a:r>
                            <a:rPr lang="en-US" sz="1800" b="1">
                              <a:effectLst/>
                            </a:rPr>
                            <a:t>100</a:t>
                          </a:r>
                          <a:endParaRPr lang="ru-RU" sz="1800" b="1">
                            <a:effectLst/>
                            <a:latin typeface="Calibri"/>
                            <a:ea typeface="Calibri"/>
                            <a:cs typeface="Times New Roman"/>
                          </a:endParaRPr>
                        </a:p>
                      </a:txBody>
                      <a:tcPr marL="68580" marR="68580" marT="0" marB="0"/>
                    </a:tc>
                    <a:tc>
                      <a:txBody>
                        <a:bodyPr/>
                        <a:lstStyle/>
                        <a:p>
                          <a:pPr algn="just">
                            <a:lnSpc>
                              <a:spcPct val="115000"/>
                            </a:lnSpc>
                            <a:spcAft>
                              <a:spcPts val="0"/>
                            </a:spcAft>
                          </a:pPr>
                          <a:r>
                            <a:rPr lang="ru-RU" sz="1800" b="1">
                              <a:effectLst/>
                            </a:rPr>
                            <a:t>1.49826</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1.42978</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dirty="0">
                              <a:effectLst/>
                            </a:rPr>
                            <a:t>1.22662</a:t>
                          </a:r>
                          <a:endParaRPr lang="ru-RU" sz="1800" b="1" dirty="0">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0.91376</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0.58583</a:t>
                          </a:r>
                          <a:endParaRPr lang="ru-RU" sz="1800" b="1">
                            <a:effectLst/>
                            <a:latin typeface="Calibri"/>
                            <a:ea typeface="Calibri"/>
                            <a:cs typeface="Times New Roman"/>
                          </a:endParaRPr>
                        </a:p>
                      </a:txBody>
                      <a:tcPr marL="68580" marR="68580" marT="0" marB="0" anchor="b"/>
                    </a:tc>
                  </a:tr>
                  <a:tr h="593294">
                    <a:tc>
                      <a:txBody>
                        <a:bodyPr/>
                        <a:lstStyle/>
                        <a:p>
                          <a:pPr algn="just">
                            <a:lnSpc>
                              <a:spcPct val="115000"/>
                            </a:lnSpc>
                            <a:spcAft>
                              <a:spcPts val="0"/>
                            </a:spcAft>
                          </a:pPr>
                          <a:r>
                            <a:rPr lang="en-US" sz="1800" b="1">
                              <a:effectLst/>
                            </a:rPr>
                            <a:t>200</a:t>
                          </a:r>
                          <a:endParaRPr lang="ru-RU" sz="1800" b="1">
                            <a:effectLst/>
                            <a:latin typeface="Calibri"/>
                            <a:ea typeface="Calibri"/>
                            <a:cs typeface="Times New Roman"/>
                          </a:endParaRPr>
                        </a:p>
                      </a:txBody>
                      <a:tcPr marL="68580" marR="68580" marT="0" marB="0"/>
                    </a:tc>
                    <a:tc>
                      <a:txBody>
                        <a:bodyPr/>
                        <a:lstStyle/>
                        <a:p>
                          <a:pPr algn="just">
                            <a:lnSpc>
                              <a:spcPct val="115000"/>
                            </a:lnSpc>
                            <a:spcAft>
                              <a:spcPts val="0"/>
                            </a:spcAft>
                          </a:pPr>
                          <a:r>
                            <a:rPr lang="ru-RU" sz="1800" b="1">
                              <a:effectLst/>
                            </a:rPr>
                            <a:t>1.56563</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1.50726</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dirty="0">
                              <a:effectLst/>
                            </a:rPr>
                            <a:t>1.31544</a:t>
                          </a:r>
                          <a:endParaRPr lang="ru-RU" sz="1800" b="1" dirty="0">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dirty="0">
                              <a:effectLst/>
                            </a:rPr>
                            <a:t>0.98377</a:t>
                          </a:r>
                          <a:endParaRPr lang="ru-RU" sz="1800" b="1" dirty="0">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0.62758</a:t>
                          </a:r>
                          <a:endParaRPr lang="ru-RU" sz="1800" b="1">
                            <a:effectLst/>
                            <a:latin typeface="Calibri"/>
                            <a:ea typeface="Calibri"/>
                            <a:cs typeface="Times New Roman"/>
                          </a:endParaRPr>
                        </a:p>
                      </a:txBody>
                      <a:tcPr marL="68580" marR="68580" marT="0" marB="0" anchor="b"/>
                    </a:tc>
                  </a:tr>
                  <a:tr h="593294">
                    <a:tc>
                      <a:txBody>
                        <a:bodyPr/>
                        <a:lstStyle/>
                        <a:p>
                          <a:pPr algn="just">
                            <a:lnSpc>
                              <a:spcPct val="115000"/>
                            </a:lnSpc>
                            <a:spcAft>
                              <a:spcPts val="0"/>
                            </a:spcAft>
                          </a:pPr>
                          <a:r>
                            <a:rPr lang="en-US" sz="1800" b="1">
                              <a:effectLst/>
                            </a:rPr>
                            <a:t>300</a:t>
                          </a:r>
                          <a:endParaRPr lang="ru-RU" sz="1800" b="1">
                            <a:effectLst/>
                            <a:latin typeface="Calibri"/>
                            <a:ea typeface="Calibri"/>
                            <a:cs typeface="Times New Roman"/>
                          </a:endParaRPr>
                        </a:p>
                      </a:txBody>
                      <a:tcPr marL="68580" marR="68580" marT="0" marB="0"/>
                    </a:tc>
                    <a:tc>
                      <a:txBody>
                        <a:bodyPr/>
                        <a:lstStyle/>
                        <a:p>
                          <a:pPr algn="just">
                            <a:lnSpc>
                              <a:spcPct val="115000"/>
                            </a:lnSpc>
                            <a:spcAft>
                              <a:spcPts val="0"/>
                            </a:spcAft>
                          </a:pPr>
                          <a:r>
                            <a:rPr lang="ru-RU" sz="1800" b="1">
                              <a:effectLst/>
                            </a:rPr>
                            <a:t>1.67228</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1.63846</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1.48690</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dirty="0">
                              <a:effectLst/>
                            </a:rPr>
                            <a:t>1.11726</a:t>
                          </a:r>
                          <a:endParaRPr lang="ru-RU" sz="1800" b="1" dirty="0">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0.69716</a:t>
                          </a:r>
                          <a:endParaRPr lang="ru-RU" sz="1800" b="1">
                            <a:effectLst/>
                            <a:latin typeface="Calibri"/>
                            <a:ea typeface="Calibri"/>
                            <a:cs typeface="Times New Roman"/>
                          </a:endParaRPr>
                        </a:p>
                      </a:txBody>
                      <a:tcPr marL="68580" marR="68580" marT="0" marB="0" anchor="b"/>
                    </a:tc>
                  </a:tr>
                  <a:tr h="593294">
                    <a:tc>
                      <a:txBody>
                        <a:bodyPr/>
                        <a:lstStyle/>
                        <a:p>
                          <a:pPr algn="just">
                            <a:lnSpc>
                              <a:spcPct val="115000"/>
                            </a:lnSpc>
                            <a:spcAft>
                              <a:spcPts val="0"/>
                            </a:spcAft>
                          </a:pPr>
                          <a:r>
                            <a:rPr lang="en-US" sz="1800" b="1" dirty="0">
                              <a:effectLst/>
                            </a:rPr>
                            <a:t>400</a:t>
                          </a:r>
                          <a:endParaRPr lang="ru-RU" sz="1800" b="1"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ru-RU" sz="1800" b="1">
                              <a:effectLst/>
                            </a:rPr>
                            <a:t>1.80469</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1.81748</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1.80361</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dirty="0">
                              <a:effectLst/>
                            </a:rPr>
                            <a:t>1.34885</a:t>
                          </a:r>
                          <a:endParaRPr lang="ru-RU" sz="1800" b="1" dirty="0">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dirty="0">
                              <a:effectLst/>
                            </a:rPr>
                            <a:t>0.79707</a:t>
                          </a:r>
                          <a:endParaRPr lang="ru-RU" sz="1800" b="1" dirty="0">
                            <a:effectLst/>
                            <a:latin typeface="Calibri"/>
                            <a:ea typeface="Calibri"/>
                            <a:cs typeface="Times New Roman"/>
                          </a:endParaRPr>
                        </a:p>
                      </a:txBody>
                      <a:tcPr marL="68580" marR="68580" marT="0" marB="0" anchor="b"/>
                    </a:tc>
                  </a:tr>
                  <a:tr h="593294">
                    <a:tc>
                      <a:txBody>
                        <a:bodyPr/>
                        <a:lstStyle/>
                        <a:p>
                          <a:pPr algn="just">
                            <a:lnSpc>
                              <a:spcPct val="115000"/>
                            </a:lnSpc>
                            <a:spcAft>
                              <a:spcPts val="0"/>
                            </a:spcAft>
                          </a:pPr>
                          <a:r>
                            <a:rPr lang="en-US" sz="1800" b="1" dirty="0">
                              <a:effectLst/>
                            </a:rPr>
                            <a:t>500</a:t>
                          </a:r>
                          <a:endParaRPr lang="ru-RU" sz="1800" b="1"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ru-RU" sz="1800" b="1">
                              <a:effectLst/>
                            </a:rPr>
                            <a:t>1.86657</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1.93767</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2.25813</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a:effectLst/>
                            </a:rPr>
                            <a:t>1.72721</a:t>
                          </a:r>
                          <a:endParaRPr lang="ru-RU" sz="1800" b="1">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ru-RU" sz="1800" b="1" dirty="0">
                              <a:effectLst/>
                            </a:rPr>
                            <a:t>0.93284</a:t>
                          </a:r>
                          <a:endParaRPr lang="ru-RU" sz="1800" b="1" dirty="0">
                            <a:effectLst/>
                            <a:latin typeface="Calibri"/>
                            <a:ea typeface="Calibri"/>
                            <a:cs typeface="Times New Roman"/>
                          </a:endParaRPr>
                        </a:p>
                      </a:txBody>
                      <a:tcPr marL="68580" marR="68580" marT="0" marB="0" anchor="b"/>
                    </a:tc>
                  </a:tr>
                </a:tbl>
              </a:graphicData>
            </a:graphic>
          </p:graphicFrame>
        </mc:Fallback>
      </mc:AlternateContent>
    </p:spTree>
    <p:extLst>
      <p:ext uri="{BB962C8B-B14F-4D97-AF65-F5344CB8AC3E}">
        <p14:creationId xmlns:p14="http://schemas.microsoft.com/office/powerpoint/2010/main" val="340588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1667"/>
                                        </p:tgtEl>
                                        <p:attrNameLst>
                                          <p:attrName>style.visibility</p:attrName>
                                        </p:attrNameLst>
                                      </p:cBhvr>
                                      <p:to>
                                        <p:strVal val="visible"/>
                                      </p:to>
                                    </p:set>
                                    <p:anim calcmode="lin" valueType="num">
                                      <p:cBhvr additive="base">
                                        <p:cTn id="7" dur="500" fill="hold"/>
                                        <p:tgtEl>
                                          <p:spTgt spid="241667"/>
                                        </p:tgtEl>
                                        <p:attrNameLst>
                                          <p:attrName>ppt_x</p:attrName>
                                        </p:attrNameLst>
                                      </p:cBhvr>
                                      <p:tavLst>
                                        <p:tav tm="0">
                                          <p:val>
                                            <p:strVal val="#ppt_x"/>
                                          </p:val>
                                        </p:tav>
                                        <p:tav tm="100000">
                                          <p:val>
                                            <p:strVal val="#ppt_x"/>
                                          </p:val>
                                        </p:tav>
                                      </p:tavLst>
                                    </p:anim>
                                    <p:anim calcmode="lin" valueType="num">
                                      <p:cBhvr additive="base">
                                        <p:cTn id="8" dur="500" fill="hold"/>
                                        <p:tgtEl>
                                          <p:spTgt spid="24166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Характеристики трековой системы</a:t>
            </a:r>
          </a:p>
        </p:txBody>
      </p:sp>
      <p:sp>
        <p:nvSpPr>
          <p:cNvPr id="4" name="Дата 3"/>
          <p:cNvSpPr>
            <a:spLocks noGrp="1"/>
          </p:cNvSpPr>
          <p:nvPr>
            <p:ph type="dt" sz="half" idx="10"/>
          </p:nvPr>
        </p:nvSpPr>
        <p:spPr/>
        <p:txBody>
          <a:bodyPr/>
          <a:lstStyle/>
          <a:p>
            <a:r>
              <a:rPr lang="en-US" altLang="ru-RU"/>
              <a:t>17</a:t>
            </a:r>
            <a:r>
              <a:rPr lang="ru-RU" altLang="ru-RU"/>
              <a:t>.</a:t>
            </a:r>
            <a:r>
              <a:rPr lang="en-US" altLang="ru-RU"/>
              <a:t>01</a:t>
            </a:r>
            <a:r>
              <a:rPr lang="ru-RU" altLang="ru-RU"/>
              <a:t>.201</a:t>
            </a:r>
            <a:r>
              <a:rPr lang="en-US" altLang="ru-RU"/>
              <a:t>8</a:t>
            </a:r>
            <a:endParaRPr lang="ru-RU" altLang="ru-RU" dirty="0"/>
          </a:p>
        </p:txBody>
      </p:sp>
      <p:sp>
        <p:nvSpPr>
          <p:cNvPr id="5" name="Нижний колонтитул 4"/>
          <p:cNvSpPr>
            <a:spLocks noGrp="1"/>
          </p:cNvSpPr>
          <p:nvPr>
            <p:ph type="ftr" sz="quarter" idx="11"/>
          </p:nvPr>
        </p:nvSpPr>
        <p:spPr/>
        <p:txBody>
          <a:bodyPr/>
          <a:lstStyle/>
          <a:p>
            <a:r>
              <a:rPr lang="ru-RU" altLang="ru-RU"/>
              <a:t>В. Мочалов, </a:t>
            </a:r>
            <a:r>
              <a:rPr lang="ru-RU" altLang="ru-RU">
                <a:solidFill>
                  <a:srgbClr val="FFFFFF"/>
                </a:solidFill>
              </a:rPr>
              <a:t>Семинар ЛЯП</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52</a:t>
            </a:fld>
            <a:endParaRPr lang="ru-RU" altLang="ru-RU"/>
          </a:p>
        </p:txBody>
      </p:sp>
      <p:pic>
        <p:nvPicPr>
          <p:cNvPr id="2334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568073"/>
            <a:ext cx="2952328" cy="2497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34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457816"/>
            <a:ext cx="3888432" cy="2623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34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2090" y="2907629"/>
            <a:ext cx="4731910" cy="318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34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859" y="1580256"/>
            <a:ext cx="4940141" cy="2920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939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347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3347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3347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334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New detectors</a:t>
            </a:r>
            <a:endParaRPr lang="ru-RU" dirty="0"/>
          </a:p>
        </p:txBody>
      </p:sp>
      <p:sp>
        <p:nvSpPr>
          <p:cNvPr id="5" name="Дата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rPr>
              <a:t>SPD 2021</a:t>
            </a:r>
            <a:endPar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rPr>
              <a:t>V. </a:t>
            </a:r>
            <a:r>
              <a:rPr kumimoji="0" lang="en-US" altLang="ru-RU" sz="1400" b="1" i="1" u="none" strike="noStrike" kern="1200" cap="none" spc="0" normalizeH="0" baseline="0" noProof="0" dirty="0" err="1">
                <a:ln>
                  <a:noFill/>
                </a:ln>
                <a:solidFill>
                  <a:srgbClr val="FFFFFF"/>
                </a:solidFill>
                <a:effectLst>
                  <a:outerShdw blurRad="38100" dist="38100" dir="2700000" algn="tl">
                    <a:srgbClr val="010199"/>
                  </a:outerShdw>
                </a:effectLst>
                <a:uLnTx/>
                <a:uFillTx/>
                <a:latin typeface="Arial" charset="0"/>
                <a:ea typeface="+mn-ea"/>
                <a:cs typeface="+mn-cs"/>
              </a:rPr>
              <a:t>Mochalov</a:t>
            </a:r>
            <a:r>
              <a:rPr kumimoji="0" lang="en-US"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rPr>
              <a:t>, SPASCHARM</a:t>
            </a:r>
            <a:endPar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4476E5-E4F1-45B2-B94E-1D3180B60DD4}" type="slidenum">
              <a:rPr kumimoji="0" lang="ru-RU" altLang="ru-RU" sz="1400" b="1" i="1"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ru-RU" altLang="ru-RU" sz="1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mn-ea"/>
              <a:cs typeface="+mn-cs"/>
            </a:endParaRPr>
          </a:p>
        </p:txBody>
      </p:sp>
      <p:pic>
        <p:nvPicPr>
          <p:cNvPr id="24985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11560" y="1556792"/>
            <a:ext cx="3267739" cy="2091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9859"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4008" y="1484784"/>
            <a:ext cx="4038600"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98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4125474"/>
            <a:ext cx="4013968" cy="2222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0216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EMC</a:t>
            </a:r>
            <a:endParaRPr lang="ru-RU" dirty="0"/>
          </a:p>
        </p:txBody>
      </p:sp>
      <p:sp>
        <p:nvSpPr>
          <p:cNvPr id="5" name="Дата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rPr>
              <a:t>SPD 2021</a:t>
            </a:r>
            <a:endPar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ru-RU" sz="1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mn-ea"/>
                <a:cs typeface="+mn-cs"/>
              </a:rPr>
              <a:t>V. Mochalov, SPASCHARM</a:t>
            </a:r>
            <a:endPar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4476E5-E4F1-45B2-B94E-1D3180B60DD4}" type="slidenum">
              <a:rPr kumimoji="0" lang="ru-RU" altLang="ru-RU" sz="1400" b="1" i="1"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ru-RU" altLang="ru-RU" sz="1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mn-ea"/>
              <a:cs typeface="+mn-cs"/>
            </a:endParaRPr>
          </a:p>
        </p:txBody>
      </p:sp>
      <p:sp>
        <p:nvSpPr>
          <p:cNvPr id="8" name="Объект 2"/>
          <p:cNvSpPr txBox="1">
            <a:spLocks noGrp="1"/>
          </p:cNvSpPr>
          <p:nvPr>
            <p:ph sz="half" idx="1"/>
          </p:nvPr>
        </p:nvSpPr>
        <p:spPr>
          <a:xfrm>
            <a:off x="457200" y="1600201"/>
            <a:ext cx="4978896" cy="3989040"/>
          </a:xfrm>
          <a:prstGeom prst="rect">
            <a:avLst/>
          </a:prstGeom>
        </p:spPr>
        <p:txBody>
          <a:bodyPr/>
          <a:lstStyle/>
          <a:p>
            <a:pPr marL="342900" lvl="0" indent="-342900" algn="just" eaLnBrk="0" hangingPunct="0">
              <a:spcBef>
                <a:spcPct val="20000"/>
              </a:spcBef>
              <a:buFontTx/>
              <a:buChar char="•"/>
            </a:pPr>
            <a:r>
              <a:rPr lang="ru-RU" sz="2400" kern="0" dirty="0">
                <a:solidFill>
                  <a:srgbClr val="FF0000"/>
                </a:solidFill>
              </a:rPr>
              <a:t>720</a:t>
            </a:r>
            <a:r>
              <a:rPr lang="ru-RU" sz="2400" kern="0" dirty="0"/>
              <a:t> </a:t>
            </a:r>
            <a:r>
              <a:rPr lang="en-US" sz="2400" kern="0" dirty="0"/>
              <a:t>of lead-glass cells of the size </a:t>
            </a:r>
            <a:r>
              <a:rPr lang="en-US" sz="2400" kern="0" dirty="0">
                <a:solidFill>
                  <a:srgbClr val="FF0000"/>
                </a:solidFill>
              </a:rPr>
              <a:t>38×38×450 mm</a:t>
            </a:r>
            <a:r>
              <a:rPr lang="en-US" sz="2400" kern="0" baseline="30000" dirty="0">
                <a:solidFill>
                  <a:srgbClr val="FF0000"/>
                </a:solidFill>
              </a:rPr>
              <a:t>3</a:t>
            </a:r>
            <a:r>
              <a:rPr lang="en-US" sz="2400" kern="0" dirty="0"/>
              <a:t>, depth ~</a:t>
            </a:r>
            <a:r>
              <a:rPr lang="en-US" sz="2400" kern="0" dirty="0">
                <a:solidFill>
                  <a:srgbClr val="FF0000"/>
                </a:solidFill>
              </a:rPr>
              <a:t>18X</a:t>
            </a:r>
            <a:r>
              <a:rPr lang="en-US" sz="2400" kern="0" baseline="-25000" dirty="0">
                <a:solidFill>
                  <a:srgbClr val="FF0000"/>
                </a:solidFill>
              </a:rPr>
              <a:t>0</a:t>
            </a:r>
            <a:endParaRPr lang="en-US" sz="2400" kern="0" dirty="0"/>
          </a:p>
          <a:p>
            <a:pPr marL="342900" lvl="0" indent="-342900" algn="just" eaLnBrk="0" hangingPunct="0">
              <a:spcBef>
                <a:spcPct val="20000"/>
              </a:spcBef>
              <a:buFontTx/>
              <a:buChar char="•"/>
            </a:pPr>
            <a:r>
              <a:rPr lang="en-US" sz="2400" kern="0" dirty="0"/>
              <a:t>Covered area: </a:t>
            </a:r>
            <a:r>
              <a:rPr lang="en-US" sz="2400" kern="0" dirty="0">
                <a:solidFill>
                  <a:srgbClr val="FF0000"/>
                </a:solidFill>
              </a:rPr>
              <a:t>H×V ≈ 1.15×0.92 m</a:t>
            </a:r>
            <a:r>
              <a:rPr lang="en-US" sz="2400" kern="0" baseline="30000" dirty="0">
                <a:solidFill>
                  <a:srgbClr val="FF0000"/>
                </a:solidFill>
              </a:rPr>
              <a:t>2</a:t>
            </a:r>
            <a:endParaRPr lang="en-US" sz="2400" kern="0" dirty="0"/>
          </a:p>
          <a:p>
            <a:pPr marL="342900" lvl="0" indent="-342900" algn="just" eaLnBrk="0" hangingPunct="0">
              <a:spcBef>
                <a:spcPct val="20000"/>
              </a:spcBef>
              <a:buFontTx/>
              <a:buChar char="•"/>
            </a:pPr>
            <a:r>
              <a:rPr lang="en-US" sz="2400" kern="0" dirty="0"/>
              <a:t>Photodetectors: </a:t>
            </a:r>
            <a:r>
              <a:rPr lang="en-US" sz="2400" dirty="0">
                <a:solidFill>
                  <a:srgbClr val="FF0000"/>
                </a:solidFill>
              </a:rPr>
              <a:t>FEU</a:t>
            </a:r>
            <a:r>
              <a:rPr lang="ru-RU" sz="2400" kern="0" dirty="0">
                <a:solidFill>
                  <a:srgbClr val="FF0000"/>
                </a:solidFill>
              </a:rPr>
              <a:t>-84</a:t>
            </a:r>
            <a:endParaRPr lang="en-US" sz="2400" kern="0" dirty="0">
              <a:solidFill>
                <a:srgbClr val="FF0000"/>
              </a:solidFill>
            </a:endParaRPr>
          </a:p>
          <a:p>
            <a:pPr marL="342900" lvl="0" indent="-342900" algn="just" eaLnBrk="0" hangingPunct="0">
              <a:spcBef>
                <a:spcPct val="20000"/>
              </a:spcBef>
              <a:buFontTx/>
              <a:buChar char="•"/>
            </a:pPr>
            <a:r>
              <a:rPr lang="en-US" sz="2400" kern="0" dirty="0"/>
              <a:t>Energy resolution: </a:t>
            </a:r>
            <a:r>
              <a:rPr lang="el-GR" sz="2400" i="1" kern="0" dirty="0">
                <a:solidFill>
                  <a:srgbClr val="FF0000"/>
                </a:solidFill>
              </a:rPr>
              <a:t>σ</a:t>
            </a:r>
            <a:r>
              <a:rPr lang="en-US" sz="2400" i="1" kern="0" baseline="-25000" dirty="0">
                <a:solidFill>
                  <a:srgbClr val="FF0000"/>
                </a:solidFill>
              </a:rPr>
              <a:t>E</a:t>
            </a:r>
            <a:r>
              <a:rPr lang="en-US" sz="2400" i="1" kern="0" dirty="0">
                <a:solidFill>
                  <a:srgbClr val="FF0000"/>
                </a:solidFill>
              </a:rPr>
              <a:t>/E ≈(14-</a:t>
            </a:r>
            <a:r>
              <a:rPr lang="ru-RU" sz="2400" i="1" kern="0" dirty="0">
                <a:solidFill>
                  <a:srgbClr val="FF0000"/>
                </a:solidFill>
              </a:rPr>
              <a:t>1</a:t>
            </a:r>
            <a:r>
              <a:rPr lang="en-US" sz="2400" i="1" kern="0" dirty="0">
                <a:solidFill>
                  <a:srgbClr val="FF0000"/>
                </a:solidFill>
              </a:rPr>
              <a:t>6)%/√E, E </a:t>
            </a:r>
            <a:r>
              <a:rPr lang="en-US" sz="2400" kern="0" dirty="0">
                <a:solidFill>
                  <a:srgbClr val="FF0000"/>
                </a:solidFill>
              </a:rPr>
              <a:t>in GeV</a:t>
            </a:r>
            <a:endParaRPr lang="en-US" sz="2400" kern="0" dirty="0"/>
          </a:p>
          <a:p>
            <a:pPr marL="342900" lvl="0" indent="-342900" algn="just" eaLnBrk="0" hangingPunct="0">
              <a:spcBef>
                <a:spcPct val="20000"/>
              </a:spcBef>
              <a:buFontTx/>
              <a:buChar char="•"/>
            </a:pPr>
            <a:r>
              <a:rPr lang="en-US" sz="2400" kern="0" dirty="0"/>
              <a:t>Distance from the target: </a:t>
            </a:r>
            <a:r>
              <a:rPr lang="en-US" sz="2400" kern="0" dirty="0">
                <a:solidFill>
                  <a:srgbClr val="FF0000"/>
                </a:solidFill>
              </a:rPr>
              <a:t>11 m</a:t>
            </a:r>
            <a:endParaRPr lang="en-US" sz="2400" kern="0" dirty="0"/>
          </a:p>
        </p:txBody>
      </p:sp>
      <p:pic>
        <p:nvPicPr>
          <p:cNvPr id="25190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576221" y="1634233"/>
            <a:ext cx="2182557" cy="4462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20292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702915"/>
          </a:xfrm>
        </p:spPr>
        <p:txBody>
          <a:bodyPr/>
          <a:lstStyle/>
          <a:p>
            <a:r>
              <a:rPr lang="ru-RU" dirty="0"/>
              <a:t>Система сбора данных</a:t>
            </a:r>
          </a:p>
        </p:txBody>
      </p:sp>
      <p:sp>
        <p:nvSpPr>
          <p:cNvPr id="4" name="Дата 3"/>
          <p:cNvSpPr>
            <a:spLocks noGrp="1"/>
          </p:cNvSpPr>
          <p:nvPr>
            <p:ph type="dt" sz="half" idx="10"/>
          </p:nvPr>
        </p:nvSpPr>
        <p:spPr/>
        <p:txBody>
          <a:bodyPr/>
          <a:lstStyle/>
          <a:p>
            <a:r>
              <a:rPr lang="en-US" altLang="ru-RU"/>
              <a:t>17</a:t>
            </a:r>
            <a:r>
              <a:rPr lang="ru-RU" altLang="ru-RU"/>
              <a:t>.</a:t>
            </a:r>
            <a:r>
              <a:rPr lang="en-US" altLang="ru-RU"/>
              <a:t>01</a:t>
            </a:r>
            <a:r>
              <a:rPr lang="ru-RU" altLang="ru-RU"/>
              <a:t>.201</a:t>
            </a:r>
            <a:r>
              <a:rPr lang="en-US" altLang="ru-RU"/>
              <a:t>8</a:t>
            </a:r>
            <a:endParaRPr lang="ru-RU" altLang="ru-RU" dirty="0"/>
          </a:p>
        </p:txBody>
      </p:sp>
      <p:sp>
        <p:nvSpPr>
          <p:cNvPr id="5" name="Нижний колонтитул 4"/>
          <p:cNvSpPr>
            <a:spLocks noGrp="1"/>
          </p:cNvSpPr>
          <p:nvPr>
            <p:ph type="ftr" sz="quarter" idx="11"/>
          </p:nvPr>
        </p:nvSpPr>
        <p:spPr/>
        <p:txBody>
          <a:bodyPr/>
          <a:lstStyle/>
          <a:p>
            <a:r>
              <a:rPr lang="ru-RU" altLang="ru-RU"/>
              <a:t>В. Мочалов, </a:t>
            </a:r>
            <a:r>
              <a:rPr lang="ru-RU" altLang="ru-RU">
                <a:solidFill>
                  <a:srgbClr val="FFFFFF"/>
                </a:solidFill>
              </a:rPr>
              <a:t>Семинар ЛЯП</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55</a:t>
            </a:fld>
            <a:endParaRPr lang="ru-RU" altLang="ru-RU"/>
          </a:p>
        </p:txBody>
      </p:sp>
      <p:pic>
        <p:nvPicPr>
          <p:cNvPr id="2355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289" y="1124744"/>
            <a:ext cx="8988319" cy="3623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Объект 2"/>
          <p:cNvSpPr txBox="1">
            <a:spLocks/>
          </p:cNvSpPr>
          <p:nvPr/>
        </p:nvSpPr>
        <p:spPr>
          <a:xfrm>
            <a:off x="211605" y="5013176"/>
            <a:ext cx="8659689" cy="936103"/>
          </a:xfrm>
          <a:prstGeom prst="rect">
            <a:avLst/>
          </a:prstGeom>
          <a:gradFill flip="none" rotWithShape="1">
            <a:gsLst>
              <a:gs pos="0">
                <a:srgbClr val="FFFFCC"/>
              </a:gs>
              <a:gs pos="50000">
                <a:schemeClr val="accent1">
                  <a:tint val="44500"/>
                  <a:satMod val="160000"/>
                </a:schemeClr>
              </a:gs>
              <a:gs pos="100000">
                <a:schemeClr val="accent1">
                  <a:tint val="23500"/>
                  <a:satMod val="160000"/>
                </a:schemeClr>
              </a:gs>
            </a:gsLst>
            <a:path path="shape">
              <a:fillToRect l="50000" t="50000" r="50000" b="50000"/>
            </a:path>
            <a:tileRect/>
          </a:gradFill>
        </p:spPr>
        <p:txBody>
          <a:bodyPr>
            <a:normAutofit fontScale="70000" lnSpcReduction="20000"/>
          </a:bodyPr>
          <a:lstStyle/>
          <a:p>
            <a:pPr marL="342900" indent="-342900" eaLnBrk="0" hangingPunct="0">
              <a:spcBef>
                <a:spcPct val="20000"/>
              </a:spcBef>
              <a:defRPr/>
            </a:pPr>
            <a:r>
              <a:rPr lang="en-US" sz="4200" u="sng" kern="0" dirty="0">
                <a:solidFill>
                  <a:srgbClr val="7030A0"/>
                </a:solidFill>
                <a:latin typeface="+mn-lt"/>
                <a:cs typeface="Calibri" pitchFamily="34" charset="0"/>
              </a:rPr>
              <a:t>Average event size: </a:t>
            </a:r>
            <a:r>
              <a:rPr lang="en-US" sz="4200" i="1" u="sng" kern="0" dirty="0">
                <a:solidFill>
                  <a:srgbClr val="FF0000"/>
                </a:solidFill>
                <a:latin typeface="+mn-lt"/>
                <a:cs typeface="Calibri" pitchFamily="34" charset="0"/>
              </a:rPr>
              <a:t>~2 </a:t>
            </a:r>
            <a:r>
              <a:rPr lang="en-US" sz="4200" i="1" u="sng" kern="0" dirty="0" err="1">
                <a:solidFill>
                  <a:srgbClr val="FF0000"/>
                </a:solidFill>
                <a:latin typeface="+mn-lt"/>
                <a:cs typeface="Calibri" pitchFamily="34" charset="0"/>
              </a:rPr>
              <a:t>kBytes</a:t>
            </a:r>
            <a:endParaRPr lang="en-US" sz="4200" u="sng" kern="0" dirty="0">
              <a:solidFill>
                <a:srgbClr val="7030A0"/>
              </a:solidFill>
              <a:latin typeface="+mn-lt"/>
              <a:cs typeface="Calibri" pitchFamily="34" charset="0"/>
            </a:endParaRPr>
          </a:p>
          <a:p>
            <a:pPr marL="342900" marR="0" lvl="0" indent="-342900" algn="l" defTabSz="914400" rtl="0" eaLnBrk="0" fontAlgn="base" latinLnBrk="0" hangingPunct="0">
              <a:lnSpc>
                <a:spcPct val="100000"/>
              </a:lnSpc>
              <a:spcBef>
                <a:spcPct val="20000"/>
              </a:spcBef>
              <a:spcAft>
                <a:spcPct val="0"/>
              </a:spcAft>
              <a:buClrTx/>
              <a:buSzTx/>
              <a:tabLst/>
              <a:defRPr/>
            </a:pPr>
            <a:r>
              <a:rPr lang="en-US" sz="4200" u="sng" kern="0" dirty="0">
                <a:solidFill>
                  <a:srgbClr val="7030A0"/>
                </a:solidFill>
                <a:latin typeface="+mn-lt"/>
                <a:cs typeface="Calibri" pitchFamily="34" charset="0"/>
              </a:rPr>
              <a:t>Data</a:t>
            </a:r>
            <a:r>
              <a:rPr kumimoji="0" lang="en-US" sz="4200" i="0" u="sng" strike="noStrike" kern="0" cap="none" spc="0" normalizeH="0" baseline="0" noProof="0" dirty="0">
                <a:ln>
                  <a:noFill/>
                </a:ln>
                <a:solidFill>
                  <a:srgbClr val="7030A0"/>
                </a:solidFill>
                <a:effectLst/>
                <a:uLnTx/>
                <a:uFillTx/>
                <a:latin typeface="+mn-lt"/>
                <a:cs typeface="Calibri" pitchFamily="34" charset="0"/>
              </a:rPr>
              <a:t> </a:t>
            </a:r>
            <a:r>
              <a:rPr lang="en-US" sz="4200" u="sng" kern="0" dirty="0">
                <a:solidFill>
                  <a:srgbClr val="7030A0"/>
                </a:solidFill>
                <a:latin typeface="+mn-lt"/>
                <a:cs typeface="Calibri" pitchFamily="34" charset="0"/>
              </a:rPr>
              <a:t>acquisition </a:t>
            </a:r>
            <a:r>
              <a:rPr kumimoji="0" lang="en-US" sz="4200" i="0" u="sng" strike="noStrike" kern="0" cap="none" spc="0" normalizeH="0" baseline="0" noProof="0" dirty="0">
                <a:ln>
                  <a:noFill/>
                </a:ln>
                <a:solidFill>
                  <a:srgbClr val="7030A0"/>
                </a:solidFill>
                <a:effectLst/>
                <a:uLnTx/>
                <a:uFillTx/>
                <a:latin typeface="+mn-lt"/>
                <a:cs typeface="Calibri" pitchFamily="34" charset="0"/>
              </a:rPr>
              <a:t>rate: </a:t>
            </a:r>
            <a:r>
              <a:rPr kumimoji="0" lang="en-US" sz="4200" i="1" u="sng" strike="noStrike" kern="0" cap="none" spc="0" normalizeH="0" baseline="0" noProof="0" dirty="0">
                <a:ln>
                  <a:noFill/>
                </a:ln>
                <a:solidFill>
                  <a:srgbClr val="FF0000"/>
                </a:solidFill>
                <a:effectLst/>
                <a:uLnTx/>
                <a:uFillTx/>
                <a:latin typeface="+mn-lt"/>
                <a:cs typeface="Calibri" pitchFamily="34" charset="0"/>
              </a:rPr>
              <a:t>~(3-4)*10</a:t>
            </a:r>
            <a:r>
              <a:rPr kumimoji="0" lang="en-US" sz="4200" i="1" u="sng" strike="noStrike" kern="0" cap="none" spc="0" normalizeH="0" baseline="30000" noProof="0" dirty="0">
                <a:ln>
                  <a:noFill/>
                </a:ln>
                <a:solidFill>
                  <a:srgbClr val="FF0000"/>
                </a:solidFill>
                <a:effectLst/>
                <a:uLnTx/>
                <a:uFillTx/>
                <a:latin typeface="+mn-lt"/>
                <a:cs typeface="Calibri" pitchFamily="34" charset="0"/>
              </a:rPr>
              <a:t>4</a:t>
            </a:r>
            <a:r>
              <a:rPr kumimoji="0" lang="en-US" sz="4200" i="1" u="sng" strike="noStrike" kern="0" cap="none" spc="0" normalizeH="0" baseline="0" noProof="0" dirty="0">
                <a:ln>
                  <a:noFill/>
                </a:ln>
                <a:solidFill>
                  <a:srgbClr val="FF0000"/>
                </a:solidFill>
                <a:effectLst/>
                <a:uLnTx/>
                <a:uFillTx/>
                <a:latin typeface="+mn-lt"/>
                <a:cs typeface="Calibri" pitchFamily="34" charset="0"/>
              </a:rPr>
              <a:t>  events/spill</a:t>
            </a:r>
          </a:p>
        </p:txBody>
      </p:sp>
    </p:spTree>
    <p:extLst>
      <p:ext uri="{BB962C8B-B14F-4D97-AF65-F5344CB8AC3E}">
        <p14:creationId xmlns:p14="http://schemas.microsoft.com/office/powerpoint/2010/main" val="38275683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3"/>
            <a:ext cx="8229600" cy="576064"/>
          </a:xfrm>
        </p:spPr>
        <p:txBody>
          <a:bodyPr/>
          <a:lstStyle/>
          <a:p>
            <a:r>
              <a:rPr lang="ru-RU" dirty="0"/>
              <a:t>Система медленного контроля</a:t>
            </a:r>
          </a:p>
        </p:txBody>
      </p:sp>
      <p:sp>
        <p:nvSpPr>
          <p:cNvPr id="4" name="Дата 3"/>
          <p:cNvSpPr>
            <a:spLocks noGrp="1"/>
          </p:cNvSpPr>
          <p:nvPr>
            <p:ph type="dt" sz="half" idx="10"/>
          </p:nvPr>
        </p:nvSpPr>
        <p:spPr/>
        <p:txBody>
          <a:bodyPr/>
          <a:lstStyle/>
          <a:p>
            <a:r>
              <a:rPr lang="en-US" altLang="ru-RU"/>
              <a:t>17</a:t>
            </a:r>
            <a:r>
              <a:rPr lang="ru-RU" altLang="ru-RU"/>
              <a:t>.</a:t>
            </a:r>
            <a:r>
              <a:rPr lang="en-US" altLang="ru-RU"/>
              <a:t>01</a:t>
            </a:r>
            <a:r>
              <a:rPr lang="ru-RU" altLang="ru-RU"/>
              <a:t>.201</a:t>
            </a:r>
            <a:r>
              <a:rPr lang="en-US" altLang="ru-RU"/>
              <a:t>8</a:t>
            </a:r>
            <a:endParaRPr lang="ru-RU" altLang="ru-RU" dirty="0"/>
          </a:p>
        </p:txBody>
      </p:sp>
      <p:sp>
        <p:nvSpPr>
          <p:cNvPr id="5" name="Нижний колонтитул 4"/>
          <p:cNvSpPr>
            <a:spLocks noGrp="1"/>
          </p:cNvSpPr>
          <p:nvPr>
            <p:ph type="ftr" sz="quarter" idx="11"/>
          </p:nvPr>
        </p:nvSpPr>
        <p:spPr/>
        <p:txBody>
          <a:bodyPr/>
          <a:lstStyle/>
          <a:p>
            <a:r>
              <a:rPr lang="ru-RU" altLang="ru-RU"/>
              <a:t>В. Мочалов, </a:t>
            </a:r>
            <a:r>
              <a:rPr lang="ru-RU" altLang="ru-RU">
                <a:solidFill>
                  <a:srgbClr val="FFFFFF"/>
                </a:solidFill>
              </a:rPr>
              <a:t>Семинар ЛЯП</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56</a:t>
            </a:fld>
            <a:endParaRPr lang="ru-RU" altLang="ru-RU"/>
          </a:p>
        </p:txBody>
      </p:sp>
      <p:pic>
        <p:nvPicPr>
          <p:cNvPr id="2365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836712"/>
            <a:ext cx="8208912" cy="5093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65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689951"/>
            <a:ext cx="7488832" cy="534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65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908720"/>
            <a:ext cx="4181517"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65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40" y="2520352"/>
            <a:ext cx="4033242" cy="3542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137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65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654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65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189" y="869772"/>
            <a:ext cx="8915399" cy="437812"/>
          </a:xfrm>
          <a:prstGeom prst="rect">
            <a:avLst/>
          </a:prstGeom>
        </p:spPr>
        <p:txBody>
          <a:bodyPr wrap="square">
            <a:spAutoFit/>
          </a:bodyPr>
          <a:lstStyle/>
          <a:p>
            <a:pPr algn="ctr" defTabSz="685800" fontAlgn="auto">
              <a:lnSpc>
                <a:spcPct val="107000"/>
              </a:lnSpc>
              <a:spcBef>
                <a:spcPts val="0"/>
              </a:spcBef>
              <a:spcAft>
                <a:spcPts val="0"/>
              </a:spcAft>
            </a:pPr>
            <a:r>
              <a:rPr lang="en-US" sz="225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Previous results of single-spin asymmetry of inclusive K</a:t>
            </a:r>
            <a:r>
              <a:rPr lang="en-US" sz="2250" b="1" baseline="30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0</a:t>
            </a:r>
            <a:r>
              <a:rPr lang="en-US" sz="2250" b="1" baseline="-25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a:t>
            </a:r>
            <a:r>
              <a:rPr lang="en-US" sz="225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production. </a:t>
            </a:r>
          </a:p>
        </p:txBody>
      </p:sp>
      <p:sp>
        <p:nvSpPr>
          <p:cNvPr id="5" name="Rectangle 2"/>
          <p:cNvSpPr>
            <a:spLocks noChangeArrowheads="1"/>
          </p:cNvSpPr>
          <p:nvPr/>
        </p:nvSpPr>
        <p:spPr bwMode="auto">
          <a:xfrm>
            <a:off x="0" y="1333807"/>
            <a:ext cx="6743700" cy="27384"/>
          </a:xfrm>
          <a:prstGeom prst="rect">
            <a:avLst/>
          </a:prstGeom>
          <a:gradFill rotWithShape="0">
            <a:gsLst>
              <a:gs pos="0">
                <a:srgbClr val="003399"/>
              </a:gs>
              <a:gs pos="100000">
                <a:srgbClr val="FFFFFF"/>
              </a:gs>
            </a:gsLst>
            <a:lin ang="0" scaled="1"/>
          </a:gradFill>
          <a:ln>
            <a:noFill/>
          </a:ln>
          <a:effectLst>
            <a:outerShdw dist="35921" dir="2700000" algn="ctr" rotWithShape="0">
              <a:schemeClr val="bg2"/>
            </a:outerShdw>
            <a:reflection blurRad="6350" stA="52000" endA="300" endPos="3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defTabSz="685800" fontAlgn="auto">
              <a:spcBef>
                <a:spcPts val="0"/>
              </a:spcBef>
              <a:spcAft>
                <a:spcPts val="0"/>
              </a:spcAft>
            </a:pPr>
            <a:endParaRPr lang="ru-RU" sz="1350">
              <a:solidFill>
                <a:prstClr val="black"/>
              </a:solidFill>
              <a:latin typeface="Calibri" panose="020F0502020204030204"/>
            </a:endParaRPr>
          </a:p>
        </p:txBody>
      </p:sp>
      <p:sp>
        <p:nvSpPr>
          <p:cNvPr id="6" name="Rounded Rectangle 5"/>
          <p:cNvSpPr/>
          <p:nvPr/>
        </p:nvSpPr>
        <p:spPr>
          <a:xfrm>
            <a:off x="322285" y="1598577"/>
            <a:ext cx="8328593" cy="571491"/>
          </a:xfrm>
          <a:prstGeom prst="roundRect">
            <a:avLst/>
          </a:prstGeom>
          <a:solidFill>
            <a:schemeClr val="accent1">
              <a:lumMod val="20000"/>
              <a:lumOff val="80000"/>
            </a:schemeClr>
          </a:solidFill>
          <a:ln>
            <a:solidFill>
              <a:schemeClr val="tx2">
                <a:lumMod val="60000"/>
                <a:lumOff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fontAlgn="auto">
              <a:lnSpc>
                <a:spcPct val="107000"/>
              </a:lnSpc>
              <a:spcBef>
                <a:spcPts val="0"/>
              </a:spcBef>
              <a:spcAft>
                <a:spcPts val="0"/>
              </a:spcAft>
            </a:pPr>
            <a:r>
              <a:rPr lang="en-US" sz="15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First and single result of single-spin asymmetry measurement for K0s was obtained in 1990</a:t>
            </a:r>
            <a:r>
              <a:rPr lang="ru-RU" sz="15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ru-RU" sz="15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See Fig. 4 and Fig. 5)   </a:t>
            </a:r>
            <a:endParaRPr lang="en-US" sz="15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p:cNvPicPr/>
          <p:nvPr/>
        </p:nvPicPr>
        <p:blipFill>
          <a:blip r:embed="rId2">
            <a:extLst>
              <a:ext uri="{28A0092B-C50C-407E-A947-70E740481C1C}">
                <a14:useLocalDpi xmlns:a14="http://schemas.microsoft.com/office/drawing/2010/main" val="0"/>
              </a:ext>
            </a:extLst>
          </a:blip>
          <a:stretch>
            <a:fillRect/>
          </a:stretch>
        </p:blipFill>
        <p:spPr>
          <a:xfrm>
            <a:off x="193288" y="2268607"/>
            <a:ext cx="3049565" cy="2419326"/>
          </a:xfrm>
          <a:prstGeom prst="rect">
            <a:avLst/>
          </a:prstGeom>
        </p:spPr>
      </p:pic>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5396524" y="2268607"/>
            <a:ext cx="3146584" cy="2321719"/>
          </a:xfrm>
          <a:prstGeom prst="rect">
            <a:avLst/>
          </a:prstGeom>
        </p:spPr>
      </p:pic>
      <p:sp>
        <p:nvSpPr>
          <p:cNvPr id="9" name="Rectangle 8"/>
          <p:cNvSpPr/>
          <p:nvPr/>
        </p:nvSpPr>
        <p:spPr>
          <a:xfrm>
            <a:off x="322285" y="4687933"/>
            <a:ext cx="3049565" cy="352697"/>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7000"/>
              </a:lnSpc>
              <a:spcBef>
                <a:spcPts val="0"/>
              </a:spcBef>
              <a:spcAft>
                <a:spcPts val="0"/>
              </a:spcAft>
            </a:pPr>
            <a:r>
              <a:rPr lang="en-US" sz="105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Fig.4 Measured asymmetry versus K0s</a:t>
            </a:r>
            <a:r>
              <a:rPr lang="en-US" sz="1050" b="1" baseline="30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05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Feynman x (x</a:t>
            </a:r>
            <a:r>
              <a:rPr lang="en-US" sz="1050" b="1" baseline="-25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F</a:t>
            </a:r>
            <a:r>
              <a:rPr lang="en-US" sz="105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in p↑+Be →K</a:t>
            </a:r>
            <a:r>
              <a:rPr lang="en-US" sz="1050" b="1" baseline="30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0</a:t>
            </a:r>
            <a:r>
              <a:rPr lang="en-US" sz="1050" b="1" baseline="-25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a:t>
            </a:r>
            <a:r>
              <a:rPr lang="en-US" sz="105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+X reaction.</a:t>
            </a:r>
            <a:r>
              <a:rPr lang="en-US" sz="1050" b="1" baseline="30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05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ru-RU" sz="105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5675818" y="4703388"/>
            <a:ext cx="3242852" cy="356837"/>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7000"/>
              </a:lnSpc>
              <a:spcBef>
                <a:spcPts val="0"/>
              </a:spcBef>
              <a:spcAft>
                <a:spcPts val="0"/>
              </a:spcAft>
            </a:pPr>
            <a:r>
              <a:rPr lang="en-US" sz="105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Fig.5 Measured asymmetry versus K0s</a:t>
            </a:r>
            <a:r>
              <a:rPr lang="en-US" sz="1050" b="1" baseline="30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05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05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a:t>
            </a:r>
            <a:r>
              <a:rPr lang="en-US" sz="1050" b="1" baseline="-25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a:t>
            </a:r>
            <a:r>
              <a:rPr lang="en-US" sz="105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in p↑+Be →K0s+X reaction.</a:t>
            </a:r>
            <a:endParaRPr lang="ru-RU" sz="105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ounded Rectangle 10"/>
          <p:cNvSpPr/>
          <p:nvPr/>
        </p:nvSpPr>
        <p:spPr>
          <a:xfrm>
            <a:off x="39189" y="5084248"/>
            <a:ext cx="8983979" cy="519252"/>
          </a:xfrm>
          <a:prstGeom prst="roundRect">
            <a:avLst/>
          </a:prstGeom>
          <a:solidFill>
            <a:schemeClr val="accent6">
              <a:lumMod val="40000"/>
              <a:lumOff val="60000"/>
            </a:schemeClr>
          </a:solidFill>
          <a:ln>
            <a:solidFill>
              <a:schemeClr val="tx2">
                <a:lumMod val="60000"/>
                <a:lumOff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fontAlgn="auto">
              <a:lnSpc>
                <a:spcPct val="107000"/>
              </a:lnSpc>
              <a:spcBef>
                <a:spcPts val="0"/>
              </a:spcBef>
              <a:spcAft>
                <a:spcPts val="0"/>
              </a:spcAft>
            </a:pPr>
            <a:r>
              <a:rPr lang="en-US" sz="15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It is interesting to check that result in other experiments (like SPASCHARM) and study the asymmetry in extended kinematic ranges (for x</a:t>
            </a:r>
            <a:r>
              <a:rPr lang="en-US" sz="1500" b="1" baseline="-25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F</a:t>
            </a:r>
            <a:r>
              <a:rPr lang="en-US" sz="15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and p</a:t>
            </a:r>
            <a:r>
              <a:rPr lang="en-US" sz="1500" b="1" baseline="-25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a:t>
            </a:r>
            <a:r>
              <a:rPr lang="en-US" sz="15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en-US" sz="1500" b="1" baseline="-25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15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78382" y="5706805"/>
            <a:ext cx="4124594" cy="254741"/>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7000"/>
              </a:lnSpc>
              <a:spcBef>
                <a:spcPts val="0"/>
              </a:spcBef>
              <a:spcAft>
                <a:spcPts val="0"/>
              </a:spcAft>
            </a:pPr>
            <a:r>
              <a:rPr lang="en-US" sz="9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N. </a:t>
            </a:r>
            <a:r>
              <a:rPr lang="en-US" sz="9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Kalugin</a:t>
            </a:r>
            <a:r>
              <a:rPr lang="en-US" sz="9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5th International Conference on Particle Physics and Astrophysics  </a:t>
            </a:r>
            <a:endParaRPr lang="ru-RU" sz="9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8759314" y="5568305"/>
            <a:ext cx="300082" cy="369332"/>
          </a:xfrm>
          <a:prstGeom prst="rect">
            <a:avLst/>
          </a:prstGeom>
        </p:spPr>
        <p:txBody>
          <a:bodyPr wrap="none">
            <a:spAutoFit/>
          </a:bodyPr>
          <a:lstStyle/>
          <a:p>
            <a:pPr defTabSz="685800" fontAlgn="auto">
              <a:spcBef>
                <a:spcPts val="0"/>
              </a:spcBef>
              <a:spcAft>
                <a:spcPts val="0"/>
              </a:spcAft>
            </a:pPr>
            <a:r>
              <a:rPr lang="en-US"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7</a:t>
            </a:r>
            <a:endParaRPr lang="ru-RU" dirty="0">
              <a:solidFill>
                <a:prstClr val="black"/>
              </a:solidFill>
              <a:latin typeface="Calibri" panose="020F0502020204030204"/>
            </a:endParaRPr>
          </a:p>
        </p:txBody>
      </p:sp>
      <p:sp>
        <p:nvSpPr>
          <p:cNvPr id="14" name="Rectangle 13"/>
          <p:cNvSpPr/>
          <p:nvPr/>
        </p:nvSpPr>
        <p:spPr>
          <a:xfrm>
            <a:off x="3252651" y="2712143"/>
            <a:ext cx="4918166" cy="230832"/>
          </a:xfrm>
          <a:prstGeom prst="rect">
            <a:avLst/>
          </a:prstGeom>
        </p:spPr>
        <p:txBody>
          <a:bodyPr wrap="square">
            <a:spAutoFit/>
          </a:bodyPr>
          <a:lstStyle/>
          <a:p>
            <a:pPr defTabSz="685800" fontAlgn="auto">
              <a:spcBef>
                <a:spcPts val="0"/>
              </a:spcBef>
              <a:spcAft>
                <a:spcPts val="0"/>
              </a:spcAft>
            </a:pPr>
            <a:r>
              <a:rPr lang="en-US" sz="900" dirty="0">
                <a:solidFill>
                  <a:srgbClr val="000000"/>
                </a:solidFill>
                <a:latin typeface="Times New Roman" panose="02020603050405020304" pitchFamily="18" charset="0"/>
                <a:cs typeface="Times New Roman" panose="02020603050405020304" pitchFamily="18" charset="0"/>
              </a:rPr>
              <a:t>B.E Bonner, et. al., Phys. Rev. D., v. 41 (1990) 13  </a:t>
            </a:r>
            <a:endParaRPr lang="ru-RU" sz="9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40508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702915"/>
          </a:xfrm>
        </p:spPr>
        <p:txBody>
          <a:bodyPr/>
          <a:lstStyle/>
          <a:p>
            <a:r>
              <a:rPr lang="en-US" dirty="0"/>
              <a:t>SPASCHARM 14 collaboration</a:t>
            </a:r>
            <a:endParaRPr lang="ru-RU" dirty="0"/>
          </a:p>
        </p:txBody>
      </p:sp>
      <p:sp>
        <p:nvSpPr>
          <p:cNvPr id="3" name="Объект 2"/>
          <p:cNvSpPr>
            <a:spLocks noGrp="1"/>
          </p:cNvSpPr>
          <p:nvPr>
            <p:ph idx="1"/>
          </p:nvPr>
        </p:nvSpPr>
        <p:spPr>
          <a:xfrm>
            <a:off x="457200" y="1052736"/>
            <a:ext cx="8229600" cy="5078189"/>
          </a:xfrm>
        </p:spPr>
        <p:txBody>
          <a:bodyPr/>
          <a:lstStyle/>
          <a:p>
            <a:pPr marL="0" indent="0" algn="ctr">
              <a:buNone/>
            </a:pPr>
            <a:r>
              <a:rPr lang="ru-RU" sz="1600" b="1" dirty="0">
                <a:effectLst/>
              </a:rPr>
              <a:t>В.В. Абрамов, И.Л. Ажгирей, В.И. Бармин, Н.И. Беликов, А.А. Борисов, С.И. Букреева, А.Н. Васильев, В.И.  Гаркуша, Ю.М.  Гончаренко, А.А.  </a:t>
            </a:r>
            <a:r>
              <a:rPr lang="ru-RU" sz="1600" b="1" dirty="0" err="1">
                <a:effectLst/>
              </a:rPr>
              <a:t>Деревщиков</a:t>
            </a:r>
            <a:r>
              <a:rPr lang="ru-RU" sz="1600" b="1" dirty="0">
                <a:effectLst/>
              </a:rPr>
              <a:t>, В.Н. Запольский, В.Г. </a:t>
            </a:r>
            <a:r>
              <a:rPr lang="ru-RU" sz="1600" b="1" dirty="0" err="1">
                <a:effectLst/>
              </a:rPr>
              <a:t>Заручейский</a:t>
            </a:r>
            <a:r>
              <a:rPr lang="ru-RU" sz="1600" b="1" dirty="0">
                <a:effectLst/>
              </a:rPr>
              <a:t>, Н.К. Калугин, В.А. Качанов, А.С. Кожин, В.А. Кормилицын, </a:t>
            </a:r>
            <a:r>
              <a:rPr lang="ru-RU" sz="1600" b="1" dirty="0" err="1">
                <a:effectLst/>
              </a:rPr>
              <a:t>А.К.Лиходед</a:t>
            </a:r>
            <a:r>
              <a:rPr lang="ru-RU" sz="1600" b="1" dirty="0">
                <a:effectLst/>
              </a:rPr>
              <a:t>,  Е. Маслова, В.А. </a:t>
            </a:r>
            <a:r>
              <a:rPr lang="ru-RU" sz="1600" b="1" dirty="0" err="1">
                <a:effectLst/>
              </a:rPr>
              <a:t>Маишеев</a:t>
            </a:r>
            <a:r>
              <a:rPr lang="ru-RU" sz="1600" b="1" dirty="0">
                <a:effectLst/>
              </a:rPr>
              <a:t>, Ю.М. Мельник, А.П. Мещанин, Н.Г. Минаев, В.В. Моисеев,  </a:t>
            </a:r>
            <a:r>
              <a:rPr lang="ru-RU" sz="1600" b="1" dirty="0" err="1">
                <a:effectLst/>
              </a:rPr>
              <a:t>Д.А.Морозов</a:t>
            </a:r>
            <a:r>
              <a:rPr lang="ru-RU" sz="1600" b="1" dirty="0">
                <a:effectLst/>
              </a:rPr>
              <a:t>, В.В. Мочалов, К.Д. Новиков,  Л.В. </a:t>
            </a:r>
            <a:r>
              <a:rPr lang="ru-RU" sz="1600" b="1" dirty="0" err="1">
                <a:effectLst/>
              </a:rPr>
              <a:t>Ногач</a:t>
            </a:r>
            <a:r>
              <a:rPr lang="ru-RU" sz="1600" b="1" dirty="0">
                <a:effectLst/>
              </a:rPr>
              <a:t>, </a:t>
            </a:r>
            <a:r>
              <a:rPr lang="ru-RU" sz="1600" b="1" dirty="0" err="1">
                <a:effectLst/>
              </a:rPr>
              <a:t>А.Орешков</a:t>
            </a:r>
            <a:r>
              <a:rPr lang="ru-RU" sz="1600" b="1" dirty="0">
                <a:effectLst/>
              </a:rPr>
              <a:t>, В.С. Петров,  С.В. </a:t>
            </a:r>
            <a:r>
              <a:rPr lang="ru-RU" sz="1600" b="1" dirty="0" err="1">
                <a:effectLst/>
              </a:rPr>
              <a:t>Пославский</a:t>
            </a:r>
            <a:r>
              <a:rPr lang="ru-RU" sz="1600" b="1" dirty="0">
                <a:effectLst/>
              </a:rPr>
              <a:t> </a:t>
            </a:r>
            <a:r>
              <a:rPr lang="ru-RU" sz="1600" b="1" dirty="0" err="1">
                <a:effectLst/>
              </a:rPr>
              <a:t>А.Ф.Прудкогляд</a:t>
            </a:r>
            <a:r>
              <a:rPr lang="ru-RU" sz="1600" b="1" dirty="0">
                <a:effectLst/>
              </a:rPr>
              <a:t>, С.В. Рыжиков, А.В. Рязанцев,  П.А. Семенов, В.А. Сенько, </a:t>
            </a:r>
            <a:r>
              <a:rPr lang="ru-RU" sz="1600" b="1" dirty="0" err="1">
                <a:effectLst/>
              </a:rPr>
              <a:t>С.Р.Слабоспицкий</a:t>
            </a:r>
            <a:r>
              <a:rPr lang="ru-RU" sz="1600" b="1" dirty="0">
                <a:effectLst/>
              </a:rPr>
              <a:t>, </a:t>
            </a:r>
            <a:r>
              <a:rPr lang="ru-RU" sz="1600" b="1" dirty="0" err="1">
                <a:effectLst/>
              </a:rPr>
              <a:t>М.М.Солдатов</a:t>
            </a:r>
            <a:r>
              <a:rPr lang="ru-RU" sz="1600" b="1" dirty="0">
                <a:effectLst/>
              </a:rPr>
              <a:t>, Л.Ф. Соловьев, А.В. </a:t>
            </a:r>
            <a:r>
              <a:rPr lang="ru-RU" sz="1600" b="1" dirty="0" err="1">
                <a:effectLst/>
              </a:rPr>
              <a:t>Узунян</a:t>
            </a:r>
            <a:r>
              <a:rPr lang="ru-RU" sz="1600" b="1" dirty="0">
                <a:effectLst/>
              </a:rPr>
              <a:t>, </a:t>
            </a:r>
            <a:r>
              <a:rPr lang="ru-RU" sz="1600" b="1" dirty="0" err="1">
                <a:effectLst/>
              </a:rPr>
              <a:t>Р.М.Фахрутдинов</a:t>
            </a:r>
            <a:r>
              <a:rPr lang="ru-RU" sz="1600" b="1" dirty="0">
                <a:effectLst/>
              </a:rPr>
              <a:t>, </a:t>
            </a:r>
            <a:r>
              <a:rPr lang="ru-RU" sz="1600" b="1" dirty="0" err="1">
                <a:effectLst/>
              </a:rPr>
              <a:t>Н.А.Шаланда</a:t>
            </a:r>
            <a:r>
              <a:rPr lang="ru-RU" sz="1600" b="1" dirty="0">
                <a:effectLst/>
              </a:rPr>
              <a:t>, В.И. </a:t>
            </a:r>
            <a:r>
              <a:rPr lang="ru-RU" sz="1600" b="1" dirty="0" err="1">
                <a:effectLst/>
              </a:rPr>
              <a:t>Якимчук</a:t>
            </a:r>
            <a:r>
              <a:rPr lang="ru-RU" sz="1600" b="1" dirty="0">
                <a:effectLst/>
              </a:rPr>
              <a:t>, А.Е. Якутин</a:t>
            </a:r>
            <a:endParaRPr lang="en-US" sz="1600" b="1" dirty="0">
              <a:effectLst/>
            </a:endParaRPr>
          </a:p>
          <a:p>
            <a:pPr marL="0" indent="0" algn="ctr">
              <a:buNone/>
            </a:pPr>
            <a:r>
              <a:rPr lang="en-US" sz="1800" b="1" dirty="0">
                <a:solidFill>
                  <a:srgbClr val="66FF33"/>
                </a:solidFill>
                <a:effectLst/>
              </a:rPr>
              <a:t>NRC </a:t>
            </a:r>
            <a:r>
              <a:rPr lang="en-US" sz="1800" b="1" dirty="0" err="1">
                <a:solidFill>
                  <a:srgbClr val="66FF33"/>
                </a:solidFill>
                <a:effectLst/>
              </a:rPr>
              <a:t>Kurchatov</a:t>
            </a:r>
            <a:r>
              <a:rPr lang="en-US" sz="1800" b="1" dirty="0">
                <a:solidFill>
                  <a:srgbClr val="66FF33"/>
                </a:solidFill>
                <a:effectLst/>
              </a:rPr>
              <a:t> Institute – IHEP</a:t>
            </a:r>
            <a:r>
              <a:rPr lang="ru-RU" sz="1800" b="1" dirty="0">
                <a:solidFill>
                  <a:srgbClr val="66FF33"/>
                </a:solidFill>
                <a:effectLst/>
              </a:rPr>
              <a:t> </a:t>
            </a:r>
          </a:p>
          <a:p>
            <a:pPr marL="0" indent="0" algn="ctr">
              <a:buNone/>
            </a:pPr>
            <a:r>
              <a:rPr lang="ru-RU" sz="1600" b="1" dirty="0">
                <a:effectLst/>
              </a:rPr>
              <a:t>Н.А. Бажанов, Н.С. Борисов, И.С. </a:t>
            </a:r>
            <a:r>
              <a:rPr lang="ru-RU" sz="1600" b="1" dirty="0" err="1">
                <a:effectLst/>
              </a:rPr>
              <a:t>Городнов</a:t>
            </a:r>
            <a:r>
              <a:rPr lang="ru-RU" sz="1600" b="1" dirty="0">
                <a:effectLst/>
              </a:rPr>
              <a:t>, А.Б. Лазарев, А.Б. </a:t>
            </a:r>
            <a:r>
              <a:rPr lang="ru-RU" sz="1600" b="1" dirty="0" err="1">
                <a:effectLst/>
              </a:rPr>
              <a:t>Неганов</a:t>
            </a:r>
            <a:r>
              <a:rPr lang="ru-RU" sz="1600" b="1" dirty="0">
                <a:effectLst/>
              </a:rPr>
              <a:t>, Ю.А. Плис, </a:t>
            </a:r>
            <a:r>
              <a:rPr lang="ru-RU" sz="1600" b="1" dirty="0" err="1">
                <a:effectLst/>
              </a:rPr>
              <a:t>О.Н.Щевелев</a:t>
            </a:r>
            <a:r>
              <a:rPr lang="ru-RU" sz="1600" b="1" dirty="0">
                <a:effectLst/>
              </a:rPr>
              <a:t>, Ю.А. Усов, </a:t>
            </a:r>
            <a:r>
              <a:rPr lang="en-US" sz="1600" b="1" dirty="0">
                <a:effectLst/>
              </a:rPr>
              <a:t> </a:t>
            </a:r>
            <a:r>
              <a:rPr lang="ru-RU" sz="1600" b="1" dirty="0" err="1">
                <a:effectLst/>
              </a:rPr>
              <a:t>Ю.Н.Узиков</a:t>
            </a:r>
            <a:r>
              <a:rPr lang="ru-RU" sz="1400" b="1" dirty="0">
                <a:effectLst/>
              </a:rPr>
              <a:t> </a:t>
            </a:r>
            <a:endParaRPr lang="en-US" sz="1400" b="1" dirty="0">
              <a:effectLst/>
            </a:endParaRPr>
          </a:p>
          <a:p>
            <a:pPr marL="0" indent="0" algn="ctr">
              <a:buNone/>
            </a:pPr>
            <a:r>
              <a:rPr lang="en-US" sz="1800" b="1" dirty="0">
                <a:solidFill>
                  <a:srgbClr val="66FF33"/>
                </a:solidFill>
                <a:effectLst/>
              </a:rPr>
              <a:t>JINR</a:t>
            </a:r>
            <a:r>
              <a:rPr lang="ru-RU" sz="1400" dirty="0">
                <a:effectLst/>
              </a:rPr>
              <a:t> </a:t>
            </a:r>
          </a:p>
          <a:p>
            <a:pPr marL="0" indent="0" algn="ctr">
              <a:buNone/>
            </a:pPr>
            <a:r>
              <a:rPr lang="ru-RU" sz="1600" b="1" dirty="0">
                <a:effectLst/>
              </a:rPr>
              <a:t>А.А. Богданов,  М.Ф. </a:t>
            </a:r>
            <a:r>
              <a:rPr lang="ru-RU" sz="1600" b="1" dirty="0" err="1">
                <a:effectLst/>
              </a:rPr>
              <a:t>Рунцо</a:t>
            </a:r>
            <a:r>
              <a:rPr lang="ru-RU" sz="1600" b="1" dirty="0">
                <a:effectLst/>
              </a:rPr>
              <a:t>, М.Б. </a:t>
            </a:r>
            <a:r>
              <a:rPr lang="ru-RU" sz="1600" b="1" dirty="0" err="1">
                <a:effectLst/>
              </a:rPr>
              <a:t>Нурушева</a:t>
            </a:r>
            <a:r>
              <a:rPr lang="ru-RU" sz="1600" b="1" dirty="0">
                <a:effectLst/>
              </a:rPr>
              <a:t>, </a:t>
            </a:r>
            <a:r>
              <a:rPr lang="ru-RU" sz="1600" b="1" dirty="0" err="1">
                <a:effectLst/>
              </a:rPr>
              <a:t>В.А.Окороков</a:t>
            </a:r>
            <a:r>
              <a:rPr lang="ru-RU" sz="1600" b="1" dirty="0">
                <a:effectLst/>
              </a:rPr>
              <a:t>, В.Л. Рыков, В.М.  М.Н. </a:t>
            </a:r>
            <a:r>
              <a:rPr lang="ru-RU" sz="1600" b="1" dirty="0" err="1">
                <a:effectLst/>
              </a:rPr>
              <a:t>Стриханов</a:t>
            </a:r>
            <a:endParaRPr lang="ru-RU" sz="1600" b="1" dirty="0">
              <a:effectLst/>
            </a:endParaRPr>
          </a:p>
          <a:p>
            <a:pPr marL="0" indent="0" algn="ctr">
              <a:buNone/>
            </a:pPr>
            <a:r>
              <a:rPr lang="ru-RU" sz="1800" b="1" dirty="0">
                <a:solidFill>
                  <a:srgbClr val="66FF33"/>
                </a:solidFill>
                <a:effectLst/>
              </a:rPr>
              <a:t> </a:t>
            </a:r>
            <a:r>
              <a:rPr lang="en-US" sz="1800" b="1" dirty="0">
                <a:solidFill>
                  <a:srgbClr val="66FF33"/>
                </a:solidFill>
                <a:effectLst/>
              </a:rPr>
              <a:t>NRNU </a:t>
            </a:r>
            <a:r>
              <a:rPr lang="en-US" sz="1800" b="1" dirty="0" err="1">
                <a:solidFill>
                  <a:srgbClr val="66FF33"/>
                </a:solidFill>
                <a:effectLst/>
              </a:rPr>
              <a:t>MEPhI</a:t>
            </a:r>
            <a:endParaRPr lang="ru-RU" sz="1800" b="1" dirty="0">
              <a:solidFill>
                <a:srgbClr val="66FF33"/>
              </a:solidFill>
              <a:effectLst/>
            </a:endParaRPr>
          </a:p>
          <a:p>
            <a:pPr marL="0" indent="0" algn="ctr">
              <a:buNone/>
            </a:pPr>
            <a:r>
              <a:rPr lang="ru-RU" sz="1600" b="1" dirty="0" err="1">
                <a:effectLst/>
              </a:rPr>
              <a:t>И.Алекссев</a:t>
            </a:r>
            <a:r>
              <a:rPr lang="ru-RU" sz="1600" b="1" dirty="0">
                <a:effectLst/>
              </a:rPr>
              <a:t>, </a:t>
            </a:r>
            <a:r>
              <a:rPr lang="ru-RU" sz="1600" b="1" dirty="0" err="1">
                <a:effectLst/>
              </a:rPr>
              <a:t>Б.Морозов</a:t>
            </a:r>
            <a:r>
              <a:rPr lang="ru-RU" sz="1600" b="1" dirty="0">
                <a:effectLst/>
              </a:rPr>
              <a:t>, В. М. Нестеров, </a:t>
            </a:r>
            <a:r>
              <a:rPr lang="ru-RU" sz="1600" b="1" dirty="0" err="1">
                <a:effectLst/>
              </a:rPr>
              <a:t>Д.Новинский</a:t>
            </a:r>
            <a:r>
              <a:rPr lang="ru-RU" sz="1600" b="1" dirty="0">
                <a:effectLst/>
              </a:rPr>
              <a:t>, В.В. </a:t>
            </a:r>
            <a:r>
              <a:rPr lang="ru-RU" sz="1600" b="1" dirty="0" err="1">
                <a:effectLst/>
              </a:rPr>
              <a:t>Рыльцов</a:t>
            </a:r>
            <a:r>
              <a:rPr lang="ru-RU" sz="1600" b="1" dirty="0">
                <a:effectLst/>
              </a:rPr>
              <a:t>, Д. Н. </a:t>
            </a:r>
            <a:r>
              <a:rPr lang="ru-RU" sz="1600" b="1" dirty="0" err="1">
                <a:effectLst/>
              </a:rPr>
              <a:t>Свирида</a:t>
            </a:r>
            <a:r>
              <a:rPr lang="ru-RU" sz="1600" b="1" dirty="0">
                <a:effectLst/>
              </a:rPr>
              <a:t>, В.В. </a:t>
            </a:r>
            <a:r>
              <a:rPr lang="ru-RU" sz="1600" b="1" dirty="0" err="1">
                <a:effectLst/>
              </a:rPr>
              <a:t>Тясин</a:t>
            </a:r>
            <a:endParaRPr lang="ru-RU" sz="1600" b="1" dirty="0">
              <a:effectLst/>
            </a:endParaRPr>
          </a:p>
          <a:p>
            <a:pPr marL="0" indent="0" algn="ctr">
              <a:buNone/>
            </a:pPr>
            <a:r>
              <a:rPr lang="en-US" sz="1800" b="1" dirty="0">
                <a:solidFill>
                  <a:srgbClr val="66FF33"/>
                </a:solidFill>
                <a:effectLst/>
              </a:rPr>
              <a:t>NRC </a:t>
            </a:r>
            <a:r>
              <a:rPr lang="en-US" sz="1800" b="1" dirty="0" err="1">
                <a:solidFill>
                  <a:srgbClr val="66FF33"/>
                </a:solidFill>
                <a:effectLst/>
              </a:rPr>
              <a:t>Kurchatov</a:t>
            </a:r>
            <a:r>
              <a:rPr lang="en-US" sz="1800" b="1" dirty="0">
                <a:solidFill>
                  <a:srgbClr val="66FF33"/>
                </a:solidFill>
                <a:effectLst/>
              </a:rPr>
              <a:t> Institute ITPE, NRC </a:t>
            </a:r>
            <a:r>
              <a:rPr lang="en-US" sz="1800" b="1" dirty="0" err="1">
                <a:solidFill>
                  <a:srgbClr val="66FF33"/>
                </a:solidFill>
                <a:effectLst/>
              </a:rPr>
              <a:t>Kurchatov</a:t>
            </a:r>
            <a:r>
              <a:rPr lang="en-US" sz="1800" b="1" dirty="0">
                <a:solidFill>
                  <a:srgbClr val="66FF33"/>
                </a:solidFill>
                <a:effectLst/>
              </a:rPr>
              <a:t> Institute - PINP</a:t>
            </a:r>
            <a:endParaRPr lang="ru-RU" sz="1800" b="1" dirty="0">
              <a:solidFill>
                <a:srgbClr val="66FF33"/>
              </a:solidFill>
              <a:effectLst/>
            </a:endParaRPr>
          </a:p>
          <a:p>
            <a:endParaRPr lang="ru-RU" dirty="0"/>
          </a:p>
        </p:txBody>
      </p:sp>
      <p:sp>
        <p:nvSpPr>
          <p:cNvPr id="4" name="Дата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rPr>
              <a:t>SPD 2021</a:t>
            </a:r>
            <a:endPar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ru-RU" sz="1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mn-ea"/>
                <a:cs typeface="+mn-cs"/>
              </a:rPr>
              <a:t>V. Mochalov, SPASCHARM</a:t>
            </a:r>
            <a:endParaRPr kumimoji="0" lang="ru-RU" altLang="ru-RU" sz="1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A10669-CE8A-4DA0-B546-D3B064FB49D9}" type="slidenum">
              <a:rPr kumimoji="0" lang="ru-RU" altLang="ru-RU" sz="1400" b="1" i="1"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ru-RU" altLang="ru-RU" sz="14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mn-ea"/>
              <a:cs typeface="+mn-cs"/>
            </a:endParaRPr>
          </a:p>
        </p:txBody>
      </p:sp>
    </p:spTree>
    <p:extLst>
      <p:ext uri="{BB962C8B-B14F-4D97-AF65-F5344CB8AC3E}">
        <p14:creationId xmlns:p14="http://schemas.microsoft.com/office/powerpoint/2010/main" val="26900435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ltLang="ru-RU" sz="4000" dirty="0">
                <a:solidFill>
                  <a:srgbClr val="B2B2B2"/>
                </a:solidFill>
              </a:rPr>
              <a:t>Первые измерения </a:t>
            </a:r>
            <a:r>
              <a:rPr lang="ru-RU" altLang="ru-RU" sz="4000" dirty="0" err="1">
                <a:solidFill>
                  <a:srgbClr val="B2B2B2"/>
                </a:solidFill>
              </a:rPr>
              <a:t>односпиновой</a:t>
            </a:r>
            <a:r>
              <a:rPr lang="ru-RU" altLang="ru-RU" sz="4000" dirty="0">
                <a:solidFill>
                  <a:srgbClr val="B2B2B2"/>
                </a:solidFill>
              </a:rPr>
              <a:t> асимметрии в Протвино</a:t>
            </a:r>
            <a:endParaRPr lang="ru-RU" dirty="0"/>
          </a:p>
        </p:txBody>
      </p:sp>
      <p:sp>
        <p:nvSpPr>
          <p:cNvPr id="4" name="Дата 3"/>
          <p:cNvSpPr>
            <a:spLocks noGrp="1"/>
          </p:cNvSpPr>
          <p:nvPr>
            <p:ph type="dt" sz="half" idx="10"/>
          </p:nvPr>
        </p:nvSpPr>
        <p:spPr/>
        <p:txBody>
          <a:bodyPr/>
          <a:lstStyle/>
          <a:p>
            <a:r>
              <a:rPr lang="en-US" altLang="ru-RU" dirty="0"/>
              <a:t>17</a:t>
            </a:r>
            <a:r>
              <a:rPr lang="ru-RU" altLang="ru-RU" dirty="0"/>
              <a:t>.</a:t>
            </a:r>
            <a:r>
              <a:rPr lang="en-US" altLang="ru-RU" dirty="0"/>
              <a:t>01</a:t>
            </a:r>
            <a:r>
              <a:rPr lang="ru-RU" altLang="ru-RU" dirty="0"/>
              <a:t>.201</a:t>
            </a:r>
            <a:r>
              <a:rPr lang="en-US" altLang="ru-RU" dirty="0"/>
              <a:t>8</a:t>
            </a:r>
            <a:endParaRPr lang="ru-RU" altLang="ru-RU" dirty="0"/>
          </a:p>
        </p:txBody>
      </p:sp>
      <p:sp>
        <p:nvSpPr>
          <p:cNvPr id="5" name="Нижний колонтитул 4"/>
          <p:cNvSpPr>
            <a:spLocks noGrp="1"/>
          </p:cNvSpPr>
          <p:nvPr>
            <p:ph type="ftr" sz="quarter" idx="11"/>
          </p:nvPr>
        </p:nvSpPr>
        <p:spPr/>
        <p:txBody>
          <a:bodyPr/>
          <a:lstStyle/>
          <a:p>
            <a:r>
              <a:rPr lang="ru-RU" altLang="ru-RU" dirty="0"/>
              <a:t>В. Мочалов, </a:t>
            </a:r>
            <a:r>
              <a:rPr lang="ru-RU" altLang="ru-RU" dirty="0">
                <a:solidFill>
                  <a:srgbClr val="FFFFFF"/>
                </a:solidFill>
              </a:rPr>
              <a:t>Семинар ЛЯП</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59</a:t>
            </a:fld>
            <a:endParaRPr lang="ru-RU" altLang="ru-RU"/>
          </a:p>
        </p:txBody>
      </p:sp>
      <p:sp>
        <p:nvSpPr>
          <p:cNvPr id="7" name="Rectangle 3"/>
          <p:cNvSpPr txBox="1">
            <a:spLocks noChangeArrowheads="1"/>
          </p:cNvSpPr>
          <p:nvPr/>
        </p:nvSpPr>
        <p:spPr bwMode="auto">
          <a:xfrm>
            <a:off x="323528" y="4797153"/>
            <a:ext cx="8229600" cy="11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1" fontAlgn="base" hangingPunct="1">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1" fontAlgn="base" hangingPunct="1">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1" fontAlgn="base" hangingPunct="1">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a:lstStyle>
          <a:p>
            <a:pPr marL="0" indent="0">
              <a:lnSpc>
                <a:spcPct val="80000"/>
              </a:lnSpc>
              <a:buNone/>
            </a:pPr>
            <a:r>
              <a:rPr lang="ru-RU" altLang="ru-RU" sz="2800" kern="0" dirty="0"/>
              <a:t>В 1978 г. (почти </a:t>
            </a:r>
            <a:r>
              <a:rPr lang="ru-RU" altLang="ru-RU" sz="2800" kern="0" dirty="0">
                <a:solidFill>
                  <a:srgbClr val="00B050"/>
                </a:solidFill>
                <a:effectLst>
                  <a:outerShdw blurRad="38100" dist="38100" dir="2700000" algn="tl">
                    <a:srgbClr val="FFFFFF"/>
                  </a:outerShdw>
                </a:effectLst>
              </a:rPr>
              <a:t>40 лет!)</a:t>
            </a:r>
            <a:r>
              <a:rPr lang="ru-RU" altLang="ru-RU" sz="2800" kern="0" dirty="0">
                <a:solidFill>
                  <a:srgbClr val="00B050"/>
                </a:solidFill>
              </a:rPr>
              <a:t> </a:t>
            </a:r>
            <a:r>
              <a:rPr lang="ru-RU" altLang="ru-RU" sz="2800" kern="0" dirty="0"/>
              <a:t>первые исследования с использованием поляризованной протонной мишени ИФВЭ-ОИЯИ</a:t>
            </a:r>
          </a:p>
        </p:txBody>
      </p:sp>
      <p:pic>
        <p:nvPicPr>
          <p:cNvPr id="216065" name="Picture 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556792"/>
            <a:ext cx="8229600" cy="3145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1483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CA9636B-14DF-4253-BA74-31EC40ECCA9B}"/>
              </a:ext>
            </a:extLst>
          </p:cNvPr>
          <p:cNvSpPr>
            <a:spLocks noGrp="1"/>
          </p:cNvSpPr>
          <p:nvPr>
            <p:ph type="title"/>
          </p:nvPr>
        </p:nvSpPr>
        <p:spPr>
          <a:xfrm>
            <a:off x="457200" y="277813"/>
            <a:ext cx="8229600" cy="774923"/>
          </a:xfrm>
        </p:spPr>
        <p:txBody>
          <a:bodyPr/>
          <a:lstStyle/>
          <a:p>
            <a:r>
              <a:rPr lang="en-US" dirty="0"/>
              <a:t>Physics motivation antiprotons</a:t>
            </a:r>
            <a:endParaRPr lang="ru-RU" dirty="0"/>
          </a:p>
        </p:txBody>
      </p:sp>
      <p:sp>
        <p:nvSpPr>
          <p:cNvPr id="4" name="Дата 3">
            <a:extLst>
              <a:ext uri="{FF2B5EF4-FFF2-40B4-BE49-F238E27FC236}">
                <a16:creationId xmlns:a16="http://schemas.microsoft.com/office/drawing/2014/main" id="{B6784093-C454-4C3D-8892-F7B9A1615BFD}"/>
              </a:ext>
            </a:extLst>
          </p:cNvPr>
          <p:cNvSpPr>
            <a:spLocks noGrp="1"/>
          </p:cNvSpPr>
          <p:nvPr>
            <p:ph type="dt" sz="half" idx="10"/>
          </p:nvPr>
        </p:nvSpPr>
        <p:spPr/>
        <p:txBody>
          <a:bodyPr/>
          <a:lstStyle/>
          <a:p>
            <a:r>
              <a:rPr lang="en-US" altLang="ru-RU"/>
              <a:t>SPD 2021</a:t>
            </a:r>
            <a:endParaRPr lang="ru-RU" altLang="ru-RU" dirty="0"/>
          </a:p>
        </p:txBody>
      </p:sp>
      <p:sp>
        <p:nvSpPr>
          <p:cNvPr id="5" name="Нижний колонтитул 4">
            <a:extLst>
              <a:ext uri="{FF2B5EF4-FFF2-40B4-BE49-F238E27FC236}">
                <a16:creationId xmlns:a16="http://schemas.microsoft.com/office/drawing/2014/main" id="{63A185AB-71B4-4023-BE75-85AD06DD1853}"/>
              </a:ext>
            </a:extLst>
          </p:cNvPr>
          <p:cNvSpPr>
            <a:spLocks noGrp="1"/>
          </p:cNvSpPr>
          <p:nvPr>
            <p:ph type="ftr" sz="quarter" idx="11"/>
          </p:nvPr>
        </p:nvSpPr>
        <p:spPr/>
        <p:txBody>
          <a:bodyPr/>
          <a:lstStyle/>
          <a:p>
            <a:r>
              <a:rPr lang="en-US" altLang="ru-RU"/>
              <a:t>V. Mochalov, SPASCHARM project</a:t>
            </a:r>
            <a:endParaRPr lang="ru-RU" altLang="ru-RU" dirty="0"/>
          </a:p>
        </p:txBody>
      </p:sp>
      <p:sp>
        <p:nvSpPr>
          <p:cNvPr id="6" name="Номер слайда 5">
            <a:extLst>
              <a:ext uri="{FF2B5EF4-FFF2-40B4-BE49-F238E27FC236}">
                <a16:creationId xmlns:a16="http://schemas.microsoft.com/office/drawing/2014/main" id="{2F745A25-4CEF-45F8-9050-3B6FB46930C6}"/>
              </a:ext>
            </a:extLst>
          </p:cNvPr>
          <p:cNvSpPr>
            <a:spLocks noGrp="1"/>
          </p:cNvSpPr>
          <p:nvPr>
            <p:ph type="sldNum" sz="quarter" idx="12"/>
          </p:nvPr>
        </p:nvSpPr>
        <p:spPr/>
        <p:txBody>
          <a:bodyPr/>
          <a:lstStyle/>
          <a:p>
            <a:fld id="{36A10669-CE8A-4DA0-B546-D3B064FB49D9}" type="slidenum">
              <a:rPr lang="ru-RU" altLang="ru-RU" smtClean="0"/>
              <a:pPr/>
              <a:t>6</a:t>
            </a:fld>
            <a:endParaRPr lang="ru-RU" altLang="ru-RU"/>
          </a:p>
        </p:txBody>
      </p:sp>
      <p:sp>
        <p:nvSpPr>
          <p:cNvPr id="7" name="Объект 2">
            <a:extLst>
              <a:ext uri="{FF2B5EF4-FFF2-40B4-BE49-F238E27FC236}">
                <a16:creationId xmlns:a16="http://schemas.microsoft.com/office/drawing/2014/main" id="{13F25E29-56EA-41A9-9054-76176A5B3507}"/>
              </a:ext>
            </a:extLst>
          </p:cNvPr>
          <p:cNvSpPr>
            <a:spLocks noGrp="1"/>
          </p:cNvSpPr>
          <p:nvPr>
            <p:ph idx="1"/>
          </p:nvPr>
        </p:nvSpPr>
        <p:spPr>
          <a:xfrm>
            <a:off x="457200" y="1052513"/>
            <a:ext cx="8229600" cy="5078412"/>
          </a:xfrm>
        </p:spPr>
        <p:txBody>
          <a:bodyPr/>
          <a:lstStyle/>
          <a:p>
            <a:pPr lvl="0" algn="just">
              <a:buClr>
                <a:srgbClr val="FFFFCC"/>
              </a:buClr>
            </a:pPr>
            <a:r>
              <a:rPr lang="ru-RU" sz="2200" b="1" dirty="0">
                <a:solidFill>
                  <a:srgbClr val="FFFFFF"/>
                </a:solidFill>
                <a:effectLst/>
              </a:rPr>
              <a:t>The </a:t>
            </a:r>
            <a:r>
              <a:rPr lang="ru-RU" sz="2200" b="1" dirty="0" err="1">
                <a:solidFill>
                  <a:srgbClr val="FFFFFF"/>
                </a:solidFill>
                <a:effectLst/>
              </a:rPr>
              <a:t>presence</a:t>
            </a:r>
            <a:r>
              <a:rPr lang="ru-RU" sz="2200" b="1" dirty="0">
                <a:solidFill>
                  <a:srgbClr val="FFFFFF"/>
                </a:solidFill>
                <a:effectLst/>
              </a:rPr>
              <a:t> </a:t>
            </a:r>
            <a:r>
              <a:rPr lang="ru-RU" sz="2200" b="1" dirty="0" err="1">
                <a:solidFill>
                  <a:srgbClr val="FFFFFF"/>
                </a:solidFill>
                <a:effectLst/>
              </a:rPr>
              <a:t>of</a:t>
            </a:r>
            <a:r>
              <a:rPr lang="ru-RU" sz="2200" b="1" dirty="0">
                <a:solidFill>
                  <a:srgbClr val="FFFFFF"/>
                </a:solidFill>
                <a:effectLst/>
              </a:rPr>
              <a:t> </a:t>
            </a:r>
            <a:r>
              <a:rPr lang="ru-RU" sz="2200" b="1" dirty="0" err="1">
                <a:solidFill>
                  <a:srgbClr val="FFFFFF"/>
                </a:solidFill>
                <a:effectLst/>
              </a:rPr>
              <a:t>polarized</a:t>
            </a:r>
            <a:r>
              <a:rPr lang="ru-RU" sz="2200" b="1" dirty="0">
                <a:solidFill>
                  <a:srgbClr val="FFFFFF"/>
                </a:solidFill>
                <a:effectLst/>
              </a:rPr>
              <a:t> </a:t>
            </a:r>
            <a:r>
              <a:rPr lang="ru-RU" sz="2200" b="1" dirty="0" err="1">
                <a:solidFill>
                  <a:srgbClr val="FFFFFF"/>
                </a:solidFill>
                <a:effectLst/>
              </a:rPr>
              <a:t>both</a:t>
            </a:r>
            <a:r>
              <a:rPr lang="ru-RU" sz="2200" b="1" dirty="0">
                <a:solidFill>
                  <a:srgbClr val="FFFFFF"/>
                </a:solidFill>
                <a:effectLst/>
              </a:rPr>
              <a:t> </a:t>
            </a:r>
            <a:r>
              <a:rPr lang="ru-RU" sz="2200" b="1" dirty="0" err="1">
                <a:solidFill>
                  <a:srgbClr val="FFFFFF"/>
                </a:solidFill>
                <a:effectLst/>
              </a:rPr>
              <a:t>protons</a:t>
            </a:r>
            <a:r>
              <a:rPr lang="ru-RU" sz="2200" b="1" dirty="0">
                <a:solidFill>
                  <a:srgbClr val="FFFFFF"/>
                </a:solidFill>
                <a:effectLst/>
              </a:rPr>
              <a:t> and </a:t>
            </a:r>
            <a:r>
              <a:rPr lang="ru-RU" sz="2200" b="1" dirty="0" err="1">
                <a:solidFill>
                  <a:srgbClr val="FFFFFF"/>
                </a:solidFill>
                <a:effectLst/>
              </a:rPr>
              <a:t>antiprotons</a:t>
            </a:r>
            <a:r>
              <a:rPr lang="ru-RU" sz="2200" b="1" dirty="0">
                <a:solidFill>
                  <a:srgbClr val="FFFFFF"/>
                </a:solidFill>
                <a:effectLst/>
              </a:rPr>
              <a:t> </a:t>
            </a:r>
            <a:r>
              <a:rPr lang="ru-RU" sz="2200" b="1" dirty="0" err="1">
                <a:solidFill>
                  <a:srgbClr val="FFFFFF"/>
                </a:solidFill>
                <a:effectLst/>
              </a:rPr>
              <a:t>in</a:t>
            </a:r>
            <a:r>
              <a:rPr lang="ru-RU" sz="2200" b="1" dirty="0">
                <a:solidFill>
                  <a:srgbClr val="FFFFFF"/>
                </a:solidFill>
                <a:effectLst/>
              </a:rPr>
              <a:t> </a:t>
            </a:r>
            <a:r>
              <a:rPr lang="ru-RU" sz="2200" b="1" dirty="0" err="1">
                <a:solidFill>
                  <a:srgbClr val="FFFFFF"/>
                </a:solidFill>
                <a:effectLst/>
              </a:rPr>
              <a:t>the</a:t>
            </a:r>
            <a:r>
              <a:rPr lang="ru-RU" sz="2200" b="1" dirty="0">
                <a:solidFill>
                  <a:srgbClr val="FFFFFF"/>
                </a:solidFill>
                <a:effectLst/>
              </a:rPr>
              <a:t> CP </a:t>
            </a:r>
            <a:r>
              <a:rPr lang="ru-RU" sz="2200" b="1" dirty="0" err="1">
                <a:solidFill>
                  <a:srgbClr val="FFFFFF"/>
                </a:solidFill>
                <a:effectLst/>
              </a:rPr>
              <a:t>neutral</a:t>
            </a:r>
            <a:r>
              <a:rPr lang="en-US" sz="2200" b="1" dirty="0">
                <a:solidFill>
                  <a:srgbClr val="FFFFFF"/>
                </a:solidFill>
                <a:effectLst/>
              </a:rPr>
              <a:t>-</a:t>
            </a:r>
            <a:r>
              <a:rPr lang="ru-RU" sz="2200" b="1" dirty="0" err="1">
                <a:solidFill>
                  <a:srgbClr val="FFFFFF"/>
                </a:solidFill>
                <a:effectLst/>
              </a:rPr>
              <a:t>system</a:t>
            </a:r>
            <a:r>
              <a:rPr lang="ru-RU" sz="2200" b="1" dirty="0">
                <a:solidFill>
                  <a:srgbClr val="FFFFFF"/>
                </a:solidFill>
                <a:effectLst/>
              </a:rPr>
              <a:t> </a:t>
            </a:r>
            <a:r>
              <a:rPr lang="ru-RU" sz="2200" b="1" dirty="0" err="1">
                <a:solidFill>
                  <a:srgbClr val="FFFFFF"/>
                </a:solidFill>
                <a:effectLst/>
              </a:rPr>
              <a:t>potentially</a:t>
            </a:r>
            <a:r>
              <a:rPr lang="ru-RU" sz="2200" b="1" dirty="0">
                <a:solidFill>
                  <a:srgbClr val="FFFFFF"/>
                </a:solidFill>
                <a:effectLst/>
              </a:rPr>
              <a:t> </a:t>
            </a:r>
            <a:r>
              <a:rPr lang="ru-RU" sz="2200" b="1" dirty="0" err="1">
                <a:solidFill>
                  <a:srgbClr val="FFFFFF"/>
                </a:solidFill>
                <a:effectLst/>
              </a:rPr>
              <a:t>opens</a:t>
            </a:r>
            <a:r>
              <a:rPr lang="ru-RU" sz="2200" b="1" dirty="0">
                <a:solidFill>
                  <a:srgbClr val="FFFFFF"/>
                </a:solidFill>
                <a:effectLst/>
              </a:rPr>
              <a:t> </a:t>
            </a:r>
            <a:r>
              <a:rPr lang="ru-RU" sz="2200" b="1" dirty="0" err="1">
                <a:solidFill>
                  <a:srgbClr val="FFFFFF"/>
                </a:solidFill>
                <a:effectLst/>
              </a:rPr>
              <a:t>up</a:t>
            </a:r>
            <a:r>
              <a:rPr lang="ru-RU" sz="2200" b="1" dirty="0">
                <a:solidFill>
                  <a:srgbClr val="FFFFFF"/>
                </a:solidFill>
                <a:effectLst/>
              </a:rPr>
              <a:t> </a:t>
            </a:r>
            <a:r>
              <a:rPr lang="ru-RU" sz="2200" b="1" dirty="0" err="1">
                <a:solidFill>
                  <a:srgbClr val="FFFFFF"/>
                </a:solidFill>
                <a:effectLst/>
              </a:rPr>
              <a:t>opportunities</a:t>
            </a:r>
            <a:r>
              <a:rPr lang="ru-RU" sz="2200" b="1" dirty="0">
                <a:solidFill>
                  <a:srgbClr val="FFFFFF"/>
                </a:solidFill>
                <a:effectLst/>
              </a:rPr>
              <a:t> for </a:t>
            </a:r>
            <a:r>
              <a:rPr lang="ru-RU" sz="2200" b="1" dirty="0" err="1">
                <a:solidFill>
                  <a:srgbClr val="FFFFFF"/>
                </a:solidFill>
                <a:effectLst/>
              </a:rPr>
              <a:t>studying</a:t>
            </a:r>
            <a:r>
              <a:rPr lang="ru-RU" sz="2200" b="1" dirty="0">
                <a:solidFill>
                  <a:srgbClr val="FFFFFF"/>
                </a:solidFill>
                <a:effectLst/>
              </a:rPr>
              <a:t> and </a:t>
            </a:r>
            <a:r>
              <a:rPr lang="ru-RU" sz="2200" b="1" dirty="0" err="1">
                <a:solidFill>
                  <a:srgbClr val="FFFFFF"/>
                </a:solidFill>
                <a:effectLst/>
              </a:rPr>
              <a:t>comparing</a:t>
            </a:r>
            <a:r>
              <a:rPr lang="ru-RU" sz="2200" b="1" dirty="0">
                <a:solidFill>
                  <a:srgbClr val="FFFFFF"/>
                </a:solidFill>
                <a:effectLst/>
              </a:rPr>
              <a:t> CP </a:t>
            </a:r>
            <a:r>
              <a:rPr lang="ru-RU" sz="2200" b="1" dirty="0" err="1">
                <a:solidFill>
                  <a:srgbClr val="FFFFFF"/>
                </a:solidFill>
                <a:effectLst/>
              </a:rPr>
              <a:t>conjugate</a:t>
            </a:r>
            <a:r>
              <a:rPr lang="ru-RU" sz="2200" b="1" dirty="0">
                <a:solidFill>
                  <a:srgbClr val="FFFFFF"/>
                </a:solidFill>
                <a:effectLst/>
              </a:rPr>
              <a:t> </a:t>
            </a:r>
            <a:r>
              <a:rPr lang="ru-RU" sz="2200" b="1" dirty="0" err="1">
                <a:solidFill>
                  <a:srgbClr val="FFFFFF"/>
                </a:solidFill>
                <a:effectLst/>
              </a:rPr>
              <a:t>reactions</a:t>
            </a:r>
            <a:r>
              <a:rPr lang="ru-RU" sz="2200" b="1" dirty="0">
                <a:solidFill>
                  <a:srgbClr val="FFFFFF"/>
                </a:solidFill>
                <a:effectLst/>
              </a:rPr>
              <a:t> </a:t>
            </a:r>
            <a:r>
              <a:rPr lang="ru-RU" sz="2200" b="1" dirty="0" err="1">
                <a:solidFill>
                  <a:srgbClr val="FFFFFF"/>
                </a:solidFill>
                <a:effectLst/>
              </a:rPr>
              <a:t>with</a:t>
            </a:r>
            <a:r>
              <a:rPr lang="ru-RU" sz="2200" b="1" dirty="0">
                <a:solidFill>
                  <a:srgbClr val="FFFFFF"/>
                </a:solidFill>
                <a:effectLst/>
              </a:rPr>
              <a:t> </a:t>
            </a:r>
            <a:r>
              <a:rPr lang="ru-RU" sz="2200" b="1" dirty="0" err="1">
                <a:solidFill>
                  <a:srgbClr val="FFFFFF"/>
                </a:solidFill>
                <a:effectLst/>
              </a:rPr>
              <a:t>one</a:t>
            </a:r>
            <a:r>
              <a:rPr lang="ru-RU" sz="2200" b="1" dirty="0">
                <a:solidFill>
                  <a:srgbClr val="FFFFFF"/>
                </a:solidFill>
                <a:effectLst/>
              </a:rPr>
              <a:t> </a:t>
            </a:r>
            <a:r>
              <a:rPr lang="ru-RU" sz="2200" b="1" dirty="0" err="1">
                <a:solidFill>
                  <a:srgbClr val="FFFFFF"/>
                </a:solidFill>
                <a:effectLst/>
              </a:rPr>
              <a:t>another</a:t>
            </a:r>
            <a:r>
              <a:rPr lang="ru-RU" sz="2200" b="1" dirty="0">
                <a:solidFill>
                  <a:srgbClr val="FFFFFF"/>
                </a:solidFill>
                <a:effectLst/>
              </a:rPr>
              <a:t>. </a:t>
            </a:r>
            <a:r>
              <a:rPr lang="ru-RU" sz="2200" b="1" dirty="0" err="1">
                <a:solidFill>
                  <a:srgbClr val="FFFFFF"/>
                </a:solidFill>
                <a:effectLst/>
              </a:rPr>
              <a:t>This</a:t>
            </a:r>
            <a:r>
              <a:rPr lang="ru-RU" sz="2200" b="1" dirty="0">
                <a:solidFill>
                  <a:srgbClr val="FFFFFF"/>
                </a:solidFill>
                <a:effectLst/>
              </a:rPr>
              <a:t> </a:t>
            </a:r>
            <a:r>
              <a:rPr lang="ru-RU" sz="2200" b="1" dirty="0" err="1">
                <a:solidFill>
                  <a:srgbClr val="FFFFFF"/>
                </a:solidFill>
                <a:effectLst/>
              </a:rPr>
              <a:t>allows</a:t>
            </a:r>
            <a:r>
              <a:rPr lang="ru-RU" sz="2200" b="1" dirty="0">
                <a:solidFill>
                  <a:srgbClr val="FFFFFF"/>
                </a:solidFill>
                <a:effectLst/>
              </a:rPr>
              <a:t> </a:t>
            </a:r>
            <a:r>
              <a:rPr lang="ru-RU" sz="2200" b="1" dirty="0" err="1">
                <a:solidFill>
                  <a:srgbClr val="FFFFFF"/>
                </a:solidFill>
                <a:effectLst/>
              </a:rPr>
              <a:t>us</a:t>
            </a:r>
            <a:r>
              <a:rPr lang="ru-RU" sz="2200" b="1" dirty="0">
                <a:solidFill>
                  <a:srgbClr val="FFFFFF"/>
                </a:solidFill>
                <a:effectLst/>
              </a:rPr>
              <a:t> </a:t>
            </a:r>
            <a:r>
              <a:rPr lang="ru-RU" sz="2200" b="1" dirty="0" err="1">
                <a:solidFill>
                  <a:srgbClr val="FFFFFF"/>
                </a:solidFill>
                <a:effectLst/>
              </a:rPr>
              <a:t>to</a:t>
            </a:r>
            <a:r>
              <a:rPr lang="ru-RU" sz="2200" b="1" dirty="0">
                <a:solidFill>
                  <a:srgbClr val="FFFFFF"/>
                </a:solidFill>
                <a:effectLst/>
              </a:rPr>
              <a:t> </a:t>
            </a:r>
            <a:r>
              <a:rPr lang="ru-RU" sz="2200" b="1" dirty="0" err="1">
                <a:solidFill>
                  <a:srgbClr val="FFFFFF"/>
                </a:solidFill>
                <a:effectLst/>
              </a:rPr>
              <a:t>look</a:t>
            </a:r>
            <a:r>
              <a:rPr lang="ru-RU" sz="2200" b="1" dirty="0">
                <a:solidFill>
                  <a:srgbClr val="FFFFFF"/>
                </a:solidFill>
                <a:effectLst/>
              </a:rPr>
              <a:t> </a:t>
            </a:r>
            <a:r>
              <a:rPr lang="ru-RU" sz="2200" b="1" dirty="0" err="1">
                <a:solidFill>
                  <a:srgbClr val="FFFFFF"/>
                </a:solidFill>
                <a:effectLst/>
              </a:rPr>
              <a:t>at</a:t>
            </a:r>
            <a:r>
              <a:rPr lang="ru-RU" sz="2200" b="1" dirty="0">
                <a:solidFill>
                  <a:srgbClr val="FFFFFF"/>
                </a:solidFill>
                <a:effectLst/>
              </a:rPr>
              <a:t> CP </a:t>
            </a:r>
            <a:r>
              <a:rPr lang="ru-RU" sz="2200" b="1" dirty="0" err="1">
                <a:solidFill>
                  <a:srgbClr val="FFFFFF"/>
                </a:solidFill>
                <a:effectLst/>
              </a:rPr>
              <a:t>invariance</a:t>
            </a:r>
            <a:r>
              <a:rPr lang="ru-RU" sz="2200" b="1" dirty="0">
                <a:solidFill>
                  <a:srgbClr val="FFFFFF"/>
                </a:solidFill>
                <a:effectLst/>
              </a:rPr>
              <a:t> </a:t>
            </a:r>
            <a:r>
              <a:rPr lang="ru-RU" sz="2200" b="1" dirty="0" err="1">
                <a:solidFill>
                  <a:srgbClr val="FFFFFF"/>
                </a:solidFill>
                <a:effectLst/>
              </a:rPr>
              <a:t>in</a:t>
            </a:r>
            <a:r>
              <a:rPr lang="ru-RU" sz="2200" b="1" dirty="0">
                <a:solidFill>
                  <a:srgbClr val="FFFFFF"/>
                </a:solidFill>
                <a:effectLst/>
              </a:rPr>
              <a:t> a </a:t>
            </a:r>
            <a:r>
              <a:rPr lang="ru-RU" sz="2200" b="1" dirty="0" err="1">
                <a:solidFill>
                  <a:srgbClr val="FFFFFF"/>
                </a:solidFill>
                <a:effectLst/>
              </a:rPr>
              <a:t>new</a:t>
            </a:r>
            <a:r>
              <a:rPr lang="ru-RU" sz="2200" b="1" dirty="0">
                <a:solidFill>
                  <a:srgbClr val="FFFFFF"/>
                </a:solidFill>
                <a:effectLst/>
              </a:rPr>
              <a:t> </a:t>
            </a:r>
            <a:r>
              <a:rPr lang="ru-RU" sz="2200" b="1" dirty="0" err="1">
                <a:solidFill>
                  <a:srgbClr val="FFFFFF"/>
                </a:solidFill>
                <a:effectLst/>
              </a:rPr>
              <a:t>perspective</a:t>
            </a:r>
            <a:r>
              <a:rPr lang="ru-RU" sz="2200" b="1" dirty="0">
                <a:solidFill>
                  <a:srgbClr val="FFFFFF"/>
                </a:solidFill>
                <a:effectLst/>
              </a:rPr>
              <a:t>, </a:t>
            </a:r>
            <a:r>
              <a:rPr lang="ru-RU" sz="2200" b="1" dirty="0" err="1">
                <a:solidFill>
                  <a:srgbClr val="FFFFFF"/>
                </a:solidFill>
                <a:effectLst/>
              </a:rPr>
              <a:t>inaccessible</a:t>
            </a:r>
            <a:r>
              <a:rPr lang="ru-RU" sz="2200" b="1" dirty="0">
                <a:solidFill>
                  <a:srgbClr val="FFFFFF"/>
                </a:solidFill>
                <a:effectLst/>
              </a:rPr>
              <a:t> </a:t>
            </a:r>
            <a:r>
              <a:rPr lang="ru-RU" sz="2200" b="1" dirty="0" err="1">
                <a:solidFill>
                  <a:srgbClr val="FFFFFF"/>
                </a:solidFill>
                <a:effectLst/>
              </a:rPr>
              <a:t>to</a:t>
            </a:r>
            <a:r>
              <a:rPr lang="ru-RU" sz="2200" b="1" dirty="0">
                <a:solidFill>
                  <a:srgbClr val="FFFFFF"/>
                </a:solidFill>
                <a:effectLst/>
              </a:rPr>
              <a:t> </a:t>
            </a:r>
            <a:r>
              <a:rPr lang="ru-RU" sz="2200" b="1" dirty="0" err="1">
                <a:solidFill>
                  <a:srgbClr val="FFFFFF"/>
                </a:solidFill>
                <a:effectLst/>
              </a:rPr>
              <a:t>collisions</a:t>
            </a:r>
            <a:r>
              <a:rPr lang="ru-RU" sz="2200" b="1" dirty="0">
                <a:solidFill>
                  <a:srgbClr val="FFFFFF"/>
                </a:solidFill>
                <a:effectLst/>
              </a:rPr>
              <a:t> </a:t>
            </a:r>
            <a:r>
              <a:rPr lang="ru-RU" sz="2200" b="1" dirty="0" err="1">
                <a:solidFill>
                  <a:srgbClr val="FFFFFF"/>
                </a:solidFill>
                <a:effectLst/>
              </a:rPr>
              <a:t>of</a:t>
            </a:r>
            <a:r>
              <a:rPr lang="ru-RU" sz="2200" b="1" dirty="0">
                <a:solidFill>
                  <a:srgbClr val="FFFFFF"/>
                </a:solidFill>
                <a:effectLst/>
              </a:rPr>
              <a:t> </a:t>
            </a:r>
            <a:r>
              <a:rPr lang="ru-RU" sz="2200" b="1" dirty="0" err="1">
                <a:solidFill>
                  <a:srgbClr val="FFFFFF"/>
                </a:solidFill>
                <a:effectLst/>
              </a:rPr>
              <a:t>unpolarized</a:t>
            </a:r>
            <a:r>
              <a:rPr lang="ru-RU" sz="2200" b="1" dirty="0">
                <a:solidFill>
                  <a:srgbClr val="FFFFFF"/>
                </a:solidFill>
                <a:effectLst/>
              </a:rPr>
              <a:t> </a:t>
            </a:r>
            <a:r>
              <a:rPr lang="ru-RU" sz="2200" b="1" dirty="0" err="1">
                <a:solidFill>
                  <a:srgbClr val="FFFFFF"/>
                </a:solidFill>
                <a:effectLst/>
              </a:rPr>
              <a:t>particles</a:t>
            </a:r>
            <a:r>
              <a:rPr lang="en-US" sz="2200" b="1" dirty="0">
                <a:solidFill>
                  <a:srgbClr val="FFFFFF"/>
                </a:solidFill>
                <a:effectLst/>
              </a:rPr>
              <a:t>. </a:t>
            </a:r>
          </a:p>
          <a:p>
            <a:pPr algn="just">
              <a:buClr>
                <a:srgbClr val="FFFFCC"/>
              </a:buClr>
            </a:pPr>
            <a:r>
              <a:rPr lang="ru-RU" sz="2200" b="1" dirty="0" err="1">
                <a:effectLst/>
              </a:rPr>
              <a:t>Finally</a:t>
            </a:r>
            <a:r>
              <a:rPr lang="ru-RU" sz="2200" b="1" dirty="0">
                <a:effectLst/>
              </a:rPr>
              <a:t>, </a:t>
            </a:r>
            <a:r>
              <a:rPr lang="ru-RU" sz="2200" b="1" dirty="0" err="1">
                <a:effectLst/>
              </a:rPr>
              <a:t>the</a:t>
            </a:r>
            <a:r>
              <a:rPr lang="ru-RU" sz="2200" b="1" dirty="0">
                <a:effectLst/>
              </a:rPr>
              <a:t> </a:t>
            </a:r>
            <a:r>
              <a:rPr lang="ru-RU" sz="2200" b="1" dirty="0" err="1">
                <a:effectLst/>
              </a:rPr>
              <a:t>presence</a:t>
            </a:r>
            <a:r>
              <a:rPr lang="ru-RU" sz="2200" b="1" dirty="0">
                <a:effectLst/>
              </a:rPr>
              <a:t> </a:t>
            </a:r>
            <a:r>
              <a:rPr lang="ru-RU" sz="2200" b="1" dirty="0" err="1">
                <a:effectLst/>
              </a:rPr>
              <a:t>of</a:t>
            </a:r>
            <a:r>
              <a:rPr lang="ru-RU" sz="2200" b="1" dirty="0">
                <a:effectLst/>
              </a:rPr>
              <a:t> </a:t>
            </a:r>
            <a:r>
              <a:rPr lang="ru-RU" sz="2200" b="1" dirty="0" err="1">
                <a:effectLst/>
              </a:rPr>
              <a:t>eight</a:t>
            </a:r>
            <a:r>
              <a:rPr lang="ru-RU" sz="2200" b="1" dirty="0">
                <a:effectLst/>
              </a:rPr>
              <a:t> </a:t>
            </a:r>
            <a:r>
              <a:rPr lang="ru-RU" sz="2200" b="1" dirty="0" err="1">
                <a:effectLst/>
              </a:rPr>
              <a:t>types</a:t>
            </a:r>
            <a:r>
              <a:rPr lang="ru-RU" sz="2200" b="1" dirty="0">
                <a:effectLst/>
              </a:rPr>
              <a:t> </a:t>
            </a:r>
            <a:r>
              <a:rPr lang="ru-RU" sz="2200" b="1" dirty="0" err="1">
                <a:effectLst/>
              </a:rPr>
              <a:t>of</a:t>
            </a:r>
            <a:r>
              <a:rPr lang="ru-RU" sz="2200" b="1" dirty="0">
                <a:effectLst/>
              </a:rPr>
              <a:t> </a:t>
            </a:r>
            <a:r>
              <a:rPr lang="ru-RU" sz="2200" b="1" dirty="0" err="1">
                <a:effectLst/>
              </a:rPr>
              <a:t>unpolarized</a:t>
            </a:r>
            <a:r>
              <a:rPr lang="ru-RU" sz="2200" b="1" dirty="0">
                <a:effectLst/>
              </a:rPr>
              <a:t> </a:t>
            </a:r>
            <a:r>
              <a:rPr lang="ru-RU" sz="2200" b="1" dirty="0" err="1">
                <a:effectLst/>
              </a:rPr>
              <a:t>beams</a:t>
            </a:r>
            <a:r>
              <a:rPr lang="ru-RU" sz="2200" b="1" dirty="0">
                <a:effectLst/>
              </a:rPr>
              <a:t> </a:t>
            </a:r>
            <a:r>
              <a:rPr lang="en-US" sz="2200" b="1" dirty="0">
                <a:effectLst/>
              </a:rPr>
              <a:t>(</a:t>
            </a:r>
            <a:r>
              <a:rPr lang="ru-RU" sz="2200" b="1" dirty="0">
                <a:effectLst/>
              </a:rPr>
              <a:t>π</a:t>
            </a:r>
            <a:r>
              <a:rPr lang="en-US" sz="2200" b="1" baseline="30000" dirty="0">
                <a:effectLst/>
              </a:rPr>
              <a:t>±</a:t>
            </a:r>
            <a:r>
              <a:rPr lang="en-US" sz="2200" b="1" dirty="0">
                <a:effectLst/>
              </a:rPr>
              <a:t>, K</a:t>
            </a:r>
            <a:r>
              <a:rPr lang="en-US" sz="2200" b="1" baseline="30000" dirty="0">
                <a:effectLst/>
              </a:rPr>
              <a:t>±</a:t>
            </a:r>
            <a:r>
              <a:rPr lang="en-US" sz="2200" b="1" dirty="0">
                <a:effectLst/>
              </a:rPr>
              <a:t>, p, p͂, d, C)</a:t>
            </a:r>
            <a:r>
              <a:rPr lang="ru-RU" sz="2200" b="1" dirty="0">
                <a:effectLst/>
              </a:rPr>
              <a:t>, </a:t>
            </a:r>
            <a:r>
              <a:rPr lang="ru-RU" sz="2200" b="1" dirty="0" err="1">
                <a:effectLst/>
              </a:rPr>
              <a:t>in</a:t>
            </a:r>
            <a:r>
              <a:rPr lang="ru-RU" sz="2200" b="1" dirty="0">
                <a:effectLst/>
              </a:rPr>
              <a:t> </a:t>
            </a:r>
            <a:r>
              <a:rPr lang="ru-RU" sz="2200" b="1" dirty="0" err="1">
                <a:effectLst/>
              </a:rPr>
              <a:t>combination</a:t>
            </a:r>
            <a:r>
              <a:rPr lang="ru-RU" sz="2200" b="1" dirty="0">
                <a:effectLst/>
              </a:rPr>
              <a:t> </a:t>
            </a:r>
            <a:r>
              <a:rPr lang="ru-RU" sz="2200" b="1" dirty="0" err="1">
                <a:effectLst/>
              </a:rPr>
              <a:t>with</a:t>
            </a:r>
            <a:r>
              <a:rPr lang="ru-RU" sz="2200" b="1" dirty="0">
                <a:effectLst/>
              </a:rPr>
              <a:t> a </a:t>
            </a:r>
            <a:r>
              <a:rPr lang="ru-RU" sz="2200" b="1" dirty="0" err="1">
                <a:effectLst/>
              </a:rPr>
              <a:t>polarized</a:t>
            </a:r>
            <a:r>
              <a:rPr lang="ru-RU" sz="2200" b="1" dirty="0">
                <a:effectLst/>
              </a:rPr>
              <a:t> </a:t>
            </a:r>
            <a:r>
              <a:rPr lang="en-US" sz="2200" b="1" dirty="0">
                <a:effectLst/>
              </a:rPr>
              <a:t>and nuclear </a:t>
            </a:r>
            <a:r>
              <a:rPr lang="ru-RU" sz="2200" b="1" dirty="0" err="1">
                <a:effectLst/>
              </a:rPr>
              <a:t>target</a:t>
            </a:r>
            <a:r>
              <a:rPr lang="en-US" sz="2200" b="1" dirty="0">
                <a:effectLst/>
              </a:rPr>
              <a:t>s</a:t>
            </a:r>
            <a:r>
              <a:rPr lang="ru-RU" sz="2200" b="1" dirty="0">
                <a:effectLst/>
              </a:rPr>
              <a:t>, </a:t>
            </a:r>
            <a:r>
              <a:rPr lang="ru-RU" sz="2200" b="1" dirty="0" err="1">
                <a:effectLst/>
              </a:rPr>
              <a:t>extends</a:t>
            </a:r>
            <a:r>
              <a:rPr lang="ru-RU" sz="2200" b="1" dirty="0">
                <a:effectLst/>
              </a:rPr>
              <a:t> </a:t>
            </a:r>
            <a:r>
              <a:rPr lang="ru-RU" sz="2200" b="1" dirty="0" err="1">
                <a:effectLst/>
              </a:rPr>
              <a:t>the</a:t>
            </a:r>
            <a:r>
              <a:rPr lang="ru-RU" sz="2200" b="1" dirty="0">
                <a:effectLst/>
              </a:rPr>
              <a:t> </a:t>
            </a:r>
            <a:r>
              <a:rPr lang="ru-RU" sz="2200" b="1" dirty="0" err="1">
                <a:effectLst/>
              </a:rPr>
              <a:t>range</a:t>
            </a:r>
            <a:r>
              <a:rPr lang="ru-RU" sz="2200" b="1" dirty="0">
                <a:effectLst/>
              </a:rPr>
              <a:t> </a:t>
            </a:r>
            <a:r>
              <a:rPr lang="ru-RU" sz="2200" b="1" dirty="0" err="1">
                <a:effectLst/>
              </a:rPr>
              <a:t>of</a:t>
            </a:r>
            <a:r>
              <a:rPr lang="ru-RU" sz="2200" b="1" dirty="0">
                <a:effectLst/>
              </a:rPr>
              <a:t> </a:t>
            </a:r>
            <a:r>
              <a:rPr lang="ru-RU" sz="2200" b="1" dirty="0" err="1">
                <a:effectLst/>
              </a:rPr>
              <a:t>studies</a:t>
            </a:r>
            <a:r>
              <a:rPr lang="ru-RU" sz="2200" b="1" dirty="0">
                <a:effectLst/>
              </a:rPr>
              <a:t> </a:t>
            </a:r>
            <a:r>
              <a:rPr lang="ru-RU" sz="2200" b="1" dirty="0" err="1">
                <a:effectLst/>
              </a:rPr>
              <a:t>of</a:t>
            </a:r>
            <a:r>
              <a:rPr lang="ru-RU" sz="2200" b="1" dirty="0">
                <a:effectLst/>
              </a:rPr>
              <a:t> </a:t>
            </a:r>
            <a:r>
              <a:rPr lang="ru-RU" sz="2200" b="1" dirty="0" err="1">
                <a:effectLst/>
              </a:rPr>
              <a:t>polarization</a:t>
            </a:r>
            <a:r>
              <a:rPr lang="ru-RU" sz="2200" b="1" dirty="0">
                <a:effectLst/>
              </a:rPr>
              <a:t> </a:t>
            </a:r>
            <a:r>
              <a:rPr lang="ru-RU" sz="2200" b="1" dirty="0" err="1">
                <a:effectLst/>
              </a:rPr>
              <a:t>phenomena</a:t>
            </a:r>
            <a:r>
              <a:rPr lang="ru-RU" sz="2200" b="1" dirty="0">
                <a:effectLst/>
              </a:rPr>
              <a:t> </a:t>
            </a:r>
            <a:r>
              <a:rPr lang="ru-RU" sz="2200" b="1" dirty="0" err="1">
                <a:effectLst/>
              </a:rPr>
              <a:t>by</a:t>
            </a:r>
            <a:r>
              <a:rPr lang="ru-RU" sz="2200" b="1" dirty="0">
                <a:effectLst/>
              </a:rPr>
              <a:t> </a:t>
            </a:r>
            <a:r>
              <a:rPr lang="ru-RU" sz="2200" b="1" dirty="0" err="1">
                <a:effectLst/>
              </a:rPr>
              <a:t>an</a:t>
            </a:r>
            <a:r>
              <a:rPr lang="ru-RU" sz="2200" b="1" dirty="0">
                <a:effectLst/>
              </a:rPr>
              <a:t> </a:t>
            </a:r>
            <a:r>
              <a:rPr lang="ru-RU" sz="2200" b="1" dirty="0" err="1">
                <a:effectLst/>
              </a:rPr>
              <a:t>order</a:t>
            </a:r>
            <a:r>
              <a:rPr lang="ru-RU" sz="2200" b="1" dirty="0">
                <a:effectLst/>
              </a:rPr>
              <a:t> </a:t>
            </a:r>
            <a:r>
              <a:rPr lang="ru-RU" sz="2200" b="1" dirty="0" err="1">
                <a:effectLst/>
              </a:rPr>
              <a:t>of</a:t>
            </a:r>
            <a:r>
              <a:rPr lang="ru-RU" sz="2200" b="1" dirty="0">
                <a:effectLst/>
              </a:rPr>
              <a:t> </a:t>
            </a:r>
            <a:r>
              <a:rPr lang="ru-RU" sz="2200" b="1" dirty="0" err="1">
                <a:effectLst/>
              </a:rPr>
              <a:t>magnitude</a:t>
            </a:r>
            <a:r>
              <a:rPr lang="ru-RU" sz="2200" b="1" dirty="0">
                <a:effectLst/>
              </a:rPr>
              <a:t> and </a:t>
            </a:r>
            <a:r>
              <a:rPr lang="ru-RU" sz="2200" b="1" dirty="0" err="1">
                <a:effectLst/>
              </a:rPr>
              <a:t>enhances</a:t>
            </a:r>
            <a:r>
              <a:rPr lang="ru-RU" sz="2200" b="1" dirty="0">
                <a:effectLst/>
              </a:rPr>
              <a:t> </a:t>
            </a:r>
            <a:r>
              <a:rPr lang="ru-RU" sz="2200" b="1" dirty="0" err="1">
                <a:effectLst/>
              </a:rPr>
              <a:t>the</a:t>
            </a:r>
            <a:r>
              <a:rPr lang="ru-RU" sz="2200" b="1" dirty="0">
                <a:effectLst/>
              </a:rPr>
              <a:t> </a:t>
            </a:r>
            <a:r>
              <a:rPr lang="ru-RU" sz="2200" b="1" dirty="0" err="1">
                <a:effectLst/>
              </a:rPr>
              <a:t>uniqueness</a:t>
            </a:r>
            <a:r>
              <a:rPr lang="ru-RU" sz="2200" b="1" dirty="0">
                <a:effectLst/>
              </a:rPr>
              <a:t> </a:t>
            </a:r>
            <a:r>
              <a:rPr lang="ru-RU" sz="2200" b="1" dirty="0" err="1">
                <a:effectLst/>
              </a:rPr>
              <a:t>of</a:t>
            </a:r>
            <a:r>
              <a:rPr lang="ru-RU" sz="2200" b="1" dirty="0">
                <a:effectLst/>
              </a:rPr>
              <a:t> </a:t>
            </a:r>
            <a:r>
              <a:rPr lang="ru-RU" sz="2200" b="1" dirty="0" err="1">
                <a:effectLst/>
              </a:rPr>
              <a:t>the</a:t>
            </a:r>
            <a:r>
              <a:rPr lang="ru-RU" sz="2200" b="1" dirty="0">
                <a:effectLst/>
              </a:rPr>
              <a:t> </a:t>
            </a:r>
            <a:r>
              <a:rPr lang="ru-RU" sz="2200" b="1" dirty="0" err="1">
                <a:effectLst/>
              </a:rPr>
              <a:t>project</a:t>
            </a:r>
            <a:r>
              <a:rPr lang="ru-RU" sz="2200" b="1" dirty="0">
                <a:effectLst/>
              </a:rPr>
              <a:t>. </a:t>
            </a:r>
            <a:r>
              <a:rPr lang="en-US" sz="2200" b="1" dirty="0">
                <a:effectLst/>
              </a:rPr>
              <a:t>The study of energy dependence of spin effects reveals the dynamics of interaction. The measurements might be conducted at several energies in order to estimate the model parameters.</a:t>
            </a:r>
            <a:endParaRPr lang="ru-RU" sz="2200" b="1" dirty="0">
              <a:effectLst/>
            </a:endParaRPr>
          </a:p>
          <a:p>
            <a:pPr lvl="0">
              <a:buClr>
                <a:srgbClr val="FFFFCC"/>
              </a:buClr>
            </a:pPr>
            <a:endParaRPr lang="ru-RU" sz="2400" dirty="0">
              <a:solidFill>
                <a:srgbClr val="FFFFFF"/>
              </a:solidFill>
            </a:endParaRPr>
          </a:p>
          <a:p>
            <a:endParaRPr lang="ru-RU" dirty="0"/>
          </a:p>
        </p:txBody>
      </p:sp>
    </p:spTree>
    <p:extLst>
      <p:ext uri="{BB962C8B-B14F-4D97-AF65-F5344CB8AC3E}">
        <p14:creationId xmlns:p14="http://schemas.microsoft.com/office/powerpoint/2010/main" val="37307985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Дата 3"/>
          <p:cNvSpPr>
            <a:spLocks noGrp="1"/>
          </p:cNvSpPr>
          <p:nvPr>
            <p:ph type="dt" sz="half" idx="10"/>
          </p:nvPr>
        </p:nvSpPr>
        <p:spPr/>
        <p:txBody>
          <a:bodyPr/>
          <a:lstStyle/>
          <a:p>
            <a:r>
              <a:rPr lang="en-US" altLang="ru-RU" dirty="0"/>
              <a:t>17</a:t>
            </a:r>
            <a:r>
              <a:rPr lang="ru-RU" altLang="ru-RU" dirty="0"/>
              <a:t>.</a:t>
            </a:r>
            <a:r>
              <a:rPr lang="en-US" altLang="ru-RU" dirty="0"/>
              <a:t>01</a:t>
            </a:r>
            <a:r>
              <a:rPr lang="ru-RU" altLang="ru-RU" dirty="0"/>
              <a:t>.201</a:t>
            </a:r>
            <a:r>
              <a:rPr lang="en-US" altLang="ru-RU" dirty="0"/>
              <a:t>8</a:t>
            </a:r>
            <a:endParaRPr lang="ru-RU" altLang="ru-RU" dirty="0"/>
          </a:p>
        </p:txBody>
      </p:sp>
      <p:sp>
        <p:nvSpPr>
          <p:cNvPr id="8" name="Нижний колонтитул 4"/>
          <p:cNvSpPr>
            <a:spLocks noGrp="1"/>
          </p:cNvSpPr>
          <p:nvPr>
            <p:ph type="ftr" sz="quarter" idx="11"/>
          </p:nvPr>
        </p:nvSpPr>
        <p:spPr/>
        <p:txBody>
          <a:bodyPr/>
          <a:lstStyle/>
          <a:p>
            <a:r>
              <a:rPr lang="ru-RU" altLang="ru-RU" dirty="0"/>
              <a:t>В. Мочалов, </a:t>
            </a:r>
            <a:r>
              <a:rPr lang="ru-RU" altLang="ru-RU" dirty="0">
                <a:solidFill>
                  <a:srgbClr val="FFFFFF"/>
                </a:solidFill>
              </a:rPr>
              <a:t>Семинар ЛЯП</a:t>
            </a:r>
            <a:endParaRPr lang="ru-RU" altLang="ru-RU" dirty="0"/>
          </a:p>
        </p:txBody>
      </p:sp>
      <p:sp>
        <p:nvSpPr>
          <p:cNvPr id="9" name="Номер слайда 5"/>
          <p:cNvSpPr>
            <a:spLocks noGrp="1"/>
          </p:cNvSpPr>
          <p:nvPr>
            <p:ph type="sldNum" sz="quarter" idx="12"/>
          </p:nvPr>
        </p:nvSpPr>
        <p:spPr/>
        <p:txBody>
          <a:bodyPr/>
          <a:lstStyle/>
          <a:p>
            <a:fld id="{7007C363-A1A4-4191-B525-DC7047D2367E}" type="slidenum">
              <a:rPr lang="ru-RU" altLang="ru-RU">
                <a:solidFill>
                  <a:srgbClr val="FFFFFF"/>
                </a:solidFill>
              </a:rPr>
              <a:pPr/>
              <a:t>60</a:t>
            </a:fld>
            <a:endParaRPr lang="ru-RU" altLang="ru-RU">
              <a:solidFill>
                <a:srgbClr val="FFFFFF"/>
              </a:solidFill>
            </a:endParaRPr>
          </a:p>
        </p:txBody>
      </p:sp>
      <p:sp>
        <p:nvSpPr>
          <p:cNvPr id="326658" name="Rectangle 2"/>
          <p:cNvSpPr>
            <a:spLocks noGrp="1" noChangeArrowheads="1"/>
          </p:cNvSpPr>
          <p:nvPr>
            <p:ph type="title"/>
          </p:nvPr>
        </p:nvSpPr>
        <p:spPr>
          <a:xfrm>
            <a:off x="395288" y="188913"/>
            <a:ext cx="8229600" cy="1143000"/>
          </a:xfrm>
        </p:spPr>
        <p:txBody>
          <a:bodyPr/>
          <a:lstStyle/>
          <a:p>
            <a:r>
              <a:rPr lang="en-US" altLang="ru-RU" sz="2800" b="1"/>
              <a:t>IHEP/1968 -1977</a:t>
            </a:r>
            <a:br>
              <a:rPr lang="en-US" altLang="ru-RU"/>
            </a:br>
            <a:r>
              <a:rPr lang="en-US" altLang="ru-RU" sz="2800" b="1">
                <a:solidFill>
                  <a:schemeClr val="tx1"/>
                </a:solidFill>
                <a:effectLst>
                  <a:outerShdw blurRad="38100" dist="38100" dir="2700000" algn="tl">
                    <a:srgbClr val="010199"/>
                  </a:outerShdw>
                </a:effectLst>
              </a:rPr>
              <a:t>HERA Collaboration (France-USSR</a:t>
            </a:r>
            <a:r>
              <a:rPr lang="en-US" altLang="ru-RU" sz="2000" b="1">
                <a:solidFill>
                  <a:schemeClr val="tx1"/>
                </a:solidFill>
                <a:effectLst>
                  <a:outerShdw blurRad="38100" dist="38100" dir="2700000" algn="tl">
                    <a:srgbClr val="010199"/>
                  </a:outerShdw>
                </a:effectLst>
              </a:rPr>
              <a:t>)</a:t>
            </a:r>
            <a:endParaRPr lang="ru-RU" altLang="ru-RU" sz="2000" b="1">
              <a:solidFill>
                <a:schemeClr val="tx1"/>
              </a:solidFill>
              <a:effectLst>
                <a:outerShdw blurRad="38100" dist="38100" dir="2700000" algn="tl">
                  <a:srgbClr val="010199"/>
                </a:outerShdw>
              </a:effectLst>
            </a:endParaRPr>
          </a:p>
        </p:txBody>
      </p:sp>
      <p:sp>
        <p:nvSpPr>
          <p:cNvPr id="326659" name="Rectangle 3"/>
          <p:cNvSpPr>
            <a:spLocks noGrp="1" noChangeArrowheads="1"/>
          </p:cNvSpPr>
          <p:nvPr>
            <p:ph type="body" idx="1"/>
          </p:nvPr>
        </p:nvSpPr>
        <p:spPr>
          <a:xfrm>
            <a:off x="468313" y="1412875"/>
            <a:ext cx="8229600" cy="4525963"/>
          </a:xfrm>
        </p:spPr>
        <p:txBody>
          <a:bodyPr/>
          <a:lstStyle/>
          <a:p>
            <a:pPr>
              <a:lnSpc>
                <a:spcPct val="80000"/>
              </a:lnSpc>
            </a:pPr>
            <a:r>
              <a:rPr lang="en-US" altLang="ru-RU" sz="2400" b="1">
                <a:solidFill>
                  <a:srgbClr val="660033"/>
                </a:solidFill>
                <a:effectLst>
                  <a:outerShdw blurRad="38100" dist="38100" dir="2700000" algn="tl">
                    <a:srgbClr val="FFFFFF"/>
                  </a:outerShdw>
                </a:effectLst>
              </a:rPr>
              <a:t>Polarization in elastic scattering of particles and antiparticles on polarized protons at 40 and 45 GeV</a:t>
            </a:r>
            <a:r>
              <a:rPr lang="en-US" altLang="ru-RU" sz="2400">
                <a:solidFill>
                  <a:srgbClr val="660033"/>
                </a:solidFill>
                <a:effectLst>
                  <a:outerShdw blurRad="38100" dist="38100" dir="2700000" algn="tl">
                    <a:srgbClr val="FFFFFF"/>
                  </a:outerShdw>
                </a:effectLst>
              </a:rPr>
              <a:t>.</a:t>
            </a:r>
            <a:r>
              <a:rPr lang="en-US" altLang="ru-RU" sz="2400"/>
              <a:t> </a:t>
            </a:r>
          </a:p>
          <a:p>
            <a:pPr>
              <a:lnSpc>
                <a:spcPct val="80000"/>
              </a:lnSpc>
            </a:pPr>
            <a:r>
              <a:rPr lang="en-US" altLang="ru-RU" sz="2400"/>
              <a:t>Pomeron may carry the spin flip interaction (the first experimental hint)</a:t>
            </a:r>
          </a:p>
          <a:p>
            <a:pPr>
              <a:lnSpc>
                <a:spcPct val="80000"/>
              </a:lnSpc>
            </a:pPr>
            <a:r>
              <a:rPr lang="en-US" altLang="ru-RU" sz="2400"/>
              <a:t>Polarization in the elastic scattering of particle and antiparticle is not equal each to other with opposite sign in general, as it was predicted in the asymptotic model [S.M. Bilenky et al. 1963]</a:t>
            </a:r>
          </a:p>
          <a:p>
            <a:pPr>
              <a:lnSpc>
                <a:spcPct val="80000"/>
              </a:lnSpc>
            </a:pPr>
            <a:r>
              <a:rPr lang="en-US" altLang="ru-RU" sz="2400"/>
              <a:t>The energy variation  of polarization depends on the type of particles and the magnitude of t.</a:t>
            </a:r>
          </a:p>
          <a:p>
            <a:pPr>
              <a:lnSpc>
                <a:spcPct val="80000"/>
              </a:lnSpc>
            </a:pPr>
            <a:r>
              <a:rPr lang="en-US" altLang="ru-RU" sz="2400"/>
              <a:t>Spin rotation parameter is consistent with the Chou - Yang model of rotating hadronic matter.</a:t>
            </a:r>
          </a:p>
          <a:p>
            <a:pPr>
              <a:lnSpc>
                <a:spcPct val="80000"/>
              </a:lnSpc>
            </a:pPr>
            <a:r>
              <a:rPr lang="en-US" altLang="ru-RU" sz="2400"/>
              <a:t>Chirality conservation hypothesis does not work</a:t>
            </a:r>
            <a:endParaRPr lang="ru-RU" altLang="ru-RU" sz="2400"/>
          </a:p>
        </p:txBody>
      </p:sp>
      <p:sp>
        <p:nvSpPr>
          <p:cNvPr id="326660" name="Text Box 4"/>
          <p:cNvSpPr txBox="1">
            <a:spLocks noChangeArrowheads="1"/>
          </p:cNvSpPr>
          <p:nvPr/>
        </p:nvSpPr>
        <p:spPr bwMode="auto">
          <a:xfrm>
            <a:off x="468313" y="476250"/>
            <a:ext cx="8280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ru-RU" altLang="ru-RU">
              <a:solidFill>
                <a:srgbClr val="FFFFFF"/>
              </a:solidFill>
            </a:endParaRPr>
          </a:p>
        </p:txBody>
      </p:sp>
      <p:pic>
        <p:nvPicPr>
          <p:cNvPr id="326661" name="Picture 5" descr="Гера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1341438"/>
            <a:ext cx="5903912" cy="4216400"/>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2666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b="5330"/>
          <a:stretch>
            <a:fillRect/>
          </a:stretch>
        </p:blipFill>
        <p:spPr bwMode="auto">
          <a:xfrm>
            <a:off x="4140200" y="1989138"/>
            <a:ext cx="4464050"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26884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26661"/>
                                        </p:tgtEl>
                                        <p:attrNameLst>
                                          <p:attrName>style.visibility</p:attrName>
                                        </p:attrNameLst>
                                      </p:cBhvr>
                                      <p:to>
                                        <p:strVal val="visible"/>
                                      </p:to>
                                    </p:set>
                                    <p:anim calcmode="lin" valueType="num">
                                      <p:cBhvr additive="base">
                                        <p:cTn id="7" dur="500" fill="hold"/>
                                        <p:tgtEl>
                                          <p:spTgt spid="326661"/>
                                        </p:tgtEl>
                                        <p:attrNameLst>
                                          <p:attrName>ppt_x</p:attrName>
                                        </p:attrNameLst>
                                      </p:cBhvr>
                                      <p:tavLst>
                                        <p:tav tm="0">
                                          <p:val>
                                            <p:strVal val="#ppt_x"/>
                                          </p:val>
                                        </p:tav>
                                        <p:tav tm="100000">
                                          <p:val>
                                            <p:strVal val="#ppt_x"/>
                                          </p:val>
                                        </p:tav>
                                      </p:tavLst>
                                    </p:anim>
                                    <p:anim calcmode="lin" valueType="num">
                                      <p:cBhvr additive="base">
                                        <p:cTn id="8" dur="500" fill="hold"/>
                                        <p:tgtEl>
                                          <p:spTgt spid="32666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fill="hold" nodeType="clickEffect">
                                  <p:stCondLst>
                                    <p:cond delay="0"/>
                                  </p:stCondLst>
                                  <p:childTnLst>
                                    <p:anim calcmode="lin" valueType="num">
                                      <p:cBhvr additive="base">
                                        <p:cTn id="12" dur="500"/>
                                        <p:tgtEl>
                                          <p:spTgt spid="326661"/>
                                        </p:tgtEl>
                                        <p:attrNameLst>
                                          <p:attrName>ppt_x</p:attrName>
                                        </p:attrNameLst>
                                      </p:cBhvr>
                                      <p:tavLst>
                                        <p:tav tm="0">
                                          <p:val>
                                            <p:strVal val="ppt_x"/>
                                          </p:val>
                                        </p:tav>
                                        <p:tav tm="100000">
                                          <p:val>
                                            <p:strVal val="ppt_x"/>
                                          </p:val>
                                        </p:tav>
                                      </p:tavLst>
                                    </p:anim>
                                    <p:anim calcmode="lin" valueType="num">
                                      <p:cBhvr additive="base">
                                        <p:cTn id="13" dur="500"/>
                                        <p:tgtEl>
                                          <p:spTgt spid="326661"/>
                                        </p:tgtEl>
                                        <p:attrNameLst>
                                          <p:attrName>ppt_y</p:attrName>
                                        </p:attrNameLst>
                                      </p:cBhvr>
                                      <p:tavLst>
                                        <p:tav tm="0">
                                          <p:val>
                                            <p:strVal val="ppt_y"/>
                                          </p:val>
                                        </p:tav>
                                        <p:tav tm="100000">
                                          <p:val>
                                            <p:strVal val="1+ppt_h/2"/>
                                          </p:val>
                                        </p:tav>
                                      </p:tavLst>
                                    </p:anim>
                                    <p:set>
                                      <p:cBhvr>
                                        <p:cTn id="14" dur="1" fill="hold">
                                          <p:stCondLst>
                                            <p:cond delay="499"/>
                                          </p:stCondLst>
                                        </p:cTn>
                                        <p:tgtEl>
                                          <p:spTgt spid="326661"/>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26662"/>
                                        </p:tgtEl>
                                        <p:attrNameLst>
                                          <p:attrName>style.visibility</p:attrName>
                                        </p:attrNameLst>
                                      </p:cBhvr>
                                      <p:to>
                                        <p:strVal val="visible"/>
                                      </p:to>
                                    </p:set>
                                    <p:anim calcmode="lin" valueType="num">
                                      <p:cBhvr additive="base">
                                        <p:cTn id="19" dur="500" fill="hold"/>
                                        <p:tgtEl>
                                          <p:spTgt spid="326662"/>
                                        </p:tgtEl>
                                        <p:attrNameLst>
                                          <p:attrName>ppt_x</p:attrName>
                                        </p:attrNameLst>
                                      </p:cBhvr>
                                      <p:tavLst>
                                        <p:tav tm="0">
                                          <p:val>
                                            <p:strVal val="#ppt_x"/>
                                          </p:val>
                                        </p:tav>
                                        <p:tav tm="100000">
                                          <p:val>
                                            <p:strVal val="#ppt_x"/>
                                          </p:val>
                                        </p:tav>
                                      </p:tavLst>
                                    </p:anim>
                                    <p:anim calcmode="lin" valueType="num">
                                      <p:cBhvr additive="base">
                                        <p:cTn id="20" dur="500" fill="hold"/>
                                        <p:tgtEl>
                                          <p:spTgt spid="3266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fill="hold" nodeType="clickEffect">
                                  <p:stCondLst>
                                    <p:cond delay="0"/>
                                  </p:stCondLst>
                                  <p:childTnLst>
                                    <p:anim calcmode="lin" valueType="num">
                                      <p:cBhvr additive="base">
                                        <p:cTn id="24" dur="500"/>
                                        <p:tgtEl>
                                          <p:spTgt spid="326662"/>
                                        </p:tgtEl>
                                        <p:attrNameLst>
                                          <p:attrName>ppt_x</p:attrName>
                                        </p:attrNameLst>
                                      </p:cBhvr>
                                      <p:tavLst>
                                        <p:tav tm="0">
                                          <p:val>
                                            <p:strVal val="ppt_x"/>
                                          </p:val>
                                        </p:tav>
                                        <p:tav tm="100000">
                                          <p:val>
                                            <p:strVal val="ppt_x"/>
                                          </p:val>
                                        </p:tav>
                                      </p:tavLst>
                                    </p:anim>
                                    <p:anim calcmode="lin" valueType="num">
                                      <p:cBhvr additive="base">
                                        <p:cTn id="25" dur="500"/>
                                        <p:tgtEl>
                                          <p:spTgt spid="326662"/>
                                        </p:tgtEl>
                                        <p:attrNameLst>
                                          <p:attrName>ppt_y</p:attrName>
                                        </p:attrNameLst>
                                      </p:cBhvr>
                                      <p:tavLst>
                                        <p:tav tm="0">
                                          <p:val>
                                            <p:strVal val="ppt_y"/>
                                          </p:val>
                                        </p:tav>
                                        <p:tav tm="100000">
                                          <p:val>
                                            <p:strVal val="1+ppt_h/2"/>
                                          </p:val>
                                        </p:tav>
                                      </p:tavLst>
                                    </p:anim>
                                    <p:set>
                                      <p:cBhvr>
                                        <p:cTn id="26" dur="1" fill="hold">
                                          <p:stCondLst>
                                            <p:cond delay="499"/>
                                          </p:stCondLst>
                                        </p:cTn>
                                        <p:tgtEl>
                                          <p:spTgt spid="3266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ltLang="ru-RU" sz="4000" dirty="0">
                <a:solidFill>
                  <a:srgbClr val="B2B2B2"/>
                </a:solidFill>
              </a:rPr>
              <a:t>Поляризация в реакции</a:t>
            </a:r>
            <a:r>
              <a:rPr lang="en-US" altLang="ru-RU" sz="4000" dirty="0">
                <a:solidFill>
                  <a:srgbClr val="B2B2B2"/>
                </a:solidFill>
              </a:rPr>
              <a:t> </a:t>
            </a:r>
            <a:br>
              <a:rPr lang="en-US" altLang="ru-RU" sz="4000" dirty="0">
                <a:solidFill>
                  <a:srgbClr val="B2B2B2"/>
                </a:solidFill>
              </a:rPr>
            </a:br>
            <a:r>
              <a:rPr lang="el-GR" altLang="ru-RU" sz="4000" b="1" dirty="0">
                <a:solidFill>
                  <a:srgbClr val="FF3300"/>
                </a:solidFill>
                <a:effectLst/>
              </a:rPr>
              <a:t>π</a:t>
            </a:r>
            <a:r>
              <a:rPr lang="en-US" altLang="ru-RU" sz="4000" b="1" baseline="30000" dirty="0">
                <a:solidFill>
                  <a:srgbClr val="FF3300"/>
                </a:solidFill>
                <a:effectLst/>
              </a:rPr>
              <a:t>-</a:t>
            </a:r>
            <a:r>
              <a:rPr lang="en-US" altLang="ru-RU" sz="4000" b="1" dirty="0">
                <a:solidFill>
                  <a:srgbClr val="FF3300"/>
                </a:solidFill>
                <a:effectLst/>
              </a:rPr>
              <a:t>p</a:t>
            </a:r>
            <a:r>
              <a:rPr lang="en-US" altLang="ru-RU" sz="4000" b="1" baseline="-25000" dirty="0">
                <a:solidFill>
                  <a:srgbClr val="FF3300"/>
                </a:solidFill>
                <a:effectLst/>
              </a:rPr>
              <a:t>↑</a:t>
            </a:r>
            <a:r>
              <a:rPr lang="en-US" altLang="ru-RU" sz="4000" b="1" dirty="0">
                <a:solidFill>
                  <a:srgbClr val="FF3300"/>
                </a:solidFill>
                <a:effectLst/>
              </a:rPr>
              <a:t>→</a:t>
            </a:r>
            <a:r>
              <a:rPr lang="el-GR" altLang="ru-RU" sz="4000" b="1" dirty="0">
                <a:solidFill>
                  <a:srgbClr val="FF3300"/>
                </a:solidFill>
                <a:effectLst/>
              </a:rPr>
              <a:t>π</a:t>
            </a:r>
            <a:r>
              <a:rPr lang="en-US" altLang="ru-RU" sz="4000" b="1" baseline="30000" dirty="0">
                <a:solidFill>
                  <a:srgbClr val="FF3300"/>
                </a:solidFill>
                <a:effectLst/>
              </a:rPr>
              <a:t>0</a:t>
            </a:r>
            <a:r>
              <a:rPr lang="en-US" altLang="ru-RU" sz="4000" b="1" dirty="0">
                <a:solidFill>
                  <a:srgbClr val="FF3300"/>
                </a:solidFill>
                <a:effectLst/>
              </a:rPr>
              <a:t>n</a:t>
            </a:r>
            <a:endParaRPr lang="ru-RU" dirty="0"/>
          </a:p>
        </p:txBody>
      </p:sp>
      <p:sp>
        <p:nvSpPr>
          <p:cNvPr id="5" name="Дата 4"/>
          <p:cNvSpPr>
            <a:spLocks noGrp="1"/>
          </p:cNvSpPr>
          <p:nvPr>
            <p:ph type="dt" sz="half" idx="10"/>
          </p:nvPr>
        </p:nvSpPr>
        <p:spPr/>
        <p:txBody>
          <a:bodyPr/>
          <a:lstStyle/>
          <a:p>
            <a:r>
              <a:rPr lang="en-US" altLang="ru-RU" dirty="0"/>
              <a:t>17</a:t>
            </a:r>
            <a:r>
              <a:rPr lang="ru-RU" altLang="ru-RU" dirty="0"/>
              <a:t>.</a:t>
            </a:r>
            <a:r>
              <a:rPr lang="en-US" altLang="ru-RU" dirty="0"/>
              <a:t>01</a:t>
            </a:r>
            <a:r>
              <a:rPr lang="ru-RU" altLang="ru-RU" dirty="0"/>
              <a:t>.201</a:t>
            </a:r>
            <a:r>
              <a:rPr lang="en-US" altLang="ru-RU" dirty="0"/>
              <a:t>8</a:t>
            </a:r>
            <a:endParaRPr lang="ru-RU" altLang="ru-RU" dirty="0"/>
          </a:p>
        </p:txBody>
      </p:sp>
      <p:sp>
        <p:nvSpPr>
          <p:cNvPr id="6" name="Нижний колонтитул 5"/>
          <p:cNvSpPr>
            <a:spLocks noGrp="1"/>
          </p:cNvSpPr>
          <p:nvPr>
            <p:ph type="ftr" sz="quarter" idx="11"/>
          </p:nvPr>
        </p:nvSpPr>
        <p:spPr/>
        <p:txBody>
          <a:bodyPr/>
          <a:lstStyle/>
          <a:p>
            <a:r>
              <a:rPr lang="ru-RU" altLang="ru-RU" dirty="0"/>
              <a:t>В. Мочалов, </a:t>
            </a:r>
            <a:r>
              <a:rPr lang="ru-RU" altLang="ru-RU" dirty="0">
                <a:solidFill>
                  <a:srgbClr val="FFFFFF"/>
                </a:solidFill>
              </a:rPr>
              <a:t>Семинар ЛЯП</a:t>
            </a:r>
            <a:endParaRPr lang="ru-RU" altLang="ru-RU" dirty="0"/>
          </a:p>
        </p:txBody>
      </p:sp>
      <p:sp>
        <p:nvSpPr>
          <p:cNvPr id="7" name="Номер слайда 6"/>
          <p:cNvSpPr>
            <a:spLocks noGrp="1"/>
          </p:cNvSpPr>
          <p:nvPr>
            <p:ph type="sldNum" sz="quarter" idx="12"/>
          </p:nvPr>
        </p:nvSpPr>
        <p:spPr/>
        <p:txBody>
          <a:bodyPr/>
          <a:lstStyle/>
          <a:p>
            <a:fld id="{D64476E5-E4F1-45B2-B94E-1D3180B60DD4}" type="slidenum">
              <a:rPr lang="ru-RU" altLang="ru-RU" smtClean="0">
                <a:solidFill>
                  <a:srgbClr val="FFFFFF"/>
                </a:solidFill>
              </a:rPr>
              <a:pPr/>
              <a:t>61</a:t>
            </a:fld>
            <a:endParaRPr lang="ru-RU" altLang="ru-RU">
              <a:solidFill>
                <a:srgbClr val="FFFFFF"/>
              </a:solidFill>
            </a:endParaRPr>
          </a:p>
        </p:txBody>
      </p:sp>
      <p:sp>
        <p:nvSpPr>
          <p:cNvPr id="8" name="Rectangle 3"/>
          <p:cNvSpPr>
            <a:spLocks noGrp="1" noChangeArrowheads="1"/>
          </p:cNvSpPr>
          <p:nvPr>
            <p:ph sz="half" idx="2"/>
          </p:nvPr>
        </p:nvSpPr>
        <p:spPr>
          <a:xfrm>
            <a:off x="5364088" y="1600200"/>
            <a:ext cx="3322712" cy="4530725"/>
          </a:xfrm>
        </p:spPr>
        <p:txBody>
          <a:bodyPr/>
          <a:lstStyle/>
          <a:p>
            <a:pPr>
              <a:lnSpc>
                <a:spcPct val="90000"/>
              </a:lnSpc>
            </a:pPr>
            <a:r>
              <a:rPr lang="ru-RU" altLang="ru-RU" sz="2000" dirty="0">
                <a:effectLst/>
              </a:rPr>
              <a:t>Поляризация</a:t>
            </a:r>
            <a:r>
              <a:rPr lang="en-US" altLang="ru-RU" sz="2000" dirty="0">
                <a:effectLst/>
              </a:rPr>
              <a:t> </a:t>
            </a:r>
            <a:r>
              <a:rPr lang="ru-RU" altLang="ru-RU" sz="2000" i="1" dirty="0">
                <a:effectLst/>
              </a:rPr>
              <a:t>P(t) </a:t>
            </a:r>
            <a:r>
              <a:rPr lang="ru-RU" altLang="ru-RU" sz="2000" dirty="0">
                <a:effectLst/>
              </a:rPr>
              <a:t>в</a:t>
            </a:r>
            <a:r>
              <a:rPr lang="en-US" altLang="ru-RU" sz="2000" dirty="0">
                <a:effectLst/>
              </a:rPr>
              <a:t> </a:t>
            </a:r>
            <a:r>
              <a:rPr lang="ru-RU" altLang="ru-RU" sz="2000" dirty="0">
                <a:effectLst/>
              </a:rPr>
              <a:t>области 0&lt;</a:t>
            </a:r>
            <a:r>
              <a:rPr lang="en-US" altLang="ru-RU" sz="2000" dirty="0">
                <a:effectLst/>
              </a:rPr>
              <a:t>|</a:t>
            </a:r>
            <a:r>
              <a:rPr lang="ru-RU" altLang="ru-RU" sz="2000" dirty="0">
                <a:effectLst/>
              </a:rPr>
              <a:t>t</a:t>
            </a:r>
            <a:r>
              <a:rPr lang="en-US" altLang="ru-RU" sz="2000" dirty="0">
                <a:effectLst/>
              </a:rPr>
              <a:t>|</a:t>
            </a:r>
            <a:r>
              <a:rPr lang="ru-RU" altLang="ru-RU" sz="2000" dirty="0">
                <a:effectLst/>
              </a:rPr>
              <a:t>&lt;0.35</a:t>
            </a:r>
            <a:r>
              <a:rPr lang="en-US" altLang="ru-RU" sz="2000" dirty="0">
                <a:effectLst/>
              </a:rPr>
              <a:t> </a:t>
            </a:r>
            <a:r>
              <a:rPr lang="ru-RU" altLang="ru-RU" sz="2000" dirty="0">
                <a:effectLst/>
              </a:rPr>
              <a:t>(</a:t>
            </a:r>
            <a:r>
              <a:rPr lang="ru-RU" altLang="ru-RU" sz="2000" dirty="0" err="1">
                <a:effectLst/>
              </a:rPr>
              <a:t>GeV</a:t>
            </a:r>
            <a:r>
              <a:rPr lang="ru-RU" altLang="ru-RU" sz="2000" dirty="0">
                <a:effectLst/>
              </a:rPr>
              <a:t>/c)</a:t>
            </a:r>
            <a:r>
              <a:rPr lang="ru-RU" altLang="ru-RU" sz="2000" baseline="30000" dirty="0">
                <a:effectLst/>
              </a:rPr>
              <a:t>2</a:t>
            </a:r>
            <a:r>
              <a:rPr lang="ru-RU" altLang="ru-RU" sz="2000" dirty="0">
                <a:effectLst/>
              </a:rPr>
              <a:t> равна (5.0</a:t>
            </a:r>
            <a:r>
              <a:rPr lang="ru-RU" altLang="ru-RU" sz="2000" dirty="0">
                <a:effectLst/>
                <a:sym typeface="Symbol" pitchFamily="18" charset="2"/>
              </a:rPr>
              <a:t></a:t>
            </a:r>
            <a:r>
              <a:rPr lang="ru-RU" altLang="ru-RU" sz="2000" dirty="0">
                <a:effectLst/>
              </a:rPr>
              <a:t>0.7)</a:t>
            </a:r>
            <a:r>
              <a:rPr lang="en-US" altLang="ru-RU" sz="2000" dirty="0">
                <a:effectLst/>
              </a:rPr>
              <a:t>%</a:t>
            </a:r>
            <a:r>
              <a:rPr lang="ru-RU" altLang="ru-RU" sz="2000" dirty="0">
                <a:effectLst/>
              </a:rPr>
              <a:t>. </a:t>
            </a:r>
          </a:p>
          <a:p>
            <a:pPr>
              <a:lnSpc>
                <a:spcPct val="90000"/>
              </a:lnSpc>
            </a:pPr>
            <a:r>
              <a:rPr lang="ru-RU" altLang="ru-RU" sz="2000" dirty="0">
                <a:effectLst/>
              </a:rPr>
              <a:t>Существует локальный минимум в области при t</a:t>
            </a:r>
            <a:r>
              <a:rPr lang="en-US" altLang="ru-RU" sz="2000" dirty="0">
                <a:effectLst/>
              </a:rPr>
              <a:t>=</a:t>
            </a:r>
            <a:r>
              <a:rPr lang="ru-RU" altLang="ru-RU" sz="2000" dirty="0">
                <a:effectLst/>
              </a:rPr>
              <a:t>-0.2</a:t>
            </a:r>
            <a:r>
              <a:rPr lang="en-US" altLang="ru-RU" sz="2000" dirty="0">
                <a:effectLst/>
              </a:rPr>
              <a:t>5 </a:t>
            </a:r>
            <a:r>
              <a:rPr lang="ru-RU" altLang="ru-RU" sz="2000" dirty="0">
                <a:effectLst/>
              </a:rPr>
              <a:t>(</a:t>
            </a:r>
            <a:r>
              <a:rPr lang="ru-RU" altLang="ru-RU" sz="2000" dirty="0" err="1">
                <a:effectLst/>
              </a:rPr>
              <a:t>GeV</a:t>
            </a:r>
            <a:r>
              <a:rPr lang="ru-RU" altLang="ru-RU" sz="2000" dirty="0">
                <a:effectLst/>
              </a:rPr>
              <a:t>/c)</a:t>
            </a:r>
            <a:r>
              <a:rPr lang="ru-RU" altLang="ru-RU" sz="2000" baseline="30000" dirty="0">
                <a:effectLst/>
              </a:rPr>
              <a:t>2.</a:t>
            </a:r>
          </a:p>
          <a:p>
            <a:pPr>
              <a:lnSpc>
                <a:spcPct val="90000"/>
              </a:lnSpc>
            </a:pPr>
            <a:r>
              <a:rPr lang="ru-RU" altLang="ru-RU" sz="2000" dirty="0">
                <a:effectLst/>
              </a:rPr>
              <a:t>Поляризация имеет минимум в области минимума в дифференциальном сечении</a:t>
            </a:r>
            <a:r>
              <a:rPr lang="en-US" altLang="ru-RU" sz="2000" dirty="0">
                <a:effectLst/>
              </a:rPr>
              <a:t>. </a:t>
            </a:r>
            <a:endParaRPr lang="ru-RU" altLang="ru-RU" sz="2000" dirty="0">
              <a:effectLst/>
            </a:endParaRPr>
          </a:p>
          <a:p>
            <a:pPr>
              <a:lnSpc>
                <a:spcPct val="90000"/>
              </a:lnSpc>
            </a:pPr>
            <a:r>
              <a:rPr lang="ru-RU" altLang="ru-RU" sz="2000" dirty="0">
                <a:effectLst/>
              </a:rPr>
              <a:t>Поляризация осциллирует</a:t>
            </a:r>
            <a:r>
              <a:rPr lang="en-US" altLang="ru-RU" sz="2000" dirty="0">
                <a:effectLst/>
              </a:rPr>
              <a:t>. </a:t>
            </a:r>
            <a:endParaRPr lang="ru-RU" altLang="ru-RU" sz="2000" dirty="0">
              <a:effectLst/>
            </a:endParaRPr>
          </a:p>
        </p:txBody>
      </p:sp>
      <p:pic>
        <p:nvPicPr>
          <p:cNvPr id="9" name="Picture 5" descr="prozapi0n"/>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259632" y="1629286"/>
            <a:ext cx="3783135" cy="2015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6" descr="cross_sect_pi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12" y="3645024"/>
            <a:ext cx="4319711" cy="2594064"/>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4"/>
          <p:cNvSpPr txBox="1">
            <a:spLocks noChangeArrowheads="1"/>
          </p:cNvSpPr>
          <p:nvPr/>
        </p:nvSpPr>
        <p:spPr bwMode="auto">
          <a:xfrm>
            <a:off x="468313" y="4797425"/>
            <a:ext cx="511175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ru-RU" dirty="0">
                <a:solidFill>
                  <a:srgbClr val="FFFFFF"/>
                </a:solidFill>
              </a:rPr>
              <a:t>V.D. </a:t>
            </a:r>
            <a:r>
              <a:rPr lang="en-US" altLang="ru-RU" dirty="0" err="1">
                <a:solidFill>
                  <a:srgbClr val="FFFFFF"/>
                </a:solidFill>
              </a:rPr>
              <a:t>Apokin</a:t>
            </a:r>
            <a:r>
              <a:rPr lang="en-US" altLang="ru-RU" dirty="0">
                <a:solidFill>
                  <a:srgbClr val="FFFFFF"/>
                </a:solidFill>
              </a:rPr>
              <a:t> et al., </a:t>
            </a:r>
            <a:r>
              <a:rPr lang="en-US" altLang="ru-RU" dirty="0" err="1">
                <a:solidFill>
                  <a:srgbClr val="FFFFFF"/>
                </a:solidFill>
              </a:rPr>
              <a:t>Sov</a:t>
            </a:r>
            <a:r>
              <a:rPr lang="en-US" altLang="ru-RU" dirty="0">
                <a:solidFill>
                  <a:srgbClr val="FFFFFF"/>
                </a:solidFill>
              </a:rPr>
              <a:t>. J. </a:t>
            </a:r>
            <a:r>
              <a:rPr lang="en-US" altLang="ru-RU" dirty="0" err="1">
                <a:solidFill>
                  <a:srgbClr val="FFFFFF"/>
                </a:solidFill>
              </a:rPr>
              <a:t>Nucl</a:t>
            </a:r>
            <a:r>
              <a:rPr lang="en-US" altLang="ru-RU" dirty="0">
                <a:solidFill>
                  <a:srgbClr val="FFFFFF"/>
                </a:solidFill>
              </a:rPr>
              <a:t>. Phys. 45:840, 1987, [Yad.Fiz.45:1355-1357,1987]</a:t>
            </a:r>
          </a:p>
          <a:p>
            <a:pPr>
              <a:spcBef>
                <a:spcPct val="50000"/>
              </a:spcBef>
            </a:pPr>
            <a:r>
              <a:rPr lang="ru-RU" altLang="ru-RU" dirty="0">
                <a:solidFill>
                  <a:srgbClr val="FFFFFF"/>
                </a:solidFill>
                <a:hlinkClick r:id="rId4"/>
              </a:rPr>
              <a:t>V.D. </a:t>
            </a:r>
            <a:r>
              <a:rPr lang="ru-RU" altLang="ru-RU" dirty="0" err="1">
                <a:solidFill>
                  <a:srgbClr val="FFFFFF"/>
                </a:solidFill>
                <a:hlinkClick r:id="rId4"/>
              </a:rPr>
              <a:t>Apokin</a:t>
            </a:r>
            <a:r>
              <a:rPr lang="ru-RU" altLang="ru-RU" dirty="0">
                <a:solidFill>
                  <a:srgbClr val="FFFFFF"/>
                </a:solidFill>
                <a:hlinkClick r:id="rId4"/>
              </a:rPr>
              <a:t> </a:t>
            </a:r>
            <a:r>
              <a:rPr lang="ru-RU" altLang="ru-RU" dirty="0" err="1">
                <a:solidFill>
                  <a:srgbClr val="FFFFFF"/>
                </a:solidFill>
                <a:hlinkClick r:id="rId4"/>
              </a:rPr>
              <a:t>et</a:t>
            </a:r>
            <a:r>
              <a:rPr lang="ru-RU" altLang="ru-RU" dirty="0">
                <a:solidFill>
                  <a:srgbClr val="FFFFFF"/>
                </a:solidFill>
                <a:hlinkClick r:id="rId4"/>
              </a:rPr>
              <a:t> </a:t>
            </a:r>
            <a:r>
              <a:rPr lang="ru-RU" altLang="ru-RU" dirty="0" err="1">
                <a:solidFill>
                  <a:srgbClr val="FFFFFF"/>
                </a:solidFill>
                <a:hlinkClick r:id="rId4"/>
              </a:rPr>
              <a:t>al</a:t>
            </a:r>
            <a:r>
              <a:rPr lang="ru-RU" altLang="ru-RU" dirty="0">
                <a:solidFill>
                  <a:srgbClr val="FFFFFF"/>
                </a:solidFill>
                <a:hlinkClick r:id="rId4"/>
              </a:rPr>
              <a:t>.</a:t>
            </a:r>
            <a:r>
              <a:rPr lang="en-US" altLang="ru-RU" dirty="0">
                <a:solidFill>
                  <a:srgbClr val="FFFFFF"/>
                </a:solidFill>
                <a:hlinkClick r:id="rId4"/>
              </a:rPr>
              <a:t> </a:t>
            </a:r>
            <a:r>
              <a:rPr lang="ru-RU" altLang="ru-RU" dirty="0">
                <a:solidFill>
                  <a:srgbClr val="FFFFFF"/>
                </a:solidFill>
                <a:hlinkClick r:id="rId4"/>
              </a:rPr>
              <a:t>Z.Phys.C15:293,1982</a:t>
            </a:r>
            <a:r>
              <a:rPr lang="ru-RU" altLang="ru-RU" dirty="0">
                <a:solidFill>
                  <a:srgbClr val="FFFFFF"/>
                </a:solidFill>
              </a:rPr>
              <a:t> </a:t>
            </a:r>
          </a:p>
        </p:txBody>
      </p:sp>
    </p:spTree>
    <p:extLst>
      <p:ext uri="{BB962C8B-B14F-4D97-AF65-F5344CB8AC3E}">
        <p14:creationId xmlns:p14="http://schemas.microsoft.com/office/powerpoint/2010/main" val="87438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 calcmode="lin" valueType="num">
                                      <p:cBhvr additive="base">
                                        <p:cTn id="17"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3" end="3"/>
                                            </p:txEl>
                                          </p:spTgt>
                                        </p:tgtEl>
                                        <p:attrNameLst>
                                          <p:attrName>ppt_y</p:attrName>
                                        </p:attrNameLst>
                                      </p:cBhvr>
                                      <p:tavLst>
                                        <p:tav tm="0">
                                          <p:val>
                                            <p:strVal val="1+#ppt_h/2"/>
                                          </p:val>
                                        </p:tav>
                                        <p:tav tm="100000">
                                          <p:val>
                                            <p:strVal val="#ppt_y"/>
                                          </p:val>
                                        </p:tav>
                                      </p:tavLst>
                                    </p:anim>
                                  </p:childTnLst>
                                </p:cTn>
                              </p:par>
                              <p:par>
                                <p:cTn id="19" presetID="2" presetClass="exit" presetSubtype="4" fill="hold" nodeType="withEffect">
                                  <p:stCondLst>
                                    <p:cond delay="0"/>
                                  </p:stCondLst>
                                  <p:childTnLst>
                                    <p:anim calcmode="lin" valueType="num">
                                      <p:cBhvr additive="base">
                                        <p:cTn id="20" dur="500"/>
                                        <p:tgtEl>
                                          <p:spTgt spid="10"/>
                                        </p:tgtEl>
                                        <p:attrNameLst>
                                          <p:attrName>ppt_x</p:attrName>
                                        </p:attrNameLst>
                                      </p:cBhvr>
                                      <p:tavLst>
                                        <p:tav tm="0">
                                          <p:val>
                                            <p:strVal val="ppt_x"/>
                                          </p:val>
                                        </p:tav>
                                        <p:tav tm="100000">
                                          <p:val>
                                            <p:strVal val="ppt_x"/>
                                          </p:val>
                                        </p:tav>
                                      </p:tavLst>
                                    </p:anim>
                                    <p:anim calcmode="lin" valueType="num">
                                      <p:cBhvr additive="base">
                                        <p:cTn id="21" dur="500"/>
                                        <p:tgtEl>
                                          <p:spTgt spid="10"/>
                                        </p:tgtEl>
                                        <p:attrNameLst>
                                          <p:attrName>ppt_y</p:attrName>
                                        </p:attrNameLst>
                                      </p:cBhvr>
                                      <p:tavLst>
                                        <p:tav tm="0">
                                          <p:val>
                                            <p:strVal val="ppt_y"/>
                                          </p:val>
                                        </p:tav>
                                        <p:tav tm="100000">
                                          <p:val>
                                            <p:strVal val="1+ppt_h/2"/>
                                          </p:val>
                                        </p:tav>
                                      </p:tavLst>
                                    </p:anim>
                                    <p:set>
                                      <p:cBhvr>
                                        <p:cTn id="2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Дата 5"/>
          <p:cNvSpPr>
            <a:spLocks noGrp="1"/>
          </p:cNvSpPr>
          <p:nvPr>
            <p:ph type="dt" sz="half" idx="10"/>
          </p:nvPr>
        </p:nvSpPr>
        <p:spPr/>
        <p:txBody>
          <a:bodyPr/>
          <a:lstStyle/>
          <a:p>
            <a:r>
              <a:rPr lang="en-US" altLang="ru-RU" dirty="0"/>
              <a:t>17</a:t>
            </a:r>
            <a:r>
              <a:rPr lang="ru-RU" altLang="ru-RU" dirty="0"/>
              <a:t>.</a:t>
            </a:r>
            <a:r>
              <a:rPr lang="en-US" altLang="ru-RU" dirty="0"/>
              <a:t>01</a:t>
            </a:r>
            <a:r>
              <a:rPr lang="ru-RU" altLang="ru-RU" dirty="0"/>
              <a:t>.201</a:t>
            </a:r>
            <a:r>
              <a:rPr lang="en-US" altLang="ru-RU" dirty="0"/>
              <a:t>8</a:t>
            </a:r>
            <a:endParaRPr lang="ru-RU" altLang="ru-RU" dirty="0"/>
          </a:p>
        </p:txBody>
      </p:sp>
      <p:sp>
        <p:nvSpPr>
          <p:cNvPr id="9" name="Нижний колонтитул 6"/>
          <p:cNvSpPr>
            <a:spLocks noGrp="1"/>
          </p:cNvSpPr>
          <p:nvPr>
            <p:ph type="ftr" sz="quarter" idx="11"/>
          </p:nvPr>
        </p:nvSpPr>
        <p:spPr/>
        <p:txBody>
          <a:bodyPr/>
          <a:lstStyle/>
          <a:p>
            <a:r>
              <a:rPr lang="ru-RU" altLang="ru-RU" dirty="0"/>
              <a:t>В. Мочалов, </a:t>
            </a:r>
            <a:r>
              <a:rPr lang="ru-RU" altLang="ru-RU" dirty="0">
                <a:solidFill>
                  <a:srgbClr val="FFFFFF"/>
                </a:solidFill>
              </a:rPr>
              <a:t>Семинар ЛЯП</a:t>
            </a:r>
            <a:endParaRPr lang="ru-RU" altLang="ru-RU" dirty="0"/>
          </a:p>
        </p:txBody>
      </p:sp>
      <p:sp>
        <p:nvSpPr>
          <p:cNvPr id="10" name="Номер слайда 7"/>
          <p:cNvSpPr>
            <a:spLocks noGrp="1"/>
          </p:cNvSpPr>
          <p:nvPr>
            <p:ph type="sldNum" sz="quarter" idx="12"/>
          </p:nvPr>
        </p:nvSpPr>
        <p:spPr/>
        <p:txBody>
          <a:bodyPr/>
          <a:lstStyle/>
          <a:p>
            <a:fld id="{820BDFDE-B87D-4FF9-BC14-5692DD4BCAEF}" type="slidenum">
              <a:rPr lang="ru-RU" altLang="ru-RU">
                <a:solidFill>
                  <a:srgbClr val="FFFFFF"/>
                </a:solidFill>
              </a:rPr>
              <a:pPr/>
              <a:t>62</a:t>
            </a:fld>
            <a:endParaRPr lang="ru-RU" altLang="ru-RU">
              <a:solidFill>
                <a:srgbClr val="FFFFFF"/>
              </a:solidFill>
            </a:endParaRPr>
          </a:p>
        </p:txBody>
      </p:sp>
      <p:sp>
        <p:nvSpPr>
          <p:cNvPr id="108546" name="Rectangle 2"/>
          <p:cNvSpPr>
            <a:spLocks noGrp="1" noChangeArrowheads="1"/>
          </p:cNvSpPr>
          <p:nvPr>
            <p:ph type="title"/>
          </p:nvPr>
        </p:nvSpPr>
        <p:spPr/>
        <p:txBody>
          <a:bodyPr/>
          <a:lstStyle/>
          <a:p>
            <a:r>
              <a:rPr lang="ru-RU" altLang="ru-RU" sz="3200"/>
              <a:t>Поляризация в реакциях</a:t>
            </a:r>
            <a:r>
              <a:rPr lang="en-US" altLang="ru-RU" sz="3200"/>
              <a:t> </a:t>
            </a:r>
            <a:br>
              <a:rPr lang="en-US" altLang="ru-RU" sz="3200"/>
            </a:br>
            <a:r>
              <a:rPr lang="el-GR" altLang="ru-RU" sz="3200" b="1">
                <a:solidFill>
                  <a:srgbClr val="FF3300"/>
                </a:solidFill>
                <a:effectLst/>
              </a:rPr>
              <a:t>π</a:t>
            </a:r>
            <a:r>
              <a:rPr lang="en-US" altLang="ru-RU" sz="3200" b="1" baseline="30000">
                <a:solidFill>
                  <a:srgbClr val="FF3300"/>
                </a:solidFill>
                <a:effectLst/>
              </a:rPr>
              <a:t>-</a:t>
            </a:r>
            <a:r>
              <a:rPr lang="en-US" altLang="ru-RU" sz="3200" b="1">
                <a:solidFill>
                  <a:srgbClr val="FF3300"/>
                </a:solidFill>
                <a:effectLst/>
              </a:rPr>
              <a:t>p</a:t>
            </a:r>
            <a:r>
              <a:rPr lang="en-US" altLang="ru-RU" sz="3200" b="1" baseline="-25000">
                <a:solidFill>
                  <a:srgbClr val="FF3300"/>
                </a:solidFill>
                <a:effectLst/>
              </a:rPr>
              <a:t>↑</a:t>
            </a:r>
            <a:r>
              <a:rPr lang="en-US" altLang="ru-RU" sz="3200" b="1">
                <a:solidFill>
                  <a:srgbClr val="FF3300"/>
                </a:solidFill>
                <a:effectLst/>
              </a:rPr>
              <a:t>→</a:t>
            </a:r>
            <a:r>
              <a:rPr lang="el-GR" altLang="ru-RU" sz="3200" b="1">
                <a:solidFill>
                  <a:srgbClr val="FF3300"/>
                </a:solidFill>
                <a:effectLst/>
                <a:sym typeface="Symbol" pitchFamily="18" charset="2"/>
              </a:rPr>
              <a:t></a:t>
            </a:r>
            <a:r>
              <a:rPr lang="en-US" altLang="ru-RU" sz="3200" b="1">
                <a:solidFill>
                  <a:srgbClr val="FF3300"/>
                </a:solidFill>
                <a:effectLst/>
              </a:rPr>
              <a:t>n </a:t>
            </a:r>
            <a:r>
              <a:rPr lang="en-US" altLang="ru-RU" sz="3200"/>
              <a:t>and </a:t>
            </a:r>
            <a:r>
              <a:rPr lang="el-GR" altLang="ru-RU" sz="3200" b="1">
                <a:solidFill>
                  <a:srgbClr val="FF3300"/>
                </a:solidFill>
                <a:effectLst/>
              </a:rPr>
              <a:t>π</a:t>
            </a:r>
            <a:r>
              <a:rPr lang="en-US" altLang="ru-RU" sz="3200" b="1" baseline="30000">
                <a:solidFill>
                  <a:srgbClr val="FF3300"/>
                </a:solidFill>
                <a:effectLst/>
              </a:rPr>
              <a:t>-</a:t>
            </a:r>
            <a:r>
              <a:rPr lang="en-US" altLang="ru-RU" sz="3200" b="1">
                <a:solidFill>
                  <a:srgbClr val="FF3300"/>
                </a:solidFill>
                <a:effectLst/>
              </a:rPr>
              <a:t>p</a:t>
            </a:r>
            <a:r>
              <a:rPr lang="en-US" altLang="ru-RU" sz="3200" b="1" baseline="-25000">
                <a:solidFill>
                  <a:srgbClr val="FF3300"/>
                </a:solidFill>
                <a:effectLst/>
              </a:rPr>
              <a:t>↑</a:t>
            </a:r>
            <a:r>
              <a:rPr lang="en-US" altLang="ru-RU" sz="3200" b="1">
                <a:solidFill>
                  <a:srgbClr val="FF3300"/>
                </a:solidFill>
                <a:effectLst/>
              </a:rPr>
              <a:t>→</a:t>
            </a:r>
            <a:r>
              <a:rPr lang="el-GR" altLang="ru-RU" sz="3200" b="1">
                <a:solidFill>
                  <a:srgbClr val="FF3300"/>
                </a:solidFill>
                <a:effectLst/>
                <a:sym typeface="Symbol" pitchFamily="18" charset="2"/>
              </a:rPr>
              <a:t></a:t>
            </a:r>
            <a:r>
              <a:rPr lang="en-US" altLang="ru-RU" sz="3200" b="1">
                <a:solidFill>
                  <a:srgbClr val="FF3300"/>
                </a:solidFill>
                <a:effectLst/>
                <a:sym typeface="Symbol" pitchFamily="18" charset="2"/>
              </a:rPr>
              <a:t>’(958)</a:t>
            </a:r>
            <a:r>
              <a:rPr lang="en-US" altLang="ru-RU" sz="3200" b="1">
                <a:solidFill>
                  <a:srgbClr val="FF3300"/>
                </a:solidFill>
                <a:effectLst/>
              </a:rPr>
              <a:t>n</a:t>
            </a:r>
            <a:r>
              <a:rPr lang="en-US" altLang="ru-RU" sz="4000"/>
              <a:t> </a:t>
            </a:r>
            <a:endParaRPr lang="ru-RU" altLang="ru-RU" sz="4000"/>
          </a:p>
        </p:txBody>
      </p:sp>
      <p:sp>
        <p:nvSpPr>
          <p:cNvPr id="108547" name="Rectangle 3"/>
          <p:cNvSpPr>
            <a:spLocks noGrp="1" noChangeArrowheads="1"/>
          </p:cNvSpPr>
          <p:nvPr>
            <p:ph type="body" sz="half" idx="3"/>
          </p:nvPr>
        </p:nvSpPr>
        <p:spPr>
          <a:xfrm>
            <a:off x="4572000" y="1600200"/>
            <a:ext cx="4114800" cy="3700463"/>
          </a:xfrm>
        </p:spPr>
        <p:txBody>
          <a:bodyPr/>
          <a:lstStyle/>
          <a:p>
            <a:pPr>
              <a:lnSpc>
                <a:spcPct val="80000"/>
              </a:lnSpc>
            </a:pPr>
            <a:r>
              <a:rPr lang="ru-RU" altLang="ru-RU" sz="1800"/>
              <a:t>Поляризация в реакции </a:t>
            </a:r>
            <a:r>
              <a:rPr lang="el-GR" altLang="ru-RU" sz="1800" b="1">
                <a:solidFill>
                  <a:srgbClr val="FF3300"/>
                </a:solidFill>
                <a:effectLst/>
              </a:rPr>
              <a:t>π</a:t>
            </a:r>
            <a:r>
              <a:rPr lang="en-US" altLang="ru-RU" sz="1800" b="1" baseline="30000">
                <a:solidFill>
                  <a:srgbClr val="FF3300"/>
                </a:solidFill>
                <a:effectLst/>
              </a:rPr>
              <a:t>-</a:t>
            </a:r>
            <a:r>
              <a:rPr lang="en-US" altLang="ru-RU" sz="1800" b="1">
                <a:solidFill>
                  <a:srgbClr val="FF3300"/>
                </a:solidFill>
                <a:effectLst/>
              </a:rPr>
              <a:t>p</a:t>
            </a:r>
            <a:r>
              <a:rPr lang="en-US" altLang="ru-RU" sz="1800" b="1" baseline="-25000">
                <a:solidFill>
                  <a:srgbClr val="FF3300"/>
                </a:solidFill>
                <a:effectLst/>
              </a:rPr>
              <a:t>↑</a:t>
            </a:r>
            <a:r>
              <a:rPr lang="en-US" altLang="ru-RU" sz="1800" b="1">
                <a:solidFill>
                  <a:srgbClr val="FF3300"/>
                </a:solidFill>
                <a:effectLst/>
              </a:rPr>
              <a:t>→</a:t>
            </a:r>
            <a:r>
              <a:rPr lang="el-GR" altLang="ru-RU" sz="1800" b="1">
                <a:solidFill>
                  <a:srgbClr val="FF3300"/>
                </a:solidFill>
                <a:effectLst/>
                <a:sym typeface="Symbol" pitchFamily="18" charset="2"/>
              </a:rPr>
              <a:t></a:t>
            </a:r>
            <a:r>
              <a:rPr lang="en-US" altLang="ru-RU" sz="1800" b="1">
                <a:solidFill>
                  <a:srgbClr val="FF3300"/>
                </a:solidFill>
                <a:effectLst/>
              </a:rPr>
              <a:t>n </a:t>
            </a:r>
            <a:r>
              <a:rPr lang="ru-RU" altLang="ru-RU" sz="1800" b="1">
                <a:effectLst/>
              </a:rPr>
              <a:t>при</a:t>
            </a:r>
            <a:r>
              <a:rPr lang="ru-RU" altLang="ru-RU" sz="1800" b="1">
                <a:solidFill>
                  <a:srgbClr val="FF3300"/>
                </a:solidFill>
                <a:effectLst/>
              </a:rPr>
              <a:t> </a:t>
            </a:r>
            <a:r>
              <a:rPr lang="en-US" altLang="ru-RU" sz="1800"/>
              <a:t>40 </a:t>
            </a:r>
            <a:r>
              <a:rPr lang="ru-RU" altLang="ru-RU" sz="1800"/>
              <a:t>ГэВ велика в широком интервале </a:t>
            </a:r>
            <a:r>
              <a:rPr lang="en-US" altLang="ru-RU" sz="1800"/>
              <a:t>0.05&lt;-t&lt;1.6 (GeV/c)</a:t>
            </a:r>
            <a:r>
              <a:rPr lang="en-US" altLang="ru-RU" sz="1800" baseline="30000"/>
              <a:t>2</a:t>
            </a:r>
            <a:r>
              <a:rPr lang="en-US" altLang="ru-RU" sz="1800"/>
              <a:t> </a:t>
            </a:r>
            <a:r>
              <a:rPr lang="ru-RU" altLang="ru-RU" sz="1800"/>
              <a:t>и достигает величины </a:t>
            </a:r>
            <a:r>
              <a:rPr lang="en-US" altLang="ru-RU" sz="1800"/>
              <a:t>A</a:t>
            </a:r>
            <a:r>
              <a:rPr lang="en-US" altLang="ru-RU" sz="1800" baseline="-25000"/>
              <a:t>N</a:t>
            </a:r>
            <a:r>
              <a:rPr lang="en-US" altLang="ru-RU" sz="1800"/>
              <a:t>=(-44</a:t>
            </a:r>
            <a:r>
              <a:rPr lang="en-US" altLang="ru-RU" sz="1800">
                <a:sym typeface="Symbol" pitchFamily="18" charset="2"/>
              </a:rPr>
              <a:t></a:t>
            </a:r>
            <a:r>
              <a:rPr lang="en-US" altLang="ru-RU" sz="1800"/>
              <a:t>11)% </a:t>
            </a:r>
            <a:r>
              <a:rPr lang="ru-RU" altLang="ru-RU" sz="1800"/>
              <a:t>в области </a:t>
            </a:r>
            <a:r>
              <a:rPr lang="en-US" altLang="ru-RU" sz="1800"/>
              <a:t>|t| 0.8-1.6 (GeV/c)</a:t>
            </a:r>
            <a:r>
              <a:rPr lang="en-US" altLang="ru-RU" sz="1800" baseline="30000"/>
              <a:t>2</a:t>
            </a:r>
            <a:endParaRPr lang="en-US" altLang="ru-RU" sz="1800"/>
          </a:p>
          <a:p>
            <a:pPr>
              <a:lnSpc>
                <a:spcPct val="80000"/>
              </a:lnSpc>
            </a:pPr>
            <a:r>
              <a:rPr lang="ru-RU" altLang="ru-RU" sz="1800"/>
              <a:t>Минимум поляризации достигается в точке изменения наклона сечения</a:t>
            </a:r>
          </a:p>
          <a:p>
            <a:pPr>
              <a:lnSpc>
                <a:spcPct val="80000"/>
              </a:lnSpc>
            </a:pPr>
            <a:r>
              <a:rPr lang="ru-RU" altLang="ru-RU" sz="1800"/>
              <a:t>Поляризация меняет знак при </a:t>
            </a:r>
            <a:r>
              <a:rPr lang="en-US" altLang="ru-RU" sz="1800"/>
              <a:t>    -t=1.8 (GeV2/c)</a:t>
            </a:r>
            <a:r>
              <a:rPr lang="en-US" altLang="ru-RU" sz="1800" baseline="30000"/>
              <a:t>2</a:t>
            </a:r>
            <a:r>
              <a:rPr lang="en-US" altLang="ru-RU" sz="1800"/>
              <a:t> .</a:t>
            </a:r>
          </a:p>
          <a:p>
            <a:pPr>
              <a:lnSpc>
                <a:spcPct val="80000"/>
              </a:lnSpc>
            </a:pPr>
            <a:r>
              <a:rPr lang="ru-RU" altLang="ru-RU" sz="1800"/>
              <a:t>Среднее значение поляризации в реакции </a:t>
            </a:r>
            <a:r>
              <a:rPr lang="el-GR" altLang="ru-RU" sz="1800" b="1">
                <a:solidFill>
                  <a:srgbClr val="FF3300"/>
                </a:solidFill>
                <a:effectLst/>
              </a:rPr>
              <a:t>π</a:t>
            </a:r>
            <a:r>
              <a:rPr lang="en-US" altLang="ru-RU" sz="1800" b="1" baseline="30000">
                <a:solidFill>
                  <a:srgbClr val="FF3300"/>
                </a:solidFill>
                <a:effectLst/>
              </a:rPr>
              <a:t>-</a:t>
            </a:r>
            <a:r>
              <a:rPr lang="en-US" altLang="ru-RU" sz="1800" b="1">
                <a:solidFill>
                  <a:srgbClr val="FF3300"/>
                </a:solidFill>
                <a:effectLst/>
              </a:rPr>
              <a:t>p</a:t>
            </a:r>
            <a:r>
              <a:rPr lang="en-US" altLang="ru-RU" sz="1800" b="1" baseline="-25000">
                <a:solidFill>
                  <a:srgbClr val="FF3300"/>
                </a:solidFill>
                <a:effectLst/>
              </a:rPr>
              <a:t>↑</a:t>
            </a:r>
            <a:r>
              <a:rPr lang="en-US" altLang="ru-RU" sz="1800" b="1">
                <a:solidFill>
                  <a:srgbClr val="FF3300"/>
                </a:solidFill>
                <a:effectLst/>
              </a:rPr>
              <a:t>→</a:t>
            </a:r>
            <a:r>
              <a:rPr lang="el-GR" altLang="ru-RU" sz="1800" b="1">
                <a:solidFill>
                  <a:srgbClr val="FF3300"/>
                </a:solidFill>
                <a:effectLst/>
                <a:sym typeface="Symbol" pitchFamily="18" charset="2"/>
              </a:rPr>
              <a:t></a:t>
            </a:r>
            <a:r>
              <a:rPr lang="en-US" altLang="ru-RU" sz="1800" b="1">
                <a:solidFill>
                  <a:srgbClr val="FF3300"/>
                </a:solidFill>
                <a:effectLst/>
                <a:sym typeface="Symbol" pitchFamily="18" charset="2"/>
              </a:rPr>
              <a:t>’(958)</a:t>
            </a:r>
            <a:r>
              <a:rPr lang="en-US" altLang="ru-RU" sz="1800" b="1">
                <a:solidFill>
                  <a:srgbClr val="FF3300"/>
                </a:solidFill>
                <a:effectLst/>
              </a:rPr>
              <a:t>n</a:t>
            </a:r>
            <a:r>
              <a:rPr lang="en-US" altLang="ru-RU" sz="1800"/>
              <a:t> </a:t>
            </a:r>
            <a:r>
              <a:rPr lang="ru-RU" altLang="ru-RU" sz="1800"/>
              <a:t>в области </a:t>
            </a:r>
            <a:r>
              <a:rPr lang="en-US" altLang="ru-RU" sz="1800"/>
              <a:t>0.05&lt; -t &lt;0.5 (GeV2/c)</a:t>
            </a:r>
            <a:r>
              <a:rPr lang="en-US" altLang="ru-RU" sz="1800" baseline="30000"/>
              <a:t>2</a:t>
            </a:r>
            <a:r>
              <a:rPr lang="en-US" altLang="ru-RU" sz="1800"/>
              <a:t> </a:t>
            </a:r>
            <a:r>
              <a:rPr lang="ru-RU" altLang="ru-RU" sz="1800"/>
              <a:t>составляет </a:t>
            </a:r>
            <a:r>
              <a:rPr lang="en-US" altLang="ru-RU" sz="1800"/>
              <a:t>(-17</a:t>
            </a:r>
            <a:r>
              <a:rPr lang="en-US" altLang="ru-RU" sz="1800">
                <a:sym typeface="Symbol" pitchFamily="18" charset="2"/>
              </a:rPr>
              <a:t></a:t>
            </a:r>
            <a:r>
              <a:rPr lang="en-US" altLang="ru-RU" sz="1800"/>
              <a:t> 8)%. </a:t>
            </a:r>
            <a:endParaRPr lang="ru-RU" altLang="ru-RU" sz="1800"/>
          </a:p>
        </p:txBody>
      </p:sp>
      <p:sp>
        <p:nvSpPr>
          <p:cNvPr id="108548" name="Text Box 4"/>
          <p:cNvSpPr txBox="1">
            <a:spLocks noChangeArrowheads="1"/>
          </p:cNvSpPr>
          <p:nvPr/>
        </p:nvSpPr>
        <p:spPr bwMode="auto">
          <a:xfrm>
            <a:off x="3708400" y="5516563"/>
            <a:ext cx="4895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dirty="0">
                <a:solidFill>
                  <a:srgbClr val="FFFFFF"/>
                </a:solidFill>
                <a:hlinkClick r:id="rId2"/>
              </a:rPr>
              <a:t>V.D. </a:t>
            </a:r>
            <a:r>
              <a:rPr lang="ru-RU" altLang="ru-RU" dirty="0" err="1">
                <a:solidFill>
                  <a:srgbClr val="FFFFFF"/>
                </a:solidFill>
                <a:hlinkClick r:id="rId2"/>
              </a:rPr>
              <a:t>Apokin</a:t>
            </a:r>
            <a:r>
              <a:rPr lang="ru-RU" altLang="ru-RU" dirty="0">
                <a:solidFill>
                  <a:srgbClr val="FFFFFF"/>
                </a:solidFill>
                <a:hlinkClick r:id="rId2"/>
              </a:rPr>
              <a:t> </a:t>
            </a:r>
            <a:r>
              <a:rPr lang="ru-RU" altLang="ru-RU" dirty="0" err="1">
                <a:solidFill>
                  <a:srgbClr val="FFFFFF"/>
                </a:solidFill>
                <a:hlinkClick r:id="rId2"/>
              </a:rPr>
              <a:t>et</a:t>
            </a:r>
            <a:r>
              <a:rPr lang="ru-RU" altLang="ru-RU" dirty="0">
                <a:solidFill>
                  <a:srgbClr val="FFFFFF"/>
                </a:solidFill>
                <a:hlinkClick r:id="rId2"/>
              </a:rPr>
              <a:t> </a:t>
            </a:r>
            <a:r>
              <a:rPr lang="ru-RU" altLang="ru-RU" dirty="0" err="1">
                <a:solidFill>
                  <a:srgbClr val="FFFFFF"/>
                </a:solidFill>
                <a:hlinkClick r:id="rId2"/>
              </a:rPr>
              <a:t>al</a:t>
            </a:r>
            <a:r>
              <a:rPr lang="ru-RU" altLang="ru-RU" dirty="0">
                <a:solidFill>
                  <a:srgbClr val="FFFFFF"/>
                </a:solidFill>
                <a:hlinkClick r:id="rId2"/>
              </a:rPr>
              <a:t>.</a:t>
            </a:r>
            <a:r>
              <a:rPr lang="en-US" altLang="ru-RU" dirty="0">
                <a:solidFill>
                  <a:srgbClr val="FFFFFF"/>
                </a:solidFill>
                <a:hlinkClick r:id="rId2"/>
              </a:rPr>
              <a:t>,</a:t>
            </a:r>
            <a:r>
              <a:rPr lang="ru-RU" altLang="ru-RU" dirty="0">
                <a:solidFill>
                  <a:srgbClr val="FFFFFF"/>
                </a:solidFill>
                <a:hlinkClick r:id="rId2"/>
              </a:rPr>
              <a:t>  Z.Phys.C35:173,1987</a:t>
            </a:r>
            <a:r>
              <a:rPr lang="ru-RU" altLang="ru-RU" dirty="0">
                <a:solidFill>
                  <a:srgbClr val="FFFFFF"/>
                </a:solidFill>
                <a:hlinkClick r:id="rId3"/>
              </a:rPr>
              <a:t>.</a:t>
            </a:r>
            <a:endParaRPr lang="ru-RU" altLang="ru-RU" dirty="0">
              <a:solidFill>
                <a:srgbClr val="FFFFFF"/>
              </a:solidFill>
            </a:endParaRPr>
          </a:p>
        </p:txBody>
      </p:sp>
      <p:pic>
        <p:nvPicPr>
          <p:cNvPr id="108549" name="Picture 5" descr="prozaetan"/>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457200" y="1735138"/>
            <a:ext cx="4038600" cy="2111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8550" name="Picture 6" descr="prozaetaprimn"/>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468313" y="3860800"/>
            <a:ext cx="3311525" cy="2270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855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3357563"/>
            <a:ext cx="3724275" cy="273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14170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8547">
                                            <p:txEl>
                                              <p:pRg st="1" end="1"/>
                                            </p:txEl>
                                          </p:spTgt>
                                        </p:tgtEl>
                                        <p:attrNameLst>
                                          <p:attrName>style.visibility</p:attrName>
                                        </p:attrNameLst>
                                      </p:cBhvr>
                                      <p:to>
                                        <p:strVal val="visible"/>
                                      </p:to>
                                    </p:set>
                                    <p:anim calcmode="lin" valueType="num">
                                      <p:cBhvr additive="base">
                                        <p:cTn id="7" dur="500" fill="hold"/>
                                        <p:tgtEl>
                                          <p:spTgt spid="10854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8547">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8551"/>
                                        </p:tgtEl>
                                        <p:attrNameLst>
                                          <p:attrName>style.visibility</p:attrName>
                                        </p:attrNameLst>
                                      </p:cBhvr>
                                      <p:to>
                                        <p:strVal val="visible"/>
                                      </p:to>
                                    </p:set>
                                    <p:anim calcmode="lin" valueType="num">
                                      <p:cBhvr additive="base">
                                        <p:cTn id="11" dur="500" fill="hold"/>
                                        <p:tgtEl>
                                          <p:spTgt spid="108551"/>
                                        </p:tgtEl>
                                        <p:attrNameLst>
                                          <p:attrName>ppt_x</p:attrName>
                                        </p:attrNameLst>
                                      </p:cBhvr>
                                      <p:tavLst>
                                        <p:tav tm="0">
                                          <p:val>
                                            <p:strVal val="#ppt_x"/>
                                          </p:val>
                                        </p:tav>
                                        <p:tav tm="100000">
                                          <p:val>
                                            <p:strVal val="#ppt_x"/>
                                          </p:val>
                                        </p:tav>
                                      </p:tavLst>
                                    </p:anim>
                                    <p:anim calcmode="lin" valueType="num">
                                      <p:cBhvr additive="base">
                                        <p:cTn id="12" dur="500" fill="hold"/>
                                        <p:tgtEl>
                                          <p:spTgt spid="108551"/>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xit" presetSubtype="4" fill="hold" nodeType="clickEffect">
                                  <p:stCondLst>
                                    <p:cond delay="0"/>
                                  </p:stCondLst>
                                  <p:childTnLst>
                                    <p:anim calcmode="lin" valueType="num">
                                      <p:cBhvr additive="base">
                                        <p:cTn id="16" dur="500"/>
                                        <p:tgtEl>
                                          <p:spTgt spid="108551"/>
                                        </p:tgtEl>
                                        <p:attrNameLst>
                                          <p:attrName>ppt_x</p:attrName>
                                        </p:attrNameLst>
                                      </p:cBhvr>
                                      <p:tavLst>
                                        <p:tav tm="0">
                                          <p:val>
                                            <p:strVal val="ppt_x"/>
                                          </p:val>
                                        </p:tav>
                                        <p:tav tm="100000">
                                          <p:val>
                                            <p:strVal val="ppt_x"/>
                                          </p:val>
                                        </p:tav>
                                      </p:tavLst>
                                    </p:anim>
                                    <p:anim calcmode="lin" valueType="num">
                                      <p:cBhvr additive="base">
                                        <p:cTn id="17" dur="500"/>
                                        <p:tgtEl>
                                          <p:spTgt spid="108551"/>
                                        </p:tgtEl>
                                        <p:attrNameLst>
                                          <p:attrName>ppt_y</p:attrName>
                                        </p:attrNameLst>
                                      </p:cBhvr>
                                      <p:tavLst>
                                        <p:tav tm="0">
                                          <p:val>
                                            <p:strVal val="ppt_y"/>
                                          </p:val>
                                        </p:tav>
                                        <p:tav tm="100000">
                                          <p:val>
                                            <p:strVal val="1+ppt_h/2"/>
                                          </p:val>
                                        </p:tav>
                                      </p:tavLst>
                                    </p:anim>
                                    <p:set>
                                      <p:cBhvr>
                                        <p:cTn id="18" dur="1" fill="hold">
                                          <p:stCondLst>
                                            <p:cond delay="499"/>
                                          </p:stCondLst>
                                        </p:cTn>
                                        <p:tgtEl>
                                          <p:spTgt spid="108551"/>
                                        </p:tgtEl>
                                        <p:attrNameLst>
                                          <p:attrName>style.visibility</p:attrName>
                                        </p:attrNameLst>
                                      </p:cBhvr>
                                      <p:to>
                                        <p:strVal val="hidden"/>
                                      </p:to>
                                    </p:set>
                                  </p:childTnLst>
                                </p:cTn>
                              </p:par>
                              <p:par>
                                <p:cTn id="19" presetID="2" presetClass="entr" presetSubtype="4" fill="hold" nodeType="withEffect">
                                  <p:stCondLst>
                                    <p:cond delay="0"/>
                                  </p:stCondLst>
                                  <p:childTnLst>
                                    <p:set>
                                      <p:cBhvr>
                                        <p:cTn id="20" dur="1" fill="hold">
                                          <p:stCondLst>
                                            <p:cond delay="0"/>
                                          </p:stCondLst>
                                        </p:cTn>
                                        <p:tgtEl>
                                          <p:spTgt spid="108547">
                                            <p:txEl>
                                              <p:pRg st="2" end="2"/>
                                            </p:txEl>
                                          </p:spTgt>
                                        </p:tgtEl>
                                        <p:attrNameLst>
                                          <p:attrName>style.visibility</p:attrName>
                                        </p:attrNameLst>
                                      </p:cBhvr>
                                      <p:to>
                                        <p:strVal val="visible"/>
                                      </p:to>
                                    </p:set>
                                    <p:anim calcmode="lin" valueType="num">
                                      <p:cBhvr additive="base">
                                        <p:cTn id="21" dur="500" fill="hold"/>
                                        <p:tgtEl>
                                          <p:spTgt spid="108547">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85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08550"/>
                                        </p:tgtEl>
                                        <p:attrNameLst>
                                          <p:attrName>style.visibility</p:attrName>
                                        </p:attrNameLst>
                                      </p:cBhvr>
                                      <p:to>
                                        <p:strVal val="visible"/>
                                      </p:to>
                                    </p:set>
                                    <p:anim calcmode="lin" valueType="num">
                                      <p:cBhvr additive="base">
                                        <p:cTn id="27" dur="500" fill="hold"/>
                                        <p:tgtEl>
                                          <p:spTgt spid="108550"/>
                                        </p:tgtEl>
                                        <p:attrNameLst>
                                          <p:attrName>ppt_x</p:attrName>
                                        </p:attrNameLst>
                                      </p:cBhvr>
                                      <p:tavLst>
                                        <p:tav tm="0">
                                          <p:val>
                                            <p:strVal val="#ppt_x"/>
                                          </p:val>
                                        </p:tav>
                                        <p:tav tm="100000">
                                          <p:val>
                                            <p:strVal val="#ppt_x"/>
                                          </p:val>
                                        </p:tav>
                                      </p:tavLst>
                                    </p:anim>
                                    <p:anim calcmode="lin" valueType="num">
                                      <p:cBhvr additive="base">
                                        <p:cTn id="28" dur="500" fill="hold"/>
                                        <p:tgtEl>
                                          <p:spTgt spid="10855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8547">
                                            <p:txEl>
                                              <p:pRg st="3" end="3"/>
                                            </p:txEl>
                                          </p:spTgt>
                                        </p:tgtEl>
                                        <p:attrNameLst>
                                          <p:attrName>style.visibility</p:attrName>
                                        </p:attrNameLst>
                                      </p:cBhvr>
                                      <p:to>
                                        <p:strVal val="visible"/>
                                      </p:to>
                                    </p:set>
                                    <p:anim calcmode="lin" valueType="num">
                                      <p:cBhvr additive="base">
                                        <p:cTn id="31" dur="500" fill="hold"/>
                                        <p:tgtEl>
                                          <p:spTgt spid="108547">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854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prozaf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3941763"/>
            <a:ext cx="3311525" cy="2295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4" descr="prozaomeg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412875"/>
            <a:ext cx="3311525" cy="2232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Заголовок 1"/>
          <p:cNvSpPr>
            <a:spLocks noGrp="1"/>
          </p:cNvSpPr>
          <p:nvPr>
            <p:ph type="title"/>
          </p:nvPr>
        </p:nvSpPr>
        <p:spPr/>
        <p:txBody>
          <a:bodyPr/>
          <a:lstStyle/>
          <a:p>
            <a:r>
              <a:rPr lang="ru-RU" altLang="ru-RU" sz="3200" dirty="0">
                <a:solidFill>
                  <a:srgbClr val="B2B2B2"/>
                </a:solidFill>
              </a:rPr>
              <a:t>Асимметрия в реакциях</a:t>
            </a:r>
            <a:r>
              <a:rPr lang="en-US" altLang="ru-RU" sz="3200" dirty="0">
                <a:solidFill>
                  <a:srgbClr val="B2B2B2"/>
                </a:solidFill>
              </a:rPr>
              <a:t> </a:t>
            </a:r>
            <a:br>
              <a:rPr lang="en-US" altLang="ru-RU" sz="3200" dirty="0">
                <a:solidFill>
                  <a:srgbClr val="B2B2B2"/>
                </a:solidFill>
              </a:rPr>
            </a:br>
            <a:r>
              <a:rPr lang="el-GR" altLang="ru-RU" sz="3200" b="1" dirty="0">
                <a:solidFill>
                  <a:srgbClr val="FF3300"/>
                </a:solidFill>
                <a:effectLst/>
              </a:rPr>
              <a:t>π</a:t>
            </a:r>
            <a:r>
              <a:rPr lang="en-US" altLang="ru-RU" sz="3200" b="1" baseline="30000" dirty="0">
                <a:solidFill>
                  <a:srgbClr val="FF3300"/>
                </a:solidFill>
                <a:effectLst/>
              </a:rPr>
              <a:t>-</a:t>
            </a:r>
            <a:r>
              <a:rPr lang="en-US" altLang="ru-RU" sz="3200" b="1" dirty="0">
                <a:solidFill>
                  <a:srgbClr val="FF3300"/>
                </a:solidFill>
                <a:effectLst/>
              </a:rPr>
              <a:t>p</a:t>
            </a:r>
            <a:r>
              <a:rPr lang="en-US" altLang="ru-RU" sz="3200" b="1" baseline="-25000" dirty="0">
                <a:solidFill>
                  <a:srgbClr val="FF3300"/>
                </a:solidFill>
                <a:effectLst/>
              </a:rPr>
              <a:t>↑</a:t>
            </a:r>
            <a:r>
              <a:rPr lang="en-US" altLang="ru-RU" sz="3200" b="1" dirty="0">
                <a:solidFill>
                  <a:srgbClr val="FF3300"/>
                </a:solidFill>
                <a:effectLst/>
              </a:rPr>
              <a:t>→</a:t>
            </a:r>
            <a:r>
              <a:rPr lang="el-GR" altLang="ru-RU" sz="3200" b="1" dirty="0">
                <a:solidFill>
                  <a:srgbClr val="FF3300"/>
                </a:solidFill>
                <a:effectLst/>
                <a:sym typeface="Symbol" pitchFamily="18" charset="2"/>
              </a:rPr>
              <a:t></a:t>
            </a:r>
            <a:r>
              <a:rPr lang="en-US" altLang="ru-RU" sz="3200" b="1" dirty="0">
                <a:solidFill>
                  <a:srgbClr val="FF3300"/>
                </a:solidFill>
                <a:effectLst/>
                <a:sym typeface="Symbol" pitchFamily="18" charset="2"/>
              </a:rPr>
              <a:t>(783)</a:t>
            </a:r>
            <a:r>
              <a:rPr lang="en-US" altLang="ru-RU" sz="3200" b="1" dirty="0">
                <a:solidFill>
                  <a:srgbClr val="FF3300"/>
                </a:solidFill>
                <a:effectLst/>
              </a:rPr>
              <a:t>n</a:t>
            </a:r>
            <a:r>
              <a:rPr lang="en-US" altLang="ru-RU" sz="3200" dirty="0">
                <a:solidFill>
                  <a:srgbClr val="B2B2B2"/>
                </a:solidFill>
              </a:rPr>
              <a:t> </a:t>
            </a:r>
            <a:r>
              <a:rPr lang="ru-RU" altLang="ru-RU" sz="3200" dirty="0">
                <a:solidFill>
                  <a:srgbClr val="B2B2B2"/>
                </a:solidFill>
              </a:rPr>
              <a:t>и</a:t>
            </a:r>
            <a:r>
              <a:rPr lang="en-US" altLang="ru-RU" sz="3200" dirty="0">
                <a:solidFill>
                  <a:srgbClr val="B2B2B2"/>
                </a:solidFill>
              </a:rPr>
              <a:t> </a:t>
            </a:r>
            <a:r>
              <a:rPr lang="el-GR" altLang="ru-RU" sz="3200" b="1" dirty="0">
                <a:solidFill>
                  <a:srgbClr val="FF3300"/>
                </a:solidFill>
                <a:effectLst/>
              </a:rPr>
              <a:t>π</a:t>
            </a:r>
            <a:r>
              <a:rPr lang="en-US" altLang="ru-RU" sz="3200" b="1" baseline="30000" dirty="0">
                <a:solidFill>
                  <a:srgbClr val="FF3300"/>
                </a:solidFill>
                <a:effectLst/>
              </a:rPr>
              <a:t>-</a:t>
            </a:r>
            <a:r>
              <a:rPr lang="en-US" altLang="ru-RU" sz="3200" b="1" dirty="0">
                <a:solidFill>
                  <a:srgbClr val="FF3300"/>
                </a:solidFill>
                <a:effectLst/>
              </a:rPr>
              <a:t>p</a:t>
            </a:r>
            <a:r>
              <a:rPr lang="en-US" altLang="ru-RU" sz="3200" b="1" baseline="-25000" dirty="0">
                <a:solidFill>
                  <a:srgbClr val="FF3300"/>
                </a:solidFill>
                <a:effectLst/>
              </a:rPr>
              <a:t>↑</a:t>
            </a:r>
            <a:r>
              <a:rPr lang="en-US" altLang="ru-RU" sz="3200" b="1" dirty="0">
                <a:solidFill>
                  <a:srgbClr val="FF3300"/>
                </a:solidFill>
                <a:effectLst/>
              </a:rPr>
              <a:t>→</a:t>
            </a:r>
            <a:r>
              <a:rPr lang="en-US" altLang="ru-RU" sz="3200" b="1" dirty="0">
                <a:solidFill>
                  <a:srgbClr val="FF3300"/>
                </a:solidFill>
                <a:effectLst/>
                <a:sym typeface="Symbol" pitchFamily="18" charset="2"/>
              </a:rPr>
              <a:t>f</a:t>
            </a:r>
            <a:r>
              <a:rPr lang="en-US" altLang="ru-RU" sz="3200" b="1" baseline="-25000" dirty="0">
                <a:solidFill>
                  <a:srgbClr val="FF3300"/>
                </a:solidFill>
                <a:effectLst/>
                <a:sym typeface="Symbol" pitchFamily="18" charset="2"/>
              </a:rPr>
              <a:t>2</a:t>
            </a:r>
            <a:r>
              <a:rPr lang="en-US" altLang="ru-RU" sz="3200" b="1" dirty="0">
                <a:solidFill>
                  <a:srgbClr val="FF3300"/>
                </a:solidFill>
                <a:effectLst/>
                <a:sym typeface="Symbol" pitchFamily="18" charset="2"/>
              </a:rPr>
              <a:t>(1270)</a:t>
            </a:r>
            <a:r>
              <a:rPr lang="en-US" altLang="ru-RU" sz="3200" b="1" dirty="0">
                <a:solidFill>
                  <a:srgbClr val="FF3300"/>
                </a:solidFill>
                <a:effectLst/>
              </a:rPr>
              <a:t>n</a:t>
            </a:r>
            <a:r>
              <a:rPr lang="en-US" altLang="ru-RU" sz="4000" b="1" dirty="0">
                <a:solidFill>
                  <a:srgbClr val="FF3300"/>
                </a:solidFill>
                <a:effectLst/>
              </a:rPr>
              <a:t> </a:t>
            </a:r>
            <a:endParaRPr lang="ru-RU" dirty="0"/>
          </a:p>
        </p:txBody>
      </p:sp>
      <p:sp>
        <p:nvSpPr>
          <p:cNvPr id="3" name="Объект 2"/>
          <p:cNvSpPr>
            <a:spLocks noGrp="1"/>
          </p:cNvSpPr>
          <p:nvPr>
            <p:ph sz="half" idx="1"/>
          </p:nvPr>
        </p:nvSpPr>
        <p:spPr/>
        <p:txBody>
          <a:bodyPr/>
          <a:lstStyle/>
          <a:p>
            <a:endParaRPr lang="ru-RU"/>
          </a:p>
        </p:txBody>
      </p:sp>
      <p:sp>
        <p:nvSpPr>
          <p:cNvPr id="5" name="Дата 4"/>
          <p:cNvSpPr>
            <a:spLocks noGrp="1"/>
          </p:cNvSpPr>
          <p:nvPr>
            <p:ph type="dt" sz="half" idx="10"/>
          </p:nvPr>
        </p:nvSpPr>
        <p:spPr/>
        <p:txBody>
          <a:bodyPr/>
          <a:lstStyle/>
          <a:p>
            <a:r>
              <a:rPr lang="en-US" altLang="ru-RU" dirty="0"/>
              <a:t>17</a:t>
            </a:r>
            <a:r>
              <a:rPr lang="ru-RU" altLang="ru-RU" dirty="0"/>
              <a:t>.</a:t>
            </a:r>
            <a:r>
              <a:rPr lang="en-US" altLang="ru-RU" dirty="0"/>
              <a:t>01</a:t>
            </a:r>
            <a:r>
              <a:rPr lang="ru-RU" altLang="ru-RU" dirty="0"/>
              <a:t>.201</a:t>
            </a:r>
            <a:r>
              <a:rPr lang="en-US" altLang="ru-RU" dirty="0"/>
              <a:t>8</a:t>
            </a:r>
            <a:endParaRPr lang="ru-RU" altLang="ru-RU" dirty="0"/>
          </a:p>
        </p:txBody>
      </p:sp>
      <p:sp>
        <p:nvSpPr>
          <p:cNvPr id="6" name="Нижний колонтитул 5"/>
          <p:cNvSpPr>
            <a:spLocks noGrp="1"/>
          </p:cNvSpPr>
          <p:nvPr>
            <p:ph type="ftr" sz="quarter" idx="11"/>
          </p:nvPr>
        </p:nvSpPr>
        <p:spPr/>
        <p:txBody>
          <a:bodyPr/>
          <a:lstStyle/>
          <a:p>
            <a:r>
              <a:rPr lang="ru-RU" altLang="ru-RU" dirty="0"/>
              <a:t>В. Мочалов, </a:t>
            </a:r>
            <a:r>
              <a:rPr lang="ru-RU" altLang="ru-RU" dirty="0">
                <a:solidFill>
                  <a:srgbClr val="FFFFFF"/>
                </a:solidFill>
              </a:rPr>
              <a:t>Семинар ЛЯП</a:t>
            </a:r>
            <a:endParaRPr lang="ru-RU" altLang="ru-RU" dirty="0"/>
          </a:p>
        </p:txBody>
      </p:sp>
      <p:sp>
        <p:nvSpPr>
          <p:cNvPr id="7" name="Номер слайда 6"/>
          <p:cNvSpPr>
            <a:spLocks noGrp="1"/>
          </p:cNvSpPr>
          <p:nvPr>
            <p:ph type="sldNum" sz="quarter" idx="12"/>
          </p:nvPr>
        </p:nvSpPr>
        <p:spPr/>
        <p:txBody>
          <a:bodyPr/>
          <a:lstStyle/>
          <a:p>
            <a:fld id="{D64476E5-E4F1-45B2-B94E-1D3180B60DD4}" type="slidenum">
              <a:rPr lang="ru-RU" altLang="ru-RU" smtClean="0">
                <a:solidFill>
                  <a:srgbClr val="FFFFFF"/>
                </a:solidFill>
              </a:rPr>
              <a:pPr/>
              <a:t>63</a:t>
            </a:fld>
            <a:endParaRPr lang="ru-RU" altLang="ru-RU">
              <a:solidFill>
                <a:srgbClr val="FFFFFF"/>
              </a:solidFill>
            </a:endParaRPr>
          </a:p>
        </p:txBody>
      </p:sp>
      <p:sp>
        <p:nvSpPr>
          <p:cNvPr id="8" name="Rectangle 3"/>
          <p:cNvSpPr>
            <a:spLocks noGrp="1" noChangeArrowheads="1"/>
          </p:cNvSpPr>
          <p:nvPr>
            <p:ph sz="half" idx="2"/>
          </p:nvPr>
        </p:nvSpPr>
        <p:spPr/>
        <p:txBody>
          <a:bodyPr/>
          <a:lstStyle/>
          <a:p>
            <a:r>
              <a:rPr lang="en-US" altLang="ru-RU" sz="2600" dirty="0">
                <a:sym typeface="Symbol" pitchFamily="18" charset="2"/>
              </a:rPr>
              <a:t> </a:t>
            </a:r>
            <a:r>
              <a:rPr lang="ru-RU" altLang="ru-RU" sz="2600" dirty="0">
                <a:sym typeface="Symbol" pitchFamily="18" charset="2"/>
              </a:rPr>
              <a:t>регистрируется в моде распада </a:t>
            </a:r>
            <a:r>
              <a:rPr lang="en-US" altLang="ru-RU" sz="2600" dirty="0">
                <a:sym typeface="Symbol" pitchFamily="18" charset="2"/>
              </a:rPr>
              <a:t></a:t>
            </a:r>
            <a:r>
              <a:rPr lang="el-GR" altLang="ru-RU" sz="2600" dirty="0">
                <a:cs typeface="Arial" charset="0"/>
                <a:sym typeface="Symbol" pitchFamily="18" charset="2"/>
              </a:rPr>
              <a:t>γ</a:t>
            </a:r>
            <a:r>
              <a:rPr lang="en-US" altLang="ru-RU" sz="2600" dirty="0">
                <a:cs typeface="Arial" charset="0"/>
                <a:sym typeface="Symbol" pitchFamily="18" charset="2"/>
              </a:rPr>
              <a:t> (branching 8.9%).</a:t>
            </a:r>
          </a:p>
          <a:p>
            <a:r>
              <a:rPr lang="ru-RU" altLang="ru-RU" sz="2600" dirty="0">
                <a:cs typeface="Arial" charset="0"/>
                <a:sym typeface="Symbol" pitchFamily="18" charset="2"/>
              </a:rPr>
              <a:t>Асимметрия велика в обеих реакциях </a:t>
            </a:r>
            <a:endParaRPr lang="en-US" altLang="ru-RU" sz="2600" dirty="0">
              <a:cs typeface="Arial" charset="0"/>
              <a:sym typeface="Symbol" pitchFamily="18" charset="2"/>
            </a:endParaRPr>
          </a:p>
          <a:p>
            <a:r>
              <a:rPr lang="ru-RU" altLang="ru-RU" sz="2600" dirty="0">
                <a:cs typeface="Arial" charset="0"/>
                <a:sym typeface="Symbol" pitchFamily="18" charset="2"/>
              </a:rPr>
              <a:t>Асимметрия минимальна примерно в области изменения наклона сечения как для </a:t>
            </a:r>
            <a:r>
              <a:rPr lang="en-US" altLang="ru-RU" sz="2600" dirty="0">
                <a:sym typeface="Symbol" pitchFamily="18" charset="2"/>
              </a:rPr>
              <a:t></a:t>
            </a:r>
            <a:r>
              <a:rPr lang="ru-RU" altLang="ru-RU" sz="2600" dirty="0">
                <a:sym typeface="Symbol" pitchFamily="18" charset="2"/>
              </a:rPr>
              <a:t>, </a:t>
            </a:r>
          </a:p>
          <a:p>
            <a:pPr>
              <a:buFont typeface="Wingdings" pitchFamily="2" charset="2"/>
              <a:buNone/>
            </a:pPr>
            <a:r>
              <a:rPr lang="ru-RU" altLang="ru-RU" sz="2600" dirty="0">
                <a:sym typeface="Symbol" pitchFamily="18" charset="2"/>
              </a:rPr>
              <a:t>	так и для </a:t>
            </a:r>
            <a:r>
              <a:rPr lang="en-US" altLang="ru-RU" sz="2600" dirty="0">
                <a:sym typeface="Symbol" pitchFamily="18" charset="2"/>
              </a:rPr>
              <a:t>f</a:t>
            </a:r>
            <a:r>
              <a:rPr lang="en-US" altLang="ru-RU" sz="2600" baseline="-25000" dirty="0">
                <a:sym typeface="Symbol" pitchFamily="18" charset="2"/>
              </a:rPr>
              <a:t>2</a:t>
            </a:r>
            <a:endParaRPr lang="el-GR" altLang="ru-RU" sz="2600" dirty="0">
              <a:cs typeface="Arial" charset="0"/>
              <a:sym typeface="Symbol" pitchFamily="18" charset="2"/>
            </a:endParaRPr>
          </a:p>
        </p:txBody>
      </p:sp>
      <p:pic>
        <p:nvPicPr>
          <p:cNvPr id="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341438"/>
            <a:ext cx="381635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5"/>
          <p:cNvSpPr txBox="1">
            <a:spLocks noChangeArrowheads="1"/>
          </p:cNvSpPr>
          <p:nvPr/>
        </p:nvSpPr>
        <p:spPr bwMode="auto">
          <a:xfrm>
            <a:off x="1547813" y="1412875"/>
            <a:ext cx="248443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sz="1600" b="1" dirty="0">
                <a:solidFill>
                  <a:srgbClr val="FF3300"/>
                </a:solidFill>
              </a:rPr>
              <a:t>I.A. </a:t>
            </a:r>
            <a:r>
              <a:rPr lang="ru-RU" altLang="ru-RU" sz="1600" b="1" dirty="0" err="1">
                <a:solidFill>
                  <a:srgbClr val="FF3300"/>
                </a:solidFill>
              </a:rPr>
              <a:t>Avvakumov</a:t>
            </a:r>
            <a:r>
              <a:rPr lang="ru-RU" altLang="ru-RU" sz="1600" b="1" dirty="0">
                <a:solidFill>
                  <a:srgbClr val="FF3300"/>
                </a:solidFill>
              </a:rPr>
              <a:t> </a:t>
            </a:r>
            <a:r>
              <a:rPr lang="ru-RU" altLang="ru-RU" sz="1600" b="1" dirty="0" err="1">
                <a:solidFill>
                  <a:srgbClr val="FF3300"/>
                </a:solidFill>
              </a:rPr>
              <a:t>et</a:t>
            </a:r>
            <a:r>
              <a:rPr lang="ru-RU" altLang="ru-RU" sz="1600" b="1" dirty="0">
                <a:solidFill>
                  <a:srgbClr val="FF3300"/>
                </a:solidFill>
              </a:rPr>
              <a:t> </a:t>
            </a:r>
            <a:r>
              <a:rPr lang="en-US" altLang="ru-RU" sz="1600" b="1" dirty="0">
                <a:solidFill>
                  <a:srgbClr val="FF3300"/>
                </a:solidFill>
              </a:rPr>
              <a:t>a</a:t>
            </a:r>
            <a:r>
              <a:rPr lang="ru-RU" altLang="ru-RU" sz="1600" b="1" dirty="0">
                <a:solidFill>
                  <a:srgbClr val="FF3300"/>
                </a:solidFill>
              </a:rPr>
              <a:t>l.</a:t>
            </a:r>
            <a:r>
              <a:rPr lang="en-US" altLang="ru-RU" sz="1600" b="1" dirty="0">
                <a:solidFill>
                  <a:srgbClr val="FF3300"/>
                </a:solidFill>
              </a:rPr>
              <a:t> </a:t>
            </a:r>
            <a:r>
              <a:rPr lang="ru-RU" altLang="ru-RU" sz="1600" b="1" dirty="0">
                <a:solidFill>
                  <a:srgbClr val="FF3300"/>
                </a:solidFill>
              </a:rPr>
              <a:t>Yad.Fiz.42:1146,1985</a:t>
            </a:r>
          </a:p>
        </p:txBody>
      </p:sp>
      <p:pic>
        <p:nvPicPr>
          <p:cNvPr id="12"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188" y="3714751"/>
            <a:ext cx="3816350" cy="252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7"/>
          <p:cNvSpPr txBox="1">
            <a:spLocks noChangeArrowheads="1"/>
          </p:cNvSpPr>
          <p:nvPr/>
        </p:nvSpPr>
        <p:spPr bwMode="auto">
          <a:xfrm>
            <a:off x="1258888" y="3644900"/>
            <a:ext cx="27368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sz="1600" b="1" dirty="0">
                <a:solidFill>
                  <a:srgbClr val="FFFFFF"/>
                </a:solidFill>
              </a:rPr>
              <a:t>V.D. </a:t>
            </a:r>
            <a:r>
              <a:rPr lang="ru-RU" altLang="ru-RU" sz="1600" b="1" dirty="0" err="1">
                <a:solidFill>
                  <a:srgbClr val="FFFFFF"/>
                </a:solidFill>
              </a:rPr>
              <a:t>Apokin</a:t>
            </a:r>
            <a:r>
              <a:rPr lang="ru-RU" altLang="ru-RU" sz="1600" b="1" dirty="0">
                <a:solidFill>
                  <a:srgbClr val="FFFFFF"/>
                </a:solidFill>
              </a:rPr>
              <a:t> </a:t>
            </a:r>
            <a:r>
              <a:rPr lang="ru-RU" altLang="ru-RU" sz="1600" b="1" dirty="0" err="1">
                <a:solidFill>
                  <a:srgbClr val="FFFFFF"/>
                </a:solidFill>
              </a:rPr>
              <a:t>et</a:t>
            </a:r>
            <a:r>
              <a:rPr lang="ru-RU" altLang="ru-RU" sz="1600" b="1" dirty="0">
                <a:solidFill>
                  <a:srgbClr val="FFFFFF"/>
                </a:solidFill>
              </a:rPr>
              <a:t> </a:t>
            </a:r>
            <a:r>
              <a:rPr lang="ru-RU" altLang="ru-RU" sz="1600" b="1" dirty="0" err="1">
                <a:solidFill>
                  <a:srgbClr val="FFFFFF"/>
                </a:solidFill>
              </a:rPr>
              <a:t>al</a:t>
            </a:r>
            <a:r>
              <a:rPr lang="ru-RU" altLang="ru-RU" sz="1600" b="1" dirty="0">
                <a:solidFill>
                  <a:srgbClr val="FFFFFF"/>
                </a:solidFill>
              </a:rPr>
              <a:t>.</a:t>
            </a:r>
            <a:r>
              <a:rPr lang="en-US" altLang="ru-RU" sz="1600" b="1" dirty="0">
                <a:solidFill>
                  <a:srgbClr val="FF3300"/>
                </a:solidFill>
              </a:rPr>
              <a:t> </a:t>
            </a:r>
            <a:r>
              <a:rPr lang="ru-RU" altLang="ru-RU" sz="1600" b="1" dirty="0">
                <a:solidFill>
                  <a:srgbClr val="FF3300"/>
                </a:solidFill>
              </a:rPr>
              <a:t>Yad.Fiz.47:727-730,1988</a:t>
            </a:r>
            <a:r>
              <a:rPr lang="en-US" altLang="ru-RU" sz="1600" b="1" dirty="0">
                <a:solidFill>
                  <a:srgbClr val="FF3300"/>
                </a:solidFill>
              </a:rPr>
              <a:t>]</a:t>
            </a:r>
            <a:endParaRPr lang="ru-RU" altLang="ru-RU" sz="1600" b="1" dirty="0">
              <a:solidFill>
                <a:srgbClr val="FF3300"/>
              </a:solidFill>
            </a:endParaRPr>
          </a:p>
        </p:txBody>
      </p:sp>
    </p:spTree>
    <p:extLst>
      <p:ext uri="{BB962C8B-B14F-4D97-AF65-F5344CB8AC3E}">
        <p14:creationId xmlns:p14="http://schemas.microsoft.com/office/powerpoint/2010/main" val="41718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 calcmode="lin" valueType="num">
                                      <p:cBhvr additive="base">
                                        <p:cTn id="17"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0-#ppt_h/2"/>
                                          </p:val>
                                        </p:tav>
                                        <p:tav tm="100000">
                                          <p:val>
                                            <p:strVal val="#ppt_y"/>
                                          </p:val>
                                        </p:tav>
                                      </p:tavLst>
                                    </p:anim>
                                  </p:childTnLst>
                                </p:cTn>
                              </p:par>
                              <p:par>
                                <p:cTn id="23" presetID="2" presetClass="exit" presetSubtype="4" fill="hold" nodeType="with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774923"/>
          </a:xfrm>
        </p:spPr>
        <p:txBody>
          <a:bodyPr/>
          <a:lstStyle/>
          <a:p>
            <a:r>
              <a:rPr kumimoji="0" lang="ru-RU" sz="3000" b="1" i="0" u="none" strike="noStrike" kern="1200" cap="all" spc="50" normalizeH="0" baseline="0" noProof="0" dirty="0">
                <a:ln>
                  <a:noFill/>
                </a:ln>
                <a:solidFill>
                  <a:srgbClr val="FFFFFF"/>
                </a:solidFill>
                <a:effectLst/>
                <a:uLnTx/>
                <a:uFillTx/>
                <a:latin typeface="Arial Narrow"/>
              </a:rPr>
              <a:t>Статистика с использованием пи- пучка</a:t>
            </a:r>
            <a:endParaRPr lang="ru-RU" b="1" dirty="0"/>
          </a:p>
        </p:txBody>
      </p:sp>
      <p:sp>
        <p:nvSpPr>
          <p:cNvPr id="3" name="Объект 2"/>
          <p:cNvSpPr>
            <a:spLocks noGrp="1"/>
          </p:cNvSpPr>
          <p:nvPr>
            <p:ph idx="1"/>
          </p:nvPr>
        </p:nvSpPr>
        <p:spPr/>
        <p:txBody>
          <a:bodyPr/>
          <a:lstStyle/>
          <a:p>
            <a:endParaRPr lang="ru-RU" dirty="0"/>
          </a:p>
        </p:txBody>
      </p:sp>
      <p:sp>
        <p:nvSpPr>
          <p:cNvPr id="4" name="Дата 3"/>
          <p:cNvSpPr>
            <a:spLocks noGrp="1"/>
          </p:cNvSpPr>
          <p:nvPr>
            <p:ph type="dt" sz="half" idx="10"/>
          </p:nvPr>
        </p:nvSpPr>
        <p:spPr/>
        <p:txBody>
          <a:bodyPr/>
          <a:lstStyle/>
          <a:p>
            <a:r>
              <a:rPr lang="en-US" altLang="ru-RU" dirty="0"/>
              <a:t>17</a:t>
            </a:r>
            <a:r>
              <a:rPr lang="ru-RU" altLang="ru-RU" dirty="0"/>
              <a:t>.</a:t>
            </a:r>
            <a:r>
              <a:rPr lang="en-US" altLang="ru-RU" dirty="0"/>
              <a:t>01</a:t>
            </a:r>
            <a:r>
              <a:rPr lang="ru-RU" altLang="ru-RU" dirty="0"/>
              <a:t>.201</a:t>
            </a:r>
            <a:r>
              <a:rPr lang="en-US" altLang="ru-RU" dirty="0"/>
              <a:t>8</a:t>
            </a:r>
            <a:endParaRPr lang="ru-RU" altLang="ru-RU" dirty="0"/>
          </a:p>
        </p:txBody>
      </p:sp>
      <p:sp>
        <p:nvSpPr>
          <p:cNvPr id="5" name="Нижний колонтитул 4"/>
          <p:cNvSpPr>
            <a:spLocks noGrp="1"/>
          </p:cNvSpPr>
          <p:nvPr>
            <p:ph type="ftr" sz="quarter" idx="11"/>
          </p:nvPr>
        </p:nvSpPr>
        <p:spPr/>
        <p:txBody>
          <a:bodyPr/>
          <a:lstStyle/>
          <a:p>
            <a:r>
              <a:rPr lang="ru-RU" altLang="ru-RU" dirty="0"/>
              <a:t>В. Мочалов, </a:t>
            </a:r>
            <a:r>
              <a:rPr lang="ru-RU" altLang="ru-RU" dirty="0">
                <a:solidFill>
                  <a:srgbClr val="FFFFFF"/>
                </a:solidFill>
              </a:rPr>
              <a:t>Семинар ЛЯП</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64</a:t>
            </a:fld>
            <a:endParaRPr lang="ru-RU" altLang="ru-RU"/>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949" y="980728"/>
            <a:ext cx="8568952"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75506" y="5798401"/>
            <a:ext cx="8496944"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400" b="0" i="0" u="none" strike="noStrike" kern="0" cap="none" spc="0" normalizeH="0" baseline="0" noProof="0" dirty="0">
                <a:ln>
                  <a:noFill/>
                </a:ln>
                <a:solidFill>
                  <a:srgbClr val="FFFFFF"/>
                </a:solidFill>
                <a:effectLst/>
                <a:uLnTx/>
                <a:uFillTx/>
              </a:rPr>
              <a:t>Большое число реакций (диссертаций?)</a:t>
            </a:r>
          </a:p>
        </p:txBody>
      </p:sp>
    </p:spTree>
    <p:extLst>
      <p:ext uri="{BB962C8B-B14F-4D97-AF65-F5344CB8AC3E}">
        <p14:creationId xmlns:p14="http://schemas.microsoft.com/office/powerpoint/2010/main" val="14546105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z="3000" b="1" i="0" u="none" strike="noStrike" kern="1200" cap="all" spc="50" normalizeH="0" baseline="0" noProof="0" dirty="0">
                <a:ln>
                  <a:noFill/>
                </a:ln>
                <a:solidFill>
                  <a:srgbClr val="FFFFFF"/>
                </a:solidFill>
                <a:effectLst/>
                <a:uLnTx/>
                <a:uFillTx/>
                <a:latin typeface="Arial Narrow"/>
              </a:rPr>
              <a:t>Статистика с использованием </a:t>
            </a:r>
            <a:r>
              <a:rPr kumimoji="0" lang="ru-RU" sz="3000" b="1" i="0" u="none" strike="noStrike" kern="1200" cap="all" spc="50" normalizeH="0" baseline="0" noProof="0" dirty="0" err="1">
                <a:ln>
                  <a:noFill/>
                </a:ln>
                <a:solidFill>
                  <a:srgbClr val="FFFFFF"/>
                </a:solidFill>
                <a:effectLst/>
                <a:uLnTx/>
                <a:uFillTx/>
                <a:latin typeface="Arial Narrow"/>
              </a:rPr>
              <a:t>каонного</a:t>
            </a:r>
            <a:r>
              <a:rPr kumimoji="0" lang="ru-RU" sz="3000" b="1" i="0" u="none" strike="noStrike" kern="1200" cap="all" spc="50" normalizeH="0" baseline="0" noProof="0" dirty="0">
                <a:ln>
                  <a:noFill/>
                </a:ln>
                <a:solidFill>
                  <a:srgbClr val="FFFFFF"/>
                </a:solidFill>
                <a:effectLst/>
                <a:uLnTx/>
                <a:uFillTx/>
                <a:latin typeface="Arial Narrow"/>
              </a:rPr>
              <a:t> и антипротонного пучка</a:t>
            </a:r>
            <a:endParaRPr lang="ru-RU" b="1" dirty="0"/>
          </a:p>
        </p:txBody>
      </p:sp>
      <p:sp>
        <p:nvSpPr>
          <p:cNvPr id="3" name="Объект 2"/>
          <p:cNvSpPr>
            <a:spLocks noGrp="1"/>
          </p:cNvSpPr>
          <p:nvPr>
            <p:ph idx="1"/>
          </p:nvPr>
        </p:nvSpPr>
        <p:spPr/>
        <p:txBody>
          <a:bodyPr/>
          <a:lstStyle/>
          <a:p>
            <a:endParaRPr lang="ru-RU" dirty="0"/>
          </a:p>
        </p:txBody>
      </p:sp>
      <p:sp>
        <p:nvSpPr>
          <p:cNvPr id="4" name="Дата 3"/>
          <p:cNvSpPr>
            <a:spLocks noGrp="1"/>
          </p:cNvSpPr>
          <p:nvPr>
            <p:ph type="dt" sz="half" idx="10"/>
          </p:nvPr>
        </p:nvSpPr>
        <p:spPr/>
        <p:txBody>
          <a:bodyPr/>
          <a:lstStyle/>
          <a:p>
            <a:r>
              <a:rPr lang="en-US" altLang="ru-RU" dirty="0"/>
              <a:t>17</a:t>
            </a:r>
            <a:r>
              <a:rPr lang="ru-RU" altLang="ru-RU" dirty="0"/>
              <a:t>.</a:t>
            </a:r>
            <a:r>
              <a:rPr lang="en-US" altLang="ru-RU" dirty="0"/>
              <a:t>01</a:t>
            </a:r>
            <a:r>
              <a:rPr lang="ru-RU" altLang="ru-RU" dirty="0"/>
              <a:t>.201</a:t>
            </a:r>
            <a:r>
              <a:rPr lang="en-US" altLang="ru-RU" dirty="0"/>
              <a:t>8</a:t>
            </a:r>
            <a:endParaRPr lang="ru-RU" altLang="ru-RU" dirty="0"/>
          </a:p>
        </p:txBody>
      </p:sp>
      <p:sp>
        <p:nvSpPr>
          <p:cNvPr id="5" name="Нижний колонтитул 4"/>
          <p:cNvSpPr>
            <a:spLocks noGrp="1"/>
          </p:cNvSpPr>
          <p:nvPr>
            <p:ph type="ftr" sz="quarter" idx="11"/>
          </p:nvPr>
        </p:nvSpPr>
        <p:spPr/>
        <p:txBody>
          <a:bodyPr/>
          <a:lstStyle/>
          <a:p>
            <a:pPr lvl="0"/>
            <a:r>
              <a:rPr lang="ru-RU" altLang="ru-RU" dirty="0">
                <a:solidFill>
                  <a:srgbClr val="FFFFFF"/>
                </a:solidFill>
              </a:rPr>
              <a:t>В. Мочалов, Семинар ЛЯП</a:t>
            </a:r>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65</a:t>
            </a:fld>
            <a:endParaRPr lang="ru-RU" altLang="ru-RU"/>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96752"/>
            <a:ext cx="8068816" cy="3535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Объект 6"/>
          <p:cNvGraphicFramePr>
            <a:graphicFrameLocks/>
          </p:cNvGraphicFramePr>
          <p:nvPr>
            <p:extLst>
              <p:ext uri="{D42A27DB-BD31-4B8C-83A1-F6EECF244321}">
                <p14:modId xmlns:p14="http://schemas.microsoft.com/office/powerpoint/2010/main" val="120807343"/>
              </p:ext>
            </p:extLst>
          </p:nvPr>
        </p:nvGraphicFramePr>
        <p:xfrm>
          <a:off x="495116" y="4653136"/>
          <a:ext cx="8064896" cy="1581981"/>
        </p:xfrm>
        <a:graphic>
          <a:graphicData uri="http://schemas.openxmlformats.org/drawingml/2006/table">
            <a:tbl>
              <a:tblPr firstRow="1" firstCol="1" lastRow="1" lastCol="1" bandRow="1" bandCol="1"/>
              <a:tblGrid>
                <a:gridCol w="879807">
                  <a:extLst>
                    <a:ext uri="{9D8B030D-6E8A-4147-A177-3AD203B41FA5}">
                      <a16:colId xmlns:a16="http://schemas.microsoft.com/office/drawing/2014/main" val="20000"/>
                    </a:ext>
                  </a:extLst>
                </a:gridCol>
                <a:gridCol w="1466345">
                  <a:extLst>
                    <a:ext uri="{9D8B030D-6E8A-4147-A177-3AD203B41FA5}">
                      <a16:colId xmlns:a16="http://schemas.microsoft.com/office/drawing/2014/main" val="20001"/>
                    </a:ext>
                  </a:extLst>
                </a:gridCol>
                <a:gridCol w="794628">
                  <a:extLst>
                    <a:ext uri="{9D8B030D-6E8A-4147-A177-3AD203B41FA5}">
                      <a16:colId xmlns:a16="http://schemas.microsoft.com/office/drawing/2014/main" val="20002"/>
                    </a:ext>
                  </a:extLst>
                </a:gridCol>
                <a:gridCol w="648072">
                  <a:extLst>
                    <a:ext uri="{9D8B030D-6E8A-4147-A177-3AD203B41FA5}">
                      <a16:colId xmlns:a16="http://schemas.microsoft.com/office/drawing/2014/main" val="20003"/>
                    </a:ext>
                  </a:extLst>
                </a:gridCol>
                <a:gridCol w="720080">
                  <a:extLst>
                    <a:ext uri="{9D8B030D-6E8A-4147-A177-3AD203B41FA5}">
                      <a16:colId xmlns:a16="http://schemas.microsoft.com/office/drawing/2014/main" val="20004"/>
                    </a:ext>
                  </a:extLst>
                </a:gridCol>
                <a:gridCol w="1728192">
                  <a:extLst>
                    <a:ext uri="{9D8B030D-6E8A-4147-A177-3AD203B41FA5}">
                      <a16:colId xmlns:a16="http://schemas.microsoft.com/office/drawing/2014/main" val="20005"/>
                    </a:ext>
                  </a:extLst>
                </a:gridCol>
                <a:gridCol w="819660">
                  <a:extLst>
                    <a:ext uri="{9D8B030D-6E8A-4147-A177-3AD203B41FA5}">
                      <a16:colId xmlns:a16="http://schemas.microsoft.com/office/drawing/2014/main" val="20006"/>
                    </a:ext>
                  </a:extLst>
                </a:gridCol>
                <a:gridCol w="1008112">
                  <a:extLst>
                    <a:ext uri="{9D8B030D-6E8A-4147-A177-3AD203B41FA5}">
                      <a16:colId xmlns:a16="http://schemas.microsoft.com/office/drawing/2014/main" val="20007"/>
                    </a:ext>
                  </a:extLst>
                </a:gridCol>
              </a:tblGrid>
              <a:tr h="150911">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ru-RU" sz="1400" b="1" dirty="0">
                          <a:effectLst/>
                        </a:rPr>
                        <a:t>№</a:t>
                      </a:r>
                      <a:endParaRPr lang="ru-RU" sz="1400" b="1"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7E97AD"/>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ru-RU" sz="1400" b="1">
                          <a:effectLst/>
                        </a:rPr>
                        <a:t>частица</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7E97AD"/>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en-US" sz="1400" b="1">
                          <a:effectLst/>
                        </a:rPr>
                        <a:t>N</a:t>
                      </a:r>
                      <a:r>
                        <a:rPr lang="en-US" sz="1400" b="1" baseline="-25000">
                          <a:effectLst/>
                        </a:rPr>
                        <a:t>EV</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7E97AD"/>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en-US" sz="1400" b="1">
                          <a:effectLst/>
                        </a:rPr>
                        <a:t>S/B</a:t>
                      </a:r>
                      <a:endParaRPr lang="ru-RU" sz="1400" b="1"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7E97AD"/>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ru-RU" sz="1400" b="1" dirty="0">
                          <a:effectLst/>
                        </a:rPr>
                        <a:t>№</a:t>
                      </a:r>
                      <a:endParaRPr lang="ru-RU" sz="1400" b="1"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7E97AD"/>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ru-RU" sz="1400" b="1">
                          <a:effectLst/>
                        </a:rPr>
                        <a:t>частица</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7E97AD"/>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en-US" sz="1400" b="1">
                          <a:effectLst/>
                        </a:rPr>
                        <a:t>N</a:t>
                      </a:r>
                      <a:r>
                        <a:rPr lang="en-US" sz="1400" b="1" baseline="-25000">
                          <a:effectLst/>
                        </a:rPr>
                        <a:t>EV</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7E97AD"/>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en-US" sz="1400" b="1">
                          <a:effectLst/>
                        </a:rPr>
                        <a:t>S/B</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7E97AD"/>
                    </a:solidFill>
                  </a:tcPr>
                </a:tc>
                <a:extLst>
                  <a:ext uri="{0D108BD9-81ED-4DB2-BD59-A6C34878D82A}">
                    <a16:rowId xmlns:a16="http://schemas.microsoft.com/office/drawing/2014/main" val="10000"/>
                  </a:ext>
                </a:extLst>
              </a:tr>
              <a:tr h="150911">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en-US" sz="1400" b="1" dirty="0">
                          <a:effectLst/>
                        </a:rPr>
                        <a:t>1</a:t>
                      </a:r>
                      <a:endParaRPr lang="ru-RU" sz="1400" b="1" dirty="0">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7E97AD"/>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en-US" sz="1400" b="1" dirty="0">
                          <a:effectLst/>
                        </a:rPr>
                        <a:t>π</a:t>
                      </a:r>
                      <a:r>
                        <a:rPr lang="en-US" sz="1400" b="1" baseline="30000" dirty="0">
                          <a:effectLst/>
                        </a:rPr>
                        <a:t>+</a:t>
                      </a:r>
                      <a:endParaRPr lang="ru-RU" sz="1400" b="1" dirty="0">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en-US" sz="1400" b="1">
                          <a:effectLst/>
                        </a:rPr>
                        <a:t>2</a:t>
                      </a:r>
                      <a:r>
                        <a:rPr lang="ru-RU" sz="1400" b="1">
                          <a:effectLst/>
                        </a:rPr>
                        <a:t>.</a:t>
                      </a:r>
                      <a:r>
                        <a:rPr lang="en-US" sz="1400" b="1">
                          <a:effectLst/>
                        </a:rPr>
                        <a:t>1</a:t>
                      </a:r>
                      <a:r>
                        <a:rPr lang="ru-RU" sz="1400" b="1">
                          <a:effectLst/>
                        </a:rPr>
                        <a:t>·10</a:t>
                      </a:r>
                      <a:r>
                        <a:rPr lang="en-US" sz="1400" b="1" baseline="30000">
                          <a:effectLst/>
                        </a:rPr>
                        <a:t>8</a:t>
                      </a:r>
                      <a:endParaRPr lang="ru-RU" sz="1400" b="1" dirty="0">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ru-RU" sz="1400" b="1">
                          <a:effectLst/>
                        </a:rPr>
                        <a:t> </a:t>
                      </a:r>
                      <a:endParaRPr lang="ru-RU" sz="1400" b="1" dirty="0">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ru-RU" sz="1400" b="1">
                          <a:effectLst/>
                        </a:rPr>
                        <a:t>7</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en-US" sz="1400" b="1">
                          <a:effectLst/>
                        </a:rPr>
                        <a:t>n</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ru-RU" sz="1400" b="1">
                          <a:effectLst/>
                        </a:rPr>
                        <a:t>1</a:t>
                      </a:r>
                      <a:r>
                        <a:rPr lang="en-US" sz="1400" b="1">
                          <a:effectLst/>
                        </a:rPr>
                        <a:t>.</a:t>
                      </a:r>
                      <a:r>
                        <a:rPr lang="ru-RU" sz="1400" b="1">
                          <a:effectLst/>
                        </a:rPr>
                        <a:t>6</a:t>
                      </a:r>
                      <a:r>
                        <a:rPr lang="en-US" sz="1400" b="1">
                          <a:effectLst/>
                        </a:rPr>
                        <a:t>·10</a:t>
                      </a:r>
                      <a:r>
                        <a:rPr lang="en-US" sz="1400" b="1" baseline="30000">
                          <a:effectLst/>
                        </a:rPr>
                        <a:t>7</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en-US" sz="1400" b="1" dirty="0">
                          <a:solidFill>
                            <a:schemeClr val="bg1"/>
                          </a:solidFill>
                          <a:effectLst/>
                        </a:rPr>
                        <a:t> </a:t>
                      </a:r>
                      <a:endParaRPr lang="ru-RU" sz="1400" b="1" dirty="0">
                        <a:solidFill>
                          <a:schemeClr val="bg1"/>
                        </a:solidFill>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F2123">
                        <a:lumMod val="10000"/>
                        <a:lumOff val="90000"/>
                      </a:srgbClr>
                    </a:solidFill>
                  </a:tcPr>
                </a:tc>
                <a:extLst>
                  <a:ext uri="{0D108BD9-81ED-4DB2-BD59-A6C34878D82A}">
                    <a16:rowId xmlns:a16="http://schemas.microsoft.com/office/drawing/2014/main" val="10001"/>
                  </a:ext>
                </a:extLst>
              </a:tr>
              <a:tr h="150911">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en-US" sz="1400" b="1">
                          <a:effectLst/>
                        </a:rPr>
                        <a:t>2</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E97AD"/>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ru-RU" sz="1400" b="1" dirty="0">
                          <a:effectLst/>
                        </a:rPr>
                        <a:t>π</a:t>
                      </a:r>
                      <a:r>
                        <a:rPr lang="en-US" sz="1400" b="1" baseline="30000" dirty="0">
                          <a:effectLst/>
                        </a:rPr>
                        <a:t>−</a:t>
                      </a:r>
                      <a:endParaRPr lang="ru-RU" sz="1400" b="1"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en-US" sz="1400" b="1">
                          <a:effectLst/>
                        </a:rPr>
                        <a:t>2.6·10</a:t>
                      </a:r>
                      <a:r>
                        <a:rPr lang="en-US" sz="1400" b="1" baseline="30000">
                          <a:effectLst/>
                        </a:rPr>
                        <a:t>8</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2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en-US" sz="1400" b="1">
                          <a:effectLst/>
                        </a:rPr>
                        <a:t> </a:t>
                      </a:r>
                      <a:endParaRPr lang="ru-RU" sz="1400" b="1"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en-US" sz="1400" b="1">
                          <a:effectLst/>
                        </a:rPr>
                        <a:t>8</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2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en-US" sz="1400" b="1">
                          <a:effectLst/>
                        </a:rPr>
                        <a:t>ñ </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ru-RU" sz="1400" b="1">
                          <a:effectLst/>
                        </a:rPr>
                        <a:t>1</a:t>
                      </a:r>
                      <a:r>
                        <a:rPr lang="en-US" sz="1400" b="1">
                          <a:effectLst/>
                        </a:rPr>
                        <a:t>.</a:t>
                      </a:r>
                      <a:r>
                        <a:rPr lang="ru-RU" sz="1400" b="1">
                          <a:effectLst/>
                        </a:rPr>
                        <a:t>4</a:t>
                      </a:r>
                      <a:r>
                        <a:rPr lang="en-US" sz="1400" b="1">
                          <a:effectLst/>
                        </a:rPr>
                        <a:t>·10</a:t>
                      </a:r>
                      <a:r>
                        <a:rPr lang="en-US" sz="1400" b="1" baseline="30000">
                          <a:effectLst/>
                        </a:rPr>
                        <a:t>8</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20000"/>
                      </a:srgbClr>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en-US" sz="1400" b="1" dirty="0">
                          <a:solidFill>
                            <a:schemeClr val="bg1"/>
                          </a:solidFill>
                          <a:effectLst/>
                        </a:rPr>
                        <a:t> </a:t>
                      </a:r>
                      <a:endParaRPr lang="ru-RU" sz="1400" b="1" dirty="0">
                        <a:solidFill>
                          <a:schemeClr val="bg1"/>
                        </a:solidFill>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F2123">
                        <a:lumMod val="10000"/>
                        <a:lumOff val="90000"/>
                      </a:srgbClr>
                    </a:solidFill>
                  </a:tcPr>
                </a:tc>
                <a:extLst>
                  <a:ext uri="{0D108BD9-81ED-4DB2-BD59-A6C34878D82A}">
                    <a16:rowId xmlns:a16="http://schemas.microsoft.com/office/drawing/2014/main" val="10002"/>
                  </a:ext>
                </a:extLst>
              </a:tr>
              <a:tr h="188573">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en-US" sz="1400" b="1">
                          <a:effectLst/>
                        </a:rPr>
                        <a:t>3</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E97AD"/>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en-US" sz="1400" b="1">
                          <a:effectLst/>
                        </a:rPr>
                        <a:t>K</a:t>
                      </a:r>
                      <a:r>
                        <a:rPr lang="en-US" sz="1400" b="1" baseline="30000">
                          <a:effectLst/>
                        </a:rPr>
                        <a:t>+</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en-US" sz="1400" b="1">
                          <a:effectLst/>
                        </a:rPr>
                        <a:t>1.7·10</a:t>
                      </a:r>
                      <a:r>
                        <a:rPr lang="en-US" sz="1400" b="1" baseline="30000">
                          <a:effectLst/>
                        </a:rPr>
                        <a:t>7</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en-US" sz="1400" b="1">
                          <a:effectLst/>
                        </a:rPr>
                        <a:t> </a:t>
                      </a:r>
                      <a:endParaRPr lang="ru-RU" sz="1400" b="1"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en-US" sz="1400" b="1">
                          <a:effectLst/>
                        </a:rPr>
                        <a:t>9</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ru-RU" sz="1400" b="1">
                          <a:effectLst/>
                        </a:rPr>
                        <a:t>Λ</a:t>
                      </a:r>
                      <a:r>
                        <a:rPr lang="en-US" sz="1400" b="1">
                          <a:effectLst/>
                        </a:rPr>
                        <a:t>̃→  p</a:t>
                      </a:r>
                      <a:r>
                        <a:rPr lang="ru-RU" sz="1400" b="1">
                          <a:effectLst/>
                        </a:rPr>
                        <a:t>̃  π</a:t>
                      </a:r>
                      <a:r>
                        <a:rPr lang="en-US" sz="1400" b="1" baseline="30000">
                          <a:effectLst/>
                        </a:rPr>
                        <a:t>+</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en-US" sz="1400" b="1">
                          <a:effectLst/>
                        </a:rPr>
                        <a:t>2.1·10</a:t>
                      </a:r>
                      <a:r>
                        <a:rPr lang="en-US" sz="1400" b="1" baseline="30000">
                          <a:effectLst/>
                        </a:rPr>
                        <a:t>6</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en-US" sz="1400" b="1" dirty="0">
                          <a:solidFill>
                            <a:schemeClr val="bg1"/>
                          </a:solidFill>
                          <a:effectLst/>
                        </a:rPr>
                        <a:t>10</a:t>
                      </a:r>
                      <a:endParaRPr lang="ru-RU" sz="1400" b="1" dirty="0">
                        <a:solidFill>
                          <a:schemeClr val="bg1"/>
                        </a:solidFill>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F2123">
                        <a:lumMod val="10000"/>
                        <a:lumOff val="90000"/>
                      </a:srgbClr>
                    </a:solidFill>
                  </a:tcPr>
                </a:tc>
                <a:extLst>
                  <a:ext uri="{0D108BD9-81ED-4DB2-BD59-A6C34878D82A}">
                    <a16:rowId xmlns:a16="http://schemas.microsoft.com/office/drawing/2014/main" val="10003"/>
                  </a:ext>
                </a:extLst>
              </a:tr>
              <a:tr h="150911">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en-US" sz="1400" b="1">
                          <a:effectLst/>
                        </a:rPr>
                        <a:t>4</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E97AD"/>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en-US" sz="1400" b="1">
                          <a:effectLst/>
                        </a:rPr>
                        <a:t>K</a:t>
                      </a:r>
                      <a:r>
                        <a:rPr lang="en-US" sz="1400" b="1" baseline="30000">
                          <a:effectLst/>
                        </a:rPr>
                        <a:t>–</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en-US" sz="1400" b="1">
                          <a:effectLst/>
                        </a:rPr>
                        <a:t>2.2·10</a:t>
                      </a:r>
                      <a:r>
                        <a:rPr lang="en-US" sz="1400" b="1" baseline="30000">
                          <a:effectLst/>
                        </a:rPr>
                        <a:t>7</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2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en-US" sz="1400" b="1">
                          <a:effectLst/>
                        </a:rPr>
                        <a:t> </a:t>
                      </a:r>
                      <a:endParaRPr lang="ru-RU" sz="1400" b="1"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en-US" sz="1400" b="1" dirty="0">
                          <a:effectLst/>
                        </a:rPr>
                        <a:t>10</a:t>
                      </a:r>
                      <a:endParaRPr lang="ru-RU" sz="1400" b="1"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2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ru-RU" sz="1400" b="1" dirty="0">
                          <a:effectLst/>
                        </a:rPr>
                        <a:t>Λ</a:t>
                      </a:r>
                      <a:r>
                        <a:rPr lang="en-US" sz="1400" b="1" dirty="0">
                          <a:effectLst/>
                        </a:rPr>
                        <a:t>̃→ ñ </a:t>
                      </a:r>
                      <a:r>
                        <a:rPr lang="ru-RU" sz="1400" b="1" dirty="0">
                          <a:effectLst/>
                        </a:rPr>
                        <a:t>π</a:t>
                      </a:r>
                      <a:r>
                        <a:rPr lang="en-US" sz="1400" b="1" baseline="30000" dirty="0">
                          <a:effectLst/>
                        </a:rPr>
                        <a:t>0</a:t>
                      </a:r>
                      <a:endParaRPr lang="ru-RU" sz="1400" b="1"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en-US" sz="1400" b="1" dirty="0">
                          <a:effectLst/>
                        </a:rPr>
                        <a:t>1.1·10</a:t>
                      </a:r>
                      <a:r>
                        <a:rPr lang="en-US" sz="1400" b="1" baseline="30000" dirty="0">
                          <a:effectLst/>
                        </a:rPr>
                        <a:t>6</a:t>
                      </a:r>
                      <a:endParaRPr lang="ru-RU" sz="1400" b="1"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E97AD">
                        <a:tint val="20000"/>
                      </a:srgbClr>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en-US" sz="1400" b="1" dirty="0">
                          <a:solidFill>
                            <a:schemeClr val="bg1"/>
                          </a:solidFill>
                          <a:effectLst/>
                        </a:rPr>
                        <a:t>0.13</a:t>
                      </a:r>
                      <a:endParaRPr lang="ru-RU" sz="1400" b="1" dirty="0">
                        <a:solidFill>
                          <a:schemeClr val="bg1"/>
                        </a:solidFill>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F2123">
                        <a:lumMod val="10000"/>
                        <a:lumOff val="90000"/>
                      </a:srgbClr>
                    </a:solidFill>
                  </a:tcPr>
                </a:tc>
                <a:extLst>
                  <a:ext uri="{0D108BD9-81ED-4DB2-BD59-A6C34878D82A}">
                    <a16:rowId xmlns:a16="http://schemas.microsoft.com/office/drawing/2014/main" val="10004"/>
                  </a:ext>
                </a:extLst>
              </a:tr>
              <a:tr h="301821">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en-US" sz="1400" b="1">
                          <a:effectLst/>
                        </a:rPr>
                        <a:t>5</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7E97AD"/>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en-US" sz="1400" b="1" dirty="0">
                          <a:effectLst/>
                        </a:rPr>
                        <a:t>p</a:t>
                      </a:r>
                      <a:endParaRPr lang="ru-RU" sz="1400" b="1"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en-US" sz="1400" b="1">
                          <a:effectLst/>
                        </a:rPr>
                        <a:t>1.6·10</a:t>
                      </a:r>
                      <a:r>
                        <a:rPr lang="en-US" sz="1400" b="1" baseline="30000">
                          <a:effectLst/>
                        </a:rPr>
                        <a:t>7</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en-US" sz="1400" b="1">
                          <a:effectLst/>
                        </a:rPr>
                        <a:t> </a:t>
                      </a:r>
                      <a:endParaRPr lang="ru-RU" sz="1400" b="1"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en-US" sz="1400" b="1" dirty="0">
                          <a:effectLst/>
                        </a:rPr>
                        <a:t>11</a:t>
                      </a:r>
                      <a:endParaRPr lang="ru-RU" sz="1400" b="1"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ru-RU" sz="1400" b="1">
                          <a:effectLst/>
                        </a:rPr>
                        <a:t>Δ</a:t>
                      </a:r>
                      <a:r>
                        <a:rPr lang="en-US" sz="1400" b="1">
                          <a:effectLst/>
                        </a:rPr>
                        <a:t>̃</a:t>
                      </a:r>
                      <a:r>
                        <a:rPr lang="ru-RU" sz="1400" b="1" baseline="30000">
                          <a:effectLst/>
                        </a:rPr>
                        <a:t>−−</a:t>
                      </a:r>
                      <a:r>
                        <a:rPr lang="ru-RU" sz="1400" b="1">
                          <a:effectLst/>
                        </a:rPr>
                        <a:t>→ </a:t>
                      </a:r>
                      <a:r>
                        <a:rPr lang="en-US" sz="1400" b="1">
                          <a:effectLst/>
                        </a:rPr>
                        <a:t>p</a:t>
                      </a:r>
                      <a:r>
                        <a:rPr lang="ru-RU" sz="1400" b="1">
                          <a:effectLst/>
                        </a:rPr>
                        <a:t>̃  π</a:t>
                      </a:r>
                      <a:r>
                        <a:rPr lang="ru-RU" sz="1400" b="1" baseline="30000">
                          <a:effectLst/>
                        </a:rPr>
                        <a:t>−</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just">
                        <a:spcAft>
                          <a:spcPts val="0"/>
                        </a:spcAft>
                      </a:pPr>
                      <a:r>
                        <a:rPr lang="ru-RU" sz="1400" b="1">
                          <a:effectLst/>
                        </a:rPr>
                        <a:t>4.2·10</a:t>
                      </a:r>
                      <a:r>
                        <a:rPr lang="ru-RU" sz="1400" b="1" baseline="30000">
                          <a:effectLst/>
                        </a:rPr>
                        <a:t>7</a:t>
                      </a:r>
                      <a:endParaRPr lang="ru-RU" sz="1400" b="1">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7E97AD">
                        <a:tint val="40000"/>
                      </a:srgbClr>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en-US" sz="1400" b="1" dirty="0">
                          <a:solidFill>
                            <a:schemeClr val="bg1"/>
                          </a:solidFill>
                          <a:effectLst/>
                        </a:rPr>
                        <a:t>0.14</a:t>
                      </a:r>
                      <a:endParaRPr lang="ru-RU" sz="1400" b="1" dirty="0">
                        <a:solidFill>
                          <a:schemeClr val="bg1"/>
                        </a:solidFill>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F2123">
                        <a:lumMod val="10000"/>
                        <a:lumOff val="90000"/>
                      </a:srgbClr>
                    </a:solidFill>
                  </a:tcPr>
                </a:tc>
                <a:extLst>
                  <a:ext uri="{0D108BD9-81ED-4DB2-BD59-A6C34878D82A}">
                    <a16:rowId xmlns:a16="http://schemas.microsoft.com/office/drawing/2014/main" val="10005"/>
                  </a:ext>
                </a:extLst>
              </a:tr>
              <a:tr h="188573">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ru-RU" sz="1400" b="1" dirty="0">
                          <a:effectLst/>
                        </a:rPr>
                        <a:t>6</a:t>
                      </a:r>
                      <a:endParaRPr lang="ru-RU" sz="1400" b="1" dirty="0">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7E97AD"/>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en-US" sz="1400" b="1" dirty="0">
                          <a:solidFill>
                            <a:schemeClr val="bg1"/>
                          </a:solidFill>
                          <a:effectLst/>
                        </a:rPr>
                        <a:t>p</a:t>
                      </a:r>
                      <a:r>
                        <a:rPr lang="ru-RU" sz="1400" b="1" dirty="0">
                          <a:solidFill>
                            <a:schemeClr val="bg1"/>
                          </a:solidFill>
                          <a:effectLst/>
                        </a:rPr>
                        <a:t>̃ </a:t>
                      </a:r>
                      <a:endParaRPr lang="ru-RU" sz="1400" b="1" dirty="0">
                        <a:solidFill>
                          <a:schemeClr val="bg1"/>
                        </a:solidFill>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F2123">
                        <a:lumMod val="10000"/>
                        <a:lumOff val="90000"/>
                      </a:srgbClr>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ru-RU" sz="1400" b="1" dirty="0">
                          <a:solidFill>
                            <a:schemeClr val="bg1"/>
                          </a:solidFill>
                          <a:effectLst/>
                        </a:rPr>
                        <a:t>1.8·10</a:t>
                      </a:r>
                      <a:r>
                        <a:rPr lang="ru-RU" sz="1400" b="1" baseline="30000" dirty="0">
                          <a:solidFill>
                            <a:schemeClr val="bg1"/>
                          </a:solidFill>
                          <a:effectLst/>
                        </a:rPr>
                        <a:t>8</a:t>
                      </a:r>
                      <a:endParaRPr lang="ru-RU" sz="1400" b="1" dirty="0">
                        <a:solidFill>
                          <a:schemeClr val="bg1"/>
                        </a:solidFill>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F2123">
                        <a:lumMod val="10000"/>
                        <a:lumOff val="90000"/>
                      </a:srgbClr>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ru-RU" sz="1400" b="1" dirty="0">
                          <a:solidFill>
                            <a:schemeClr val="bg1"/>
                          </a:solidFill>
                          <a:effectLst/>
                        </a:rPr>
                        <a:t> </a:t>
                      </a:r>
                      <a:endParaRPr lang="ru-RU" sz="1400" b="1" dirty="0">
                        <a:solidFill>
                          <a:schemeClr val="bg1"/>
                        </a:solidFill>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F2123">
                        <a:lumMod val="10000"/>
                        <a:lumOff val="90000"/>
                      </a:srgbClr>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ru-RU" sz="1400" b="1" dirty="0">
                          <a:solidFill>
                            <a:schemeClr val="bg1"/>
                          </a:solidFill>
                          <a:effectLst/>
                        </a:rPr>
                        <a:t>12</a:t>
                      </a:r>
                      <a:endParaRPr lang="ru-RU" sz="1400" b="1" dirty="0">
                        <a:solidFill>
                          <a:schemeClr val="bg1"/>
                        </a:solidFill>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F2123">
                        <a:lumMod val="10000"/>
                        <a:lumOff val="90000"/>
                      </a:srgbClr>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ru-RU" sz="1400" b="1" dirty="0">
                          <a:solidFill>
                            <a:schemeClr val="bg1"/>
                          </a:solidFill>
                          <a:effectLst/>
                        </a:rPr>
                        <a:t>Ξ</a:t>
                      </a:r>
                      <a:r>
                        <a:rPr lang="ru-RU" sz="1400" b="1" baseline="30000" dirty="0">
                          <a:solidFill>
                            <a:schemeClr val="bg1"/>
                          </a:solidFill>
                          <a:effectLst/>
                        </a:rPr>
                        <a:t>−</a:t>
                      </a:r>
                      <a:r>
                        <a:rPr lang="ru-RU" sz="1400" b="1" dirty="0">
                          <a:solidFill>
                            <a:schemeClr val="bg1"/>
                          </a:solidFill>
                          <a:effectLst/>
                        </a:rPr>
                        <a:t>→ Λ π</a:t>
                      </a:r>
                      <a:r>
                        <a:rPr lang="ru-RU" sz="1400" b="1" baseline="30000" dirty="0">
                          <a:solidFill>
                            <a:schemeClr val="bg1"/>
                          </a:solidFill>
                          <a:effectLst/>
                        </a:rPr>
                        <a:t>−</a:t>
                      </a:r>
                      <a:endParaRPr lang="ru-RU" sz="1400" b="1" dirty="0">
                        <a:solidFill>
                          <a:schemeClr val="bg1"/>
                        </a:solidFill>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F2123">
                        <a:lumMod val="10000"/>
                        <a:lumOff val="90000"/>
                      </a:srgbClr>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ru-RU" sz="1400" b="1" dirty="0">
                          <a:solidFill>
                            <a:schemeClr val="bg1"/>
                          </a:solidFill>
                          <a:effectLst/>
                        </a:rPr>
                        <a:t>1.0·10</a:t>
                      </a:r>
                      <a:r>
                        <a:rPr lang="ru-RU" sz="1400" b="1" baseline="30000" dirty="0">
                          <a:solidFill>
                            <a:schemeClr val="bg1"/>
                          </a:solidFill>
                          <a:effectLst/>
                        </a:rPr>
                        <a:t>5</a:t>
                      </a:r>
                      <a:endParaRPr lang="ru-RU" sz="1400" b="1" dirty="0">
                        <a:solidFill>
                          <a:schemeClr val="bg1"/>
                        </a:solidFill>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F2123">
                        <a:lumMod val="10000"/>
                        <a:lumOff val="90000"/>
                      </a:srgbClr>
                    </a:solidFill>
                  </a:tcPr>
                </a:tc>
                <a:tc>
                  <a:txBody>
                    <a:bodyPr/>
                    <a:lstStyle>
                      <a:lvl1pPr marL="0" algn="l" defTabSz="914400" rtl="0" eaLnBrk="1" latinLnBrk="0" hangingPunct="1">
                        <a:defRPr sz="1800" b="1" kern="1200">
                          <a:solidFill>
                            <a:schemeClr val="lt1"/>
                          </a:solidFill>
                          <a:latin typeface="Arial Narrow"/>
                        </a:defRPr>
                      </a:lvl1pPr>
                      <a:lvl2pPr marL="457200" algn="l" defTabSz="914400" rtl="0" eaLnBrk="1" latinLnBrk="0" hangingPunct="1">
                        <a:defRPr sz="1800" b="1" kern="1200">
                          <a:solidFill>
                            <a:schemeClr val="lt1"/>
                          </a:solidFill>
                          <a:latin typeface="Arial Narrow"/>
                        </a:defRPr>
                      </a:lvl2pPr>
                      <a:lvl3pPr marL="914400" algn="l" defTabSz="914400" rtl="0" eaLnBrk="1" latinLnBrk="0" hangingPunct="1">
                        <a:defRPr sz="1800" b="1" kern="1200">
                          <a:solidFill>
                            <a:schemeClr val="lt1"/>
                          </a:solidFill>
                          <a:latin typeface="Arial Narrow"/>
                        </a:defRPr>
                      </a:lvl3pPr>
                      <a:lvl4pPr marL="1371600" algn="l" defTabSz="914400" rtl="0" eaLnBrk="1" latinLnBrk="0" hangingPunct="1">
                        <a:defRPr sz="1800" b="1" kern="1200">
                          <a:solidFill>
                            <a:schemeClr val="lt1"/>
                          </a:solidFill>
                          <a:latin typeface="Arial Narrow"/>
                        </a:defRPr>
                      </a:lvl4pPr>
                      <a:lvl5pPr marL="1828800" algn="l" defTabSz="914400" rtl="0" eaLnBrk="1" latinLnBrk="0" hangingPunct="1">
                        <a:defRPr sz="1800" b="1" kern="1200">
                          <a:solidFill>
                            <a:schemeClr val="lt1"/>
                          </a:solidFill>
                          <a:latin typeface="Arial Narrow"/>
                        </a:defRPr>
                      </a:lvl5pPr>
                      <a:lvl6pPr marL="2286000" algn="l" defTabSz="914400" rtl="0" eaLnBrk="1" latinLnBrk="0" hangingPunct="1">
                        <a:defRPr sz="1800" b="1" kern="1200">
                          <a:solidFill>
                            <a:schemeClr val="lt1"/>
                          </a:solidFill>
                          <a:latin typeface="Arial Narrow"/>
                        </a:defRPr>
                      </a:lvl6pPr>
                      <a:lvl7pPr marL="2743200" algn="l" defTabSz="914400" rtl="0" eaLnBrk="1" latinLnBrk="0" hangingPunct="1">
                        <a:defRPr sz="1800" b="1" kern="1200">
                          <a:solidFill>
                            <a:schemeClr val="lt1"/>
                          </a:solidFill>
                          <a:latin typeface="Arial Narrow"/>
                        </a:defRPr>
                      </a:lvl7pPr>
                      <a:lvl8pPr marL="3200400" algn="l" defTabSz="914400" rtl="0" eaLnBrk="1" latinLnBrk="0" hangingPunct="1">
                        <a:defRPr sz="1800" b="1" kern="1200">
                          <a:solidFill>
                            <a:schemeClr val="lt1"/>
                          </a:solidFill>
                          <a:latin typeface="Arial Narrow"/>
                        </a:defRPr>
                      </a:lvl8pPr>
                      <a:lvl9pPr marL="3657600" algn="l" defTabSz="914400" rtl="0" eaLnBrk="1" latinLnBrk="0" hangingPunct="1">
                        <a:defRPr sz="1800" b="1" kern="1200">
                          <a:solidFill>
                            <a:schemeClr val="lt1"/>
                          </a:solidFill>
                          <a:latin typeface="Arial Narrow"/>
                        </a:defRPr>
                      </a:lvl9pPr>
                    </a:lstStyle>
                    <a:p>
                      <a:pPr algn="just">
                        <a:spcAft>
                          <a:spcPts val="0"/>
                        </a:spcAft>
                      </a:pPr>
                      <a:r>
                        <a:rPr lang="en-US" sz="1400" b="1" dirty="0">
                          <a:solidFill>
                            <a:schemeClr val="bg1"/>
                          </a:solidFill>
                          <a:effectLst/>
                        </a:rPr>
                        <a:t>10</a:t>
                      </a:r>
                      <a:endParaRPr lang="ru-RU" sz="1400" b="1" dirty="0">
                        <a:solidFill>
                          <a:schemeClr val="bg1"/>
                        </a:solidFill>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F2123">
                        <a:lumMod val="10000"/>
                        <a:lumOff val="90000"/>
                      </a:srgb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767604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Single-spin asymmetry measurements motivation </a:t>
            </a:r>
            <a:endParaRPr lang="ru-RU" dirty="0"/>
          </a:p>
        </p:txBody>
      </p:sp>
      <p:pic>
        <p:nvPicPr>
          <p:cNvPr id="22528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457200" y="1734662"/>
            <a:ext cx="8229600" cy="192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Текст 6"/>
          <p:cNvSpPr>
            <a:spLocks noGrp="1"/>
          </p:cNvSpPr>
          <p:nvPr>
            <p:ph type="body" sz="half" idx="2"/>
          </p:nvPr>
        </p:nvSpPr>
        <p:spPr>
          <a:xfrm>
            <a:off x="467544" y="3717032"/>
            <a:ext cx="8229600" cy="2376264"/>
          </a:xfrm>
        </p:spPr>
        <p:txBody>
          <a:bodyPr/>
          <a:lstStyle/>
          <a:p>
            <a:pPr lvl="0" fontAlgn="auto">
              <a:spcAft>
                <a:spcPts val="600"/>
              </a:spcAft>
              <a:buClr>
                <a:srgbClr val="DC9E1F"/>
              </a:buClr>
              <a:buSzTx/>
              <a:buFont typeface="Arial" pitchFamily="34" charset="0"/>
              <a:buChar char="•"/>
            </a:pPr>
            <a:r>
              <a:rPr lang="en-US" sz="2200" b="1" kern="1200" spc="30" dirty="0">
                <a:solidFill>
                  <a:srgbClr val="95F5AE"/>
                </a:solidFill>
                <a:effectLst/>
                <a:latin typeface="Arial Narrow" panose="020B0606020202030204" pitchFamily="34" charset="0"/>
              </a:rPr>
              <a:t>Single–spin asymmetries and hyperon polarization almost do not depend on beam energy – accuracy is more important</a:t>
            </a:r>
            <a:r>
              <a:rPr lang="en-US" sz="2200" kern="1200" spc="30" dirty="0">
                <a:solidFill>
                  <a:srgbClr val="FFFFFF"/>
                </a:solidFill>
                <a:effectLst/>
                <a:latin typeface="Arial Narrow" panose="020B0606020202030204" pitchFamily="34" charset="0"/>
              </a:rPr>
              <a:t>: </a:t>
            </a:r>
          </a:p>
          <a:p>
            <a:pPr lvl="0" fontAlgn="auto">
              <a:spcAft>
                <a:spcPts val="600"/>
              </a:spcAft>
              <a:buClr>
                <a:srgbClr val="DC9E1F"/>
              </a:buClr>
              <a:buSzTx/>
              <a:buFont typeface="Arial" pitchFamily="34" charset="0"/>
              <a:buChar char="•"/>
            </a:pPr>
            <a:r>
              <a:rPr lang="en-US" sz="2200" b="1" kern="1200" spc="30" dirty="0">
                <a:solidFill>
                  <a:srgbClr val="FFFFFF"/>
                </a:solidFill>
                <a:effectLst/>
                <a:latin typeface="Arial Narrow" panose="020B0606020202030204" pitchFamily="34" charset="0"/>
                <a:cs typeface="Times New Roman" pitchFamily="18" charset="0"/>
              </a:rPr>
              <a:t>inclusive and exclusive reactions, including elastic,</a:t>
            </a:r>
            <a:r>
              <a:rPr lang="en-US" sz="2200" b="1" kern="1200" spc="30" dirty="0">
                <a:solidFill>
                  <a:srgbClr val="FFFFFF"/>
                </a:solidFill>
                <a:effectLst/>
                <a:latin typeface="Arial Narrow" panose="020B0606020202030204" pitchFamily="34" charset="0"/>
              </a:rPr>
              <a:t> of the light </a:t>
            </a:r>
            <a:r>
              <a:rPr lang="ru-RU" sz="2200" b="1" kern="1200" spc="30" dirty="0">
                <a:solidFill>
                  <a:srgbClr val="FFFFFF"/>
                </a:solidFill>
                <a:effectLst/>
                <a:latin typeface="Arial Narrow" panose="020B0606020202030204" pitchFamily="34" charset="0"/>
              </a:rPr>
              <a:t>(</a:t>
            </a:r>
            <a:r>
              <a:rPr lang="en-US" sz="2200" b="1" kern="1200" spc="30" dirty="0">
                <a:solidFill>
                  <a:srgbClr val="FFFFFF"/>
                </a:solidFill>
                <a:effectLst/>
                <a:latin typeface="Arial Narrow" panose="020B0606020202030204" pitchFamily="34" charset="0"/>
              </a:rPr>
              <a:t>u, d, s – quarks) </a:t>
            </a:r>
            <a:r>
              <a:rPr lang="en-US" sz="2200" b="1" kern="1200" spc="30" dirty="0">
                <a:solidFill>
                  <a:srgbClr val="FFFFFF"/>
                </a:solidFill>
                <a:effectLst/>
                <a:latin typeface="Arial Narrow" panose="020B0606020202030204" pitchFamily="34" charset="0"/>
                <a:cs typeface="Times New Roman" pitchFamily="18" charset="0"/>
              </a:rPr>
              <a:t>hadrons in the beam fragmentation region with polarized beam or target. The hyperon and vector mesons </a:t>
            </a:r>
            <a:r>
              <a:rPr lang="en-US" sz="2200" b="1" kern="1200" spc="30" dirty="0">
                <a:solidFill>
                  <a:srgbClr val="95F5AE"/>
                </a:solidFill>
                <a:effectLst/>
                <a:latin typeface="Arial Narrow" panose="020B0606020202030204" pitchFamily="34" charset="0"/>
                <a:cs typeface="Times New Roman" pitchFamily="18" charset="0"/>
              </a:rPr>
              <a:t>polarization</a:t>
            </a:r>
            <a:r>
              <a:rPr lang="en-US" sz="2200" b="1" kern="1200" spc="30" dirty="0">
                <a:solidFill>
                  <a:srgbClr val="FFFFFF"/>
                </a:solidFill>
                <a:effectLst/>
                <a:latin typeface="Arial Narrow" panose="020B0606020202030204" pitchFamily="34" charset="0"/>
                <a:cs typeface="Times New Roman" pitchFamily="18" charset="0"/>
              </a:rPr>
              <a:t> (elements of the density spin matrix)  </a:t>
            </a:r>
          </a:p>
          <a:p>
            <a:endParaRPr lang="ru-RU" dirty="0"/>
          </a:p>
        </p:txBody>
      </p:sp>
      <p:sp>
        <p:nvSpPr>
          <p:cNvPr id="4" name="Дата 3"/>
          <p:cNvSpPr>
            <a:spLocks noGrp="1"/>
          </p:cNvSpPr>
          <p:nvPr>
            <p:ph type="dt" sz="half" idx="10"/>
          </p:nvPr>
        </p:nvSpPr>
        <p:spPr/>
        <p:txBody>
          <a:bodyPr/>
          <a:lstStyle/>
          <a:p>
            <a:r>
              <a:rPr lang="en-US" altLang="ru-RU" dirty="0"/>
              <a:t>SPD 2021</a:t>
            </a:r>
            <a:endParaRPr lang="ru-RU" altLang="ru-RU" dirty="0"/>
          </a:p>
        </p:txBody>
      </p:sp>
      <p:sp>
        <p:nvSpPr>
          <p:cNvPr id="5" name="Нижний колонтитул 4"/>
          <p:cNvSpPr>
            <a:spLocks noGrp="1"/>
          </p:cNvSpPr>
          <p:nvPr>
            <p:ph type="ftr" sz="quarter" idx="11"/>
          </p:nvPr>
        </p:nvSpPr>
        <p:spPr/>
        <p:txBody>
          <a:bodyPr/>
          <a:lstStyle/>
          <a:p>
            <a:r>
              <a:rPr lang="en-US" altLang="ru-RU"/>
              <a:t>V. Mochalov, SPASCHARM</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7</a:t>
            </a:fld>
            <a:endParaRPr lang="ru-RU" altLang="ru-RU"/>
          </a:p>
        </p:txBody>
      </p:sp>
    </p:spTree>
    <p:extLst>
      <p:ext uri="{BB962C8B-B14F-4D97-AF65-F5344CB8AC3E}">
        <p14:creationId xmlns:p14="http://schemas.microsoft.com/office/powerpoint/2010/main" val="1347497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3BE631F-0BFF-425C-BB18-831EB136D74D}"/>
              </a:ext>
            </a:extLst>
          </p:cNvPr>
          <p:cNvSpPr>
            <a:spLocks noGrp="1"/>
          </p:cNvSpPr>
          <p:nvPr>
            <p:ph type="title"/>
          </p:nvPr>
        </p:nvSpPr>
        <p:spPr>
          <a:xfrm>
            <a:off x="457200" y="277813"/>
            <a:ext cx="8229600" cy="918939"/>
          </a:xfrm>
        </p:spPr>
        <p:txBody>
          <a:bodyPr/>
          <a:lstStyle/>
          <a:p>
            <a:r>
              <a:rPr lang="en-US" dirty="0"/>
              <a:t>Elastic scattering</a:t>
            </a:r>
            <a:endParaRPr lang="ru-RU" dirty="0"/>
          </a:p>
        </p:txBody>
      </p:sp>
      <p:sp>
        <p:nvSpPr>
          <p:cNvPr id="4" name="Дата 3">
            <a:extLst>
              <a:ext uri="{FF2B5EF4-FFF2-40B4-BE49-F238E27FC236}">
                <a16:creationId xmlns:a16="http://schemas.microsoft.com/office/drawing/2014/main" id="{31B7D6C7-DB84-4BBA-8A67-0EFF82384D2C}"/>
              </a:ext>
            </a:extLst>
          </p:cNvPr>
          <p:cNvSpPr>
            <a:spLocks noGrp="1"/>
          </p:cNvSpPr>
          <p:nvPr>
            <p:ph type="dt" sz="half" idx="10"/>
          </p:nvPr>
        </p:nvSpPr>
        <p:spPr/>
        <p:txBody>
          <a:bodyPr/>
          <a:lstStyle/>
          <a:p>
            <a:r>
              <a:rPr lang="en-US" altLang="ru-RU"/>
              <a:t>SPD 2021</a:t>
            </a:r>
            <a:endParaRPr lang="ru-RU" altLang="ru-RU" dirty="0"/>
          </a:p>
        </p:txBody>
      </p:sp>
      <p:sp>
        <p:nvSpPr>
          <p:cNvPr id="5" name="Нижний колонтитул 4">
            <a:extLst>
              <a:ext uri="{FF2B5EF4-FFF2-40B4-BE49-F238E27FC236}">
                <a16:creationId xmlns:a16="http://schemas.microsoft.com/office/drawing/2014/main" id="{45264EB5-93EA-44A6-BF55-8779D8335267}"/>
              </a:ext>
            </a:extLst>
          </p:cNvPr>
          <p:cNvSpPr>
            <a:spLocks noGrp="1"/>
          </p:cNvSpPr>
          <p:nvPr>
            <p:ph type="ftr" sz="quarter" idx="11"/>
          </p:nvPr>
        </p:nvSpPr>
        <p:spPr/>
        <p:txBody>
          <a:bodyPr/>
          <a:lstStyle/>
          <a:p>
            <a:r>
              <a:rPr lang="en-US" altLang="ru-RU"/>
              <a:t>V. Mochalov, SPASCHARM project</a:t>
            </a:r>
            <a:endParaRPr lang="ru-RU" altLang="ru-RU" dirty="0"/>
          </a:p>
        </p:txBody>
      </p:sp>
      <p:sp>
        <p:nvSpPr>
          <p:cNvPr id="6" name="Номер слайда 5">
            <a:extLst>
              <a:ext uri="{FF2B5EF4-FFF2-40B4-BE49-F238E27FC236}">
                <a16:creationId xmlns:a16="http://schemas.microsoft.com/office/drawing/2014/main" id="{D2A2A327-093D-4E49-BB26-BB48A542040F}"/>
              </a:ext>
            </a:extLst>
          </p:cNvPr>
          <p:cNvSpPr>
            <a:spLocks noGrp="1"/>
          </p:cNvSpPr>
          <p:nvPr>
            <p:ph type="sldNum" sz="quarter" idx="12"/>
          </p:nvPr>
        </p:nvSpPr>
        <p:spPr/>
        <p:txBody>
          <a:bodyPr/>
          <a:lstStyle/>
          <a:p>
            <a:fld id="{36A10669-CE8A-4DA0-B546-D3B064FB49D9}" type="slidenum">
              <a:rPr lang="ru-RU" altLang="ru-RU" smtClean="0"/>
              <a:pPr/>
              <a:t>8</a:t>
            </a:fld>
            <a:endParaRPr lang="ru-RU" altLang="ru-RU"/>
          </a:p>
        </p:txBody>
      </p:sp>
      <p:sp>
        <p:nvSpPr>
          <p:cNvPr id="7" name="Объект 6">
            <a:extLst>
              <a:ext uri="{FF2B5EF4-FFF2-40B4-BE49-F238E27FC236}">
                <a16:creationId xmlns:a16="http://schemas.microsoft.com/office/drawing/2014/main" id="{8C773D4F-3E32-4592-80AC-A2BE6D5CC244}"/>
              </a:ext>
            </a:extLst>
          </p:cNvPr>
          <p:cNvSpPr>
            <a:spLocks noGrp="1"/>
          </p:cNvSpPr>
          <p:nvPr>
            <p:ph idx="1"/>
          </p:nvPr>
        </p:nvSpPr>
        <p:spPr>
          <a:xfrm>
            <a:off x="457200" y="1157776"/>
            <a:ext cx="8229600" cy="6075509"/>
          </a:xfrm>
          <a:prstGeom prst="rect">
            <a:avLst/>
          </a:prstGeom>
        </p:spPr>
        <p:txBody>
          <a:bodyPr wrap="square">
            <a:spAutoFit/>
          </a:bodyPr>
          <a:lstStyle/>
          <a:p>
            <a:r>
              <a:rPr kumimoji="0" lang="en-US" sz="2400" b="0" i="0" u="none" strike="noStrike" kern="0" cap="none" spc="0" normalizeH="0" baseline="0" noProof="0" dirty="0">
                <a:ln>
                  <a:noFill/>
                </a:ln>
                <a:solidFill>
                  <a:prstClr val="white"/>
                </a:solidFill>
                <a:effectLst/>
                <a:uLnTx/>
                <a:uFillTx/>
                <a:ea typeface="Times New Roman" panose="02020603050405020304" pitchFamily="18" charset="0"/>
                <a:cs typeface="+mn-cs"/>
              </a:rPr>
              <a:t>The SPASCHARM experiment requires to develop different methods to measure the beam polarization, including elastic scattering</a:t>
            </a:r>
            <a:r>
              <a:rPr lang="en-US" sz="2400" dirty="0">
                <a:solidFill>
                  <a:prstClr val="white"/>
                </a:solidFill>
                <a:effectLst/>
                <a:ea typeface="Times New Roman" panose="02020603050405020304" pitchFamily="18" charset="0"/>
              </a:rPr>
              <a:t>. It gives us possibility (and obligations) to study elastic scattering in pp and p(bar)p scattering. </a:t>
            </a:r>
          </a:p>
          <a:p>
            <a:r>
              <a:rPr lang="en-US" sz="2400" dirty="0"/>
              <a:t>The scattering matrix concept is convenient for describing the interaction in all its aspects, but, unfortunately, is not available for direct measurement. Therefore, it is necessary to determine a set of observables that allows the direct reconstruction of the scattering amplitudes  (DRSA).</a:t>
            </a:r>
          </a:p>
          <a:p>
            <a:r>
              <a:rPr lang="en-US" sz="2400" dirty="0"/>
              <a:t>DRSA is a fully model-independent analysis using only fundamental conservation lows.</a:t>
            </a:r>
            <a:r>
              <a:rPr lang="ru-RU" sz="2400" dirty="0"/>
              <a:t> </a:t>
            </a:r>
            <a:endParaRPr lang="en-US" sz="2400" dirty="0"/>
          </a:p>
          <a:p>
            <a:endParaRPr lang="en-US" sz="2800" dirty="0">
              <a:solidFill>
                <a:schemeClr val="bg1"/>
              </a:solidFill>
            </a:endParaRPr>
          </a:p>
          <a:p>
            <a:endParaRPr lang="ru-RU" sz="2800" dirty="0">
              <a:solidFill>
                <a:schemeClr val="bg1"/>
              </a:solidFill>
            </a:endParaRPr>
          </a:p>
        </p:txBody>
      </p:sp>
    </p:spTree>
    <p:extLst>
      <p:ext uri="{BB962C8B-B14F-4D97-AF65-F5344CB8AC3E}">
        <p14:creationId xmlns:p14="http://schemas.microsoft.com/office/powerpoint/2010/main" val="958312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Beam-line</a:t>
            </a:r>
            <a:endParaRPr lang="ru-RU" dirty="0"/>
          </a:p>
        </p:txBody>
      </p:sp>
      <p:sp>
        <p:nvSpPr>
          <p:cNvPr id="3" name="Текст 2"/>
          <p:cNvSpPr>
            <a:spLocks noGrp="1"/>
          </p:cNvSpPr>
          <p:nvPr>
            <p:ph type="body" sz="half" idx="1"/>
          </p:nvPr>
        </p:nvSpPr>
        <p:spPr>
          <a:xfrm>
            <a:off x="395536" y="1268760"/>
            <a:ext cx="8229600" cy="2189163"/>
          </a:xfrm>
        </p:spPr>
        <p:txBody>
          <a:bodyPr/>
          <a:lstStyle/>
          <a:p>
            <a:pPr marL="0" indent="0">
              <a:buNone/>
            </a:pPr>
            <a:r>
              <a:rPr lang="ru-RU" sz="2800" dirty="0" err="1">
                <a:effectLst/>
              </a:rPr>
              <a:t>It</a:t>
            </a:r>
            <a:r>
              <a:rPr lang="ru-RU" sz="2800" dirty="0">
                <a:effectLst/>
              </a:rPr>
              <a:t> </a:t>
            </a:r>
            <a:r>
              <a:rPr lang="ru-RU" sz="2800" dirty="0" err="1">
                <a:effectLst/>
              </a:rPr>
              <a:t>is</a:t>
            </a:r>
            <a:r>
              <a:rPr lang="ru-RU" sz="2800" dirty="0">
                <a:effectLst/>
              </a:rPr>
              <a:t> </a:t>
            </a:r>
            <a:r>
              <a:rPr lang="ru-RU" sz="2800" dirty="0" err="1">
                <a:effectLst/>
              </a:rPr>
              <a:t>proposed</a:t>
            </a:r>
            <a:r>
              <a:rPr lang="ru-RU" sz="2800" dirty="0">
                <a:effectLst/>
              </a:rPr>
              <a:t> </a:t>
            </a:r>
            <a:r>
              <a:rPr lang="ru-RU" sz="2800" dirty="0" err="1">
                <a:effectLst/>
              </a:rPr>
              <a:t>to</a:t>
            </a:r>
            <a:r>
              <a:rPr lang="ru-RU" sz="2800" dirty="0">
                <a:effectLst/>
              </a:rPr>
              <a:t> </a:t>
            </a:r>
            <a:r>
              <a:rPr lang="ru-RU" sz="2800" dirty="0" err="1">
                <a:effectLst/>
              </a:rPr>
              <a:t>form</a:t>
            </a:r>
            <a:r>
              <a:rPr lang="ru-RU" sz="2800" dirty="0">
                <a:effectLst/>
              </a:rPr>
              <a:t> </a:t>
            </a:r>
            <a:r>
              <a:rPr lang="ru-RU" sz="2800" dirty="0" err="1">
                <a:effectLst/>
              </a:rPr>
              <a:t>polarized</a:t>
            </a:r>
            <a:r>
              <a:rPr lang="ru-RU" sz="2800" dirty="0">
                <a:effectLst/>
              </a:rPr>
              <a:t> </a:t>
            </a:r>
            <a:r>
              <a:rPr lang="ru-RU" sz="2800" dirty="0" err="1">
                <a:effectLst/>
              </a:rPr>
              <a:t>beams</a:t>
            </a:r>
            <a:r>
              <a:rPr lang="ru-RU" sz="2800" dirty="0">
                <a:effectLst/>
              </a:rPr>
              <a:t> </a:t>
            </a:r>
            <a:r>
              <a:rPr lang="ru-RU" sz="2800" dirty="0" err="1">
                <a:effectLst/>
              </a:rPr>
              <a:t>of</a:t>
            </a:r>
            <a:r>
              <a:rPr lang="ru-RU" sz="2800" dirty="0">
                <a:effectLst/>
              </a:rPr>
              <a:t> </a:t>
            </a:r>
            <a:r>
              <a:rPr lang="ru-RU" sz="2800" dirty="0" err="1">
                <a:effectLst/>
              </a:rPr>
              <a:t>protons</a:t>
            </a:r>
            <a:r>
              <a:rPr lang="ru-RU" sz="2800" dirty="0">
                <a:effectLst/>
              </a:rPr>
              <a:t> and </a:t>
            </a:r>
            <a:r>
              <a:rPr lang="ru-RU" sz="2800" dirty="0" err="1">
                <a:effectLst/>
              </a:rPr>
              <a:t>antiprotons</a:t>
            </a:r>
            <a:r>
              <a:rPr lang="ru-RU" sz="2800" dirty="0">
                <a:effectLst/>
              </a:rPr>
              <a:t> </a:t>
            </a:r>
            <a:r>
              <a:rPr lang="ru-RU" sz="2800" dirty="0" err="1">
                <a:effectLst/>
              </a:rPr>
              <a:t>in</a:t>
            </a:r>
            <a:r>
              <a:rPr lang="ru-RU" sz="2800" dirty="0">
                <a:effectLst/>
              </a:rPr>
              <a:t> </a:t>
            </a:r>
            <a:r>
              <a:rPr lang="ru-RU" sz="2800" dirty="0" err="1">
                <a:effectLst/>
              </a:rPr>
              <a:t>the</a:t>
            </a:r>
            <a:r>
              <a:rPr lang="ru-RU" sz="2800" dirty="0">
                <a:effectLst/>
              </a:rPr>
              <a:t> </a:t>
            </a:r>
            <a:r>
              <a:rPr lang="ru-RU" sz="2800" dirty="0" err="1">
                <a:effectLst/>
              </a:rPr>
              <a:t>beam</a:t>
            </a:r>
            <a:r>
              <a:rPr lang="ru-RU" sz="2800" dirty="0">
                <a:effectLst/>
              </a:rPr>
              <a:t> </a:t>
            </a:r>
            <a:r>
              <a:rPr lang="ru-RU" sz="2800" dirty="0" err="1">
                <a:effectLst/>
              </a:rPr>
              <a:t>channel</a:t>
            </a:r>
            <a:r>
              <a:rPr lang="ru-RU" sz="2800" dirty="0">
                <a:effectLst/>
              </a:rPr>
              <a:t> 24A </a:t>
            </a:r>
            <a:r>
              <a:rPr lang="ru-RU" sz="2800" dirty="0" err="1">
                <a:effectLst/>
              </a:rPr>
              <a:t>of</a:t>
            </a:r>
            <a:r>
              <a:rPr lang="ru-RU" sz="2800" dirty="0">
                <a:effectLst/>
              </a:rPr>
              <a:t> </a:t>
            </a:r>
            <a:r>
              <a:rPr lang="ru-RU" sz="2800" dirty="0" err="1">
                <a:effectLst/>
              </a:rPr>
              <a:t>the</a:t>
            </a:r>
            <a:r>
              <a:rPr lang="ru-RU" sz="2800" dirty="0">
                <a:effectLst/>
              </a:rPr>
              <a:t> </a:t>
            </a:r>
            <a:r>
              <a:rPr lang="ru-RU" sz="2800" dirty="0" err="1">
                <a:effectLst/>
              </a:rPr>
              <a:t>accelerator</a:t>
            </a:r>
            <a:r>
              <a:rPr lang="ru-RU" sz="2800" dirty="0">
                <a:effectLst/>
              </a:rPr>
              <a:t> U-70.  </a:t>
            </a:r>
            <a:endParaRPr lang="ru-RU" sz="2800" dirty="0"/>
          </a:p>
        </p:txBody>
      </p:sp>
      <p:pic>
        <p:nvPicPr>
          <p:cNvPr id="22425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251520" y="1340768"/>
            <a:ext cx="8582987"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Дата 3"/>
          <p:cNvSpPr>
            <a:spLocks noGrp="1"/>
          </p:cNvSpPr>
          <p:nvPr>
            <p:ph type="dt" sz="half" idx="10"/>
          </p:nvPr>
        </p:nvSpPr>
        <p:spPr/>
        <p:txBody>
          <a:bodyPr/>
          <a:lstStyle/>
          <a:p>
            <a:r>
              <a:rPr lang="en-US" altLang="ru-RU" dirty="0">
                <a:solidFill>
                  <a:srgbClr val="FFFFFF"/>
                </a:solidFill>
              </a:rPr>
              <a:t>SPD 2021</a:t>
            </a:r>
            <a:endParaRPr lang="ru-RU" altLang="ru-RU" dirty="0">
              <a:solidFill>
                <a:srgbClr val="FFFFFF"/>
              </a:solidFill>
            </a:endParaRPr>
          </a:p>
        </p:txBody>
      </p:sp>
      <p:sp>
        <p:nvSpPr>
          <p:cNvPr id="5" name="Нижний колонтитул 4"/>
          <p:cNvSpPr>
            <a:spLocks noGrp="1"/>
          </p:cNvSpPr>
          <p:nvPr>
            <p:ph type="ftr" sz="quarter" idx="11"/>
          </p:nvPr>
        </p:nvSpPr>
        <p:spPr/>
        <p:txBody>
          <a:bodyPr/>
          <a:lstStyle/>
          <a:p>
            <a:r>
              <a:rPr lang="en-US" altLang="ru-RU" dirty="0">
                <a:solidFill>
                  <a:srgbClr val="FFFFFF"/>
                </a:solidFill>
              </a:rPr>
              <a:t>V. Mochalov, SPASCHARM project</a:t>
            </a:r>
            <a:endParaRPr lang="ru-RU" altLang="ru-RU" dirty="0">
              <a:solidFill>
                <a:srgbClr val="FFFFFF"/>
              </a:solidFill>
            </a:endParaRPr>
          </a:p>
        </p:txBody>
      </p:sp>
      <p:sp>
        <p:nvSpPr>
          <p:cNvPr id="6" name="Номер слайда 5"/>
          <p:cNvSpPr>
            <a:spLocks noGrp="1"/>
          </p:cNvSpPr>
          <p:nvPr>
            <p:ph type="sldNum" sz="quarter" idx="12"/>
          </p:nvPr>
        </p:nvSpPr>
        <p:spPr/>
        <p:txBody>
          <a:bodyPr/>
          <a:lstStyle/>
          <a:p>
            <a:fld id="{36A10669-CE8A-4DA0-B546-D3B064FB49D9}" type="slidenum">
              <a:rPr lang="ru-RU" altLang="ru-RU" smtClean="0">
                <a:solidFill>
                  <a:srgbClr val="FFFFFF"/>
                </a:solidFill>
              </a:rPr>
              <a:pPr/>
              <a:t>9</a:t>
            </a:fld>
            <a:endParaRPr lang="ru-RU" altLang="ru-RU">
              <a:solidFill>
                <a:srgbClr val="FFFFFF"/>
              </a:solidFill>
            </a:endParaRPr>
          </a:p>
        </p:txBody>
      </p:sp>
    </p:spTree>
    <p:extLst>
      <p:ext uri="{BB962C8B-B14F-4D97-AF65-F5344CB8AC3E}">
        <p14:creationId xmlns:p14="http://schemas.microsoft.com/office/powerpoint/2010/main" val="268988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4258"/>
                                        </p:tgtEl>
                                        <p:attrNameLst>
                                          <p:attrName>style.visibility</p:attrName>
                                        </p:attrNameLst>
                                      </p:cBhvr>
                                      <p:to>
                                        <p:strVal val="visible"/>
                                      </p:to>
                                    </p:set>
                                    <p:anim calcmode="lin" valueType="num">
                                      <p:cBhvr additive="base">
                                        <p:cTn id="7" dur="500" fill="hold"/>
                                        <p:tgtEl>
                                          <p:spTgt spid="224258"/>
                                        </p:tgtEl>
                                        <p:attrNameLst>
                                          <p:attrName>ppt_x</p:attrName>
                                        </p:attrNameLst>
                                      </p:cBhvr>
                                      <p:tavLst>
                                        <p:tav tm="0">
                                          <p:val>
                                            <p:strVal val="#ppt_x"/>
                                          </p:val>
                                        </p:tav>
                                        <p:tav tm="100000">
                                          <p:val>
                                            <p:strVal val="#ppt_x"/>
                                          </p:val>
                                        </p:tav>
                                      </p:tavLst>
                                    </p:anim>
                                    <p:anim calcmode="lin" valueType="num">
                                      <p:cBhvr additive="base">
                                        <p:cTn id="8" dur="500" fill="hold"/>
                                        <p:tgtEl>
                                          <p:spTgt spid="2242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ПРОЗА-50-ИФВЭ">
  <a:themeElements>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Орбита">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Орбита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Орбита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Орбита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рбита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Орбита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Орбита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Орбита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Орбита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Специальное оформление">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Орбита">
  <a:themeElements>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Орбита">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Орбита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Орбита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Орбита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рбита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Орбита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Орбита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Орбита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Орбита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ПРОЗА-50-ИФВЭ">
  <a:themeElements>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Орбита">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Орбита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Орбита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Орбита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рбита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Орбита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Орбита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Орбита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Орбита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ПРОЗА-50-ИФВЭ</Template>
  <TotalTime>52224</TotalTime>
  <Words>4602</Words>
  <Application>Microsoft Office PowerPoint</Application>
  <PresentationFormat>Экран (4:3)</PresentationFormat>
  <Paragraphs>698</Paragraphs>
  <Slides>65</Slides>
  <Notes>5</Notes>
  <HiddenSlides>1</HiddenSlides>
  <MMClips>0</MMClips>
  <ScaleCrop>false</ScaleCrop>
  <HeadingPairs>
    <vt:vector size="8" baseType="variant">
      <vt:variant>
        <vt:lpstr>Использованные шрифты</vt:lpstr>
      </vt:variant>
      <vt:variant>
        <vt:i4>14</vt:i4>
      </vt:variant>
      <vt:variant>
        <vt:lpstr>Тема</vt:lpstr>
      </vt:variant>
      <vt:variant>
        <vt:i4>6</vt:i4>
      </vt:variant>
      <vt:variant>
        <vt:lpstr>Внедренные серверы OLE</vt:lpstr>
      </vt:variant>
      <vt:variant>
        <vt:i4>1</vt:i4>
      </vt:variant>
      <vt:variant>
        <vt:lpstr>Заголовки слайдов</vt:lpstr>
      </vt:variant>
      <vt:variant>
        <vt:i4>65</vt:i4>
      </vt:variant>
    </vt:vector>
  </HeadingPairs>
  <TitlesOfParts>
    <vt:vector size="86" baseType="lpstr">
      <vt:lpstr>Arial</vt:lpstr>
      <vt:lpstr>Arial Black</vt:lpstr>
      <vt:lpstr>Arial Narrow</vt:lpstr>
      <vt:lpstr>Calibri</vt:lpstr>
      <vt:lpstr>Calibri Light</vt:lpstr>
      <vt:lpstr>Cambria Math</vt:lpstr>
      <vt:lpstr>CharisSIL</vt:lpstr>
      <vt:lpstr>Droid Sans</vt:lpstr>
      <vt:lpstr>Liberation Sans</vt:lpstr>
      <vt:lpstr>Symbol</vt:lpstr>
      <vt:lpstr>Times New Roman</vt:lpstr>
      <vt:lpstr>Times-Bold</vt:lpstr>
      <vt:lpstr>Times-Roman</vt:lpstr>
      <vt:lpstr>Wingdings</vt:lpstr>
      <vt:lpstr>ПРОЗА-50-ИФВЭ</vt:lpstr>
      <vt:lpstr>Специальное оформление</vt:lpstr>
      <vt:lpstr>Орбита</vt:lpstr>
      <vt:lpstr>5_ПРОЗА-50-ИФВЭ</vt:lpstr>
      <vt:lpstr>Office Theme</vt:lpstr>
      <vt:lpstr>1_Office Theme</vt:lpstr>
      <vt:lpstr>Точечный рисунок</vt:lpstr>
      <vt:lpstr>SPASCHARM project at Protvino</vt:lpstr>
      <vt:lpstr>Outline</vt:lpstr>
      <vt:lpstr>SPASCHARM physics motivation</vt:lpstr>
      <vt:lpstr>Double-spin asymmetry measurements motivation </vt:lpstr>
      <vt:lpstr>Double-spin asymmetry measurements expectation </vt:lpstr>
      <vt:lpstr>Physics motivation antiprotons</vt:lpstr>
      <vt:lpstr>Single-spin asymmetry measurements motivation </vt:lpstr>
      <vt:lpstr>Elastic scattering</vt:lpstr>
      <vt:lpstr>Beam-line</vt:lpstr>
      <vt:lpstr>Beam target  (beam extracted from U70)</vt:lpstr>
      <vt:lpstr>Optical scheme and properties</vt:lpstr>
      <vt:lpstr>Beam intensity</vt:lpstr>
      <vt:lpstr>Polarized beam summary</vt:lpstr>
      <vt:lpstr>Polarimetry</vt:lpstr>
      <vt:lpstr>Experimental Setup </vt:lpstr>
      <vt:lpstr>New challenging polarized target</vt:lpstr>
      <vt:lpstr>Electromagnetic Calorimeter</vt:lpstr>
      <vt:lpstr>Particle Identification</vt:lpstr>
      <vt:lpstr>SPASCHARM at beamline 24 Cost Estimates</vt:lpstr>
      <vt:lpstr>CDR</vt:lpstr>
      <vt:lpstr>SPASCHARM at beamline 14</vt:lpstr>
      <vt:lpstr>Beamline 14 motivation (exclusive)</vt:lpstr>
      <vt:lpstr>SPASCHARM at Beam-line 14  (motivation inclusive)</vt:lpstr>
      <vt:lpstr>SPASCHARM 14: tracking system</vt:lpstr>
      <vt:lpstr>Commisioning</vt:lpstr>
      <vt:lpstr>Problems found at analysis of Comissioning run and found solutions</vt:lpstr>
      <vt:lpstr>Tracking system efficiency</vt:lpstr>
      <vt:lpstr>SPASCHARM 14: current activities</vt:lpstr>
      <vt:lpstr>Expected statistical accuracy δAN for π±</vt:lpstr>
      <vt:lpstr>Interest in K0 and ω(782)</vt:lpstr>
      <vt:lpstr>h+h- mass spectrum</vt:lpstr>
      <vt:lpstr>K0 reconstruction cut criteria</vt:lpstr>
      <vt:lpstr>Invariant mass spectrum for min-bias events after all kinematics cuts</vt:lpstr>
      <vt:lpstr>Expected statistics and accuracy</vt:lpstr>
      <vt:lpstr>Reconstructed mass M for π+π-π0 clusters with cut on π0 mass</vt:lpstr>
      <vt:lpstr>Expected statistic and accuracy for ω(782) measurements</vt:lpstr>
      <vt:lpstr>Run 2021 preliminary plan</vt:lpstr>
      <vt:lpstr>SPASCHARM plans</vt:lpstr>
      <vt:lpstr>SPASCHARM 24 collaboration+</vt:lpstr>
      <vt:lpstr>Conclusion</vt:lpstr>
      <vt:lpstr>Backup slides</vt:lpstr>
      <vt:lpstr>The momentum distributions of particles entering the recoil and scattering hodoscopes</vt:lpstr>
      <vt:lpstr>Презентация PowerPoint</vt:lpstr>
      <vt:lpstr>Презентация PowerPoint</vt:lpstr>
      <vt:lpstr>Hodoscope of tagging system</vt:lpstr>
      <vt:lpstr>SPIN flipper (Shatunov Talk)</vt:lpstr>
      <vt:lpstr>Project schedule (if money in 2022)</vt:lpstr>
      <vt:lpstr>SPASCHARM 14: Polarized target magnet</vt:lpstr>
      <vt:lpstr>Current (transverse) polarized target</vt:lpstr>
      <vt:lpstr>Magnet correction</vt:lpstr>
      <vt:lpstr>Spectrometer magnet</vt:lpstr>
      <vt:lpstr>Характеристики трековой системы</vt:lpstr>
      <vt:lpstr>New detectors</vt:lpstr>
      <vt:lpstr>EMC</vt:lpstr>
      <vt:lpstr>Система сбора данных</vt:lpstr>
      <vt:lpstr>Система медленного контроля</vt:lpstr>
      <vt:lpstr>Презентация PowerPoint</vt:lpstr>
      <vt:lpstr>SPASCHARM 14 collaboration</vt:lpstr>
      <vt:lpstr>Первые измерения односпиновой асимметрии в Протвино</vt:lpstr>
      <vt:lpstr>IHEP/1968 -1977 HERA Collaboration (France-USSR)</vt:lpstr>
      <vt:lpstr>Поляризация в реакции  π-p↑→π0n</vt:lpstr>
      <vt:lpstr>Поляризация в реакциях  π-p↑→n and π-p↑→’(958)n </vt:lpstr>
      <vt:lpstr>Асимметрия в реакциях  π-p↑→(783)n и π-p↑→f2(1270)n </vt:lpstr>
      <vt:lpstr>Статистика с использованием пи- пучка</vt:lpstr>
      <vt:lpstr>Статистика с использованием каонного и антипротонного пучка</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Измерение асимметрии инклюзивного рождения  π0-мезонов на установке ПРОЗА-2</dc:title>
  <dc:creator>vmochalov</dc:creator>
  <cp:lastModifiedBy>vasily.mochalov vasily.mochalov</cp:lastModifiedBy>
  <cp:revision>215</cp:revision>
  <dcterms:created xsi:type="dcterms:W3CDTF">2016-09-14T11:35:13Z</dcterms:created>
  <dcterms:modified xsi:type="dcterms:W3CDTF">2021-12-15T07:24:31Z</dcterms:modified>
</cp:coreProperties>
</file>