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387" r:id="rId3"/>
    <p:sldId id="388" r:id="rId4"/>
    <p:sldId id="390" r:id="rId5"/>
    <p:sldId id="416" r:id="rId6"/>
    <p:sldId id="391" r:id="rId7"/>
    <p:sldId id="408" r:id="rId8"/>
    <p:sldId id="392" r:id="rId9"/>
    <p:sldId id="389" r:id="rId10"/>
    <p:sldId id="396" r:id="rId11"/>
    <p:sldId id="406" r:id="rId12"/>
    <p:sldId id="401" r:id="rId13"/>
    <p:sldId id="418" r:id="rId14"/>
    <p:sldId id="397" r:id="rId15"/>
    <p:sldId id="417" r:id="rId16"/>
    <p:sldId id="398" r:id="rId17"/>
    <p:sldId id="412" r:id="rId18"/>
    <p:sldId id="399" r:id="rId19"/>
    <p:sldId id="414" r:id="rId20"/>
    <p:sldId id="403" r:id="rId21"/>
    <p:sldId id="413" r:id="rId22"/>
    <p:sldId id="404" r:id="rId23"/>
    <p:sldId id="400" r:id="rId24"/>
    <p:sldId id="422" r:id="rId25"/>
    <p:sldId id="420" r:id="rId26"/>
    <p:sldId id="424" r:id="rId27"/>
    <p:sldId id="425" r:id="rId28"/>
    <p:sldId id="394" r:id="rId29"/>
    <p:sldId id="395" r:id="rId30"/>
    <p:sldId id="415" r:id="rId31"/>
    <p:sldId id="407" r:id="rId32"/>
    <p:sldId id="419" r:id="rId33"/>
    <p:sldId id="393" r:id="rId34"/>
  </p:sldIdLst>
  <p:sldSz cx="9144000" cy="6858000" type="screen4x3"/>
  <p:notesSz cx="6858000" cy="9144000"/>
  <p:defaultTextStyle>
    <a:defPPr>
      <a:defRPr lang="en-GB"/>
    </a:defPPr>
    <a:lvl1pPr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F0000"/>
    <a:srgbClr val="FF3300"/>
    <a:srgbClr val="CC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7" autoAdjust="0"/>
    <p:restoredTop sz="94660"/>
  </p:normalViewPr>
  <p:slideViewPr>
    <p:cSldViewPr>
      <p:cViewPr>
        <p:scale>
          <a:sx n="72" d="100"/>
          <a:sy n="72" d="100"/>
        </p:scale>
        <p:origin x="-35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="" xmlns:a16="http://schemas.microsoft.com/office/drawing/2014/main" id="{783539D8-146D-4A07-A528-6641DD7D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>
            <a:extLst>
              <a:ext uri="{FF2B5EF4-FFF2-40B4-BE49-F238E27FC236}">
                <a16:creationId xmlns="" xmlns:a16="http://schemas.microsoft.com/office/drawing/2014/main" id="{34E1DB0A-6728-457D-83D7-798AC3B8E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>
            <a:extLst>
              <a:ext uri="{FF2B5EF4-FFF2-40B4-BE49-F238E27FC236}">
                <a16:creationId xmlns="" xmlns:a16="http://schemas.microsoft.com/office/drawing/2014/main" id="{D7C24BBE-7842-459A-B1E8-470AC5A12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>
            <a:extLst>
              <a:ext uri="{FF2B5EF4-FFF2-40B4-BE49-F238E27FC236}">
                <a16:creationId xmlns="" xmlns:a16="http://schemas.microsoft.com/office/drawing/2014/main" id="{DC73E6E7-5846-41C8-AAA0-AF3830EC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45E8DA71-D01D-4D28-94D1-877C6D8D4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C085053A-D49B-45DE-8AE2-4E06CC8437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925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="" xmlns:a16="http://schemas.microsoft.com/office/drawing/2014/main" id="{4120ECF5-0E96-4DD0-ABEC-342658D05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C0455FE3-215F-4098-86EF-514068D678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 was founded in 2010 by signing of an international Convention by 10 countries</a:t>
            </a:r>
            <a:r>
              <a:rPr lang="en-US" baseline="0" dirty="0" smtClean="0"/>
              <a:t> : Fin, Fr, Germ, </a:t>
            </a:r>
            <a:r>
              <a:rPr lang="en-US" baseline="0" dirty="0" err="1" smtClean="0"/>
              <a:t>Ind</a:t>
            </a:r>
            <a:r>
              <a:rPr lang="en-US" baseline="0" dirty="0" smtClean="0"/>
              <a:t>,……</a:t>
            </a:r>
          </a:p>
          <a:p>
            <a:r>
              <a:rPr lang="en-US" baseline="0" dirty="0" smtClean="0"/>
              <a:t>The signatory countries are committed to contribute to the construction and further operation of the facility.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39E55-1096-5747-BD22-BE2C135FD3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04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9E3533D4-F3F3-4B4A-84E1-EE14EFE81D22}" type="datetime1">
              <a:rPr lang="en-GB" smtClean="0"/>
              <a:pPr/>
              <a:t>06/10/2021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70C302A-C40C-4A0C-99B4-A5AE63FB8B7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06/10/2021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1A66655-4D4A-6A41-AE3C-15F99D27B4AB}" type="slidenum">
              <a:rPr lang="en-GB"/>
              <a:pPr/>
              <a:t>21</a:t>
            </a:fld>
            <a:endParaRPr lang="en-GB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4-pi spectrometer PANDA is integrated in a 500 m long High Energy Storage Ring HESR.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E44684-2DA1-424F-9D26-12AC97D24179}" type="slidenum">
              <a:rPr lang="de-DE">
                <a:solidFill>
                  <a:srgbClr val="000000"/>
                </a:solidFill>
              </a:rPr>
              <a:pPr/>
              <a:t>24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79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AE02386-BEE7-5D4D-B4E7-4BB579C478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15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125972-231B-4917-8B93-929F3D1A647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2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D84808A-6182-4AD6-960C-2901B3DA3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913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63286C-48E5-42CD-9BEF-21E1D05B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7D4730-62C8-414D-8985-17104D569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399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E89AECA-30ED-4453-9E6F-95BAEF536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77000" y="120650"/>
            <a:ext cx="2038350" cy="60563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311B5C6-A559-4B30-97A9-4888F4B2D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7188" y="120650"/>
            <a:ext cx="5967412" cy="6056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161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787388-A084-472B-975C-226E4705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20650"/>
            <a:ext cx="7766050" cy="514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3677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1F2AC4-51D3-495D-AC4D-45E3A4AB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20650"/>
            <a:ext cx="7766050" cy="514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CDDBBB-6FA5-4735-A833-107203F58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AD81B7-36B9-4528-921B-F28412F6A7E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AF036DB-3CB5-4C96-8662-EFF36945E2B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370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Inti Lehmann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FAIR, 95th ECFA, 25/7/2014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136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8606-8E5F-402E-AC55-34B06A80BD67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C5461-6228-4D5C-AAC1-728E809B8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4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357687" y="6607175"/>
            <a:ext cx="1404938" cy="84138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5757862" y="6607175"/>
            <a:ext cx="1404939" cy="84138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7161609" y="6607175"/>
            <a:ext cx="1404938" cy="84138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0" y="65246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757862" y="6691312"/>
            <a:ext cx="2809876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357687" y="6775450"/>
            <a:ext cx="1404938" cy="8255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8731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pic>
        <p:nvPicPr>
          <p:cNvPr id="82" name="FAIR_Logo_rgb_frei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988" y="35719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287337" y="75938"/>
            <a:ext cx="8605839" cy="90011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8597318" y="6654954"/>
            <a:ext cx="167851" cy="156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1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8664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5E9BAC-D7D3-480F-92C5-65BC475F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A7E1DE7-8D09-435F-BDC1-9AF7E5780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0763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344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4240DB-C39C-40A1-B2DA-9767DA13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8F8267-465D-4FF7-B18E-0C6169E19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522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444B10-B165-4A92-8254-53CE5436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E5178E-6490-4BEF-B456-C89EFBF7A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C7CC253-3D7F-47E2-8786-3B7BBE70F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590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28586B-A466-46F8-A122-6EF344DF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031774-8607-4AC4-B051-56552D68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E3C120-DFD0-4231-9834-296D92E1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2652132-5916-4762-B06D-AC52E460D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00D1512-5BAE-4305-9B6A-D29560868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874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846434-C898-4E7A-BF31-5D912B14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853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7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1B66A9-D0CD-4FA0-A23B-B265AF8C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75D544-9131-4478-99C0-4527BBAE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5E26FB9-45AB-412B-AE99-B712707EF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590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379CFA-94A2-4882-AC87-295BE634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CC87004-E14D-4B1E-B57A-501C2AD27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7068470-C79F-442F-9BF4-298BDC7CA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196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50000">
              <a:srgbClr val="CCFF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>
            <a:extLst>
              <a:ext uri="{FF2B5EF4-FFF2-40B4-BE49-F238E27FC236}">
                <a16:creationId xmlns="" xmlns:a16="http://schemas.microsoft.com/office/drawing/2014/main" id="{7D7877E8-4884-48BB-903F-6C6C4ED9B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6224588"/>
            <a:ext cx="7772400" cy="1587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Line 2">
            <a:extLst>
              <a:ext uri="{FF2B5EF4-FFF2-40B4-BE49-F238E27FC236}">
                <a16:creationId xmlns="" xmlns:a16="http://schemas.microsoft.com/office/drawing/2014/main" id="{10DB1CF9-07C9-409B-BA47-9E23F5E85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652463"/>
            <a:ext cx="7772400" cy="1587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1E2C64F1-7341-4652-A0D7-894FAC1C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0"/>
            <a:ext cx="771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974088D-B3C9-4E24-811E-AACDAA9E7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20650"/>
            <a:ext cx="7766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32" name="Text Box 8">
            <a:extLst>
              <a:ext uri="{FF2B5EF4-FFF2-40B4-BE49-F238E27FC236}">
                <a16:creationId xmlns="" xmlns:a16="http://schemas.microsoft.com/office/drawing/2014/main" id="{B2E4550B-56C1-4EF0-92FB-504FCD9E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08725"/>
            <a:ext cx="295155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А.Н. Васильев, НИЦ КИ - ИФВЭ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ru-RU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="" xmlns:a16="http://schemas.microsoft.com/office/drawing/2014/main" id="{E46C0CEE-495B-4305-B31F-7E799C15E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237288"/>
            <a:ext cx="38162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НТС № 7 ГК «Росатом»,</a:t>
            </a:r>
            <a:r>
              <a:rPr lang="en-US" altLang="ru-RU" sz="1400" dirty="0">
                <a:latin typeface="Arial" panose="020B0604020202020204" pitchFamily="34" charset="0"/>
              </a:rPr>
              <a:t> </a:t>
            </a:r>
            <a:r>
              <a:rPr lang="en-US" altLang="ru-RU" sz="1400" dirty="0" smtClean="0">
                <a:latin typeface="Arial" panose="020B0604020202020204" pitchFamily="34" charset="0"/>
              </a:rPr>
              <a:t>29 </a:t>
            </a:r>
            <a:r>
              <a:rPr lang="ru-RU" altLang="ru-RU" sz="1400" dirty="0" smtClean="0">
                <a:latin typeface="Arial" panose="020B0604020202020204" pitchFamily="34" charset="0"/>
              </a:rPr>
              <a:t>октября </a:t>
            </a:r>
            <a:r>
              <a:rPr lang="ru-RU" altLang="ru-RU" sz="1400" dirty="0">
                <a:latin typeface="Arial" panose="020B0604020202020204" pitchFamily="34" charset="0"/>
              </a:rPr>
              <a:t>2021</a:t>
            </a:r>
            <a:r>
              <a:rPr lang="en-GB" altLang="ru-RU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GB" alt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2pPr>
      <a:lvl3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3pPr>
      <a:lvl4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4pPr>
      <a:lvl5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9pPr>
    </p:titleStyle>
    <p:bodyStyle>
      <a:lvl1pPr marL="336550" indent="-33655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57200" rtl="0" fontAlgn="base">
        <a:spcBef>
          <a:spcPts val="500"/>
        </a:spcBef>
        <a:spcAft>
          <a:spcPct val="0"/>
        </a:spcAft>
        <a:buClr>
          <a:srgbClr val="0033CC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450"/>
        </a:spcBef>
        <a:spcAft>
          <a:spcPct val="0"/>
        </a:spcAft>
        <a:buClr>
          <a:srgbClr val="FF0000"/>
        </a:buClr>
        <a:buSzPct val="100000"/>
        <a:buFont typeface="Times New Roman" panose="02020603050405020304" pitchFamily="18" charset="0"/>
        <a:buChar char="•"/>
        <a:defRPr kern="1200">
          <a:solidFill>
            <a:srgbClr val="FF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450"/>
        </a:spcBef>
        <a:spcAft>
          <a:spcPct val="0"/>
        </a:spcAft>
        <a:buClr>
          <a:srgbClr val="008000"/>
        </a:buClr>
        <a:buSzPct val="100000"/>
        <a:buFont typeface="Times New Roman" panose="02020603050405020304" pitchFamily="18" charset="0"/>
        <a:buChar char="–"/>
        <a:defRPr kern="1200">
          <a:solidFill>
            <a:srgbClr val="008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anose="02020603050405020304" pitchFamily="18" charset="0"/>
        <a:buChar char="»"/>
        <a:defRPr sz="1600" kern="1200">
          <a:solidFill>
            <a:srgbClr val="8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tif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32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tiff"/><Relationship Id="rId11" Type="http://schemas.openxmlformats.org/officeDocument/2006/relationships/image" Target="../media/image57.png"/><Relationship Id="rId5" Type="http://schemas.openxmlformats.org/officeDocument/2006/relationships/image" Target="../media/image52.tiff"/><Relationship Id="rId10" Type="http://schemas.openxmlformats.org/officeDocument/2006/relationships/image" Target="../media/image56.tiff"/><Relationship Id="rId4" Type="http://schemas.openxmlformats.org/officeDocument/2006/relationships/image" Target="../media/image51.tiff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="" xmlns:a16="http://schemas.microsoft.com/office/drawing/2014/main" id="{0070DCFE-4375-4641-B9B1-5939304B2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348880"/>
            <a:ext cx="7850187" cy="288032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Состояние сооружения, программа исследований и перспективы </a:t>
            </a:r>
            <a:b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использования Европейского центра по исследованию ионов и антипротонов </a:t>
            </a:r>
            <a:b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(ФАИР)</a:t>
            </a:r>
            <a:r>
              <a:rPr lang="ru-RU" altLang="ru-RU" sz="3600" b="1" dirty="0">
                <a:solidFill>
                  <a:srgbClr val="FF33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36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GB" alt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9C70182-EB92-479B-A733-3CBDCFFD3E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7664" y="5301208"/>
            <a:ext cx="6400800" cy="43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lvl="1" indent="0" algn="ctr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sz="3200" b="1" i="1" dirty="0" err="1">
                <a:solidFill>
                  <a:schemeClr val="accent2"/>
                </a:solidFill>
              </a:rPr>
              <a:t>А.Н.Васильев</a:t>
            </a:r>
            <a:r>
              <a:rPr lang="ru-RU" altLang="ru-RU" sz="3200" b="1" i="1" dirty="0">
                <a:solidFill>
                  <a:schemeClr val="accent2"/>
                </a:solidFill>
              </a:rPr>
              <a:t> </a:t>
            </a:r>
            <a:r>
              <a:rPr lang="ru-RU" altLang="ru-RU" sz="3200" b="1" i="1" dirty="0" smtClean="0">
                <a:solidFill>
                  <a:schemeClr val="accent2"/>
                </a:solidFill>
              </a:rPr>
              <a:t>(Председатель </a:t>
            </a:r>
            <a:r>
              <a:rPr lang="ru-RU" altLang="ru-RU" sz="3200" b="1" i="1" dirty="0">
                <a:solidFill>
                  <a:schemeClr val="accent2"/>
                </a:solidFill>
              </a:rPr>
              <a:t>НТК ФАИР при ГК «Росатом»)</a:t>
            </a:r>
            <a:endParaRPr lang="en-GB" altLang="ru-RU" sz="2400" b="1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="" xmlns:a16="http://schemas.microsoft.com/office/drawing/2014/main" id="{2A0D6300-F535-43EB-B599-4B24B223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397" y="908050"/>
            <a:ext cx="296078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2000" u="sng" dirty="0"/>
              <a:t>НТС №7 ГК «Росатом»</a:t>
            </a:r>
            <a:endParaRPr lang="en-US" altLang="ru-RU" sz="2000" dirty="0"/>
          </a:p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2000" dirty="0"/>
              <a:t> 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endParaRPr lang="de-DE" altLang="ru-RU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2A43B1-36E3-4F7F-9878-CBF2A6C0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Фундаментальная </a:t>
            </a:r>
            <a:r>
              <a:rPr lang="ru-RU" b="1" dirty="0">
                <a:solidFill>
                  <a:srgbClr val="7030A0"/>
                </a:solidFill>
              </a:rPr>
              <a:t>наука в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6978E0-20CB-4C20-84DE-87B81CF0C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5446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300" b="1" dirty="0" smtClean="0"/>
              <a:t>	</a:t>
            </a:r>
            <a:r>
              <a:rPr lang="ru-RU" sz="1400" b="1" dirty="0" smtClean="0"/>
              <a:t>Изучение фундаментальных свойств и структуры материи и эволюция Вселенной с момента своего зарождения всегда были одними из центральных проблем современной физики. В этой связи </a:t>
            </a:r>
            <a:r>
              <a:rPr lang="ru-RU" sz="1600" b="1" u="sng" dirty="0" smtClean="0">
                <a:solidFill>
                  <a:srgbClr val="FF0000"/>
                </a:solidFill>
              </a:rPr>
              <a:t>генерация экстремальных состояний вещества в лабораторных условиях</a:t>
            </a:r>
            <a:r>
              <a:rPr lang="ru-RU" sz="1600" b="1" dirty="0" smtClean="0"/>
              <a:t> </a:t>
            </a:r>
            <a:r>
              <a:rPr lang="ru-RU" sz="1400" b="1" dirty="0" smtClean="0"/>
              <a:t>наряду с наблюдениями астрофизических объектов, давали и продолжают давать исследователям принципиально новые экспериментальные данные относительно окружающей нас материи и формируют наши базисные мировоззренческие представления.  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rgbClr val="7030A0"/>
                </a:solidFill>
              </a:rPr>
              <a:t>Ученые российских институтов активно участвуют в разработке научных программ </a:t>
            </a:r>
            <a:r>
              <a:rPr lang="ru-RU" sz="1600" b="1" u="sng" dirty="0" smtClean="0">
                <a:solidFill>
                  <a:srgbClr val="FF0000"/>
                </a:solidFill>
              </a:rPr>
              <a:t>по всем четырем направлениям </a:t>
            </a:r>
            <a:r>
              <a:rPr lang="ru-RU" sz="1400" b="1" dirty="0" smtClean="0">
                <a:solidFill>
                  <a:srgbClr val="7030A0"/>
                </a:solidFill>
              </a:rPr>
              <a:t>научных исследований ФАИР и в подготовке экспериментальных установок для проведения </a:t>
            </a:r>
            <a:r>
              <a:rPr lang="ru-RU" sz="1400" b="1" dirty="0">
                <a:solidFill>
                  <a:srgbClr val="7030A0"/>
                </a:solidFill>
              </a:rPr>
              <a:t>этих </a:t>
            </a:r>
            <a:r>
              <a:rPr lang="ru-RU" sz="1400" b="1" dirty="0" smtClean="0">
                <a:solidFill>
                  <a:srgbClr val="7030A0"/>
                </a:solidFill>
              </a:rPr>
              <a:t>исследований на пучках ФАИР. 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chemeClr val="tx1"/>
                </a:solidFill>
              </a:rPr>
              <a:t>В экспериментах на пучках антипротонов с рождением </a:t>
            </a:r>
            <a:r>
              <a:rPr lang="ru-RU" sz="1600" b="1" u="sng" dirty="0" smtClean="0">
                <a:solidFill>
                  <a:srgbClr val="FF0000"/>
                </a:solidFill>
              </a:rPr>
              <a:t>экзотических частиц  </a:t>
            </a:r>
            <a:r>
              <a:rPr lang="ru-RU" sz="1400" b="1" dirty="0" smtClean="0">
                <a:solidFill>
                  <a:schemeClr val="tx1"/>
                </a:solidFill>
              </a:rPr>
              <a:t>(таких как </a:t>
            </a:r>
            <a:r>
              <a:rPr lang="ru-RU" sz="1400" b="1" dirty="0" err="1" smtClean="0">
                <a:solidFill>
                  <a:schemeClr val="tx1"/>
                </a:solidFill>
              </a:rPr>
              <a:t>глюболы</a:t>
            </a:r>
            <a:r>
              <a:rPr lang="ru-RU" sz="1400" b="1" dirty="0" smtClean="0">
                <a:solidFill>
                  <a:schemeClr val="tx1"/>
                </a:solidFill>
              </a:rPr>
              <a:t> и гибриды ) будут исследоваться фундаментальные процессы, которые, как полагают, происходили на ранних фазах эволюции Вселенной и всё ещё происходят сейчас. </a:t>
            </a:r>
          </a:p>
          <a:p>
            <a:pPr marL="0" indent="0" algn="just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	</a:t>
            </a:r>
            <a:r>
              <a:rPr lang="ru-RU" sz="1400" b="1" dirty="0" smtClean="0">
                <a:solidFill>
                  <a:srgbClr val="7030A0"/>
                </a:solidFill>
              </a:rPr>
              <a:t>Станет </a:t>
            </a:r>
            <a:r>
              <a:rPr lang="ru-RU" sz="1400" b="1" dirty="0">
                <a:solidFill>
                  <a:srgbClr val="7030A0"/>
                </a:solidFill>
              </a:rPr>
              <a:t>возможным выполнение ряда экспериментов, в которых различные </a:t>
            </a:r>
            <a:r>
              <a:rPr lang="ru-RU" sz="1600" b="1" u="sng" dirty="0">
                <a:solidFill>
                  <a:srgbClr val="FF0000"/>
                </a:solidFill>
              </a:rPr>
              <a:t>формы материи находятся в сжатом </a:t>
            </a:r>
            <a:r>
              <a:rPr lang="ru-RU" sz="1600" b="1" u="sng" dirty="0" smtClean="0">
                <a:solidFill>
                  <a:srgbClr val="FF0000"/>
                </a:solidFill>
              </a:rPr>
              <a:t>состоянии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Будут моделироваться </a:t>
            </a:r>
            <a:r>
              <a:rPr lang="ru-RU" sz="1400" b="1" dirty="0">
                <a:solidFill>
                  <a:srgbClr val="7030A0"/>
                </a:solidFill>
              </a:rPr>
              <a:t>условия, характерные для ранней Вселенной, </a:t>
            </a:r>
            <a:r>
              <a:rPr lang="ru-RU" sz="1400" b="1" dirty="0" err="1" smtClean="0">
                <a:solidFill>
                  <a:srgbClr val="7030A0"/>
                </a:solidFill>
              </a:rPr>
              <a:t>ультраплотных</a:t>
            </a:r>
            <a:r>
              <a:rPr lang="ru-RU" sz="1400" b="1" dirty="0" smtClean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7030A0"/>
                </a:solidFill>
              </a:rPr>
              <a:t>звезд и ядер таких гигантских планет, как Юпитер.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chemeClr val="tx1"/>
                </a:solidFill>
              </a:rPr>
              <a:t>Пучки </a:t>
            </a:r>
            <a:r>
              <a:rPr lang="ru-RU" sz="1400" b="1" dirty="0">
                <a:solidFill>
                  <a:schemeClr val="tx1"/>
                </a:solidFill>
              </a:rPr>
              <a:t>тяжелых ионов (таких как уран) будут использоваться для получения </a:t>
            </a:r>
            <a:r>
              <a:rPr lang="ru-RU" sz="1600" b="1" u="sng" dirty="0">
                <a:solidFill>
                  <a:srgbClr val="FF0000"/>
                </a:solidFill>
              </a:rPr>
              <a:t>редких атомных ядер</a:t>
            </a:r>
            <a:r>
              <a:rPr lang="ru-RU" sz="1400" b="1" dirty="0">
                <a:solidFill>
                  <a:schemeClr val="tx1"/>
                </a:solidFill>
              </a:rPr>
              <a:t>, которые живут доли секунды, но, тем не менее, играют ключевую роль в процессах образования элементов в </a:t>
            </a:r>
            <a:r>
              <a:rPr lang="ru-RU" sz="1400" b="1" dirty="0" smtClean="0">
                <a:solidFill>
                  <a:schemeClr val="tx1"/>
                </a:solidFill>
              </a:rPr>
              <a:t>звёздах, а также для генерации сверхсильных электромагнитных полей.</a:t>
            </a:r>
            <a:endParaRPr lang="ru-RU" sz="1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7030A0"/>
                </a:solidFill>
              </a:rPr>
              <a:t>	</a:t>
            </a:r>
            <a:r>
              <a:rPr lang="ru-RU" sz="1400" b="1" i="1" u="sng" dirty="0" smtClean="0">
                <a:solidFill>
                  <a:srgbClr val="7030A0"/>
                </a:solidFill>
              </a:rPr>
              <a:t>Приобретенные </a:t>
            </a:r>
            <a:r>
              <a:rPr lang="ru-RU" sz="1400" b="1" i="1" u="sng" dirty="0">
                <a:solidFill>
                  <a:srgbClr val="7030A0"/>
                </a:solidFill>
              </a:rPr>
              <a:t>научные знания и технологии принесут большие экономические и социальные выгоды и заложат фундамент для множества новых </a:t>
            </a:r>
            <a:r>
              <a:rPr lang="ru-RU" sz="1400" b="1" i="1" u="sng" dirty="0" smtClean="0">
                <a:solidFill>
                  <a:srgbClr val="7030A0"/>
                </a:solidFill>
              </a:rPr>
              <a:t>направлений фундаментальных и прикладных </a:t>
            </a:r>
            <a:r>
              <a:rPr lang="ru-RU" sz="1400" b="1" i="1" u="sng" dirty="0">
                <a:solidFill>
                  <a:srgbClr val="7030A0"/>
                </a:solidFill>
              </a:rPr>
              <a:t>исследований. </a:t>
            </a:r>
          </a:p>
          <a:p>
            <a:pPr marL="0" indent="0" algn="just">
              <a:buNone/>
            </a:pPr>
            <a:endParaRPr lang="ru-RU" sz="1600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Роль фундаментальных исследований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63830" cy="5184575"/>
          </a:xfrm>
        </p:spPr>
        <p:txBody>
          <a:bodyPr/>
          <a:lstStyle/>
          <a:p>
            <a:pPr algn="just"/>
            <a:r>
              <a:rPr lang="ru-RU" sz="1600" dirty="0"/>
              <a:t>ФАИР – это, всё же главным образом, международный научный центр по фундаментальным исследованиям.  </a:t>
            </a:r>
            <a:r>
              <a:rPr lang="ru-RU" sz="1600" b="1" dirty="0"/>
              <a:t>Для того чтобы,  в конце концов, получить практическое применение  научных результатов, необходимо сначала проводить фундаментальные исследования. </a:t>
            </a:r>
            <a:r>
              <a:rPr lang="ru-RU" sz="1600" b="1" dirty="0">
                <a:solidFill>
                  <a:srgbClr val="FF0000"/>
                </a:solidFill>
              </a:rPr>
              <a:t>Именно на базе фундаментальных знаний основан научно-технический потенциал страны, развитие которого определяет рост экономики и повышение жизненного уровня людей. Фундаментальная наука выполняет и обще-цивилизационную роль, оказывая влияние на мировосприятие, философию и другие сферы. В целом, фундаментальные исследования дают феноменальную отдачу, определяющую саму ткань цивилизации. </a:t>
            </a:r>
            <a:r>
              <a:rPr lang="ru-RU" sz="1600" b="1" i="1" u="sng" dirty="0">
                <a:solidFill>
                  <a:srgbClr val="0070C0"/>
                </a:solidFill>
              </a:rPr>
              <a:t>Однако отдача от них приходит не вдруг, а порой на горизонтах долгого времени</a:t>
            </a:r>
            <a:r>
              <a:rPr lang="ru-RU" sz="1600" b="1" dirty="0"/>
              <a:t>, </a:t>
            </a:r>
            <a:r>
              <a:rPr lang="ru-RU" sz="1600" dirty="0"/>
              <a:t>поэтому фундаментальные исследования во всем мире являются дотационными. Тем не менее, уже сегодня, как мы </a:t>
            </a:r>
            <a:r>
              <a:rPr lang="ru-RU" sz="1600" dirty="0"/>
              <a:t>у</a:t>
            </a:r>
            <a:r>
              <a:rPr lang="ru-RU" sz="1600" dirty="0" smtClean="0"/>
              <a:t>видим далее,  </a:t>
            </a:r>
            <a:r>
              <a:rPr lang="ru-RU" sz="1600" dirty="0"/>
              <a:t>есть примеры первых возможных практических применений будущих результатов ФАИР.  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Можно привести </a:t>
            </a:r>
            <a:r>
              <a:rPr lang="ru-RU" sz="1600" b="1" dirty="0" smtClean="0">
                <a:solidFill>
                  <a:schemeClr val="tx1"/>
                </a:solidFill>
              </a:rPr>
              <a:t>н</a:t>
            </a:r>
            <a:r>
              <a:rPr lang="ru-RU" sz="1600" b="1" dirty="0">
                <a:solidFill>
                  <a:schemeClr val="tx1"/>
                </a:solidFill>
              </a:rPr>
              <a:t>е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один  десяток ожидаемых важных научных результатов в ФАИР.  Значимость для РФ – значительное укрепление престижа российской науки в мире, получение интеллектуальной собственности на прорывные научные фундаментальные результаты, вероятность получения Нобелевской премии российскими учеными, сравнительное быстрое и обильное практическое применение ряда результатов.</a:t>
            </a:r>
          </a:p>
          <a:p>
            <a:r>
              <a:rPr lang="ru-RU" sz="1600" dirty="0"/>
              <a:t> 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53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9E9E75-E72F-430F-8179-2B65571F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Вызовы при создании проекта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96DE2D-72A9-49E0-9C3A-1B678C78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5"/>
            <a:ext cx="8119814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</a:rPr>
              <a:t>Экспериментальные исследования на запущенных в эксплуатацию новых ускорителях ионов и антипротонов пока </a:t>
            </a:r>
            <a:r>
              <a:rPr lang="ru-RU" sz="1600" b="1" dirty="0" smtClean="0">
                <a:solidFill>
                  <a:schemeClr val="tx1"/>
                </a:solidFill>
              </a:rPr>
              <a:t>планируется </a:t>
            </a:r>
            <a:r>
              <a:rPr lang="ru-RU" sz="1600" b="1" dirty="0">
                <a:solidFill>
                  <a:schemeClr val="tx1"/>
                </a:solidFill>
              </a:rPr>
              <a:t>начать в 2025 г.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</a:rPr>
              <a:t>Эксперименты, которые будут выполняться в ФАИР, требуют значительных технологических инноваций:</a:t>
            </a:r>
          </a:p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- новые конструкции сверхпроводящих магнитов </a:t>
            </a:r>
            <a:r>
              <a:rPr lang="ru-RU" sz="1600" b="1" dirty="0">
                <a:solidFill>
                  <a:schemeClr val="tx1"/>
                </a:solidFill>
              </a:rPr>
              <a:t>для управления пучками частиц максимально возможных интенсивностей;</a:t>
            </a:r>
          </a:p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- оригинальные методы точного управления энергией пучков</a:t>
            </a:r>
            <a:r>
              <a:rPr lang="ru-RU" sz="1600" dirty="0"/>
              <a:t> </a:t>
            </a:r>
            <a:r>
              <a:rPr lang="ru-RU" sz="1600" b="1" dirty="0">
                <a:solidFill>
                  <a:schemeClr val="tx1"/>
                </a:solidFill>
              </a:rPr>
              <a:t>протонов и ионов;</a:t>
            </a:r>
          </a:p>
          <a:p>
            <a:pPr marL="0" indent="0">
              <a:buNone/>
            </a:pPr>
            <a:r>
              <a:rPr lang="ru-RU" sz="1600" dirty="0"/>
              <a:t>- </a:t>
            </a:r>
            <a:r>
              <a:rPr lang="ru-RU" sz="1600" b="1" i="1" u="sng" dirty="0">
                <a:solidFill>
                  <a:srgbClr val="FF0000"/>
                </a:solidFill>
              </a:rPr>
              <a:t>сверхскоростные и большие высокотехнологические детекторы</a:t>
            </a:r>
            <a:r>
              <a:rPr lang="ru-RU" sz="1600" dirty="0"/>
              <a:t>, </a:t>
            </a:r>
            <a:r>
              <a:rPr lang="ru-RU" sz="1600" b="1" dirty="0">
                <a:solidFill>
                  <a:schemeClr val="tx1"/>
                </a:solidFill>
              </a:rPr>
              <a:t>способные отслеживать с высокой точностью траектории множества рождающихся в экспериментах частиц; </a:t>
            </a:r>
          </a:p>
          <a:p>
            <a:pPr marL="0" indent="0" algn="just">
              <a:buNone/>
            </a:pPr>
            <a:r>
              <a:rPr lang="ru-RU" sz="1600" dirty="0"/>
              <a:t>- </a:t>
            </a:r>
            <a:r>
              <a:rPr lang="ru-RU" sz="1600" b="1" i="1" u="sng" dirty="0">
                <a:solidFill>
                  <a:srgbClr val="FF0000"/>
                </a:solidFill>
              </a:rPr>
              <a:t>рекордная в мире частота поступления информации с детекторов до 20 МГц </a:t>
            </a:r>
            <a:r>
              <a:rPr lang="ru-RU" sz="1600" b="1" dirty="0">
                <a:solidFill>
                  <a:schemeClr val="tx1"/>
                </a:solidFill>
              </a:rPr>
              <a:t>потребует создания новейшего поколения супербыстрой электроники для приема данных с такой частотой;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</a:rPr>
              <a:t>- огромный поток экспериментальных данных потребует новых аппаратных и программных решений для их обработки, доступа и сохранения результатов.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0650"/>
            <a:ext cx="8064896" cy="514350"/>
          </a:xfrm>
        </p:spPr>
        <p:txBody>
          <a:bodyPr/>
          <a:lstStyle/>
          <a:p>
            <a:r>
              <a:rPr lang="ru-RU" sz="1800" b="1" dirty="0"/>
              <a:t>Российские институты в </a:t>
            </a:r>
            <a:r>
              <a:rPr lang="ru-RU" sz="1800" b="1" dirty="0" smtClean="0"/>
              <a:t>создании </a:t>
            </a:r>
            <a:r>
              <a:rPr lang="ru-RU" sz="1800" b="1" dirty="0" smtClean="0">
                <a:solidFill>
                  <a:srgbClr val="FF0000"/>
                </a:solidFill>
              </a:rPr>
              <a:t>ускорительного </a:t>
            </a:r>
            <a:r>
              <a:rPr lang="ru-RU" sz="1800" b="1" dirty="0">
                <a:solidFill>
                  <a:srgbClr val="FF0000"/>
                </a:solidFill>
              </a:rPr>
              <a:t>комплекса </a:t>
            </a:r>
            <a:r>
              <a:rPr lang="ru-RU" sz="1800" b="1" dirty="0"/>
              <a:t>ФАИР</a:t>
            </a:r>
            <a:br>
              <a:rPr lang="ru-RU" sz="1800" b="1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138220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i="1" u="sng" dirty="0" smtClean="0">
                <a:solidFill>
                  <a:srgbClr val="7030A0"/>
                </a:solidFill>
              </a:rPr>
              <a:t>Перечислим только основные позиции :</a:t>
            </a:r>
          </a:p>
          <a:p>
            <a:pPr algn="just"/>
            <a:r>
              <a:rPr lang="ru-RU" sz="1800" dirty="0" smtClean="0"/>
              <a:t>- </a:t>
            </a:r>
            <a:r>
              <a:rPr lang="ru-RU" sz="1800" dirty="0"/>
              <a:t>оборудование для линий транспортировки пучков ионов между ускорителями и к установкам детекторов изготовляется в </a:t>
            </a:r>
            <a:r>
              <a:rPr lang="ru-RU" sz="1800" dirty="0">
                <a:solidFill>
                  <a:srgbClr val="FF0000"/>
                </a:solidFill>
              </a:rPr>
              <a:t>НИИЭФА (</a:t>
            </a:r>
            <a:r>
              <a:rPr lang="ru-RU" sz="1800" b="1" dirty="0" err="1">
                <a:solidFill>
                  <a:srgbClr val="FF0000"/>
                </a:solidFill>
              </a:rPr>
              <a:t>Росатом</a:t>
            </a:r>
            <a:r>
              <a:rPr lang="ru-RU" sz="1800" dirty="0">
                <a:solidFill>
                  <a:srgbClr val="FF0000"/>
                </a:solidFill>
              </a:rPr>
              <a:t>, С.-Петербург) </a:t>
            </a:r>
            <a:r>
              <a:rPr lang="ru-RU" sz="1800" dirty="0"/>
              <a:t>и </a:t>
            </a:r>
            <a:r>
              <a:rPr lang="ru-RU" sz="1800" dirty="0">
                <a:solidFill>
                  <a:srgbClr val="FF0000"/>
                </a:solidFill>
              </a:rPr>
              <a:t>ИЯФ СО РАН (Новосибирск). </a:t>
            </a:r>
            <a:r>
              <a:rPr lang="ru-RU" sz="1800" dirty="0"/>
              <a:t>Общая длина этих линий транспортировки 1.5 километра и они насчитывают около 400 различных магнитов (диполи, квадруполи, </a:t>
            </a:r>
            <a:r>
              <a:rPr lang="ru-RU" sz="1800" dirty="0" err="1"/>
              <a:t>мультиполи</a:t>
            </a:r>
            <a:r>
              <a:rPr lang="ru-RU" sz="1800" dirty="0"/>
              <a:t> и корректоры) со вставленными вакуумными камерами;</a:t>
            </a:r>
          </a:p>
          <a:p>
            <a:pPr algn="just"/>
            <a:r>
              <a:rPr lang="ru-RU" sz="1800" dirty="0"/>
              <a:t>- к зоне непосредственной ответственности </a:t>
            </a:r>
            <a:r>
              <a:rPr lang="ru-RU" sz="1800" dirty="0">
                <a:solidFill>
                  <a:srgbClr val="FF0000"/>
                </a:solidFill>
              </a:rPr>
              <a:t>ИЯФ СО РАН </a:t>
            </a:r>
            <a:r>
              <a:rPr lang="ru-RU" sz="1800" dirty="0"/>
              <a:t>относится весь </a:t>
            </a:r>
            <a:r>
              <a:rPr lang="ru-RU" sz="1800" dirty="0" smtClean="0"/>
              <a:t>ускоритель-накопитель </a:t>
            </a:r>
            <a:r>
              <a:rPr lang="en-US" sz="1800" dirty="0"/>
              <a:t>CR</a:t>
            </a:r>
            <a:r>
              <a:rPr lang="ru-RU" sz="1800" dirty="0"/>
              <a:t> (разработка, изготовление и ввод в эксплуатацию);</a:t>
            </a:r>
          </a:p>
          <a:p>
            <a:pPr algn="just"/>
            <a:r>
              <a:rPr lang="ru-RU" sz="1800" dirty="0"/>
              <a:t>- </a:t>
            </a:r>
            <a:r>
              <a:rPr lang="ru-RU" sz="1800" dirty="0">
                <a:solidFill>
                  <a:srgbClr val="FF0000"/>
                </a:solidFill>
              </a:rPr>
              <a:t>ОИЯИ (Дубна) </a:t>
            </a:r>
            <a:r>
              <a:rPr lang="ru-RU" sz="1800" dirty="0"/>
              <a:t>изготавливает и поставляет все сверхпроводящие квадрупольные магниты для основного ускорителя СИС 100 в количестве 171 штук. Причём, трудоёмкие и обязательные испытания изготовленных магнитов производят в Дубне на </a:t>
            </a:r>
            <a:r>
              <a:rPr lang="ru-RU" sz="1800" dirty="0" smtClean="0"/>
              <a:t>специально разработанных </a:t>
            </a:r>
            <a:r>
              <a:rPr lang="ru-RU" sz="1800" dirty="0"/>
              <a:t>и изготовленных для этого криогенных стендах, которые были оплачены немцами вне рамок бюджета проекта ФАИР по связанным контрактам с </a:t>
            </a:r>
            <a:r>
              <a:rPr lang="ru-RU" sz="1800" dirty="0" smtClean="0"/>
              <a:t>ОИЯИ. </a:t>
            </a:r>
            <a:r>
              <a:rPr lang="ru-RU" sz="1800" dirty="0"/>
              <a:t> </a:t>
            </a:r>
            <a:r>
              <a:rPr lang="ru-RU" sz="1800" dirty="0" smtClean="0"/>
              <a:t>Данные </a:t>
            </a:r>
            <a:r>
              <a:rPr lang="ru-RU" sz="1800" dirty="0"/>
              <a:t>стенды используются ОИЯИ и для криогенных испытаний сверхпроводящих магнитов российского проекта </a:t>
            </a:r>
            <a:r>
              <a:rPr lang="en-US" sz="1800" dirty="0" smtClean="0"/>
              <a:t>NICA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1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2128A-F9ED-4B4A-BED1-D3ECB139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Участие </a:t>
            </a:r>
            <a:r>
              <a:rPr lang="ru-RU" b="1" dirty="0">
                <a:solidFill>
                  <a:srgbClr val="7030A0"/>
                </a:solidFill>
              </a:rPr>
              <a:t>Российской Федерации в проекте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8E5E67-704D-445F-8978-4B703FE89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8047806" cy="51845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tx1"/>
                </a:solidFill>
              </a:rPr>
              <a:t>Около 2700 исследователей, включая около 1750 кандидатов и докторов со всего мира, готовятся к экспериментам на ускорительном комплексе ФАИР.  </a:t>
            </a:r>
            <a:r>
              <a:rPr lang="ru-RU" sz="1800" b="1" dirty="0">
                <a:solidFill>
                  <a:srgbClr val="FF0000"/>
                </a:solidFill>
              </a:rPr>
              <a:t>От Российской Федерации в ФАИР участвуют </a:t>
            </a:r>
            <a:r>
              <a:rPr lang="ru-RU" sz="1800" b="1" dirty="0" smtClean="0">
                <a:solidFill>
                  <a:srgbClr val="FF0000"/>
                </a:solidFill>
              </a:rPr>
              <a:t>~500 </a:t>
            </a:r>
            <a:r>
              <a:rPr lang="ru-RU" sz="1800" b="1" dirty="0">
                <a:solidFill>
                  <a:srgbClr val="FF0000"/>
                </a:solidFill>
              </a:rPr>
              <a:t>ученых из ~20-ти российских институтов, из них </a:t>
            </a:r>
            <a:r>
              <a:rPr lang="ru-RU" sz="1800" b="1" dirty="0" smtClean="0">
                <a:solidFill>
                  <a:srgbClr val="FF0000"/>
                </a:solidFill>
              </a:rPr>
              <a:t>~300 </a:t>
            </a:r>
            <a:r>
              <a:rPr lang="ru-RU" sz="1800" b="1" dirty="0">
                <a:solidFill>
                  <a:srgbClr val="FF0000"/>
                </a:solidFill>
              </a:rPr>
              <a:t>– кандидаты и доктора </a:t>
            </a:r>
            <a:r>
              <a:rPr lang="ru-RU" sz="1800" b="1" dirty="0" smtClean="0">
                <a:solidFill>
                  <a:srgbClr val="FF0000"/>
                </a:solidFill>
              </a:rPr>
              <a:t>наук. Это, как правило, ученые с высоким индексом </a:t>
            </a:r>
            <a:r>
              <a:rPr lang="ru-RU" sz="1800" b="1" dirty="0" err="1" smtClean="0">
                <a:solidFill>
                  <a:srgbClr val="FF0000"/>
                </a:solidFill>
              </a:rPr>
              <a:t>Хирша</a:t>
            </a:r>
            <a:r>
              <a:rPr lang="ru-RU" sz="1800" b="1" dirty="0" smtClean="0">
                <a:solidFill>
                  <a:srgbClr val="FF0000"/>
                </a:solidFill>
              </a:rPr>
              <a:t> (у некоторых индекс 100 и более).</a:t>
            </a:r>
            <a:endParaRPr lang="ru-RU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Основные направления исследований:</a:t>
            </a:r>
          </a:p>
          <a:p>
            <a:pPr marL="0" indent="0">
              <a:buNone/>
            </a:pPr>
            <a:r>
              <a:rPr lang="ru-RU" sz="2000" dirty="0"/>
              <a:t>Эксперимент </a:t>
            </a:r>
            <a:r>
              <a:rPr lang="ru-RU" sz="2000" b="1" dirty="0">
                <a:solidFill>
                  <a:srgbClr val="FF0000"/>
                </a:solidFill>
              </a:rPr>
              <a:t>PANDA</a:t>
            </a:r>
            <a:r>
              <a:rPr lang="ru-RU" sz="2000" dirty="0"/>
              <a:t> (поиск новых экстремальных форм материи в </a:t>
            </a:r>
            <a:r>
              <a:rPr lang="ru-RU" sz="2000" dirty="0" smtClean="0"/>
              <a:t>аннигиляции </a:t>
            </a:r>
            <a:r>
              <a:rPr lang="ru-RU" sz="2000" dirty="0"/>
              <a:t>антипротонов и протонов/ядер)</a:t>
            </a:r>
          </a:p>
          <a:p>
            <a:pPr marL="0" indent="0">
              <a:buNone/>
            </a:pPr>
            <a:r>
              <a:rPr lang="ru-RU" sz="2000" dirty="0"/>
              <a:t>Эксперимент </a:t>
            </a:r>
            <a:r>
              <a:rPr lang="ru-RU" sz="2000" b="1" dirty="0">
                <a:solidFill>
                  <a:srgbClr val="FF0000"/>
                </a:solidFill>
              </a:rPr>
              <a:t>СВМ</a:t>
            </a:r>
            <a:r>
              <a:rPr lang="ru-RU" sz="2000" dirty="0"/>
              <a:t> (исследования плотной барионной материи)</a:t>
            </a:r>
          </a:p>
          <a:p>
            <a:pPr marL="0" indent="0">
              <a:buNone/>
            </a:pPr>
            <a:r>
              <a:rPr lang="ru-RU" sz="2000" dirty="0"/>
              <a:t>Группа экспериментов </a:t>
            </a:r>
            <a:r>
              <a:rPr lang="ru-RU" sz="2000" b="1" dirty="0" err="1">
                <a:solidFill>
                  <a:srgbClr val="FF0000"/>
                </a:solidFill>
              </a:rPr>
              <a:t>NuSTAR</a:t>
            </a:r>
            <a:r>
              <a:rPr lang="ru-RU" sz="2000" dirty="0"/>
              <a:t> (структура ядра и ядерная астрофизика)</a:t>
            </a:r>
          </a:p>
          <a:p>
            <a:pPr marL="0" indent="0">
              <a:buNone/>
            </a:pPr>
            <a:r>
              <a:rPr lang="ru-RU" sz="2000" dirty="0"/>
              <a:t>Группа экспериментов </a:t>
            </a:r>
            <a:r>
              <a:rPr lang="ru-RU" sz="2000" b="1" dirty="0">
                <a:solidFill>
                  <a:srgbClr val="FF0000"/>
                </a:solidFill>
              </a:rPr>
              <a:t>АРРА</a:t>
            </a:r>
            <a:r>
              <a:rPr lang="ru-RU" sz="2000" dirty="0"/>
              <a:t> (физика сверхплотной плазмы, атомная физика, а также прикладные исследования по материаловедению и биологии).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7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-99391"/>
            <a:ext cx="8243193" cy="720079"/>
          </a:xfrm>
        </p:spPr>
        <p:txBody>
          <a:bodyPr/>
          <a:lstStyle/>
          <a:p>
            <a:r>
              <a:rPr lang="en-GB" sz="2800" dirty="0" smtClean="0"/>
              <a:t>The 4 Scientific Pillars of FAIR</a:t>
            </a:r>
            <a:endParaRPr lang="en-GB" sz="2800" cap="non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68941" y="1602348"/>
            <a:ext cx="8511988" cy="2687264"/>
          </a:xfrm>
        </p:spPr>
        <p:txBody>
          <a:bodyPr/>
          <a:lstStyle/>
          <a:p>
            <a:r>
              <a:rPr lang="en-GB" sz="2400" b="1" dirty="0" smtClean="0">
                <a:solidFill>
                  <a:srgbClr val="0000B2"/>
                </a:solidFill>
              </a:rPr>
              <a:t>APPA</a:t>
            </a:r>
            <a:r>
              <a:rPr lang="en-GB" sz="2400" dirty="0" smtClean="0">
                <a:solidFill>
                  <a:srgbClr val="0000B2"/>
                </a:solidFill>
              </a:rPr>
              <a:t>:       Atomic, Plasma Physics and Applications</a:t>
            </a:r>
          </a:p>
          <a:p>
            <a:r>
              <a:rPr lang="en-GB" sz="2400" b="1" dirty="0" smtClean="0">
                <a:solidFill>
                  <a:srgbClr val="0000B2"/>
                </a:solidFill>
              </a:rPr>
              <a:t>CBM</a:t>
            </a:r>
            <a:r>
              <a:rPr lang="en-GB" sz="2400" dirty="0" smtClean="0">
                <a:solidFill>
                  <a:srgbClr val="0000B2"/>
                </a:solidFill>
              </a:rPr>
              <a:t>:         Compressed Baryonic Matter</a:t>
            </a:r>
          </a:p>
          <a:p>
            <a:r>
              <a:rPr lang="en-GB" sz="2400" b="1" dirty="0" smtClean="0">
                <a:solidFill>
                  <a:srgbClr val="0000B2"/>
                </a:solidFill>
              </a:rPr>
              <a:t>NUSTAR</a:t>
            </a:r>
            <a:r>
              <a:rPr lang="en-GB" sz="2400" dirty="0" smtClean="0">
                <a:solidFill>
                  <a:srgbClr val="0000B2"/>
                </a:solidFill>
              </a:rPr>
              <a:t>:  </a:t>
            </a:r>
            <a:r>
              <a:rPr lang="en-US" sz="2400" dirty="0" smtClean="0">
                <a:solidFill>
                  <a:srgbClr val="0000B2"/>
                </a:solidFill>
              </a:rPr>
              <a:t>Nuclear Structure, Astrophysics and Reactions</a:t>
            </a:r>
            <a:endParaRPr lang="en-GB" sz="2400" dirty="0" smtClean="0">
              <a:solidFill>
                <a:srgbClr val="0000B2"/>
              </a:solidFill>
            </a:endParaRPr>
          </a:p>
          <a:p>
            <a:r>
              <a:rPr lang="en-GB" sz="2400" b="1" dirty="0" smtClean="0">
                <a:solidFill>
                  <a:srgbClr val="0000B2"/>
                </a:solidFill>
              </a:rPr>
              <a:t>PANDA</a:t>
            </a:r>
            <a:r>
              <a:rPr lang="en-GB" sz="2400" dirty="0" smtClean="0">
                <a:solidFill>
                  <a:srgbClr val="0000B2"/>
                </a:solidFill>
              </a:rPr>
              <a:t>:    </a:t>
            </a:r>
            <a:r>
              <a:rPr lang="en-US" sz="2400" dirty="0" smtClean="0">
                <a:solidFill>
                  <a:srgbClr val="0000B2"/>
                </a:solidFill>
              </a:rPr>
              <a:t>Antiproton Annihilations at Darmstadt</a:t>
            </a:r>
          </a:p>
          <a:p>
            <a:endParaRPr lang="en-US" dirty="0">
              <a:solidFill>
                <a:srgbClr val="0000B2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3901440" cy="259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5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2BACE5-2295-4B78-B8D6-E31B4189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0650"/>
            <a:ext cx="8015734" cy="514350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err="1">
                <a:solidFill>
                  <a:srgbClr val="00B050"/>
                </a:solidFill>
              </a:rPr>
              <a:t>NuSTAR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9697C7-F61B-4353-9681-26A1685D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54005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/>
              <a:t>В мега-проекте ФАИР самым большим является сотрудничество </a:t>
            </a:r>
            <a:r>
              <a:rPr lang="ru-RU" sz="1400" dirty="0" err="1"/>
              <a:t>NuSTAR</a:t>
            </a:r>
            <a:r>
              <a:rPr lang="ru-RU" sz="1400" dirty="0"/>
              <a:t>,  нацеленное на исследования в области </a:t>
            </a:r>
            <a:r>
              <a:rPr lang="ru-RU" sz="1600" b="1" dirty="0">
                <a:solidFill>
                  <a:srgbClr val="FF0000"/>
                </a:solidFill>
              </a:rPr>
              <a:t>физики экзотических ядер и астрофизики</a:t>
            </a:r>
            <a:r>
              <a:rPr lang="ru-RU" sz="1400" dirty="0"/>
              <a:t>. За всю историю ядерной физики </a:t>
            </a:r>
            <a:r>
              <a:rPr lang="ru-RU" sz="1400" u="sng" dirty="0"/>
              <a:t>было исследовано около двух тысяч ядер вблизи линии стабильности</a:t>
            </a:r>
            <a:r>
              <a:rPr lang="ru-RU" sz="1400" dirty="0"/>
              <a:t>. Однако ядер должно быть намного больше, </a:t>
            </a:r>
            <a:r>
              <a:rPr lang="ru-RU" sz="1400" b="1" dirty="0"/>
              <a:t>и около </a:t>
            </a:r>
            <a:r>
              <a:rPr lang="ru-RU" sz="1500" b="1" u="sng" dirty="0" smtClean="0"/>
              <a:t>трех </a:t>
            </a:r>
            <a:r>
              <a:rPr lang="ru-RU" sz="1500" b="1" u="sng" dirty="0"/>
              <a:t>тысяч ядер</a:t>
            </a:r>
            <a:r>
              <a:rPr lang="ru-RU" sz="1400" b="1" dirty="0"/>
              <a:t>, обладающих </a:t>
            </a:r>
            <a:r>
              <a:rPr lang="ru-RU" sz="1400" b="1" i="1" u="sng" dirty="0">
                <a:solidFill>
                  <a:srgbClr val="0070C0"/>
                </a:solidFill>
              </a:rPr>
              <a:t>избытком нейтронов или протонов</a:t>
            </a:r>
            <a:r>
              <a:rPr lang="ru-RU" sz="1400" b="1" dirty="0"/>
              <a:t>, еще никогда не исследовались и даже не наблюдались</a:t>
            </a:r>
            <a:r>
              <a:rPr lang="ru-RU" sz="1400" dirty="0"/>
              <a:t>. Эти ядра получили название </a:t>
            </a:r>
            <a:r>
              <a:rPr lang="ru-RU" sz="1400" b="1" dirty="0">
                <a:solidFill>
                  <a:srgbClr val="FF0000"/>
                </a:solidFill>
              </a:rPr>
              <a:t>экзотических</a:t>
            </a:r>
            <a:r>
              <a:rPr lang="ru-RU" sz="1400" dirty="0"/>
              <a:t>, потому что первые же шаги в деле их изучения стали давать </a:t>
            </a:r>
            <a:r>
              <a:rPr lang="ru-RU" sz="1400" b="1" i="1" u="sng" dirty="0">
                <a:solidFill>
                  <a:srgbClr val="7030A0"/>
                </a:solidFill>
              </a:rPr>
              <a:t>совершенно неожиданные результаты</a:t>
            </a:r>
            <a:r>
              <a:rPr lang="ru-RU" sz="1400" dirty="0"/>
              <a:t>. Оказалось, что ядра вдали от линии стабильности имеют </a:t>
            </a:r>
            <a:r>
              <a:rPr lang="ru-RU" sz="1400" b="1" i="1" u="sng" dirty="0">
                <a:solidFill>
                  <a:srgbClr val="7030A0"/>
                </a:solidFill>
              </a:rPr>
              <a:t>совершенно неожиданную структуру и размеры, у них необычные квантовые числа, спин-четности, там иначе заполняются ядерные оболочки, появляются необычные возбужденные состояния и др. </a:t>
            </a:r>
            <a:r>
              <a:rPr lang="ru-RU" sz="1400" dirty="0"/>
              <a:t>В итоге сегодня исследования экзотических ядер стали магистральным направлением современной ядерной физики. Они заставляют пересматривать традиционную ядерную физику и буквально </a:t>
            </a:r>
            <a:r>
              <a:rPr lang="ru-RU" sz="1600" b="1" dirty="0">
                <a:solidFill>
                  <a:srgbClr val="FF0000"/>
                </a:solidFill>
              </a:rPr>
              <a:t>исправлять учебники. </a:t>
            </a:r>
            <a:r>
              <a:rPr lang="ru-RU" sz="1400" dirty="0"/>
              <a:t>Удаленные от линии стабильности изотопы исключительно важны в астрофизике: именно </a:t>
            </a:r>
            <a:r>
              <a:rPr lang="ru-RU" sz="1400" b="1" i="1" u="sng" dirty="0"/>
              <a:t>по ним пролегают пути синтеза элементов при вспышках сверхновых</a:t>
            </a:r>
            <a:r>
              <a:rPr lang="ru-RU" sz="1400" b="1" i="1" u="sng" dirty="0" smtClean="0"/>
              <a:t>.</a:t>
            </a:r>
            <a:endParaRPr lang="en-US" sz="1400" b="1" i="1" u="sng" dirty="0" smtClean="0"/>
          </a:p>
          <a:p>
            <a:pPr marL="0" indent="0" algn="just">
              <a:buNone/>
            </a:pPr>
            <a:endParaRPr lang="ru-RU" sz="1400" b="1" i="1" u="sng" dirty="0"/>
          </a:p>
          <a:p>
            <a:pPr marL="0" indent="0" algn="just">
              <a:buNone/>
            </a:pPr>
            <a:r>
              <a:rPr lang="ru-RU" sz="1400" dirty="0"/>
              <a:t>Исследования в этой области требуют вторичных </a:t>
            </a:r>
            <a:r>
              <a:rPr lang="ru-RU" sz="1400" b="1" i="1" u="sng" dirty="0">
                <a:solidFill>
                  <a:srgbClr val="FF0000"/>
                </a:solidFill>
              </a:rPr>
              <a:t>пучков радиоактивных ядер</a:t>
            </a:r>
            <a:r>
              <a:rPr lang="ru-RU" sz="1400" dirty="0"/>
              <a:t>. Экспериментальные установки ФАИР обеспечат параметры пучков радиоактивных ядер, не имеющие аналогов в мире. По интенсивности вторичных пучков и их перечню </a:t>
            </a:r>
            <a:r>
              <a:rPr lang="ru-RU" sz="1400" dirty="0" err="1"/>
              <a:t>NuSTAR</a:t>
            </a:r>
            <a:r>
              <a:rPr lang="ru-RU" sz="1400" dirty="0"/>
              <a:t> будет превосходить как лидирующую сейчас в мире Фабрику Радиоактивных Пучков, RI </a:t>
            </a:r>
            <a:r>
              <a:rPr lang="ru-RU" sz="1400" dirty="0" err="1"/>
              <a:t>Beam</a:t>
            </a:r>
            <a:r>
              <a:rPr lang="ru-RU" sz="1400" dirty="0"/>
              <a:t> </a:t>
            </a:r>
            <a:r>
              <a:rPr lang="ru-RU" sz="1400" dirty="0" err="1" smtClean="0"/>
              <a:t>Factory</a:t>
            </a:r>
            <a:r>
              <a:rPr lang="ru-RU" sz="1400" dirty="0" smtClean="0"/>
              <a:t> </a:t>
            </a:r>
            <a:r>
              <a:rPr lang="ru-RU" sz="1400" dirty="0"/>
              <a:t>в институте RIKEN (Япония), так и все остальные установки в мире, нацеленные на изучение экзотических ядер. </a:t>
            </a:r>
          </a:p>
          <a:p>
            <a:pPr marL="0" indent="0" algn="just">
              <a:buNone/>
            </a:pPr>
            <a:endParaRPr lang="en-US" sz="1400" dirty="0" smtClean="0"/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программе </a:t>
            </a:r>
            <a:r>
              <a:rPr lang="ru-RU" sz="1600" b="1" dirty="0" err="1">
                <a:solidFill>
                  <a:schemeClr val="tx1"/>
                </a:solidFill>
              </a:rPr>
              <a:t>NuSTAR</a:t>
            </a:r>
            <a:r>
              <a:rPr lang="ru-RU" sz="1600" b="1" dirty="0">
                <a:solidFill>
                  <a:schemeClr val="tx1"/>
                </a:solidFill>
              </a:rPr>
              <a:t> участвуют ученые из следующих российских институтов: НИЦ «Курчатовский Институт», ОИЯИ, ИЯФ СО РАН, ФТИ им. А.Ф. Иоффе МОН, НИЦ КИ – ПИЯФ, ИЯИ РАН. </a:t>
            </a:r>
            <a:r>
              <a:rPr lang="ru-RU" sz="1600" b="1" dirty="0" smtClean="0">
                <a:solidFill>
                  <a:schemeClr val="tx1"/>
                </a:solidFill>
              </a:rPr>
              <a:t>Уже работают 43 человека.</a:t>
            </a: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88" y="3238501"/>
            <a:ext cx="541810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581965"/>
            <a:ext cx="4536504" cy="503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NUSTAR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55614" y="931458"/>
            <a:ext cx="3862667" cy="5286412"/>
          </a:xfrm>
        </p:spPr>
        <p:txBody>
          <a:bodyPr/>
          <a:lstStyle/>
          <a:p>
            <a:r>
              <a:rPr lang="en-US" sz="2400" dirty="0" smtClean="0"/>
              <a:t>Nuclear Structure, Astrophysics and Reactions </a:t>
            </a:r>
            <a:endParaRPr lang="en-GB" sz="2400" dirty="0" smtClean="0"/>
          </a:p>
          <a:p>
            <a:pPr lvl="1"/>
            <a:r>
              <a:rPr lang="en-GB" sz="2000" dirty="0" smtClean="0"/>
              <a:t>About 800 members</a:t>
            </a:r>
            <a:endParaRPr lang="en-GB" dirty="0"/>
          </a:p>
        </p:txBody>
      </p:sp>
      <p:grpSp>
        <p:nvGrpSpPr>
          <p:cNvPr id="3" name="Group 11"/>
          <p:cNvGrpSpPr/>
          <p:nvPr/>
        </p:nvGrpSpPr>
        <p:grpSpPr>
          <a:xfrm>
            <a:off x="656565" y="837874"/>
            <a:ext cx="2332650" cy="3671246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6030"/>
                <a:gd name="adj2" fmla="val 5521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10"/>
            <p:cNvGrpSpPr/>
            <p:nvPr/>
          </p:nvGrpSpPr>
          <p:grpSpPr>
            <a:xfrm>
              <a:off x="8892480" y="4475875"/>
              <a:ext cx="1350150" cy="1990630"/>
              <a:chOff x="8892480" y="4475875"/>
              <a:chExt cx="1350150" cy="1990630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980991" cy="337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pic>
        <p:nvPicPr>
          <p:cNvPr id="14" name="Picture 2" descr="ION42-Super-FRS-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0392" y="1725286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NUSTAR-logo_smal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8570" y="43950"/>
            <a:ext cx="1967044" cy="16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1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C1FCE8-F746-42FB-BC7B-198D6C7D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CBM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625D02-7E79-4B67-A9A9-814435469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/>
              <a:t>Открытия в истории физики часто связаны с исследованием вещества в экстремальных условиях. Результаты экспериментальных исследований центральных столкновений ультрарелятивистских тяжелых ионов продемонстрировали возможность наблюдения новых физических явлений. Вопреки ожиданиям оказалось, что свойства среды, сформированной в центральном взаимодействии, например, ядер золота, близки к свойствам почти </a:t>
            </a:r>
            <a:r>
              <a:rPr lang="ru-RU" sz="1600" b="1" u="sng" dirty="0">
                <a:solidFill>
                  <a:srgbClr val="FF0000"/>
                </a:solidFill>
              </a:rPr>
              <a:t>идеальной сильновзаимодействующей кварк-глюонной жидкости</a:t>
            </a:r>
            <a:r>
              <a:rPr lang="ru-RU" sz="1600" b="1" dirty="0"/>
              <a:t>, а не плотного газа слабовзаимодействующих кварков и глюонов.  Исследование </a:t>
            </a:r>
            <a:r>
              <a:rPr lang="ru-RU" sz="1600" b="1" u="sng" dirty="0">
                <a:solidFill>
                  <a:srgbClr val="FF0000"/>
                </a:solidFill>
              </a:rPr>
              <a:t>перехода ядерного вещества в состояние </a:t>
            </a:r>
            <a:r>
              <a:rPr lang="ru-RU" sz="1600" b="1" u="sng" dirty="0" err="1">
                <a:solidFill>
                  <a:srgbClr val="FF0000"/>
                </a:solidFill>
              </a:rPr>
              <a:t>кварковой</a:t>
            </a:r>
            <a:r>
              <a:rPr lang="ru-RU" sz="1600" b="1" u="sng" dirty="0">
                <a:solidFill>
                  <a:srgbClr val="FF0000"/>
                </a:solidFill>
              </a:rPr>
              <a:t> плазмы при сверхвысоких барионных плотностях</a:t>
            </a:r>
            <a:r>
              <a:rPr lang="ru-RU" sz="1600" b="1" dirty="0"/>
              <a:t> запланировано в эксперименте CBM. Чрезвычайно высокая интенсивность пучков тяжелых ионов на SIS-100, в сотни раз превышающая интенсивности пучков действующих ускорителей, позволит измерить рождение всех странных частиц и </a:t>
            </a:r>
            <a:r>
              <a:rPr lang="ru-RU" sz="1600" b="1" dirty="0" smtClean="0"/>
              <a:t>J/</a:t>
            </a:r>
            <a:r>
              <a:rPr lang="el-GR" sz="1600" b="1" dirty="0" smtClean="0"/>
              <a:t>ψ</a:t>
            </a:r>
            <a:r>
              <a:rPr lang="ru-RU" sz="1600" b="1" dirty="0" smtClean="0"/>
              <a:t> </a:t>
            </a:r>
            <a:r>
              <a:rPr lang="ru-RU" sz="1600" b="1" dirty="0"/>
              <a:t>мезонов в столкновениях тяжелых ядер. Это позволит провести детальные исследования сектора фазовой диаграммы сильновзаимодействующей материи при высоких плотностях и невысоких температурах. </a:t>
            </a:r>
            <a:endParaRPr lang="en-US" sz="1600" b="1" dirty="0" smtClean="0"/>
          </a:p>
          <a:p>
            <a:pPr marL="0" indent="0" algn="just">
              <a:buNone/>
            </a:pPr>
            <a:endParaRPr lang="ru-RU" sz="1600" b="1" dirty="0"/>
          </a:p>
          <a:p>
            <a:pPr marL="0" indent="0" algn="just">
              <a:buNone/>
            </a:pPr>
            <a:r>
              <a:rPr lang="ru-RU" sz="1600" b="1" dirty="0">
                <a:solidFill>
                  <a:srgbClr val="FF0000"/>
                </a:solidFill>
              </a:rPr>
              <a:t>В эксперименте СВМ участвуют  ученые из следующих российских институтов: НИЦ КИ – ИТЭФ, НИЦ КИ – ПИЯФ, ОИЯИ, НИИЯФ МГУ, НИЯУ МИФИ,  ФТИ им. А.Ф. Иоффе МОН, ИЯИ РАН. </a:t>
            </a:r>
            <a:r>
              <a:rPr lang="ru-RU" sz="1600" b="1" dirty="0" smtClean="0">
                <a:solidFill>
                  <a:srgbClr val="FF0000"/>
                </a:solidFill>
              </a:rPr>
              <a:t>Уже работают 76 человек.</a:t>
            </a:r>
            <a:endParaRPr lang="ru-RU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Эксперимент                       СВМ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67055" y="908720"/>
            <a:ext cx="3862667" cy="5286412"/>
          </a:xfrm>
        </p:spPr>
        <p:txBody>
          <a:bodyPr/>
          <a:lstStyle/>
          <a:p>
            <a:r>
              <a:rPr lang="en-US" sz="2400" dirty="0" smtClean="0"/>
              <a:t>Compressed Baryonic Matter</a:t>
            </a:r>
            <a:endParaRPr lang="en-GB" sz="2400" dirty="0" smtClean="0"/>
          </a:p>
          <a:p>
            <a:pPr lvl="1"/>
            <a:r>
              <a:rPr lang="en-GB" sz="2000" dirty="0" smtClean="0"/>
              <a:t>About 400 members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728580" y="908720"/>
            <a:ext cx="2943320" cy="2508910"/>
          </a:xfrm>
          <a:prstGeom prst="wedgeRoundRectCallout">
            <a:avLst>
              <a:gd name="adj1" fmla="val 24543"/>
              <a:gd name="adj2" fmla="val 5561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15" descr="2008-03 CBM Setup Muon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581342" cy="2281387"/>
          </a:xfrm>
          <a:prstGeom prst="rect">
            <a:avLst/>
          </a:prstGeom>
          <a:noFill/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066800" y="1066800"/>
            <a:ext cx="713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smtClean="0">
                <a:solidFill>
                  <a:srgbClr val="000000"/>
                </a:solidFill>
              </a:rPr>
              <a:t>CBM</a:t>
            </a:r>
            <a:endParaRPr lang="en-GB" sz="1600" b="1">
              <a:solidFill>
                <a:srgbClr val="000000"/>
              </a:solidFill>
            </a:endParaRPr>
          </a:p>
        </p:txBody>
      </p:sp>
      <p:pic>
        <p:nvPicPr>
          <p:cNvPr id="27" name="Picture 4" descr="phasendiagramm_qgp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509" y="3271987"/>
            <a:ext cx="4467971" cy="3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BM-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95" y="198341"/>
            <a:ext cx="1051360" cy="14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5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AB2549-DCF2-417B-83ED-3678C1B0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1BE2D1-8777-496B-9561-7539D678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496944" cy="5256583"/>
          </a:xfrm>
        </p:spPr>
        <p:txBody>
          <a:bodyPr/>
          <a:lstStyle/>
          <a:p>
            <a:r>
              <a:rPr lang="ru-RU" sz="2000" b="1" dirty="0"/>
              <a:t>Проект ФАИР: статус и состояние</a:t>
            </a:r>
          </a:p>
          <a:p>
            <a:r>
              <a:rPr lang="ru-RU" sz="2000" b="1" dirty="0"/>
              <a:t>Уникальность проекта ФАИР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Фундаментальная </a:t>
            </a:r>
            <a:r>
              <a:rPr lang="ru-RU" sz="2000" b="1" dirty="0" smtClean="0">
                <a:solidFill>
                  <a:srgbClr val="FF0000"/>
                </a:solidFill>
              </a:rPr>
              <a:t>наука </a:t>
            </a:r>
            <a:r>
              <a:rPr lang="ru-RU" sz="2000" b="1" dirty="0" smtClean="0"/>
              <a:t>в ФАИР и роль фундаментальных исследований в жизни </a:t>
            </a:r>
            <a:endParaRPr lang="en-US" sz="2000" b="1" dirty="0" smtClean="0"/>
          </a:p>
          <a:p>
            <a:r>
              <a:rPr lang="ru-RU" sz="2000" b="1" dirty="0" smtClean="0"/>
              <a:t>Российские институты в создании </a:t>
            </a:r>
            <a:r>
              <a:rPr lang="ru-RU" sz="2000" b="1" dirty="0" smtClean="0">
                <a:solidFill>
                  <a:srgbClr val="FF0000"/>
                </a:solidFill>
              </a:rPr>
              <a:t>ускорительного комплекса </a:t>
            </a:r>
            <a:r>
              <a:rPr lang="ru-RU" sz="2000" b="1" dirty="0" smtClean="0"/>
              <a:t>ФАИР</a:t>
            </a:r>
          </a:p>
          <a:p>
            <a:r>
              <a:rPr lang="ru-RU" sz="2000" b="1" dirty="0" smtClean="0"/>
              <a:t>Российские </a:t>
            </a:r>
            <a:r>
              <a:rPr lang="ru-RU" sz="2000" b="1" dirty="0"/>
              <a:t>институты в </a:t>
            </a:r>
            <a:r>
              <a:rPr lang="ru-RU" sz="2000" b="1" dirty="0" smtClean="0">
                <a:solidFill>
                  <a:srgbClr val="FF0000"/>
                </a:solidFill>
              </a:rPr>
              <a:t>научной программе </a:t>
            </a:r>
            <a:r>
              <a:rPr lang="ru-RU" sz="2000" b="1" dirty="0" smtClean="0"/>
              <a:t>ФАИР</a:t>
            </a:r>
            <a:r>
              <a:rPr lang="ru-RU" sz="2000" dirty="0" smtClean="0"/>
              <a:t>:</a:t>
            </a: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err="1" smtClean="0">
                <a:solidFill>
                  <a:srgbClr val="00B050"/>
                </a:solidFill>
              </a:rPr>
              <a:t>NuSTAR</a:t>
            </a:r>
            <a:endParaRPr lang="ru-RU" b="1" i="1" dirty="0" smtClean="0">
              <a:solidFill>
                <a:srgbClr val="00B050"/>
              </a:solidFill>
            </a:endParaRP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ru-RU" b="1" i="1" dirty="0" smtClean="0">
                <a:solidFill>
                  <a:srgbClr val="00B050"/>
                </a:solidFill>
              </a:rPr>
              <a:t>CBM</a:t>
            </a: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smtClean="0">
                <a:solidFill>
                  <a:srgbClr val="00B050"/>
                </a:solidFill>
              </a:rPr>
              <a:t>PANDA</a:t>
            </a:r>
            <a:endParaRPr lang="ru-RU" b="1" i="1" dirty="0" smtClean="0">
              <a:solidFill>
                <a:srgbClr val="00B050"/>
              </a:solidFill>
            </a:endParaRP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ru-RU" b="1" i="1" dirty="0" smtClean="0">
                <a:solidFill>
                  <a:srgbClr val="00B050"/>
                </a:solidFill>
              </a:rPr>
              <a:t>APPA</a:t>
            </a:r>
            <a:endParaRPr lang="ru-RU" dirty="0"/>
          </a:p>
          <a:p>
            <a:r>
              <a:rPr lang="ru-RU" sz="2000" b="1" dirty="0">
                <a:solidFill>
                  <a:schemeClr val="tx1"/>
                </a:solidFill>
              </a:rPr>
              <a:t>Перспективы использования «Европейского центра по исследованию ионов и антипротонов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5703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3C587C-62C1-4322-95A8-0FDADEA2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Эксперимент</a:t>
            </a:r>
            <a:r>
              <a:rPr lang="en-US" b="1" i="1" dirty="0" smtClean="0">
                <a:solidFill>
                  <a:srgbClr val="00B050"/>
                </a:solidFill>
              </a:rPr>
              <a:t> PANDA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068E42-DDDD-4E2F-B46F-B1EF5866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64705"/>
            <a:ext cx="8496944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/>
              <a:t>Физическая программа </a:t>
            </a:r>
            <a:r>
              <a:rPr lang="ru-RU" sz="1600" b="1" dirty="0">
                <a:solidFill>
                  <a:srgbClr val="FF3300"/>
                </a:solidFill>
              </a:rPr>
              <a:t>PANDA</a:t>
            </a:r>
            <a:r>
              <a:rPr lang="ru-RU" sz="1600" b="1" dirty="0"/>
              <a:t> нацелена на </a:t>
            </a:r>
            <a:r>
              <a:rPr lang="ru-RU" sz="1800" b="1" dirty="0">
                <a:solidFill>
                  <a:srgbClr val="FF3300"/>
                </a:solidFill>
              </a:rPr>
              <a:t>поиск новых форм материи</a:t>
            </a:r>
            <a:r>
              <a:rPr lang="ru-RU" sz="1600" b="1" dirty="0"/>
              <a:t>. При этом будет достигнута беспрецедентная точность в исследованиях </a:t>
            </a:r>
            <a:r>
              <a:rPr lang="ru-RU" sz="1600" b="1" dirty="0" err="1"/>
              <a:t>глюонных</a:t>
            </a:r>
            <a:r>
              <a:rPr lang="ru-RU" sz="1600" b="1" dirty="0"/>
              <a:t> возбуждений и по физике странных и очарованных кварков, которая обеспечивается наличием двух принципиальных достоинств ускорительного комплекса FAIR: а) интенсивного пучка антипротонов с энергией до 15 ГэВ и б) возможностью сканирования по энергии антипротонов с точностью ±100 КэВ. </a:t>
            </a:r>
          </a:p>
          <a:p>
            <a:pPr marL="0" indent="0" algn="just">
              <a:buNone/>
            </a:pPr>
            <a:r>
              <a:rPr lang="ru-RU" sz="1600" b="1" i="1" u="sng" dirty="0" smtClean="0">
                <a:solidFill>
                  <a:srgbClr val="FF3300"/>
                </a:solidFill>
              </a:rPr>
              <a:t>Антипротонные </a:t>
            </a:r>
            <a:r>
              <a:rPr lang="ru-RU" sz="1600" b="1" i="1" u="sng" dirty="0">
                <a:solidFill>
                  <a:srgbClr val="FF3300"/>
                </a:solidFill>
              </a:rPr>
              <a:t>пучки беспрецедентной интенсивности и качества </a:t>
            </a:r>
            <a:r>
              <a:rPr lang="ru-RU" sz="1600" b="1" dirty="0"/>
              <a:t>взаимодействуют с протонной мишенью (водород) для того, чтобы получать совершенно новые формы материи, такие как </a:t>
            </a:r>
            <a:r>
              <a:rPr lang="ru-RU" sz="1600" b="1" dirty="0" err="1"/>
              <a:t>глюболы</a:t>
            </a:r>
            <a:r>
              <a:rPr lang="ru-RU" sz="1600" b="1" dirty="0"/>
              <a:t>, гибриды, пента-кварки и др., или разные составные частицы, содержащие странные и очарованные кварки.  Причем эти взаимодействия будут, в основном, проходить в такой области масс, </a:t>
            </a:r>
            <a:r>
              <a:rPr lang="ru-RU" sz="1600" b="1" i="1" u="sng" dirty="0"/>
              <a:t>где уже нет «стандартных» резонансов</a:t>
            </a:r>
            <a:r>
              <a:rPr lang="ru-RU" sz="1600" b="1" dirty="0"/>
              <a:t>, входящих в известные таблицы базы данных PDG (</a:t>
            </a:r>
            <a:r>
              <a:rPr lang="ru-RU" sz="1600" b="1" dirty="0" err="1"/>
              <a:t>Particle</a:t>
            </a:r>
            <a:r>
              <a:rPr lang="ru-RU" sz="1600" b="1" dirty="0"/>
              <a:t> Data Group) , и </a:t>
            </a:r>
            <a:r>
              <a:rPr lang="ru-RU" sz="1600" b="1" i="1" u="sng" dirty="0"/>
              <a:t>являющихся фоновыми частицами для открытия новых резонансов.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7030A0"/>
                </a:solidFill>
              </a:rPr>
              <a:t>В процессах антипротон-нуклонной и антипротон-ядерной аннигиляции в изобилии рождаются  частицы с </a:t>
            </a:r>
            <a:r>
              <a:rPr lang="ru-RU" sz="1600" b="1" dirty="0" err="1">
                <a:solidFill>
                  <a:srgbClr val="7030A0"/>
                </a:solidFill>
              </a:rPr>
              <a:t>глюонными</a:t>
            </a:r>
            <a:r>
              <a:rPr lang="ru-RU" sz="1600" b="1" dirty="0">
                <a:solidFill>
                  <a:srgbClr val="7030A0"/>
                </a:solidFill>
              </a:rPr>
              <a:t> степенями свободы, так же как и пары </a:t>
            </a:r>
            <a:r>
              <a:rPr lang="ru-RU" sz="1600" b="1" dirty="0" smtClean="0">
                <a:solidFill>
                  <a:srgbClr val="7030A0"/>
                </a:solidFill>
              </a:rPr>
              <a:t>частица-античастица.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500" b="1" dirty="0" smtClean="0">
                <a:solidFill>
                  <a:srgbClr val="7030A0"/>
                </a:solidFill>
              </a:rPr>
              <a:t>Это </a:t>
            </a:r>
            <a:r>
              <a:rPr lang="ru-RU" sz="1500" b="1" dirty="0">
                <a:solidFill>
                  <a:srgbClr val="7030A0"/>
                </a:solidFill>
              </a:rPr>
              <a:t>позволяет проводить </a:t>
            </a:r>
            <a:r>
              <a:rPr lang="ru-RU" sz="1500" b="1" u="sng" dirty="0">
                <a:solidFill>
                  <a:srgbClr val="CC3300"/>
                </a:solidFill>
              </a:rPr>
              <a:t>спектроскопические исследования с беспрецедентной статистикой и точностью. </a:t>
            </a:r>
            <a:r>
              <a:rPr lang="ru-RU" sz="1500" b="1" dirty="0">
                <a:solidFill>
                  <a:srgbClr val="7030A0"/>
                </a:solidFill>
              </a:rPr>
              <a:t>ФАИР будет обеспечивать в 100 раз большую интенсивность пучка накопленных и охлажденных антипротонов, чем в ЦЕРН, а также превзойдет интенсивность пучка, достигнутую в </a:t>
            </a:r>
            <a:r>
              <a:rPr lang="ru-RU" sz="1500" b="1" dirty="0" err="1">
                <a:solidFill>
                  <a:srgbClr val="7030A0"/>
                </a:solidFill>
              </a:rPr>
              <a:t>Фермилабе</a:t>
            </a:r>
            <a:r>
              <a:rPr lang="ru-RU" sz="1500" b="1" dirty="0">
                <a:solidFill>
                  <a:srgbClr val="7030A0"/>
                </a:solidFill>
              </a:rPr>
              <a:t> (США), и интенсивность пучков сооружаемой в Японии установки J-Park.</a:t>
            </a:r>
          </a:p>
          <a:p>
            <a:pPr marL="0" indent="0" algn="just">
              <a:buNone/>
            </a:pP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3517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416492"/>
            <a:ext cx="7488832" cy="49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</a:t>
            </a:r>
            <a:r>
              <a:rPr lang="ru-RU" dirty="0"/>
              <a:t>р</a:t>
            </a:r>
            <a:r>
              <a:rPr lang="ru-RU" dirty="0" smtClean="0"/>
              <a:t>иментальная установка  </a:t>
            </a:r>
            <a:r>
              <a:rPr lang="en-US" dirty="0" smtClean="0"/>
              <a:t>PANDA</a:t>
            </a:r>
            <a:endParaRPr lang="en-GB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r>
              <a:rPr lang="en-GB" dirty="0" smtClean="0"/>
              <a:t>Fixed </a:t>
            </a:r>
            <a:r>
              <a:rPr lang="en-GB" dirty="0"/>
              <a:t>target magnetic spectrometer experiment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88925" y="3668361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Beam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304800" y="4016023"/>
            <a:ext cx="9144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295400" y="3711223"/>
            <a:ext cx="1524000" cy="198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85800" y="5692423"/>
            <a:ext cx="140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Interaction</a:t>
            </a:r>
          </a:p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point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684872" y="1571981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Target Spectrometer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981225" y="1614314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Forward Spectrometer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048000" y="4473223"/>
            <a:ext cx="1154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Solenoid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237163" y="3939823"/>
            <a:ext cx="893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40655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CF063F-549A-4746-BF4B-38832217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>
                <a:solidFill>
                  <a:srgbClr val="00B050"/>
                </a:solidFill>
              </a:rPr>
              <a:t>PANDA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D9AC25-3A13-4FC6-8F5E-8CBD688E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35000"/>
            <a:ext cx="8496944" cy="5386287"/>
          </a:xfrm>
        </p:spPr>
        <p:txBody>
          <a:bodyPr/>
          <a:lstStyle/>
          <a:p>
            <a:pPr indent="450215" algn="just">
              <a:lnSpc>
                <a:spcPct val="115000"/>
              </a:lnSpc>
            </a:pP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последние 15 лет обнаружено много </a:t>
            </a:r>
            <a:r>
              <a:rPr lang="ru-RU" sz="18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кандидатов </a:t>
            </a:r>
            <a:r>
              <a:rPr lang="ru-RU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формы материи в области масс 3 - 5 </a:t>
            </a:r>
            <a:r>
              <a:rPr lang="ru-RU" sz="1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ГэВ/c</a:t>
            </a:r>
            <a:r>
              <a:rPr lang="ru-RU" sz="1800" b="1" baseline="30000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огут также появиться 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кандидаты. Без детального изучения квантовых чисел и прецизионного измерения времен жизни этих резонансов, а также  систематического исследования всех их продуктов распада невозможно определить природу этих частиц.  Это можно будет сделать в эксперименте PANDA. </a:t>
            </a:r>
            <a:endParaRPr lang="en-US" sz="18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defRPr/>
            </a:pPr>
            <a:r>
              <a:rPr lang="ru-RU" sz="1800" b="1" dirty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Нигде в России нет и, в обозримом будущем, не планируется получение подобного уникального антипротонного пучка. Принципиально новая сверхбыстрая электроника и система сбора данных, создаваемая в этом эксперименте, дадут хорошую базу для приобретения опыта создания подобных систем  в России</a:t>
            </a:r>
            <a:r>
              <a:rPr lang="ru-RU" sz="1800" b="1" dirty="0" smtClean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0" algn="just">
              <a:lnSpc>
                <a:spcPct val="115000"/>
              </a:lnSpc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rgbClr val="7030A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defRPr/>
            </a:pPr>
            <a:r>
              <a:rPr lang="ru-RU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В эксперименте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PANDA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участвуют  ученые из следующих российских институтов: НИЦ КИ – ИФВЭ, НИЦ КИ - ПИЯФ, НИЦ КИ – ИТЭФ, ОИЯИ, ИЯФ СО РАН, МЭИ.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Уже работают 84 человека.</a:t>
            </a:r>
            <a:endParaRPr lang="ru-RU" sz="1800" b="1" dirty="0">
              <a:solidFill>
                <a:srgbClr val="FF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sz="1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7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AC4624-2AFE-4633-86D4-D9E67A48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APPA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9EF4CD-F8CC-495A-A24A-06C48FB06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5472608"/>
          </a:xfrm>
        </p:spPr>
        <p:txBody>
          <a:bodyPr/>
          <a:lstStyle/>
          <a:p>
            <a:pPr algn="just"/>
            <a:r>
              <a:rPr lang="ru-RU" sz="1400" b="1" dirty="0"/>
              <a:t>Использование проектируемого ускорительного комплекса ФАИР в экспериментах по исследованию </a:t>
            </a:r>
            <a:r>
              <a:rPr lang="ru-RU" sz="1400" b="1" dirty="0">
                <a:solidFill>
                  <a:srgbClr val="FF0000"/>
                </a:solidFill>
              </a:rPr>
              <a:t>состояний вещества с высокой плотностью энергии при высоких давлениях и температурах </a:t>
            </a:r>
            <a:r>
              <a:rPr lang="ru-RU" sz="1400" b="1" dirty="0"/>
              <a:t>представляет значительный интерес для фундаментальной физики. В этих экспериментах будет реализована область фазовой диаграммы вещества, промежуточная между областью холодного конденсированного состояния и плотной сильно разогретой плазмой, недостижимая другими существующими в настоящее время лабораторными методами. Российские ученые обладают огромным опытом в проведении экспериментальных и теоретических исследований по физике высоких плотностей </a:t>
            </a:r>
            <a:r>
              <a:rPr lang="ru-RU" sz="1400" b="1" dirty="0" smtClean="0"/>
              <a:t>энергии.</a:t>
            </a:r>
            <a:endParaRPr lang="en-US" sz="1400" b="1" dirty="0" smtClean="0"/>
          </a:p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Изучение </a:t>
            </a:r>
            <a:r>
              <a:rPr lang="ru-RU" sz="1200" b="1" dirty="0">
                <a:solidFill>
                  <a:schemeClr val="tx1"/>
                </a:solidFill>
              </a:rPr>
              <a:t>термодинамических, оптических и транспортных свойств вещества при высоких плотностях энергии или в условиях экстремальных давлений и температур представляет большой интерес для многих областей физики, таких как астрофизика и планетарная геофизика, физика плазмы с сильным </a:t>
            </a:r>
            <a:r>
              <a:rPr lang="ru-RU" sz="1200" b="1" dirty="0" err="1">
                <a:solidFill>
                  <a:schemeClr val="tx1"/>
                </a:solidFill>
              </a:rPr>
              <a:t>межчастичным</a:t>
            </a:r>
            <a:r>
              <a:rPr lang="ru-RU" sz="1200" b="1" dirty="0">
                <a:solidFill>
                  <a:schemeClr val="tx1"/>
                </a:solidFill>
              </a:rPr>
              <a:t> взаимодействием и т.д. Традиционными методами генерации состояний вещества с высокой плотностью энергии являются мощные ударно-волновые генераторы, основанные на использовании энергии взрывчатых веществ или мощных лазеров. Интенсивные пучки тяжелых ионов открывают новые возможности для экспериментального исследования в области высоких плотностей энергии. </a:t>
            </a:r>
            <a:r>
              <a:rPr lang="ru-RU" sz="1600" b="1" dirty="0">
                <a:solidFill>
                  <a:srgbClr val="FF0000"/>
                </a:solidFill>
              </a:rPr>
              <a:t>Уникальная особенность пучков тяжелых ионов состоит в их способности  обеспечить быстрый и однородный по объему нагрев макроскопических объемов материи </a:t>
            </a:r>
            <a:r>
              <a:rPr lang="ru-RU" sz="1200" b="1" dirty="0">
                <a:solidFill>
                  <a:schemeClr val="tx1"/>
                </a:solidFill>
              </a:rPr>
              <a:t>таким образом, что градиенты температуры и плотности в веществе, нагретом пучком ионов, значительно меньше, чем при использовании других методов.</a:t>
            </a:r>
          </a:p>
          <a:p>
            <a:pPr algn="just"/>
            <a:r>
              <a:rPr lang="ru-RU" sz="1400" b="1" dirty="0">
                <a:solidFill>
                  <a:srgbClr val="FF0000"/>
                </a:solidFill>
              </a:rPr>
              <a:t>В эксперименте APPA участвуют  ученые </a:t>
            </a:r>
            <a:r>
              <a:rPr lang="ru-RU" sz="1400" b="1" dirty="0" smtClean="0">
                <a:solidFill>
                  <a:srgbClr val="FF0000"/>
                </a:solidFill>
              </a:rPr>
              <a:t>из </a:t>
            </a:r>
            <a:r>
              <a:rPr lang="ru-RU" sz="1400" b="1" dirty="0">
                <a:solidFill>
                  <a:srgbClr val="FF0000"/>
                </a:solidFill>
              </a:rPr>
              <a:t>следующих российских институтов:  НИЦ КИ - ИТЭФ,  СПбГУ,  ИПХФ (г. Черноголовка), НИЦ «Курчатовский Институт»,  ФИАН РАН, </a:t>
            </a:r>
            <a:r>
              <a:rPr lang="ru-RU" sz="1400" b="1" dirty="0" err="1">
                <a:solidFill>
                  <a:srgbClr val="FF0000"/>
                </a:solidFill>
              </a:rPr>
              <a:t>СПбПУ</a:t>
            </a:r>
            <a:r>
              <a:rPr lang="ru-RU" sz="1400" b="1" dirty="0">
                <a:solidFill>
                  <a:srgbClr val="FF0000"/>
                </a:solidFill>
              </a:rPr>
              <a:t>, Объединенный институт высоких температур </a:t>
            </a:r>
            <a:r>
              <a:rPr lang="ru-RU" sz="1400" b="1" dirty="0" smtClean="0">
                <a:solidFill>
                  <a:srgbClr val="FF0000"/>
                </a:solidFill>
              </a:rPr>
              <a:t>РАН, </a:t>
            </a:r>
            <a:r>
              <a:rPr lang="ru-RU" sz="1400" b="1" dirty="0">
                <a:solidFill>
                  <a:srgbClr val="FF0000"/>
                </a:solidFill>
              </a:rPr>
              <a:t>НИЯУ МИФИ. </a:t>
            </a:r>
            <a:r>
              <a:rPr lang="ru-RU" sz="1400" b="1" dirty="0" smtClean="0">
                <a:solidFill>
                  <a:srgbClr val="FF0000"/>
                </a:solidFill>
              </a:rPr>
              <a:t>Уже работают 85 человек.</a:t>
            </a:r>
            <a:endParaRPr lang="ru-RU" sz="1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5559425" y="2630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6856413" y="-727075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-36513" y="3322638"/>
            <a:ext cx="9180513" cy="224948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067175" y="3803650"/>
            <a:ext cx="69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400" b="1" i="1" dirty="0">
              <a:solidFill>
                <a:srgbClr val="0000FF"/>
              </a:solidFill>
              <a:cs typeface="ＭＳ Ｐゴシック" charset="0"/>
            </a:endParaRPr>
          </a:p>
        </p:txBody>
      </p:sp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262292" y="1268413"/>
            <a:ext cx="8881707" cy="173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985" tIns="42493" rIns="84985" bIns="4249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Highest Charge States  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Extreme Static Fields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Relativistic Energies    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Extreme Dynamical Fields and </a:t>
            </a:r>
            <a:r>
              <a:rPr lang="en-US" sz="1800" b="1" i="1" dirty="0" err="1">
                <a:solidFill>
                  <a:srgbClr val="0066CC"/>
                </a:solidFill>
                <a:latin typeface="Arial" charset="0"/>
                <a:cs typeface="ＭＳ Ｐゴシック" charset="0"/>
              </a:rPr>
              <a:t>Ultrashort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 Pulses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 Intensities 	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Very High Energy Densities and Pressures 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 Charge at Low Velocity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Large Energy Deposition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Low-Energy Anti-Protons         </a:t>
            </a:r>
            <a:r>
              <a:rPr lang="en-US" sz="1800" b="1" i="1" dirty="0">
                <a:solidFill>
                  <a:srgbClr val="0070C0"/>
                </a:solidFill>
                <a:latin typeface="Arial" charset="0"/>
                <a:cs typeface="ＭＳ Ｐゴシック" charset="0"/>
              </a:rPr>
              <a:t>Antimatter Research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3171825" y="5578475"/>
            <a:ext cx="2089150" cy="12938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planetary interiors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states of matter common in astrophysical objects </a:t>
            </a:r>
            <a:endParaRPr lang="en-US" sz="1400" b="1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94934" name="Text Box 22"/>
          <p:cNvSpPr txBox="1">
            <a:spLocks noChangeArrowheads="1"/>
          </p:cNvSpPr>
          <p:nvPr/>
        </p:nvSpPr>
        <p:spPr bwMode="auto">
          <a:xfrm>
            <a:off x="5226050" y="5578475"/>
            <a:ext cx="2016125" cy="12926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extreme conditions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radiation hardness and 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modification of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materials </a:t>
            </a:r>
            <a:endParaRPr lang="en-US" sz="1400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69" name="Text Box 23"/>
          <p:cNvSpPr txBox="1">
            <a:spLocks noChangeArrowheads="1"/>
          </p:cNvSpPr>
          <p:nvPr/>
        </p:nvSpPr>
        <p:spPr bwMode="auto">
          <a:xfrm>
            <a:off x="3849688" y="3316288"/>
            <a:ext cx="1082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Plasma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70" name="Text Box 25"/>
          <p:cNvSpPr txBox="1">
            <a:spLocks noChangeArrowheads="1"/>
          </p:cNvSpPr>
          <p:nvPr/>
        </p:nvSpPr>
        <p:spPr bwMode="auto">
          <a:xfrm>
            <a:off x="7812088" y="3295650"/>
            <a:ext cx="5984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Bio</a:t>
            </a:r>
            <a:endParaRPr lang="en-US" sz="2000" b="1" dirty="0">
              <a:solidFill>
                <a:srgbClr val="FFFFFF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94938" name="Text Box 26"/>
          <p:cNvSpPr txBox="1">
            <a:spLocks noChangeArrowheads="1"/>
          </p:cNvSpPr>
          <p:nvPr/>
        </p:nvSpPr>
        <p:spPr bwMode="auto">
          <a:xfrm>
            <a:off x="7242175" y="5578475"/>
            <a:ext cx="1890713" cy="12938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rPr>
              <a:t>aerospace engineering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radiation shielding of cosmic radiation</a:t>
            </a:r>
            <a:endParaRPr lang="en-US" sz="1400" b="1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pic>
        <p:nvPicPr>
          <p:cNvPr id="294939" name="Picture 27" descr="AP_Seminar"/>
          <p:cNvPicPr>
            <a:picLocks noChangeAspect="1" noChangeArrowheads="1"/>
          </p:cNvPicPr>
          <p:nvPr/>
        </p:nvPicPr>
        <p:blipFill rotWithShape="1">
          <a:blip r:embed="rId3" cstate="print"/>
          <a:srcRect l="12513" r="13224"/>
          <a:stretch/>
        </p:blipFill>
        <p:spPr bwMode="auto">
          <a:xfrm>
            <a:off x="7380288" y="3665538"/>
            <a:ext cx="1670050" cy="159861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3" name="AutoShape 30"/>
          <p:cNvSpPr>
            <a:spLocks noChangeArrowheads="1"/>
          </p:cNvSpPr>
          <p:nvPr/>
        </p:nvSpPr>
        <p:spPr bwMode="auto">
          <a:xfrm>
            <a:off x="248488" y="1273175"/>
            <a:ext cx="8871700" cy="17430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22" name="Picture 30" descr="S334 - 02_Exp"/>
          <p:cNvPicPr>
            <a:picLocks noChangeAspect="1" noChangeArrowheads="1"/>
          </p:cNvPicPr>
          <p:nvPr/>
        </p:nvPicPr>
        <p:blipFill rotWithShape="1">
          <a:blip r:embed="rId4" cstate="print"/>
          <a:srcRect l="873" r="15656"/>
          <a:stretch/>
        </p:blipFill>
        <p:spPr bwMode="auto">
          <a:xfrm>
            <a:off x="5457825" y="3700463"/>
            <a:ext cx="1670050" cy="159861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5" name="Text Box 24"/>
          <p:cNvSpPr txBox="1">
            <a:spLocks noChangeArrowheads="1"/>
          </p:cNvSpPr>
          <p:nvPr/>
        </p:nvSpPr>
        <p:spPr bwMode="auto">
          <a:xfrm>
            <a:off x="5497513" y="3306763"/>
            <a:ext cx="1365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Materials 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5" cstate="print"/>
          <a:srcRect l="27833" t="6401" r="46363"/>
          <a:stretch/>
        </p:blipFill>
        <p:spPr bwMode="auto">
          <a:xfrm>
            <a:off x="3486150" y="3698875"/>
            <a:ext cx="1671638" cy="16002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ffectLst/>
          <a:extLst/>
        </p:spPr>
      </p:pic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639888" y="5583238"/>
            <a:ext cx="1636712" cy="1292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anti-matter</a:t>
            </a:r>
          </a:p>
          <a:p>
            <a:pPr algn="ctr" eaLnBrk="1" hangingPunct="1"/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matter / anti-matter asymmetry</a:t>
            </a:r>
            <a:endParaRPr lang="en-US" sz="1400" b="1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-15875" y="5578475"/>
            <a:ext cx="1708150" cy="1292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strong field research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probing of f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undamental laws of physics</a:t>
            </a:r>
            <a:endParaRPr lang="en-US" sz="1400" dirty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11785" b="7762"/>
          <a:stretch/>
        </p:blipFill>
        <p:spPr bwMode="auto">
          <a:xfrm>
            <a:off x="9525" y="3700463"/>
            <a:ext cx="1670050" cy="1598612"/>
          </a:xfrm>
          <a:prstGeom prst="rect">
            <a:avLst/>
          </a:prstGeom>
          <a:solidFill>
            <a:srgbClr val="E5FDFF"/>
          </a:solidFill>
          <a:ln w="38100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1" name="Picture 2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1800" y="3692525"/>
            <a:ext cx="1670050" cy="1598613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1" name="Text Box 23"/>
          <p:cNvSpPr txBox="1">
            <a:spLocks noChangeArrowheads="1"/>
          </p:cNvSpPr>
          <p:nvPr/>
        </p:nvSpPr>
        <p:spPr bwMode="auto">
          <a:xfrm>
            <a:off x="781050" y="3322638"/>
            <a:ext cx="209391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Atomic Physics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0" y="98425"/>
            <a:ext cx="8996405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160588" algn="l"/>
              </a:tabLst>
              <a:defRPr/>
            </a:pPr>
            <a:r>
              <a:rPr lang="en-US" sz="1800" dirty="0">
                <a:solidFill>
                  <a:srgbClr val="FF3300"/>
                </a:solidFill>
                <a:latin typeface="Arial" charset="0"/>
              </a:rPr>
              <a:t>Atomic Physics, Plasma Physics, </a:t>
            </a:r>
            <a:r>
              <a:rPr lang="en-US" sz="1800" dirty="0" smtClean="0">
                <a:solidFill>
                  <a:srgbClr val="FF3300"/>
                </a:solidFill>
                <a:latin typeface="Arial" charset="0"/>
              </a:rPr>
              <a:t>and</a:t>
            </a:r>
            <a:r>
              <a:rPr lang="ru-RU" sz="1800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3300"/>
                </a:solidFill>
                <a:latin typeface="Arial" charset="0"/>
              </a:rPr>
              <a:t>Applied </a:t>
            </a:r>
            <a:r>
              <a:rPr lang="en-US" sz="1800" dirty="0">
                <a:solidFill>
                  <a:srgbClr val="FF3300"/>
                </a:solidFill>
                <a:latin typeface="Arial" charset="0"/>
              </a:rPr>
              <a:t>Sciences   APPA@FAIR</a:t>
            </a:r>
          </a:p>
        </p:txBody>
      </p:sp>
      <p:sp>
        <p:nvSpPr>
          <p:cNvPr id="40983" name="Textfeld 1"/>
          <p:cNvSpPr txBox="1">
            <a:spLocks noChangeArrowheads="1"/>
          </p:cNvSpPr>
          <p:nvPr/>
        </p:nvSpPr>
        <p:spPr bwMode="auto">
          <a:xfrm>
            <a:off x="284163" y="5275263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cs typeface="ＭＳ Ｐゴシック" charset="0"/>
              </a:rPr>
              <a:t>SPARC</a:t>
            </a:r>
          </a:p>
        </p:txBody>
      </p:sp>
      <p:sp>
        <p:nvSpPr>
          <p:cNvPr id="40984" name="Textfeld 27"/>
          <p:cNvSpPr txBox="1">
            <a:spLocks noChangeArrowheads="1"/>
          </p:cNvSpPr>
          <p:nvPr/>
        </p:nvSpPr>
        <p:spPr bwMode="auto">
          <a:xfrm>
            <a:off x="2074863" y="5278438"/>
            <a:ext cx="865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cs typeface="ＭＳ Ｐゴシック" charset="0"/>
              </a:rPr>
              <a:t>FLAIR</a:t>
            </a:r>
          </a:p>
        </p:txBody>
      </p:sp>
      <p:sp>
        <p:nvSpPr>
          <p:cNvPr id="40985" name="Textfeld 28"/>
          <p:cNvSpPr txBox="1">
            <a:spLocks noChangeArrowheads="1"/>
          </p:cNvSpPr>
          <p:nvPr/>
        </p:nvSpPr>
        <p:spPr bwMode="auto">
          <a:xfrm>
            <a:off x="3556151" y="5267023"/>
            <a:ext cx="142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</a:rPr>
              <a:t>HED</a:t>
            </a:r>
            <a:r>
              <a:rPr lang="en-US" b="1" dirty="0" smtClean="0">
                <a:solidFill>
                  <a:srgbClr val="FFFFFF"/>
                </a:solidFill>
                <a:cs typeface="ＭＳ Ｐゴシック" charset="0"/>
              </a:rPr>
              <a:t>@FAIR</a:t>
            </a:r>
            <a:endParaRPr lang="en-US" sz="1800" b="1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40986" name="Text Box 24"/>
          <p:cNvSpPr txBox="1">
            <a:spLocks noChangeArrowheads="1"/>
          </p:cNvSpPr>
          <p:nvPr/>
        </p:nvSpPr>
        <p:spPr bwMode="auto">
          <a:xfrm>
            <a:off x="5491163" y="5270500"/>
            <a:ext cx="1625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MAT/BIOMAT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87" name="Text Box 24"/>
          <p:cNvSpPr txBox="1">
            <a:spLocks noChangeArrowheads="1"/>
          </p:cNvSpPr>
          <p:nvPr/>
        </p:nvSpPr>
        <p:spPr bwMode="auto">
          <a:xfrm>
            <a:off x="7375525" y="5268913"/>
            <a:ext cx="15525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BIO/BIOMAT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61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3" grpId="0" animBg="1"/>
      <p:bldP spid="294934" grpId="0" animBg="1"/>
      <p:bldP spid="294938" grpId="0" animBg="1"/>
      <p:bldP spid="26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Радиобиология и материаловедение в АРРА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692696"/>
            <a:ext cx="8678202" cy="559382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	</a:t>
            </a:r>
            <a:r>
              <a:rPr lang="ru-RU" sz="1500" b="1" u="sng" dirty="0" smtClean="0">
                <a:solidFill>
                  <a:srgbClr val="FF0000"/>
                </a:solidFill>
              </a:rPr>
              <a:t>Радиобиология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600" dirty="0"/>
              <a:t>1. "</a:t>
            </a:r>
            <a:r>
              <a:rPr lang="ru-RU" sz="1600" dirty="0" err="1"/>
              <a:t>Flash</a:t>
            </a:r>
            <a:r>
              <a:rPr lang="ru-RU" sz="1600" dirty="0"/>
              <a:t>" терапия - терапевтическая доза облучения подводится к опухоли за доли секунды, а не за 20–30 сеансов по нескольку минут, как при обычной лучевой </a:t>
            </a:r>
            <a:r>
              <a:rPr lang="ru-RU" sz="1600" dirty="0" smtClean="0"/>
              <a:t>терапии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 smtClean="0"/>
              <a:t>2</a:t>
            </a:r>
            <a:r>
              <a:rPr lang="ru-RU" sz="1600" dirty="0"/>
              <a:t>. Лучевая терапия с использованием других типов </a:t>
            </a:r>
            <a:r>
              <a:rPr lang="ru-RU" sz="1600" dirty="0" smtClean="0"/>
              <a:t>ионов, </a:t>
            </a:r>
            <a:r>
              <a:rPr lang="ru-RU" sz="1600" dirty="0"/>
              <a:t>в том числе </a:t>
            </a:r>
            <a:r>
              <a:rPr lang="ru-RU" sz="1600" dirty="0" smtClean="0"/>
              <a:t>радиоактивных.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3. Моделирование воздействия </a:t>
            </a:r>
            <a:r>
              <a:rPr lang="ru-RU" sz="1600" dirty="0" smtClean="0"/>
              <a:t>ГКИ, </a:t>
            </a:r>
            <a:r>
              <a:rPr lang="ru-RU" sz="1600" dirty="0"/>
              <a:t>включая высокие энергии пучков тяжелых ионов на биологические </a:t>
            </a:r>
            <a:r>
              <a:rPr lang="ru-RU" sz="1600" dirty="0" smtClean="0"/>
              <a:t>объекты, </a:t>
            </a:r>
            <a:r>
              <a:rPr lang="ru-RU" sz="1600" dirty="0"/>
              <a:t>-  защита космонавтов от космического </a:t>
            </a:r>
            <a:r>
              <a:rPr lang="ru-RU" sz="1600" dirty="0" smtClean="0"/>
              <a:t>излучения. </a:t>
            </a:r>
            <a:r>
              <a:rPr lang="ru-RU" sz="1500" dirty="0" smtClean="0">
                <a:latin typeface="Arial Black" panose="020B0A04020102020204" pitchFamily="34" charset="0"/>
              </a:rPr>
              <a:t>	</a:t>
            </a:r>
          </a:p>
          <a:p>
            <a:pPr marL="0" indent="0">
              <a:buNone/>
            </a:pPr>
            <a:r>
              <a:rPr lang="ru-RU" sz="1500" b="1" dirty="0">
                <a:solidFill>
                  <a:srgbClr val="FF0000"/>
                </a:solidFill>
                <a:latin typeface="Arial Black" panose="020B0A04020102020204" pitchFamily="34" charset="0"/>
              </a:rPr>
              <a:t>	</a:t>
            </a:r>
            <a:r>
              <a:rPr lang="ru-RU" sz="1500" b="1" u="sng" dirty="0" smtClean="0">
                <a:solidFill>
                  <a:srgbClr val="FF0000"/>
                </a:solidFill>
              </a:rPr>
              <a:t>Материаловедение</a:t>
            </a:r>
            <a:r>
              <a:rPr lang="ru-RU" sz="1500" dirty="0" smtClean="0"/>
              <a:t> </a:t>
            </a:r>
            <a:r>
              <a:rPr lang="ru-RU" sz="1500" dirty="0"/>
              <a:t>- </a:t>
            </a:r>
            <a:r>
              <a:rPr lang="ru-RU" sz="1600" dirty="0">
                <a:solidFill>
                  <a:srgbClr val="7030A0"/>
                </a:solidFill>
              </a:rPr>
              <a:t>исследование материалов и создание новых </a:t>
            </a:r>
            <a:r>
              <a:rPr lang="ru-RU" sz="1600" dirty="0" err="1">
                <a:solidFill>
                  <a:srgbClr val="7030A0"/>
                </a:solidFill>
              </a:rPr>
              <a:t>нанотехнологий</a:t>
            </a:r>
            <a:r>
              <a:rPr lang="ru-RU" sz="1600" dirty="0">
                <a:solidFill>
                  <a:srgbClr val="7030A0"/>
                </a:solidFill>
              </a:rPr>
              <a:t> по материаловедению с </a:t>
            </a:r>
            <a:r>
              <a:rPr lang="ru-RU" sz="1600" dirty="0" smtClean="0">
                <a:solidFill>
                  <a:srgbClr val="7030A0"/>
                </a:solidFill>
              </a:rPr>
              <a:t>помощью </a:t>
            </a:r>
            <a:r>
              <a:rPr lang="ru-RU" sz="1600" dirty="0">
                <a:solidFill>
                  <a:srgbClr val="7030A0"/>
                </a:solidFill>
              </a:rPr>
              <a:t>тяжелых  </a:t>
            </a:r>
            <a:r>
              <a:rPr lang="ru-RU" sz="1600" dirty="0" smtClean="0">
                <a:solidFill>
                  <a:srgbClr val="7030A0"/>
                </a:solidFill>
              </a:rPr>
              <a:t>ионов высоких энергий: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 </a:t>
            </a:r>
            <a:r>
              <a:rPr lang="ru-RU" sz="1600" b="1" dirty="0">
                <a:solidFill>
                  <a:srgbClr val="00B050"/>
                </a:solidFill>
              </a:rPr>
              <a:t>1. Исследование процессов взаимодействия ионов с твердым веществом:</a:t>
            </a:r>
            <a:r>
              <a:rPr lang="ru-RU" sz="1600" b="1" dirty="0">
                <a:solidFill>
                  <a:srgbClr val="7030A0"/>
                </a:solidFill>
              </a:rPr>
              <a:t/>
            </a:r>
            <a:br>
              <a:rPr lang="ru-RU" sz="1600" b="1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- </a:t>
            </a:r>
            <a:r>
              <a:rPr lang="ru-RU" sz="1600" dirty="0" smtClean="0">
                <a:solidFill>
                  <a:srgbClr val="7030A0"/>
                </a:solidFill>
              </a:rPr>
              <a:t> Модификации </a:t>
            </a:r>
            <a:r>
              <a:rPr lang="ru-RU" sz="1600" dirty="0">
                <a:solidFill>
                  <a:srgbClr val="7030A0"/>
                </a:solidFill>
              </a:rPr>
              <a:t>при воздействии ионным пучком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- Радиационные повреждения в различных материалах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- Материалы в экстремальных условиях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b="1" dirty="0">
                <a:solidFill>
                  <a:srgbClr val="00B050"/>
                </a:solidFill>
              </a:rPr>
              <a:t>2. Ионно-трековые </a:t>
            </a:r>
            <a:r>
              <a:rPr lang="ru-RU" sz="1600" b="1" dirty="0" err="1">
                <a:solidFill>
                  <a:srgbClr val="00B050"/>
                </a:solidFill>
              </a:rPr>
              <a:t>нанотехнологии</a:t>
            </a:r>
            <a:r>
              <a:rPr lang="ru-RU" sz="1600" b="1" dirty="0">
                <a:solidFill>
                  <a:srgbClr val="7030A0"/>
                </a:solidFill>
              </a:rPr>
              <a:t>:</a:t>
            </a:r>
            <a:br>
              <a:rPr lang="ru-RU" sz="1600" b="1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 - </a:t>
            </a:r>
            <a:r>
              <a:rPr lang="ru-RU" sz="1600" dirty="0" err="1">
                <a:solidFill>
                  <a:srgbClr val="7030A0"/>
                </a:solidFill>
              </a:rPr>
              <a:t>Нанопоры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  -</a:t>
            </a:r>
            <a:r>
              <a:rPr lang="ru-RU" sz="1600" dirty="0" err="1" smtClean="0">
                <a:solidFill>
                  <a:srgbClr val="7030A0"/>
                </a:solidFill>
              </a:rPr>
              <a:t>Нанопроволоки</a:t>
            </a:r>
            <a:endParaRPr lang="ru-RU" sz="1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rgbClr val="7030A0"/>
                </a:solidFill>
                <a:latin typeface="Arial Black" panose="020B0A04020102020204" pitchFamily="34" charset="0"/>
              </a:rPr>
              <a:t>	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Наряду с изучением параметров вещества при экстремальных условиях, созданных при воздействии интенсивных ионных пучков, уже сейчас сделана новая установка по протонной радиографии, протонный микроскоп на энергию протона 4 ГэВ, для прямого измерения плотности вещества с экстремальными параметрами  с точностью лучше 1%  и с высоким временным (10нс)  и пространственным разрешением (10 мкм).</a:t>
            </a:r>
            <a:endParaRPr lang="ru-RU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5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0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4357690" y="6491263"/>
            <a:ext cx="1404939" cy="8413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5757862" y="6491263"/>
            <a:ext cx="1404940" cy="8413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-1" y="6544652"/>
            <a:ext cx="9144001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5757863" y="6691313"/>
            <a:ext cx="2809877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4357690" y="6775450"/>
            <a:ext cx="1404939" cy="82550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-1" y="873125"/>
            <a:ext cx="9144001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0993" y="35719"/>
            <a:ext cx="992189" cy="827089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hape 603"/>
          <p:cNvSpPr/>
          <p:nvPr/>
        </p:nvSpPr>
        <p:spPr>
          <a:xfrm>
            <a:off x="4748551" y="2961582"/>
            <a:ext cx="1125163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en-US" sz="1600" kern="0" dirty="0">
                <a:solidFill>
                  <a:schemeClr val="tx1"/>
                </a:solidFill>
                <a:sym typeface="Arial"/>
              </a:rPr>
              <a:t>Nanowires</a:t>
            </a:r>
          </a:p>
        </p:txBody>
      </p:sp>
      <p:sp>
        <p:nvSpPr>
          <p:cNvPr id="605" name="Shape 605"/>
          <p:cNvSpPr/>
          <p:nvPr/>
        </p:nvSpPr>
        <p:spPr>
          <a:xfrm>
            <a:off x="38732" y="1427191"/>
            <a:ext cx="4405677" cy="3287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4497572" y="1427190"/>
            <a:ext cx="4585574" cy="3153939"/>
          </a:xfrm>
          <a:prstGeom prst="rect">
            <a:avLst/>
          </a:prstGeom>
          <a:solidFill>
            <a:srgbClr val="FFFFCC"/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roup 609"/>
          <p:cNvGrpSpPr/>
          <p:nvPr/>
        </p:nvGrpSpPr>
        <p:grpSpPr>
          <a:xfrm>
            <a:off x="4576759" y="717525"/>
            <a:ext cx="4769341" cy="685314"/>
            <a:chOff x="-1" y="-126035"/>
            <a:chExt cx="6783062" cy="974668"/>
          </a:xfrm>
        </p:grpSpPr>
        <p:sp>
          <p:nvSpPr>
            <p:cNvPr id="607" name="Shape 607"/>
            <p:cNvSpPr/>
            <p:nvPr/>
          </p:nvSpPr>
          <p:spPr>
            <a:xfrm>
              <a:off x="-1" y="0"/>
              <a:ext cx="6482084" cy="762057"/>
            </a:xfrm>
            <a:prstGeom prst="rect">
              <a:avLst/>
            </a:prstGeom>
            <a:gradFill flip="none" rotWithShape="1">
              <a:gsLst>
                <a:gs pos="0">
                  <a:srgbClr val="1F497D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132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300978" y="-126035"/>
              <a:ext cx="6482083" cy="974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marL="0" marR="0" algn="ctr" defTabSz="1300480">
                <a:defRPr sz="2800" b="1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hangingPunct="0"/>
              <a:r>
                <a:rPr lang="ru-RU" sz="1800" kern="0" dirty="0" err="1" smtClean="0"/>
                <a:t>Нанотехнология</a:t>
              </a:r>
              <a:r>
                <a:rPr lang="ru-RU" sz="1800" kern="0" dirty="0" smtClean="0"/>
                <a:t>  основанная на ионных треках</a:t>
              </a:r>
              <a:endParaRPr lang="en-US" sz="1800" kern="0" dirty="0"/>
            </a:p>
          </p:txBody>
        </p:sp>
      </p:grpSp>
      <p:sp>
        <p:nvSpPr>
          <p:cNvPr id="610" name="Shape 610"/>
          <p:cNvSpPr/>
          <p:nvPr/>
        </p:nvSpPr>
        <p:spPr>
          <a:xfrm>
            <a:off x="60823" y="143421"/>
            <a:ext cx="7825615" cy="4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>
            <a:lvl1pPr marL="0" marR="0" algn="ctr" defTabSz="1300480">
              <a:defRPr sz="3400" b="1">
                <a:solidFill>
                  <a:srgbClr val="1F497D"/>
                </a:solidFill>
                <a:uFillTx/>
              </a:defRPr>
            </a:lvl1pPr>
          </a:lstStyle>
          <a:p>
            <a:pPr algn="l" hangingPunct="0"/>
            <a:r>
              <a:rPr lang="ru-RU" sz="2400" b="0" kern="0" dirty="0" smtClean="0">
                <a:latin typeface="+mj-lt"/>
                <a:sym typeface="Arial"/>
              </a:rPr>
              <a:t>Основные направления по материаловедению</a:t>
            </a:r>
            <a:endParaRPr lang="en-US" sz="2400" b="0" kern="0" dirty="0">
              <a:latin typeface="+mj-lt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4528394" y="4643042"/>
            <a:ext cx="4538929" cy="523879"/>
          </a:xfrm>
          <a:prstGeom prst="rect">
            <a:avLst/>
          </a:prstGeom>
          <a:gradFill flip="none" rotWithShape="1"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 scaled="0"/>
          </a:gradFill>
          <a:ln w="12700" cap="flat">
            <a:solidFill>
              <a:srgbClr val="4A7EBB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65023" tIns="65023" rIns="65023" bIns="65023" numCol="1" anchor="ctr">
            <a:noAutofit/>
          </a:bodyPr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4607586" y="4673819"/>
            <a:ext cx="4459737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200" tIns="65023" rIns="7200" bIns="65023" numCol="1" anchor="ctr">
            <a:spAutoFit/>
          </a:bodyPr>
          <a:lstStyle>
            <a:lvl1pPr marL="0" marR="0" algn="ctr" defTabSz="1300480">
              <a:defRPr sz="2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hangingPunct="0"/>
            <a:r>
              <a:rPr lang="ru-RU" sz="2000" kern="0" dirty="0" smtClean="0"/>
              <a:t>Единичные ионы на </a:t>
            </a:r>
            <a:r>
              <a:rPr lang="ru-RU" sz="2000" kern="0" dirty="0" err="1" smtClean="0"/>
              <a:t>микрозонде</a:t>
            </a:r>
            <a:endParaRPr lang="en-US" sz="2000" kern="0" dirty="0"/>
          </a:p>
        </p:txBody>
      </p:sp>
      <p:sp>
        <p:nvSpPr>
          <p:cNvPr id="615" name="Shape 615"/>
          <p:cNvSpPr/>
          <p:nvPr/>
        </p:nvSpPr>
        <p:spPr>
          <a:xfrm>
            <a:off x="4514474" y="5262154"/>
            <a:ext cx="4568674" cy="113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4507037" y="5284109"/>
            <a:ext cx="2421021" cy="830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defTabSz="914132" hangingPunct="0">
              <a:buSzPct val="100000"/>
              <a:defRPr sz="1800">
                <a:uFillTx/>
              </a:defRPr>
            </a:pPr>
            <a:r>
              <a:rPr lang="ru-RU" sz="1600" kern="0" dirty="0">
                <a:latin typeface="+mn-lt"/>
                <a:sym typeface="Arial"/>
              </a:rPr>
              <a:t>Тестирование электронных устройств</a:t>
            </a:r>
          </a:p>
          <a:p>
            <a:pPr defTabSz="914132" hangingPunct="0">
              <a:buSzPct val="100000"/>
              <a:defRPr sz="1800">
                <a:uFillTx/>
              </a:defRPr>
            </a:pPr>
            <a:r>
              <a:rPr lang="ru-RU" sz="1600" kern="0" dirty="0" smtClean="0">
                <a:latin typeface="+mn-lt"/>
                <a:sym typeface="Arial"/>
              </a:rPr>
              <a:t>Мечение </a:t>
            </a:r>
            <a:r>
              <a:rPr lang="ru-RU" sz="1600" kern="0" dirty="0">
                <a:latin typeface="+mn-lt"/>
                <a:sym typeface="Arial"/>
              </a:rPr>
              <a:t>живых </a:t>
            </a:r>
            <a:r>
              <a:rPr lang="ru-RU" sz="1600" kern="0" dirty="0" smtClean="0">
                <a:latin typeface="+mn-lt"/>
                <a:sym typeface="Arial"/>
              </a:rPr>
              <a:t>клеток</a:t>
            </a:r>
            <a:endParaRPr lang="en-US" sz="1600" kern="0" dirty="0"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roup 624"/>
          <p:cNvGrpSpPr/>
          <p:nvPr/>
        </p:nvGrpSpPr>
        <p:grpSpPr>
          <a:xfrm>
            <a:off x="7752688" y="5323009"/>
            <a:ext cx="1228960" cy="1017103"/>
            <a:chOff x="0" y="0"/>
            <a:chExt cx="1401297" cy="1159732"/>
          </a:xfrm>
        </p:grpSpPr>
        <p:pic>
          <p:nvPicPr>
            <p:cNvPr id="617" name="image18.png" descr="H2AX-crosses-5x5ions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 flipH="1">
              <a:off x="120782" y="-120783"/>
              <a:ext cx="1159733" cy="1401298"/>
            </a:xfrm>
            <a:prstGeom prst="rect">
              <a:avLst/>
            </a:prstGeom>
            <a:ln w="12700" cap="flat">
              <a:solidFill>
                <a:srgbClr val="4F81BD"/>
              </a:solidFill>
              <a:prstDash val="solid"/>
              <a:round/>
            </a:ln>
            <a:effectLst/>
          </p:spPr>
        </p:pic>
        <p:grpSp>
          <p:nvGrpSpPr>
            <p:cNvPr id="623" name="Group 623"/>
            <p:cNvGrpSpPr/>
            <p:nvPr/>
          </p:nvGrpSpPr>
          <p:grpSpPr>
            <a:xfrm>
              <a:off x="126830" y="361470"/>
              <a:ext cx="457229" cy="439486"/>
              <a:chOff x="0" y="0"/>
              <a:chExt cx="457227" cy="439485"/>
            </a:xfrm>
          </p:grpSpPr>
          <p:grpSp>
            <p:nvGrpSpPr>
              <p:cNvPr id="620" name="Group 620"/>
              <p:cNvGrpSpPr/>
              <p:nvPr/>
            </p:nvGrpSpPr>
            <p:grpSpPr>
              <a:xfrm>
                <a:off x="0" y="-1"/>
                <a:ext cx="457228" cy="439487"/>
                <a:chOff x="0" y="0"/>
                <a:chExt cx="457227" cy="439485"/>
              </a:xfrm>
            </p:grpSpPr>
            <p:sp>
              <p:nvSpPr>
                <p:cNvPr id="618" name="Shape 618"/>
                <p:cNvSpPr/>
                <p:nvPr/>
              </p:nvSpPr>
              <p:spPr>
                <a:xfrm>
                  <a:off x="0" y="217958"/>
                  <a:ext cx="457228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619" name="Shape 619"/>
                <p:cNvSpPr/>
                <p:nvPr/>
              </p:nvSpPr>
              <p:spPr>
                <a:xfrm flipV="1">
                  <a:off x="226794" y="-1"/>
                  <a:ext cx="1" cy="439487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621" name="Shape 621"/>
              <p:cNvSpPr/>
              <p:nvPr/>
            </p:nvSpPr>
            <p:spPr>
              <a:xfrm rot="16200000" flipH="1">
                <a:off x="127747" y="115304"/>
                <a:ext cx="199928" cy="207998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Shape 622"/>
              <p:cNvSpPr/>
              <p:nvPr/>
            </p:nvSpPr>
            <p:spPr>
              <a:xfrm rot="16200000" flipH="1">
                <a:off x="67857" y="52996"/>
                <a:ext cx="319708" cy="332614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837453" y="5321444"/>
            <a:ext cx="874137" cy="1017104"/>
            <a:chOff x="6837453" y="5321444"/>
            <a:chExt cx="874137" cy="1017104"/>
          </a:xfrm>
        </p:grpSpPr>
        <p:pic>
          <p:nvPicPr>
            <p:cNvPr id="625" name="image19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18" r="8292"/>
            <a:stretch/>
          </p:blipFill>
          <p:spPr>
            <a:xfrm flipH="1">
              <a:off x="6837453" y="5321444"/>
              <a:ext cx="874137" cy="1017104"/>
            </a:xfrm>
            <a:prstGeom prst="rect">
              <a:avLst/>
            </a:prstGeom>
            <a:ln w="12700" cap="flat">
              <a:solidFill>
                <a:schemeClr val="tx2"/>
              </a:solidFill>
              <a:miter lim="400000"/>
            </a:ln>
            <a:effectLst/>
          </p:spPr>
        </p:pic>
        <p:grpSp>
          <p:nvGrpSpPr>
            <p:cNvPr id="633" name="Group 633"/>
            <p:cNvGrpSpPr/>
            <p:nvPr/>
          </p:nvGrpSpPr>
          <p:grpSpPr>
            <a:xfrm>
              <a:off x="6915343" y="5396138"/>
              <a:ext cx="661133" cy="682833"/>
              <a:chOff x="0" y="0"/>
              <a:chExt cx="753841" cy="778585"/>
            </a:xfrm>
          </p:grpSpPr>
          <p:grpSp>
            <p:nvGrpSpPr>
              <p:cNvPr id="630" name="Group 630"/>
              <p:cNvGrpSpPr/>
              <p:nvPr/>
            </p:nvGrpSpPr>
            <p:grpSpPr>
              <a:xfrm>
                <a:off x="-1" y="-1"/>
                <a:ext cx="753843" cy="778587"/>
                <a:chOff x="0" y="0"/>
                <a:chExt cx="753841" cy="778585"/>
              </a:xfrm>
            </p:grpSpPr>
            <p:sp>
              <p:nvSpPr>
                <p:cNvPr id="628" name="Shape 628"/>
                <p:cNvSpPr/>
                <p:nvPr/>
              </p:nvSpPr>
              <p:spPr>
                <a:xfrm flipH="1">
                  <a:off x="379334" y="0"/>
                  <a:ext cx="1" cy="778586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629" name="Shape 629"/>
                <p:cNvSpPr/>
                <p:nvPr/>
              </p:nvSpPr>
              <p:spPr>
                <a:xfrm>
                  <a:off x="0" y="386829"/>
                  <a:ext cx="753842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631" name="Shape 631"/>
              <p:cNvSpPr/>
              <p:nvPr/>
            </p:nvSpPr>
            <p:spPr>
              <a:xfrm flipH="1">
                <a:off x="205309" y="212199"/>
                <a:ext cx="342930" cy="354189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Shape 632"/>
              <p:cNvSpPr/>
              <p:nvPr/>
            </p:nvSpPr>
            <p:spPr>
              <a:xfrm flipH="1">
                <a:off x="102579" y="106099"/>
                <a:ext cx="548388" cy="566387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5" name="Shape 635"/>
          <p:cNvSpPr/>
          <p:nvPr/>
        </p:nvSpPr>
        <p:spPr>
          <a:xfrm>
            <a:off x="162953" y="1581604"/>
            <a:ext cx="1963198" cy="7386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400" kern="0" dirty="0" smtClean="0">
                <a:solidFill>
                  <a:schemeClr val="tx1"/>
                </a:solidFill>
                <a:latin typeface="+mn-lt"/>
                <a:sym typeface="Arial"/>
              </a:rPr>
              <a:t>Анализ эффектов возникающих от воздействия ионов</a:t>
            </a:r>
            <a:endParaRPr lang="en-US" sz="14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grpSp>
        <p:nvGrpSpPr>
          <p:cNvPr id="638" name="Group 638"/>
          <p:cNvGrpSpPr/>
          <p:nvPr/>
        </p:nvGrpSpPr>
        <p:grpSpPr>
          <a:xfrm>
            <a:off x="3" y="806141"/>
            <a:ext cx="4545821" cy="535823"/>
            <a:chOff x="-1" y="0"/>
            <a:chExt cx="6465167" cy="762057"/>
          </a:xfrm>
        </p:grpSpPr>
        <p:sp>
          <p:nvSpPr>
            <p:cNvPr id="636" name="Shape 636"/>
            <p:cNvSpPr/>
            <p:nvPr/>
          </p:nvSpPr>
          <p:spPr>
            <a:xfrm>
              <a:off x="-1" y="0"/>
              <a:ext cx="6420580" cy="762057"/>
            </a:xfrm>
            <a:prstGeom prst="rect">
              <a:avLst/>
            </a:prstGeom>
            <a:gradFill flip="none" rotWithShape="1">
              <a:gsLst>
                <a:gs pos="0">
                  <a:srgbClr val="1F497D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132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44587" y="99238"/>
              <a:ext cx="6420579" cy="580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marL="0" marR="0" algn="ctr" defTabSz="1300480">
                <a:defRPr sz="2800" b="1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l" hangingPunct="0"/>
              <a:r>
                <a:rPr lang="ru-RU" sz="1800" kern="0" dirty="0" smtClean="0"/>
                <a:t>Радиационные эффекты и дефекты</a:t>
              </a:r>
              <a:endParaRPr lang="en-US" sz="1800" kern="0" dirty="0"/>
            </a:p>
          </p:txBody>
        </p:sp>
      </p:grpSp>
      <p:grpSp>
        <p:nvGrpSpPr>
          <p:cNvPr id="642" name="Group 642"/>
          <p:cNvGrpSpPr/>
          <p:nvPr/>
        </p:nvGrpSpPr>
        <p:grpSpPr>
          <a:xfrm>
            <a:off x="2051720" y="1514695"/>
            <a:ext cx="1030090" cy="1132197"/>
            <a:chOff x="0" y="0"/>
            <a:chExt cx="1465015" cy="1610235"/>
          </a:xfrm>
        </p:grpSpPr>
        <p:pic>
          <p:nvPicPr>
            <p:cNvPr id="640" name="image20.png" descr="kristall+schweif Kopi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465016" cy="1433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age21.png" descr="Ohne Titel-3 Kopie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56" y="1352034"/>
              <a:ext cx="259767" cy="258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6" name="Group 646"/>
          <p:cNvGrpSpPr/>
          <p:nvPr/>
        </p:nvGrpSpPr>
        <p:grpSpPr>
          <a:xfrm>
            <a:off x="4572001" y="1664074"/>
            <a:ext cx="1026724" cy="1353539"/>
            <a:chOff x="24691" y="26316"/>
            <a:chExt cx="1320399" cy="1558983"/>
          </a:xfrm>
        </p:grpSpPr>
        <p:pic>
          <p:nvPicPr>
            <p:cNvPr id="643" name="image22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691" y="26316"/>
              <a:ext cx="1320399" cy="1407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Shape 644"/>
            <p:cNvSpPr/>
            <p:nvPr/>
          </p:nvSpPr>
          <p:spPr>
            <a:xfrm>
              <a:off x="122249" y="1349313"/>
              <a:ext cx="3584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488282" y="1135903"/>
              <a:ext cx="756716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10 µm</a:t>
              </a:r>
            </a:p>
          </p:txBody>
        </p:sp>
      </p:grpSp>
      <p:pic>
        <p:nvPicPr>
          <p:cNvPr id="647" name="image23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80" y="2646892"/>
            <a:ext cx="1096371" cy="100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Group 650"/>
          <p:cNvGrpSpPr/>
          <p:nvPr/>
        </p:nvGrpSpPr>
        <p:grpSpPr>
          <a:xfrm>
            <a:off x="67395" y="2647047"/>
            <a:ext cx="1103857" cy="1055745"/>
            <a:chOff x="45366" y="0"/>
            <a:chExt cx="1569928" cy="1501502"/>
          </a:xfrm>
        </p:grpSpPr>
        <p:pic>
          <p:nvPicPr>
            <p:cNvPr id="648" name="image24.jpg" descr="Kapton_5E12_Ta_80MGy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710" y="0"/>
              <a:ext cx="1406535" cy="14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Shape 649"/>
            <p:cNvSpPr/>
            <p:nvPr/>
          </p:nvSpPr>
          <p:spPr>
            <a:xfrm>
              <a:off x="45366" y="1139651"/>
              <a:ext cx="1569928" cy="361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defTabSz="914132" hangingPunct="0">
                <a:defRPr sz="120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8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5×10</a:t>
              </a:r>
              <a:r>
                <a:rPr lang="en-US" sz="800" kern="0" baseline="305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lang="en-US" sz="8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Ta ions/cm</a:t>
              </a:r>
              <a:r>
                <a:rPr lang="en-US" sz="800" kern="0" baseline="305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</p:grpSp>
      <p:grpSp>
        <p:nvGrpSpPr>
          <p:cNvPr id="660" name="Group 660"/>
          <p:cNvGrpSpPr/>
          <p:nvPr/>
        </p:nvGrpSpPr>
        <p:grpSpPr>
          <a:xfrm>
            <a:off x="6882823" y="3068777"/>
            <a:ext cx="1054696" cy="1214385"/>
            <a:chOff x="-1" y="15"/>
            <a:chExt cx="1343623" cy="1526511"/>
          </a:xfrm>
        </p:grpSpPr>
        <p:pic>
          <p:nvPicPr>
            <p:cNvPr id="657" name="image26.jpg" descr="25-05_conical_wires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15"/>
              <a:ext cx="1343623" cy="142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Shape 658"/>
            <p:cNvSpPr/>
            <p:nvPr/>
          </p:nvSpPr>
          <p:spPr>
            <a:xfrm>
              <a:off x="34546" y="1319287"/>
              <a:ext cx="266687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>
              <a:off x="374593" y="1077130"/>
              <a:ext cx="645005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5 µm</a:t>
              </a:r>
            </a:p>
          </p:txBody>
        </p:sp>
      </p:grpSp>
      <p:sp>
        <p:nvSpPr>
          <p:cNvPr id="661" name="Shape 661"/>
          <p:cNvSpPr/>
          <p:nvPr/>
        </p:nvSpPr>
        <p:spPr>
          <a:xfrm>
            <a:off x="7019562" y="1734867"/>
            <a:ext cx="2138520" cy="116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smtClean="0">
                <a:latin typeface="+mn-lt"/>
                <a:sym typeface="Arial"/>
              </a:rPr>
              <a:t>Функциональные трековые мембраны</a:t>
            </a:r>
            <a:endParaRPr lang="en-US" sz="1400" kern="0" dirty="0">
              <a:latin typeface="+mn-lt"/>
              <a:sym typeface="Arial"/>
            </a:endParaRP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smtClean="0">
                <a:latin typeface="+mn-lt"/>
                <a:sym typeface="Arial"/>
              </a:rPr>
              <a:t>Сепараторы для батарей</a:t>
            </a: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smtClean="0">
                <a:latin typeface="+mn-lt"/>
                <a:sym typeface="Arial"/>
              </a:rPr>
              <a:t> </a:t>
            </a:r>
            <a:r>
              <a:rPr lang="ru-RU" sz="1400" kern="0" dirty="0" err="1" smtClean="0">
                <a:latin typeface="+mn-lt"/>
                <a:sym typeface="Arial"/>
              </a:rPr>
              <a:t>био</a:t>
            </a:r>
            <a:r>
              <a:rPr lang="ru-RU" sz="1400" kern="0" dirty="0" smtClean="0">
                <a:latin typeface="+mn-lt"/>
                <a:sym typeface="Arial"/>
              </a:rPr>
              <a:t>- и химические датчики</a:t>
            </a:r>
            <a:endParaRPr lang="en-US" sz="1400" kern="0" dirty="0">
              <a:latin typeface="+mn-lt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4521764" y="3195671"/>
            <a:ext cx="2436408" cy="95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smtClean="0">
                <a:sym typeface="Arial"/>
              </a:rPr>
              <a:t> </a:t>
            </a:r>
            <a:r>
              <a:rPr lang="ru-RU" sz="1400" kern="0" dirty="0" smtClean="0">
                <a:latin typeface="+mn-lt"/>
                <a:sym typeface="Arial"/>
              </a:rPr>
              <a:t>геометрии и размера </a:t>
            </a:r>
            <a:r>
              <a:rPr lang="en-US" sz="1400" kern="0" dirty="0" smtClean="0">
                <a:latin typeface="+mn-lt"/>
                <a:sym typeface="Arial"/>
              </a:rPr>
              <a:t>Cu</a:t>
            </a:r>
            <a:r>
              <a:rPr lang="en-US" sz="1400" kern="0" dirty="0">
                <a:latin typeface="+mn-lt"/>
                <a:sym typeface="Arial"/>
              </a:rPr>
              <a:t>, Au, </a:t>
            </a:r>
            <a:r>
              <a:rPr lang="en-US" sz="1400" kern="0" dirty="0" err="1">
                <a:latin typeface="+mn-lt"/>
                <a:sym typeface="Arial"/>
              </a:rPr>
              <a:t>ZnO</a:t>
            </a:r>
            <a:r>
              <a:rPr lang="en-US" sz="1400" kern="0" dirty="0">
                <a:latin typeface="+mn-lt"/>
                <a:sym typeface="Arial"/>
              </a:rPr>
              <a:t>, Cu</a:t>
            </a:r>
            <a:r>
              <a:rPr lang="en-US" sz="1400" kern="0" baseline="-20250" dirty="0">
                <a:latin typeface="+mn-lt"/>
                <a:sym typeface="Arial"/>
              </a:rPr>
              <a:t>2</a:t>
            </a:r>
            <a:r>
              <a:rPr lang="en-US" sz="1400" kern="0" dirty="0">
                <a:latin typeface="+mn-lt"/>
                <a:sym typeface="Arial"/>
              </a:rPr>
              <a:t>O, Bi</a:t>
            </a:r>
            <a:r>
              <a:rPr lang="en-US" sz="1400" kern="0" baseline="-20250" dirty="0">
                <a:latin typeface="+mn-lt"/>
                <a:sym typeface="Arial"/>
              </a:rPr>
              <a:t>2</a:t>
            </a:r>
            <a:r>
              <a:rPr lang="en-US" sz="1400" kern="0" dirty="0">
                <a:latin typeface="+mn-lt"/>
                <a:sym typeface="Arial"/>
              </a:rPr>
              <a:t>Te</a:t>
            </a:r>
            <a:r>
              <a:rPr lang="en-US" sz="1400" kern="0" baseline="-20250" dirty="0">
                <a:latin typeface="+mn-lt"/>
                <a:sym typeface="Arial"/>
              </a:rPr>
              <a:t>3</a:t>
            </a:r>
            <a:r>
              <a:rPr lang="en-US" sz="1400" kern="0" dirty="0">
                <a:latin typeface="+mn-lt"/>
                <a:sym typeface="Arial"/>
              </a:rPr>
              <a:t>,</a:t>
            </a:r>
            <a:r>
              <a:rPr lang="en-US" sz="1400" kern="0" baseline="-20250" dirty="0">
                <a:latin typeface="+mn-lt"/>
                <a:sym typeface="Arial"/>
              </a:rPr>
              <a:t> </a:t>
            </a:r>
            <a:r>
              <a:rPr lang="en-US" sz="1400" kern="0" dirty="0">
                <a:latin typeface="+mn-lt"/>
                <a:sym typeface="Arial"/>
              </a:rPr>
              <a:t>etc.</a:t>
            </a: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err="1" smtClean="0">
                <a:latin typeface="+mn-lt"/>
                <a:sym typeface="Arial"/>
              </a:rPr>
              <a:t>Термоэлектрика</a:t>
            </a:r>
            <a:r>
              <a:rPr lang="ru-RU" sz="1400" kern="0" dirty="0" smtClean="0">
                <a:latin typeface="+mn-lt"/>
                <a:sym typeface="Arial"/>
              </a:rPr>
              <a:t>, </a:t>
            </a:r>
            <a:r>
              <a:rPr lang="ru-RU" sz="1400" kern="0" dirty="0" err="1" smtClean="0">
                <a:latin typeface="+mn-lt"/>
                <a:sym typeface="Arial"/>
              </a:rPr>
              <a:t>плазмоника</a:t>
            </a:r>
            <a:r>
              <a:rPr lang="ru-RU" sz="1400" kern="0" dirty="0" smtClean="0">
                <a:latin typeface="+mn-lt"/>
                <a:sym typeface="Arial"/>
              </a:rPr>
              <a:t>, катализ и др</a:t>
            </a:r>
            <a:r>
              <a:rPr lang="ru-RU" sz="1400" kern="0" dirty="0" smtClean="0">
                <a:sym typeface="Arial"/>
              </a:rPr>
              <a:t>.</a:t>
            </a:r>
            <a:endParaRPr lang="en-US" sz="1400" kern="0" dirty="0">
              <a:sym typeface="Arial"/>
            </a:endParaRPr>
          </a:p>
        </p:txBody>
      </p:sp>
      <p:grpSp>
        <p:nvGrpSpPr>
          <p:cNvPr id="666" name="Group 666"/>
          <p:cNvGrpSpPr/>
          <p:nvPr/>
        </p:nvGrpSpPr>
        <p:grpSpPr>
          <a:xfrm>
            <a:off x="5710126" y="1659311"/>
            <a:ext cx="1308865" cy="1382280"/>
            <a:chOff x="-58796" y="0"/>
            <a:chExt cx="1683243" cy="1592085"/>
          </a:xfrm>
        </p:grpSpPr>
        <p:pic>
          <p:nvPicPr>
            <p:cNvPr id="663" name="image27.png" descr="cone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796" y="0"/>
              <a:ext cx="1620553" cy="143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Shape 664"/>
            <p:cNvSpPr/>
            <p:nvPr/>
          </p:nvSpPr>
          <p:spPr>
            <a:xfrm>
              <a:off x="548148" y="1345126"/>
              <a:ext cx="3584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>
              <a:off x="874568" y="1142689"/>
              <a:ext cx="749879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50 nm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98069" y="3081499"/>
            <a:ext cx="1008002" cy="1171711"/>
            <a:chOff x="7956973" y="3225335"/>
            <a:chExt cx="1008002" cy="1171711"/>
          </a:xfrm>
        </p:grpSpPr>
        <p:pic>
          <p:nvPicPr>
            <p:cNvPr id="667" name="image28.tif" descr="C:\Users\lmovses\Desktop\1085,3 cleaned with only DCM-3rescaled.ti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6200000">
              <a:off x="7893661" y="3288647"/>
              <a:ext cx="1134625" cy="100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Shape 668"/>
            <p:cNvSpPr/>
            <p:nvPr/>
          </p:nvSpPr>
          <p:spPr>
            <a:xfrm>
              <a:off x="8642640" y="4260436"/>
              <a:ext cx="288000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8138584" y="4081064"/>
              <a:ext cx="453520" cy="315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1 µm</a:t>
              </a:r>
            </a:p>
          </p:txBody>
        </p:sp>
      </p:grpSp>
      <p:sp>
        <p:nvSpPr>
          <p:cNvPr id="671" name="Shape 671"/>
          <p:cNvSpPr/>
          <p:nvPr/>
        </p:nvSpPr>
        <p:spPr>
          <a:xfrm>
            <a:off x="7119280" y="1444972"/>
            <a:ext cx="1852455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600" b="1" kern="0" dirty="0" err="1" smtClean="0">
                <a:solidFill>
                  <a:schemeClr val="tx1"/>
                </a:solidFill>
                <a:latin typeface="+mn-lt"/>
                <a:sym typeface="Arial"/>
              </a:rPr>
              <a:t>Наноотверстия</a:t>
            </a:r>
            <a:endParaRPr lang="en-US" sz="1600" b="1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sp>
        <p:nvSpPr>
          <p:cNvPr id="672" name="Shape 672"/>
          <p:cNvSpPr/>
          <p:nvPr/>
        </p:nvSpPr>
        <p:spPr>
          <a:xfrm>
            <a:off x="2113118" y="2627439"/>
            <a:ext cx="2534743" cy="738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130048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400" kern="0" dirty="0" smtClean="0">
                <a:solidFill>
                  <a:schemeClr val="tx1"/>
                </a:solidFill>
                <a:latin typeface="+mn-lt"/>
                <a:sym typeface="Arial"/>
              </a:rPr>
              <a:t>Излучение материалов </a:t>
            </a:r>
            <a:r>
              <a:rPr lang="ru-RU" sz="1400" kern="0" dirty="0">
                <a:solidFill>
                  <a:schemeClr val="tx1"/>
                </a:solidFill>
                <a:latin typeface="+mn-lt"/>
                <a:sym typeface="Arial"/>
              </a:rPr>
              <a:t>для использования в условиях высокой </a:t>
            </a:r>
            <a:r>
              <a:rPr lang="ru-RU" sz="1400" kern="0" dirty="0" smtClean="0">
                <a:solidFill>
                  <a:schemeClr val="tx1"/>
                </a:solidFill>
                <a:latin typeface="+mn-lt"/>
                <a:sym typeface="Arial"/>
              </a:rPr>
              <a:t>дозы радиации</a:t>
            </a:r>
            <a:endParaRPr lang="en-US" sz="14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60823" y="3587128"/>
            <a:ext cx="2767440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130048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600" kern="0" dirty="0" smtClean="0">
                <a:solidFill>
                  <a:schemeClr val="tx1"/>
                </a:solidFill>
                <a:latin typeface="+mn-lt"/>
                <a:sym typeface="Arial"/>
              </a:rPr>
              <a:t>Поверхностные эффекты</a:t>
            </a:r>
            <a:r>
              <a:rPr lang="en-US" sz="1600" kern="0" dirty="0" smtClean="0">
                <a:solidFill>
                  <a:schemeClr val="tx1"/>
                </a:solidFill>
                <a:latin typeface="+mn-lt"/>
                <a:sym typeface="Arial"/>
              </a:rPr>
              <a:t>:</a:t>
            </a:r>
            <a:endParaRPr lang="en-US" sz="16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40485" y="1516458"/>
            <a:ext cx="996816" cy="1008001"/>
            <a:chOff x="3431168" y="1816020"/>
            <a:chExt cx="996816" cy="1008001"/>
          </a:xfrm>
        </p:grpSpPr>
        <p:grpSp>
          <p:nvGrpSpPr>
            <p:cNvPr id="656" name="Group 656"/>
            <p:cNvGrpSpPr/>
            <p:nvPr/>
          </p:nvGrpSpPr>
          <p:grpSpPr>
            <a:xfrm>
              <a:off x="3431168" y="1816020"/>
              <a:ext cx="996816" cy="1008001"/>
              <a:chOff x="0" y="0"/>
              <a:chExt cx="1417693" cy="1433600"/>
            </a:xfrm>
          </p:grpSpPr>
          <p:pic>
            <p:nvPicPr>
              <p:cNvPr id="653" name="image25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1417693" cy="14336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4" name="Shape 654"/>
              <p:cNvSpPr/>
              <p:nvPr/>
            </p:nvSpPr>
            <p:spPr>
              <a:xfrm>
                <a:off x="421033" y="1128448"/>
                <a:ext cx="669272" cy="292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0240" tIns="10240" rIns="10240" bIns="10240" numCol="1" anchor="t">
                <a:spAutoFit/>
              </a:bodyPr>
              <a:lstStyle>
                <a:lvl1pPr marL="6774" marR="0" indent="78950" algn="ctr" defTabSz="650240">
                  <a:spcBef>
                    <a:spcPts val="400"/>
                  </a:spcBef>
                  <a:defRPr sz="1400" b="1">
                    <a:solidFill>
                      <a:srgbClr val="FFFFFF"/>
                    </a:solidFill>
                    <a:uFillTx/>
                  </a:defRPr>
                </a:lvl1pPr>
              </a:lstStyle>
              <a:p>
                <a:pPr hangingPunct="0"/>
                <a:r>
                  <a:rPr lang="en-US" sz="1200" kern="0" dirty="0">
                    <a:sym typeface="Arial"/>
                  </a:rPr>
                  <a:t>5 nm</a:t>
                </a:r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50279" y="1357257"/>
                <a:ext cx="364123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75" name="Shape 675"/>
            <p:cNvSpPr/>
            <p:nvPr/>
          </p:nvSpPr>
          <p:spPr>
            <a:xfrm>
              <a:off x="3792228" y="1836231"/>
              <a:ext cx="545955" cy="24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06" tIns="45706" rIns="45706" bIns="45706">
              <a:spAutoFit/>
            </a:bodyPr>
            <a:lstStyle/>
            <a:p>
              <a:pPr algn="ctr" defTabSz="914132" hangingPunct="0">
                <a:spcBef>
                  <a:spcPts val="562"/>
                </a:spcBef>
                <a:defRPr sz="1400">
                  <a:solidFill>
                    <a:srgbClr val="FFFFFF"/>
                  </a:solidFill>
                  <a:uFillTx/>
                </a:defRPr>
              </a:pP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Gd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2</a:t>
              </a: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Ti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1</a:t>
              </a: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O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5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46381" y="3717032"/>
            <a:ext cx="1938007" cy="864097"/>
            <a:chOff x="2246381" y="4437112"/>
            <a:chExt cx="1938007" cy="864097"/>
          </a:xfrm>
        </p:grpSpPr>
        <p:sp>
          <p:nvSpPr>
            <p:cNvPr id="676" name="Shape 676"/>
            <p:cNvSpPr/>
            <p:nvPr/>
          </p:nvSpPr>
          <p:spPr>
            <a:xfrm>
              <a:off x="2246381" y="5128408"/>
              <a:ext cx="1938007" cy="17280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3030316" y="5128995"/>
              <a:ext cx="315037" cy="17221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3082823" y="5128995"/>
              <a:ext cx="210024" cy="172214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3135329" y="5128995"/>
              <a:ext cx="105013" cy="172214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0" name="image29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6440625">
              <a:off x="2883422" y="4836585"/>
              <a:ext cx="286592" cy="230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image30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6229043">
              <a:off x="2476036" y="4721334"/>
              <a:ext cx="331717" cy="51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image30.ti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6229043">
              <a:off x="3729164" y="4731703"/>
              <a:ext cx="331717" cy="51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image29.t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5159375" flipH="1">
              <a:off x="3310583" y="4841731"/>
              <a:ext cx="286592" cy="230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90" name="Group 690"/>
            <p:cNvGrpSpPr/>
            <p:nvPr/>
          </p:nvGrpSpPr>
          <p:grpSpPr>
            <a:xfrm>
              <a:off x="2843808" y="4437112"/>
              <a:ext cx="725744" cy="438126"/>
              <a:chOff x="1834" y="-191511"/>
              <a:chExt cx="1032167" cy="623110"/>
            </a:xfrm>
          </p:grpSpPr>
          <p:sp>
            <p:nvSpPr>
              <p:cNvPr id="685" name="Shape 685"/>
              <p:cNvSpPr/>
              <p:nvPr/>
            </p:nvSpPr>
            <p:spPr>
              <a:xfrm flipH="1">
                <a:off x="514112" y="-191511"/>
                <a:ext cx="4880" cy="572798"/>
              </a:xfrm>
              <a:prstGeom prst="line">
                <a:avLst/>
              </a:prstGeom>
              <a:noFill/>
              <a:ln w="76200" cap="flat">
                <a:solidFill>
                  <a:srgbClr val="2C5D9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 flipV="1">
                <a:off x="867953" y="-89100"/>
                <a:ext cx="157993" cy="345005"/>
              </a:xfrm>
              <a:prstGeom prst="line">
                <a:avLst/>
              </a:prstGeom>
              <a:noFill/>
              <a:ln w="38100" cap="flat">
                <a:solidFill>
                  <a:srgbClr val="C0504D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687" name="image31.pn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/>
              <a:stretch>
                <a:fillRect/>
              </a:stretch>
            </p:blipFill>
            <p:spPr>
              <a:xfrm rot="6493044">
                <a:off x="751472" y="149071"/>
                <a:ext cx="311421" cy="2536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8" name="image32.pn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/>
              <a:stretch>
                <a:fillRect/>
              </a:stretch>
            </p:blipFill>
            <p:spPr>
              <a:xfrm rot="829043">
                <a:off x="28519" y="37456"/>
                <a:ext cx="344497" cy="2805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9" name="Shape 689"/>
              <p:cNvSpPr/>
              <p:nvPr/>
            </p:nvSpPr>
            <p:spPr>
              <a:xfrm flipH="1" flipV="1">
                <a:off x="1834" y="-89100"/>
                <a:ext cx="123922" cy="273818"/>
              </a:xfrm>
              <a:prstGeom prst="line">
                <a:avLst/>
              </a:prstGeom>
              <a:noFill/>
              <a:ln w="38100" cap="flat">
                <a:solidFill>
                  <a:srgbClr val="C0504D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691" name="Shape 691"/>
          <p:cNvSpPr/>
          <p:nvPr/>
        </p:nvSpPr>
        <p:spPr>
          <a:xfrm>
            <a:off x="67395" y="3851954"/>
            <a:ext cx="2528555" cy="95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400" kern="0" dirty="0" smtClean="0">
                <a:latin typeface="+mn-lt"/>
                <a:sym typeface="Arial"/>
              </a:rPr>
              <a:t>Процессы десорбции</a:t>
            </a:r>
            <a:endParaRPr lang="en-US" sz="1400" kern="0" dirty="0">
              <a:latin typeface="+mn-lt"/>
              <a:sym typeface="Arial"/>
            </a:endParaRPr>
          </a:p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400" kern="0" dirty="0" err="1" smtClean="0">
                <a:latin typeface="+mn-lt"/>
                <a:sym typeface="Arial"/>
              </a:rPr>
              <a:t>наноструктурирование</a:t>
            </a:r>
            <a:endParaRPr lang="en-US" sz="1400" kern="0" dirty="0">
              <a:latin typeface="+mn-lt"/>
              <a:sym typeface="Arial"/>
            </a:endParaRPr>
          </a:p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400" kern="0" dirty="0" smtClean="0">
                <a:latin typeface="+mn-lt"/>
                <a:sym typeface="Arial"/>
              </a:rPr>
              <a:t>масс- анализ вторичных ионов</a:t>
            </a:r>
            <a:endParaRPr lang="en-US" sz="1400" kern="0" dirty="0">
              <a:latin typeface="+mn-lt"/>
              <a:sym typeface="Arial"/>
            </a:endParaRPr>
          </a:p>
        </p:txBody>
      </p:sp>
      <p:grpSp>
        <p:nvGrpSpPr>
          <p:cNvPr id="694" name="Group 694" descr="Q:\Eigene Dateien\MFPC26\5-vortraege\1-allgemeine-Folien\1-Logos-GSI+FAIR+Lageplan\1-BIOMAT+APPA-logo\logo-mat-1.png"/>
          <p:cNvGrpSpPr/>
          <p:nvPr/>
        </p:nvGrpSpPr>
        <p:grpSpPr>
          <a:xfrm>
            <a:off x="3973630" y="717525"/>
            <a:ext cx="926250" cy="720001"/>
            <a:chOff x="0" y="0"/>
            <a:chExt cx="1317333" cy="1023999"/>
          </a:xfrm>
        </p:grpSpPr>
        <p:sp>
          <p:nvSpPr>
            <p:cNvPr id="692" name="Shape 692"/>
            <p:cNvSpPr/>
            <p:nvPr/>
          </p:nvSpPr>
          <p:spPr>
            <a:xfrm>
              <a:off x="0" y="0"/>
              <a:ext cx="1317334" cy="1024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693" name="image33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317334" cy="1024000"/>
            </a:xfrm>
            <a:prstGeom prst="rect">
              <a:avLst/>
            </a:prstGeom>
            <a:ln w="12700" cap="flat">
              <a:solidFill>
                <a:srgbClr val="4F81BD"/>
              </a:solidFill>
              <a:prstDash val="solid"/>
              <a:round/>
            </a:ln>
            <a:effectLst/>
          </p:spPr>
        </p:pic>
      </p:grpSp>
      <p:pic>
        <p:nvPicPr>
          <p:cNvPr id="108" name="image67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150063" y="4909219"/>
            <a:ext cx="1150875" cy="35293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612"/>
          <p:cNvSpPr/>
          <p:nvPr/>
        </p:nvSpPr>
        <p:spPr>
          <a:xfrm>
            <a:off x="4637" y="5471981"/>
            <a:ext cx="4459737" cy="924373"/>
          </a:xfrm>
          <a:prstGeom prst="rect">
            <a:avLst/>
          </a:prstGeom>
          <a:gradFill flip="none" rotWithShape="1"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 scaled="0"/>
          </a:gradFill>
          <a:ln w="127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65023" tIns="65023" rIns="65023" bIns="65023" numCol="1" anchor="ctr">
            <a:noAutofit/>
          </a:bodyPr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image69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703289" y="4812169"/>
            <a:ext cx="837725" cy="633055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Shape 611"/>
          <p:cNvSpPr/>
          <p:nvPr/>
        </p:nvSpPr>
        <p:spPr>
          <a:xfrm>
            <a:off x="113340" y="5531031"/>
            <a:ext cx="4229466" cy="55397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177800" indent="-177800" defTabSz="914132" hangingPunct="0"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b="1" kern="0" dirty="0" smtClean="0">
                <a:solidFill>
                  <a:schemeClr val="bg1"/>
                </a:solidFill>
                <a:latin typeface="+mn-lt"/>
                <a:sym typeface="Arial"/>
              </a:rPr>
              <a:t>уникальный </a:t>
            </a:r>
            <a:r>
              <a:rPr lang="ru-RU" b="1" kern="0" dirty="0">
                <a:solidFill>
                  <a:schemeClr val="bg1"/>
                </a:solidFill>
                <a:latin typeface="+mn-lt"/>
                <a:sym typeface="Arial"/>
              </a:rPr>
              <a:t>диапазон параметров </a:t>
            </a:r>
            <a:r>
              <a:rPr lang="ru-RU" b="1" kern="0" dirty="0" smtClean="0">
                <a:solidFill>
                  <a:schemeClr val="bg1"/>
                </a:solidFill>
                <a:latin typeface="+mn-lt"/>
                <a:sym typeface="Arial"/>
              </a:rPr>
              <a:t>пучка</a:t>
            </a:r>
          </a:p>
          <a:p>
            <a:pPr marL="177800" indent="-177800" defTabSz="914132" hangingPunct="0"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400" b="1" kern="0" dirty="0">
                <a:solidFill>
                  <a:schemeClr val="bg1"/>
                </a:solidFill>
                <a:latin typeface="+mn-lt"/>
                <a:sym typeface="Arial"/>
              </a:rPr>
              <a:t>методы </a:t>
            </a:r>
            <a:r>
              <a:rPr lang="ru-RU" sz="1400" b="1" kern="0" dirty="0" smtClean="0">
                <a:solidFill>
                  <a:schemeClr val="bg1"/>
                </a:solidFill>
                <a:latin typeface="+mn-lt"/>
                <a:sym typeface="Arial"/>
              </a:rPr>
              <a:t>оценки</a:t>
            </a:r>
            <a:endParaRPr lang="en-US" sz="1400" b="1" kern="0" dirty="0">
              <a:solidFill>
                <a:schemeClr val="bg1"/>
              </a:solidFill>
              <a:latin typeface="+mn-lt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7443" y="4304488"/>
            <a:ext cx="1597040" cy="338554"/>
          </a:xfrm>
          <a:prstGeom prst="rect">
            <a:avLst/>
          </a:prstGeom>
          <a:solidFill>
            <a:srgbClr val="FDEB9D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UNILAC activities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652981" y="6078973"/>
            <a:ext cx="159704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UNILAC activities</a:t>
            </a:r>
          </a:p>
        </p:txBody>
      </p:sp>
      <p:sp>
        <p:nvSpPr>
          <p:cNvPr id="102" name="Shape 671"/>
          <p:cNvSpPr/>
          <p:nvPr/>
        </p:nvSpPr>
        <p:spPr>
          <a:xfrm>
            <a:off x="4748550" y="2956048"/>
            <a:ext cx="1712213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600" b="1" kern="0" dirty="0" err="1" smtClean="0">
                <a:solidFill>
                  <a:schemeClr val="tx1"/>
                </a:solidFill>
                <a:latin typeface="+mn-lt"/>
                <a:sym typeface="Arial"/>
              </a:rPr>
              <a:t>Нанопроволоки</a:t>
            </a:r>
            <a:endParaRPr lang="en-US" sz="1600" b="1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32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4357687" y="6491264"/>
            <a:ext cx="1404938" cy="84138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5757862" y="6491264"/>
            <a:ext cx="1404939" cy="84138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7161609" y="6413990"/>
            <a:ext cx="1404938" cy="84138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0" y="65246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5757862" y="6691312"/>
            <a:ext cx="2809876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4357687" y="6775450"/>
            <a:ext cx="1404938" cy="8255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8731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4" name="FAIR_Logo_rgb_frei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35719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41BBF0-7A09-4B4B-97E1-EA697FBC4442}"/>
              </a:ext>
            </a:extLst>
          </p:cNvPr>
          <p:cNvSpPr/>
          <p:nvPr/>
        </p:nvSpPr>
        <p:spPr>
          <a:xfrm>
            <a:off x="81593" y="4708551"/>
            <a:ext cx="4377621" cy="905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60F854-AB84-154E-A1EF-988F9602AA97}"/>
              </a:ext>
            </a:extLst>
          </p:cNvPr>
          <p:cNvSpPr/>
          <p:nvPr/>
        </p:nvSpPr>
        <p:spPr>
          <a:xfrm>
            <a:off x="73724" y="3023187"/>
            <a:ext cx="4377621" cy="1625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3685A-F0DD-0445-8CF8-DB937AE8F918}"/>
              </a:ext>
            </a:extLst>
          </p:cNvPr>
          <p:cNvSpPr/>
          <p:nvPr/>
        </p:nvSpPr>
        <p:spPr>
          <a:xfrm>
            <a:off x="81593" y="1459860"/>
            <a:ext cx="4377621" cy="1702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25023B-B9B4-C14D-9F2C-8E4FB2C4DF96}"/>
              </a:ext>
            </a:extLst>
          </p:cNvPr>
          <p:cNvSpPr/>
          <p:nvPr/>
        </p:nvSpPr>
        <p:spPr>
          <a:xfrm>
            <a:off x="4603600" y="2757228"/>
            <a:ext cx="4403499" cy="2128668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99"/>
                </a:solidFill>
              </a:rPr>
              <a:t>          1998                         2018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A1948C-CB81-1F48-9E0B-780FE82E5EC5}"/>
              </a:ext>
            </a:extLst>
          </p:cNvPr>
          <p:cNvSpPr/>
          <p:nvPr/>
        </p:nvSpPr>
        <p:spPr>
          <a:xfrm>
            <a:off x="4641623" y="1463401"/>
            <a:ext cx="4403499" cy="1359662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38727" y="1422401"/>
            <a:ext cx="4455326" cy="53555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9"/>
          <p:cNvSpPr/>
          <p:nvPr/>
        </p:nvSpPr>
        <p:spPr>
          <a:xfrm>
            <a:off x="4572000" y="1427191"/>
            <a:ext cx="4511145" cy="35014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4576761" y="806143"/>
            <a:ext cx="4557714" cy="53582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Ионная терапия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2" name="Textfeld 2"/>
          <p:cNvSpPr txBox="1"/>
          <p:nvPr/>
        </p:nvSpPr>
        <p:spPr>
          <a:xfrm>
            <a:off x="60822" y="185950"/>
            <a:ext cx="782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Основные направления </a:t>
            </a:r>
            <a:r>
              <a:rPr lang="ru-RU" sz="2800" dirty="0" err="1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коллаборации</a:t>
            </a:r>
            <a:r>
              <a:rPr lang="ru-RU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Biophysics </a:t>
            </a:r>
            <a:endParaRPr lang="en-US" sz="2800" dirty="0">
              <a:solidFill>
                <a:srgbClr val="1F497D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Rechteck 10"/>
          <p:cNvSpPr/>
          <p:nvPr/>
        </p:nvSpPr>
        <p:spPr>
          <a:xfrm>
            <a:off x="-1" y="806142"/>
            <a:ext cx="4514469" cy="53582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ru-RU" sz="2000" b="1" dirty="0" smtClean="0">
                <a:solidFill>
                  <a:prstClr val="white"/>
                </a:solidFill>
              </a:rPr>
              <a:t>Защита от космического излучения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410B2-8E33-F14A-B960-0DD741726C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491" y="768242"/>
            <a:ext cx="637123" cy="5988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626" y="1566577"/>
            <a:ext cx="1905642" cy="190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836" y="1764003"/>
            <a:ext cx="2485414" cy="1631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684DB9-C8D3-2241-B0A3-0E355FAA8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44" y="4746399"/>
            <a:ext cx="809208" cy="248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D4DA94-DE9E-E448-9A34-24D6D1DF8C71}"/>
              </a:ext>
            </a:extLst>
          </p:cNvPr>
          <p:cNvSpPr txBox="1"/>
          <p:nvPr/>
        </p:nvSpPr>
        <p:spPr>
          <a:xfrm>
            <a:off x="1034263" y="4746399"/>
            <a:ext cx="3529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+mn-lt"/>
              </a:rPr>
              <a:t>Базовая Европейская установка для проведения исследования по воздействию космического излучения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BA1A2C73-9EA6-0C4F-AC83-91CDFC555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445" y="4209645"/>
            <a:ext cx="1113855" cy="341582"/>
          </a:xfrm>
          <a:prstGeom prst="rect">
            <a:avLst/>
          </a:prstGeom>
        </p:spPr>
      </p:pic>
      <p:pic>
        <p:nvPicPr>
          <p:cNvPr id="104" name="FAIR_Logo_rgb_frei.png">
            <a:extLst>
              <a:ext uri="{FF2B5EF4-FFF2-40B4-BE49-F238E27FC236}">
                <a16:creationId xmlns:a16="http://schemas.microsoft.com/office/drawing/2014/main" xmlns="" id="{24C07234-611F-1949-96CF-6094FBF8B01C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03" y="5725625"/>
            <a:ext cx="665991" cy="50327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320748AB-BBE8-5B46-B844-A6AACBBA85A5}"/>
              </a:ext>
            </a:extLst>
          </p:cNvPr>
          <p:cNvSpPr txBox="1"/>
          <p:nvPr/>
        </p:nvSpPr>
        <p:spPr>
          <a:xfrm>
            <a:off x="970611" y="5595489"/>
            <a:ext cx="3671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3399"/>
                </a:solidFill>
              </a:rPr>
              <a:t>Единственная в мире установка позволяющая промоделировать полный спектр ГКИ включая высокие энергии пучков тяжелых ионов</a:t>
            </a:r>
            <a:endParaRPr lang="en-US" sz="1400" dirty="0">
              <a:solidFill>
                <a:srgbClr val="00339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5" y="1496309"/>
            <a:ext cx="4318960" cy="2872629"/>
          </a:xfrm>
          <a:prstGeom prst="rect">
            <a:avLst/>
          </a:prstGeom>
        </p:spPr>
      </p:pic>
      <p:pic>
        <p:nvPicPr>
          <p:cNvPr id="108" name="FAIR_Logo_rgb_frei.png">
            <a:extLst>
              <a:ext uri="{FF2B5EF4-FFF2-40B4-BE49-F238E27FC236}">
                <a16:creationId xmlns:a16="http://schemas.microsoft.com/office/drawing/2014/main" xmlns="" id="{29D99659-1D56-2C43-9001-164C9C2A226A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787" y="5188788"/>
            <a:ext cx="781311" cy="59233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FA9E93-8DB5-8943-B76B-6A191BA8EC29}"/>
              </a:ext>
            </a:extLst>
          </p:cNvPr>
          <p:cNvSpPr txBox="1"/>
          <p:nvPr/>
        </p:nvSpPr>
        <p:spPr>
          <a:xfrm>
            <a:off x="5375810" y="4965462"/>
            <a:ext cx="36540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3399"/>
                </a:solidFill>
              </a:rPr>
              <a:t>Протонная радиография</a:t>
            </a:r>
            <a:endParaRPr lang="en-US" sz="14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3399"/>
                </a:solidFill>
              </a:rPr>
              <a:t>Радиоактивные ионные пучки для терапии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3399"/>
                </a:solidFill>
              </a:rPr>
              <a:t>Flash </a:t>
            </a:r>
            <a:r>
              <a:rPr lang="ru-RU" sz="1400" dirty="0" smtClean="0">
                <a:solidFill>
                  <a:srgbClr val="003399"/>
                </a:solidFill>
              </a:rPr>
              <a:t>терапия</a:t>
            </a:r>
            <a:endParaRPr lang="en-US" sz="14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3399"/>
                </a:solidFill>
              </a:rPr>
              <a:t>Новые ионы</a:t>
            </a:r>
            <a:endParaRPr lang="en-US" sz="14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3399"/>
                </a:solidFill>
              </a:rPr>
              <a:t>Комбинация с лекарствами</a:t>
            </a:r>
            <a:endParaRPr lang="en-US" sz="14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3399"/>
                </a:solidFill>
              </a:rPr>
              <a:t>Незлокачественные новообразования</a:t>
            </a:r>
            <a:endParaRPr lang="en-US" sz="1400" dirty="0">
              <a:solidFill>
                <a:srgbClr val="003399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8B59E0F-5565-F349-8C61-9AA4F369C0F3}"/>
              </a:ext>
            </a:extLst>
          </p:cNvPr>
          <p:cNvSpPr txBox="1"/>
          <p:nvPr/>
        </p:nvSpPr>
        <p:spPr>
          <a:xfrm>
            <a:off x="5891130" y="4123776"/>
            <a:ext cx="3193153" cy="523220"/>
          </a:xfrm>
          <a:prstGeom prst="rect">
            <a:avLst/>
          </a:prstGeom>
          <a:noFill/>
        </p:spPr>
        <p:txBody>
          <a:bodyPr wrap="square" lIns="10800" rIns="10800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+mn-lt"/>
              </a:rPr>
              <a:t>Первые клинические испытания по ионной и углеродной терапии в Европе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599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AAD16A-0D21-4657-92D5-41942B64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727702" cy="635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Перспективы </a:t>
            </a:r>
            <a:r>
              <a:rPr lang="ru-RU" b="1" dirty="0">
                <a:solidFill>
                  <a:srgbClr val="7030A0"/>
                </a:solidFill>
              </a:rPr>
              <a:t>использования «Европейского центра по исследованию ионов и антипротонов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8DF354-7CC5-4B1B-B5C2-F9A28938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640960" cy="5544615"/>
          </a:xfrm>
        </p:spPr>
        <p:txBody>
          <a:bodyPr/>
          <a:lstStyle/>
          <a:p>
            <a:r>
              <a:rPr lang="ru-RU" sz="1300" b="1" dirty="0">
                <a:solidFill>
                  <a:srgbClr val="FF0000"/>
                </a:solidFill>
              </a:rPr>
              <a:t>Будут обнаружены впервые и исследованы </a:t>
            </a:r>
            <a:r>
              <a:rPr lang="ru-RU" sz="1300" b="1" i="1" u="sng" dirty="0">
                <a:solidFill>
                  <a:schemeClr val="tx1"/>
                </a:solidFill>
              </a:rPr>
              <a:t>около 3,000 экзотических </a:t>
            </a:r>
            <a:r>
              <a:rPr lang="ru-RU" sz="1300" b="1" i="1" u="sng" dirty="0" smtClean="0">
                <a:solidFill>
                  <a:schemeClr val="tx1"/>
                </a:solidFill>
              </a:rPr>
              <a:t>яде</a:t>
            </a:r>
            <a:r>
              <a:rPr lang="ru-RU" sz="1300" b="1" dirty="0">
                <a:solidFill>
                  <a:schemeClr val="tx1"/>
                </a:solidFill>
              </a:rPr>
              <a:t>р</a:t>
            </a:r>
            <a:r>
              <a:rPr lang="ru-RU" sz="1300" b="1" dirty="0" smtClean="0">
                <a:solidFill>
                  <a:srgbClr val="FF0000"/>
                </a:solidFill>
              </a:rPr>
              <a:t> </a:t>
            </a:r>
            <a:r>
              <a:rPr lang="ru-RU" sz="1300" b="1" dirty="0">
                <a:solidFill>
                  <a:srgbClr val="FF0000"/>
                </a:solidFill>
              </a:rPr>
              <a:t>(обогащенных протонами и нейтронами, вдали от линии стабильности) – магистральное направление современной ядерной физики.  </a:t>
            </a:r>
          </a:p>
          <a:p>
            <a:pPr algn="just"/>
            <a:r>
              <a:rPr lang="ru-RU" sz="1300" b="1" dirty="0">
                <a:solidFill>
                  <a:srgbClr val="7030A0"/>
                </a:solidFill>
              </a:rPr>
              <a:t>Будут исследованы ядра, прежде никогда не </a:t>
            </a:r>
            <a:r>
              <a:rPr lang="ru-RU" sz="1300" b="1" dirty="0" err="1">
                <a:solidFill>
                  <a:srgbClr val="7030A0"/>
                </a:solidFill>
              </a:rPr>
              <a:t>изучавшиеся</a:t>
            </a:r>
            <a:r>
              <a:rPr lang="ru-RU" sz="1300" b="1" dirty="0">
                <a:solidFill>
                  <a:srgbClr val="7030A0"/>
                </a:solidFill>
              </a:rPr>
              <a:t>, вблизи нейтронной границы стабильности. Таких ядер намного </a:t>
            </a:r>
            <a:r>
              <a:rPr lang="ru-RU" sz="1300" b="1" dirty="0" smtClean="0">
                <a:solidFill>
                  <a:srgbClr val="7030A0"/>
                </a:solidFill>
              </a:rPr>
              <a:t>больше, чем известных в настоящее время. </a:t>
            </a:r>
            <a:r>
              <a:rPr lang="ru-RU" sz="1300" b="1" dirty="0">
                <a:solidFill>
                  <a:srgbClr val="7030A0"/>
                </a:solidFill>
              </a:rPr>
              <a:t>Эти ядра соответствуют </a:t>
            </a:r>
            <a:r>
              <a:rPr lang="ru-RU" sz="1300" b="1" dirty="0">
                <a:solidFill>
                  <a:srgbClr val="FF0000"/>
                </a:solidFill>
              </a:rPr>
              <a:t>r-процессу</a:t>
            </a:r>
            <a:r>
              <a:rPr lang="ru-RU" sz="1300" b="1" dirty="0">
                <a:solidFill>
                  <a:srgbClr val="7030A0"/>
                </a:solidFill>
              </a:rPr>
              <a:t> </a:t>
            </a:r>
            <a:r>
              <a:rPr lang="ru-RU" sz="1300" b="1" dirty="0" err="1">
                <a:solidFill>
                  <a:srgbClr val="7030A0"/>
                </a:solidFill>
              </a:rPr>
              <a:t>нуклеосинтеза</a:t>
            </a:r>
            <a:r>
              <a:rPr lang="ru-RU" sz="1300" b="1" dirty="0">
                <a:solidFill>
                  <a:srgbClr val="7030A0"/>
                </a:solidFill>
              </a:rPr>
              <a:t> во Вселенной. Одновременно будут изучаться </a:t>
            </a:r>
            <a:r>
              <a:rPr lang="ru-RU" sz="1300" b="1" dirty="0" smtClean="0">
                <a:solidFill>
                  <a:srgbClr val="FF0000"/>
                </a:solidFill>
              </a:rPr>
              <a:t>протон</a:t>
            </a:r>
            <a:r>
              <a:rPr lang="ru-RU" sz="1300" b="1" dirty="0" smtClean="0">
                <a:solidFill>
                  <a:srgbClr val="7030A0"/>
                </a:solidFill>
              </a:rPr>
              <a:t>-избыточные </a:t>
            </a:r>
            <a:r>
              <a:rPr lang="ru-RU" sz="1300" b="1" dirty="0">
                <a:solidFill>
                  <a:srgbClr val="7030A0"/>
                </a:solidFill>
              </a:rPr>
              <a:t>ядра, лежащие на границе </a:t>
            </a:r>
            <a:r>
              <a:rPr lang="ru-RU" sz="1300" b="1" dirty="0" err="1">
                <a:solidFill>
                  <a:srgbClr val="7030A0"/>
                </a:solidFill>
              </a:rPr>
              <a:t>rp</a:t>
            </a:r>
            <a:r>
              <a:rPr lang="ru-RU" sz="1300" b="1" dirty="0">
                <a:solidFill>
                  <a:srgbClr val="7030A0"/>
                </a:solidFill>
              </a:rPr>
              <a:t>-процесса </a:t>
            </a:r>
            <a:r>
              <a:rPr lang="ru-RU" sz="1300" b="1" dirty="0" err="1">
                <a:solidFill>
                  <a:srgbClr val="7030A0"/>
                </a:solidFill>
              </a:rPr>
              <a:t>нуклеосинтеза</a:t>
            </a:r>
            <a:r>
              <a:rPr lang="ru-RU" sz="1300" b="1" dirty="0">
                <a:solidFill>
                  <a:srgbClr val="7030A0"/>
                </a:solidFill>
              </a:rPr>
              <a:t> во Вселенной. Значимость для РФ – </a:t>
            </a:r>
            <a:r>
              <a:rPr lang="ru-RU" sz="1400" b="1" dirty="0">
                <a:solidFill>
                  <a:srgbClr val="7030A0"/>
                </a:solidFill>
              </a:rPr>
              <a:t>обнаружение экзотических ядер</a:t>
            </a:r>
            <a:r>
              <a:rPr lang="ru-RU" sz="1400" b="1" i="1" u="sng" dirty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7030A0"/>
                </a:solidFill>
              </a:rPr>
              <a:t>из-за их  совершенно неожиданной структуры и размеров, необычных квантовых чисел  </a:t>
            </a:r>
            <a:r>
              <a:rPr lang="ru-RU" sz="1400" b="1" i="1" u="sng" dirty="0">
                <a:solidFill>
                  <a:schemeClr val="tx1"/>
                </a:solidFill>
              </a:rPr>
              <a:t>заставит </a:t>
            </a:r>
            <a:r>
              <a:rPr lang="ru-RU" sz="1400" b="1" i="1" u="sng" dirty="0" smtClean="0">
                <a:solidFill>
                  <a:schemeClr val="tx1"/>
                </a:solidFill>
              </a:rPr>
              <a:t>пересмотреть</a:t>
            </a:r>
            <a:r>
              <a:rPr lang="ru-RU" sz="1400" i="1" u="sng" dirty="0">
                <a:solidFill>
                  <a:schemeClr val="tx1"/>
                </a:solidFill>
              </a:rPr>
              <a:t> </a:t>
            </a:r>
            <a:r>
              <a:rPr lang="ru-RU" sz="1300" b="1" i="1" u="sng" dirty="0" smtClean="0">
                <a:solidFill>
                  <a:schemeClr val="tx1"/>
                </a:solidFill>
              </a:rPr>
              <a:t>традиционную </a:t>
            </a:r>
            <a:r>
              <a:rPr lang="ru-RU" sz="1300" b="1" i="1" u="sng" dirty="0">
                <a:solidFill>
                  <a:schemeClr val="tx1"/>
                </a:solidFill>
              </a:rPr>
              <a:t>ядерную физику и буквально переписать учебники по ядерной физике для всех университетов РФ, что будет являться практическим применением полученных результатов. </a:t>
            </a:r>
          </a:p>
          <a:p>
            <a:r>
              <a:rPr lang="ru-RU" sz="1300" b="1" dirty="0">
                <a:solidFill>
                  <a:srgbClr val="FF0000"/>
                </a:solidFill>
              </a:rPr>
              <a:t>- Будет впервые проведено исследование и возможно </a:t>
            </a:r>
            <a:r>
              <a:rPr lang="ru-RU" sz="1300" b="1" i="1" u="sng" dirty="0">
                <a:solidFill>
                  <a:schemeClr val="tx1"/>
                </a:solidFill>
              </a:rPr>
              <a:t>открытие фазового перехода ядерной материи в состояние кварк-глюонной плазмы при сверхвысоких барионных плотностях</a:t>
            </a:r>
            <a:r>
              <a:rPr lang="ru-RU" sz="1300" b="1" dirty="0">
                <a:solidFill>
                  <a:srgbClr val="FF0000"/>
                </a:solidFill>
              </a:rPr>
              <a:t>. Значимость для РФ –   это будет безусловным прорывом в науке. </a:t>
            </a:r>
          </a:p>
          <a:p>
            <a:pPr algn="just"/>
            <a:r>
              <a:rPr lang="ru-RU" sz="1200" b="1" dirty="0">
                <a:solidFill>
                  <a:srgbClr val="7030A0"/>
                </a:solidFill>
              </a:rPr>
              <a:t>       </a:t>
            </a:r>
            <a:r>
              <a:rPr lang="ru-RU" sz="1300" b="1" dirty="0">
                <a:solidFill>
                  <a:srgbClr val="7030A0"/>
                </a:solidFill>
              </a:rPr>
              <a:t>-   В результате </a:t>
            </a:r>
            <a:r>
              <a:rPr lang="ru-RU" sz="1300" b="1" dirty="0" smtClean="0">
                <a:solidFill>
                  <a:srgbClr val="7030A0"/>
                </a:solidFill>
              </a:rPr>
              <a:t>антипротон-протонной аннигиляции </a:t>
            </a:r>
            <a:r>
              <a:rPr lang="ru-RU" sz="1300" b="1" dirty="0">
                <a:solidFill>
                  <a:srgbClr val="7030A0"/>
                </a:solidFill>
              </a:rPr>
              <a:t>обильно образуются адроны со странными кварками и </a:t>
            </a:r>
            <a:r>
              <a:rPr lang="ru-RU" sz="1300" b="1" dirty="0" err="1">
                <a:solidFill>
                  <a:srgbClr val="7030A0"/>
                </a:solidFill>
              </a:rPr>
              <a:t>глюонами</a:t>
            </a:r>
            <a:r>
              <a:rPr lang="ru-RU" sz="1300" b="1" dirty="0">
                <a:solidFill>
                  <a:srgbClr val="7030A0"/>
                </a:solidFill>
              </a:rPr>
              <a:t>, что делает  ФАИР фабрикой странности и глюонов. Значимость для РФ – получение интеллектуальной собственности на </a:t>
            </a:r>
            <a:r>
              <a:rPr lang="ru-RU" sz="1300" b="1" i="1" u="sng" dirty="0">
                <a:solidFill>
                  <a:schemeClr val="tx1"/>
                </a:solidFill>
              </a:rPr>
              <a:t>возможное прорывное открытие </a:t>
            </a:r>
            <a:r>
              <a:rPr lang="ru-RU" sz="1300" b="1" i="1" u="sng" dirty="0" err="1">
                <a:solidFill>
                  <a:schemeClr val="tx1"/>
                </a:solidFill>
              </a:rPr>
              <a:t>глюболов</a:t>
            </a:r>
            <a:r>
              <a:rPr lang="ru-RU" sz="1300" b="1" i="1" u="sng" dirty="0">
                <a:solidFill>
                  <a:schemeClr val="tx1"/>
                </a:solidFill>
              </a:rPr>
              <a:t>.  </a:t>
            </a:r>
          </a:p>
          <a:p>
            <a:pPr algn="just"/>
            <a:r>
              <a:rPr lang="ru-RU" sz="1300" b="1" dirty="0" smtClean="0">
                <a:solidFill>
                  <a:srgbClr val="FF0000"/>
                </a:solidFill>
              </a:rPr>
              <a:t>Будет </a:t>
            </a:r>
            <a:r>
              <a:rPr lang="ru-RU" sz="1300" b="1" dirty="0">
                <a:solidFill>
                  <a:srgbClr val="FF0000"/>
                </a:solidFill>
              </a:rPr>
              <a:t>проведена </a:t>
            </a:r>
            <a:r>
              <a:rPr lang="ru-RU" sz="1300" b="1" i="1" u="sng" dirty="0">
                <a:solidFill>
                  <a:schemeClr val="tx1"/>
                </a:solidFill>
              </a:rPr>
              <a:t>прецизионная проверка применимости квантовой электродинамики</a:t>
            </a:r>
            <a:r>
              <a:rPr lang="ru-RU" sz="1300" b="1" dirty="0">
                <a:solidFill>
                  <a:srgbClr val="FF0000"/>
                </a:solidFill>
              </a:rPr>
              <a:t> к связанным состояниям нескольких электронных систем </a:t>
            </a:r>
            <a:r>
              <a:rPr lang="ru-RU" sz="1300" b="1" i="1" u="sng" dirty="0">
                <a:solidFill>
                  <a:schemeClr val="tx1"/>
                </a:solidFill>
              </a:rPr>
              <a:t>в экстремально сильных электромагнитных полях </a:t>
            </a:r>
            <a:r>
              <a:rPr lang="ru-RU" sz="1300" b="1" dirty="0">
                <a:solidFill>
                  <a:srgbClr val="FF0000"/>
                </a:solidFill>
              </a:rPr>
              <a:t>при высоком заряде иона. Значимость для РФ –  все эти результаты приведут к тому, </a:t>
            </a:r>
            <a:r>
              <a:rPr lang="ru-RU" sz="1300" b="1" i="1" u="sng" dirty="0">
                <a:solidFill>
                  <a:schemeClr val="tx1"/>
                </a:solidFill>
              </a:rPr>
              <a:t>что надо будет переписывать учебники по квантовой электродинамике для всех университетов РФ, что также будет являться практическим применением полученных результатов.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C26201-9B25-4121-B952-A5E1D61E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Перспективы в Технологиях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6BE2F3-9439-4301-BE13-A26738836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3"/>
            <a:ext cx="8640959" cy="5179774"/>
          </a:xfrm>
        </p:spPr>
        <p:txBody>
          <a:bodyPr/>
          <a:lstStyle/>
          <a:p>
            <a:pPr algn="just"/>
            <a:r>
              <a:rPr lang="ru-RU" sz="1600" b="1" dirty="0">
                <a:solidFill>
                  <a:srgbClr val="7030A0"/>
                </a:solidFill>
              </a:rPr>
              <a:t>- Высокая интенсивность пучка на FAIR открывает новые горизонты для исследований мощности высоких доз в радиотерапии и практическом применении высокоинтенсивных радиоактивных пучков в терапии.  В уникальных условиях проекта ФАИР будут проведены радиационные испытания электроники, и материалов для самолетов и космических кораблей.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- Еще два примера технического применения </a:t>
            </a:r>
            <a:r>
              <a:rPr lang="ru-RU" sz="1600" b="1" dirty="0" smtClean="0">
                <a:solidFill>
                  <a:schemeClr val="tx1"/>
                </a:solidFill>
              </a:rPr>
              <a:t>– (1) </a:t>
            </a:r>
            <a:r>
              <a:rPr lang="ru-RU" sz="1600" b="1" dirty="0">
                <a:solidFill>
                  <a:schemeClr val="tx1"/>
                </a:solidFill>
              </a:rPr>
              <a:t>будет создан пучок единичных ионов (</a:t>
            </a:r>
            <a:r>
              <a:rPr lang="ru-RU" sz="1600" b="1" dirty="0" err="1">
                <a:solidFill>
                  <a:schemeClr val="tx1"/>
                </a:solidFill>
              </a:rPr>
              <a:t>микрозонд</a:t>
            </a:r>
            <a:r>
              <a:rPr lang="ru-RU" sz="1600" b="1" dirty="0">
                <a:solidFill>
                  <a:schemeClr val="tx1"/>
                </a:solidFill>
              </a:rPr>
              <a:t>) для тестирования различных электронных устройств, необходимых в промышленности, и мечения живых клеток. </a:t>
            </a:r>
            <a:r>
              <a:rPr lang="ru-RU" sz="1600" b="1" dirty="0" smtClean="0">
                <a:solidFill>
                  <a:schemeClr val="tx1"/>
                </a:solidFill>
              </a:rPr>
              <a:t>(2) В </a:t>
            </a:r>
            <a:r>
              <a:rPr lang="ru-RU" sz="1600" b="1" dirty="0">
                <a:solidFill>
                  <a:schemeClr val="tx1"/>
                </a:solidFill>
              </a:rPr>
              <a:t>материаловедении релятивистские ионы будут взаимодействовать с образцами, находящиеся под высоким давлением, где они вызывают радикальные структурные изменения далекие от равновесия, что приводит к синтезу новых материалов, новые отвержденные газы и жидкости, а также </a:t>
            </a:r>
            <a:r>
              <a:rPr lang="ru-RU" sz="1600" b="1" dirty="0" err="1">
                <a:solidFill>
                  <a:schemeClr val="tx1"/>
                </a:solidFill>
              </a:rPr>
              <a:t>минералоподобные</a:t>
            </a:r>
            <a:r>
              <a:rPr lang="ru-RU" sz="1600" b="1" dirty="0">
                <a:solidFill>
                  <a:schemeClr val="tx1"/>
                </a:solidFill>
              </a:rPr>
              <a:t> фазы, предположительно находящиеся глубоко в </a:t>
            </a:r>
            <a:r>
              <a:rPr lang="ru-RU" sz="1600" b="1" dirty="0" smtClean="0">
                <a:solidFill>
                  <a:schemeClr val="tx1"/>
                </a:solidFill>
              </a:rPr>
              <a:t>недрах </a:t>
            </a:r>
            <a:r>
              <a:rPr lang="ru-RU" sz="1600" b="1" dirty="0">
                <a:solidFill>
                  <a:schemeClr val="tx1"/>
                </a:solidFill>
              </a:rPr>
              <a:t>Земли и других планет.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- Техническим применением также будет развитие нано-технологии,  основанной на ионных треках: 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•	нано-отверстия: функциональные трековые мембраны, сепараторы для батарей,  </a:t>
            </a:r>
            <a:r>
              <a:rPr lang="ru-RU" sz="1600" b="1" dirty="0" err="1">
                <a:solidFill>
                  <a:srgbClr val="0070C0"/>
                </a:solidFill>
              </a:rPr>
              <a:t>био</a:t>
            </a:r>
            <a:r>
              <a:rPr lang="ru-RU" sz="1600" b="1" dirty="0">
                <a:solidFill>
                  <a:srgbClr val="0070C0"/>
                </a:solidFill>
              </a:rPr>
              <a:t>- и химические датчики;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•	нано-проволоки с фиксированной геометрией и размером </a:t>
            </a:r>
            <a:r>
              <a:rPr lang="ru-RU" sz="1600" b="1" dirty="0" err="1">
                <a:solidFill>
                  <a:srgbClr val="0070C0"/>
                </a:solidFill>
              </a:rPr>
              <a:t>Cu</a:t>
            </a:r>
            <a:r>
              <a:rPr lang="ru-RU" sz="1600" b="1" dirty="0">
                <a:solidFill>
                  <a:srgbClr val="0070C0"/>
                </a:solidFill>
              </a:rPr>
              <a:t>, Au, </a:t>
            </a:r>
            <a:r>
              <a:rPr lang="ru-RU" sz="1600" b="1" dirty="0" err="1">
                <a:solidFill>
                  <a:srgbClr val="0070C0"/>
                </a:solidFill>
              </a:rPr>
              <a:t>ZnO</a:t>
            </a:r>
            <a:r>
              <a:rPr lang="ru-RU" sz="1600" b="1" dirty="0">
                <a:solidFill>
                  <a:srgbClr val="0070C0"/>
                </a:solidFill>
              </a:rPr>
              <a:t>, Cu2O, Bi2Te3, и т.д.; </a:t>
            </a:r>
            <a:r>
              <a:rPr lang="ru-RU" sz="1600" b="1" dirty="0" err="1">
                <a:solidFill>
                  <a:srgbClr val="0070C0"/>
                </a:solidFill>
              </a:rPr>
              <a:t>термоэлектрика</a:t>
            </a:r>
            <a:r>
              <a:rPr lang="ru-RU" sz="1600" b="1" dirty="0">
                <a:solidFill>
                  <a:srgbClr val="0070C0"/>
                </a:solidFill>
              </a:rPr>
              <a:t>, </a:t>
            </a:r>
            <a:r>
              <a:rPr lang="ru-RU" sz="1600" b="1" dirty="0" err="1">
                <a:solidFill>
                  <a:srgbClr val="0070C0"/>
                </a:solidFill>
              </a:rPr>
              <a:t>плазмоника</a:t>
            </a:r>
            <a:r>
              <a:rPr lang="ru-RU" sz="1600" b="1" dirty="0">
                <a:solidFill>
                  <a:srgbClr val="0070C0"/>
                </a:solidFill>
              </a:rPr>
              <a:t>, катализ и др.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1FE40E-2C8E-4A24-9EAD-AFC70CC6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ФАИР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CE8DFD-CCF9-4281-ADF6-09DC24AC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7903790" cy="5112567"/>
          </a:xfrm>
        </p:spPr>
        <p:txBody>
          <a:bodyPr/>
          <a:lstStyle/>
          <a:p>
            <a:pPr indent="0" algn="just">
              <a:lnSpc>
                <a:spcPct val="115000"/>
              </a:lnSpc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ентр по исследованию ионов и антипротонов в Европе (далее - </a:t>
            </a:r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ФАИР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представляет собой новый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исследовательский комплекс </a:t>
            </a:r>
            <a:r>
              <a:rPr lang="ru-RU" sz="18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базе нескольких ускорителей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параметрами пучков </a:t>
            </a:r>
            <a:r>
              <a:rPr lang="ru-RU" sz="18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антипротонов и радиоактивных ядер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не </a:t>
            </a:r>
            <a:r>
              <a:rPr lang="ru-RU" sz="1800" b="1" u="sng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имеющими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аналогов в </a:t>
            </a:r>
            <a:r>
              <a:rPr lang="ru-RU" sz="1800" b="1" u="sng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мире,</a:t>
            </a:r>
            <a:r>
              <a:rPr lang="ru-RU" sz="1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что открывает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уникальные возможности для проведения исследований по актуальным направлениям современной науки. 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endParaRPr lang="ru-RU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ru-RU" sz="1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ФАИР это мульти-дисциплинарный исследовательский центр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включенный в Дорожную Карту Европейского стратегического форума по исследовательским инфраструктурам, что подчеркивает уникальную роль проекта как научного центра мирового класса. </a:t>
            </a:r>
            <a:r>
              <a:rPr lang="ru-RU" sz="1800" b="1" dirty="0"/>
              <a:t>Страны-участницы получат значительную выгоду от партнерского обмена творческими  идеями и технологиями в рамках выполнения международных исследовательских программ</a:t>
            </a:r>
            <a:r>
              <a:rPr lang="ru-RU" sz="1800" b="1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307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_ro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54486"/>
            <a:ext cx="904875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Science Sketch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3604734" y="4337872"/>
            <a:ext cx="4135618" cy="4031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QCD phase transition - CBM 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48875" y="50200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temperature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36854" y="1388314"/>
            <a:ext cx="6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time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27100" y="3318970"/>
            <a:ext cx="210278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Hadron structure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- PANDA 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12161" y="2617206"/>
            <a:ext cx="2880320" cy="11274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A</a:t>
            </a:r>
            <a:r>
              <a:rPr lang="en-GB" dirty="0" smtClean="0">
                <a:solidFill>
                  <a:srgbClr val="000000"/>
                </a:solidFill>
              </a:rPr>
              <a:t>strophysics and</a:t>
            </a:r>
          </a:p>
          <a:p>
            <a:pPr algn="ctr"/>
            <a:r>
              <a:rPr lang="en-GB" dirty="0">
                <a:solidFill>
                  <a:srgbClr val="000000"/>
                </a:solidFill>
              </a:rPr>
              <a:t>n</a:t>
            </a:r>
            <a:r>
              <a:rPr lang="en-GB" dirty="0" smtClean="0">
                <a:solidFill>
                  <a:srgbClr val="000000"/>
                </a:solidFill>
              </a:rPr>
              <a:t>uclear structure 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- NUSTAR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21538" y="2026472"/>
            <a:ext cx="272055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Atomic, applied and 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plasma physics - APPA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41500" y="5771634"/>
            <a:ext cx="11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big bang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3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Стройка ФАИР летом 2021 года</a:t>
            </a:r>
            <a:endParaRPr lang="ru-RU" dirty="0"/>
          </a:p>
        </p:txBody>
      </p:sp>
      <p:pic>
        <p:nvPicPr>
          <p:cNvPr id="4" name="119AF8D0-DE96-432B-85C4-F016C80ACEAD" descr="https://mail.ihep.ru/Session/13303-KJf5odAEO7G6RwA0o8ks/MIME/INBOX/124785-02-01-R/119AF8D0-DE96-432B-85C4-F016C80ACEAD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7869192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8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0650"/>
            <a:ext cx="8015734" cy="51435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Возврат денег в Россию на высокотехнологичные контракты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784976" cy="5472607"/>
          </a:xfrm>
        </p:spPr>
        <p:txBody>
          <a:bodyPr/>
          <a:lstStyle/>
          <a:p>
            <a:pPr algn="just"/>
            <a:r>
              <a:rPr lang="ru-RU" sz="2000" i="1" dirty="0">
                <a:solidFill>
                  <a:srgbClr val="FF0000"/>
                </a:solidFill>
              </a:rPr>
              <a:t>российские </a:t>
            </a:r>
            <a:r>
              <a:rPr lang="ru-RU" sz="2000" i="1" dirty="0" smtClean="0">
                <a:solidFill>
                  <a:srgbClr val="FF0000"/>
                </a:solidFill>
              </a:rPr>
              <a:t>институты </a:t>
            </a:r>
            <a:r>
              <a:rPr lang="ru-RU" sz="2000" i="1" dirty="0">
                <a:solidFill>
                  <a:srgbClr val="FF0000"/>
                </a:solidFill>
              </a:rPr>
              <a:t>разрабатывают и поставляют в ФАИР </a:t>
            </a:r>
            <a:r>
              <a:rPr lang="ru-RU" sz="2000" b="1" i="1" dirty="0">
                <a:solidFill>
                  <a:srgbClr val="0070C0"/>
                </a:solidFill>
              </a:rPr>
              <a:t>только высокотехнологичное и зачастую уникальное </a:t>
            </a:r>
            <a:r>
              <a:rPr lang="ru-RU" sz="2000" b="1" i="1" dirty="0" smtClean="0">
                <a:solidFill>
                  <a:srgbClr val="0070C0"/>
                </a:solidFill>
              </a:rPr>
              <a:t>оборудование </a:t>
            </a:r>
            <a:r>
              <a:rPr lang="ru-RU" sz="2000" i="1" dirty="0">
                <a:solidFill>
                  <a:srgbClr val="FF0000"/>
                </a:solidFill>
              </a:rPr>
              <a:t>как для ускорительного комплекса, так и </a:t>
            </a:r>
            <a:r>
              <a:rPr lang="ru-RU" sz="2000" i="1" dirty="0" smtClean="0">
                <a:solidFill>
                  <a:srgbClr val="FF0000"/>
                </a:solidFill>
              </a:rPr>
              <a:t>для детекторов </a:t>
            </a:r>
            <a:r>
              <a:rPr lang="ru-RU" sz="2000" i="1" dirty="0">
                <a:solidFill>
                  <a:srgbClr val="FF0000"/>
                </a:solidFill>
              </a:rPr>
              <a:t>проекта ФАИР. </a:t>
            </a:r>
            <a:r>
              <a:rPr lang="ru-RU" dirty="0"/>
              <a:t> </a:t>
            </a:r>
          </a:p>
          <a:p>
            <a:r>
              <a:rPr lang="ru-RU" sz="2000" b="1" u="sng" dirty="0"/>
              <a:t>Сумма заключённых российскими институтами контрактов в </a:t>
            </a:r>
            <a:r>
              <a:rPr lang="ru-RU" sz="2000" b="1" u="sng" dirty="0" smtClean="0"/>
              <a:t>Евро (в ценах </a:t>
            </a:r>
            <a:r>
              <a:rPr lang="ru-RU" sz="2000" b="1" u="sng" dirty="0"/>
              <a:t>2005 </a:t>
            </a:r>
            <a:r>
              <a:rPr lang="ru-RU" sz="2000" b="1" u="sng" dirty="0" smtClean="0"/>
              <a:t>года) </a:t>
            </a:r>
            <a:r>
              <a:rPr lang="ru-RU" sz="2000" b="1" u="sng" dirty="0"/>
              <a:t>составляет:</a:t>
            </a:r>
            <a:endParaRPr lang="ru-RU" sz="2000" dirty="0"/>
          </a:p>
          <a:p>
            <a:r>
              <a:rPr lang="ru-RU" dirty="0">
                <a:solidFill>
                  <a:srgbClr val="FF0000"/>
                </a:solidFill>
              </a:rPr>
              <a:t>Ускорители </a:t>
            </a:r>
            <a:r>
              <a:rPr lang="ru-RU" dirty="0"/>
              <a:t> -	        	         </a:t>
            </a:r>
            <a:r>
              <a:rPr lang="ru-RU" dirty="0" smtClean="0"/>
              <a:t> </a:t>
            </a:r>
            <a:r>
              <a:rPr lang="ru-RU" b="1" dirty="0" smtClean="0"/>
              <a:t>67</a:t>
            </a:r>
            <a:r>
              <a:rPr lang="ru-RU" b="1" dirty="0"/>
              <a:t>,</a:t>
            </a:r>
            <a:r>
              <a:rPr lang="ru-RU" dirty="0"/>
              <a:t> </a:t>
            </a:r>
            <a:r>
              <a:rPr lang="ru-RU" b="1" dirty="0" smtClean="0"/>
              <a:t>701,624</a:t>
            </a:r>
            <a:r>
              <a:rPr lang="ru-RU" dirty="0"/>
              <a:t>					</a:t>
            </a:r>
          </a:p>
          <a:p>
            <a:r>
              <a:rPr lang="ru-RU" dirty="0">
                <a:solidFill>
                  <a:srgbClr val="FF0000"/>
                </a:solidFill>
              </a:rPr>
              <a:t>Детекторы</a:t>
            </a:r>
            <a:r>
              <a:rPr lang="ru-RU" dirty="0"/>
              <a:t> - 		     </a:t>
            </a:r>
            <a:r>
              <a:rPr lang="ru-RU" dirty="0" smtClean="0"/>
              <a:t>          </a:t>
            </a:r>
            <a:r>
              <a:rPr lang="ru-RU" b="1" dirty="0" smtClean="0"/>
              <a:t>24</a:t>
            </a:r>
            <a:r>
              <a:rPr lang="ru-RU" b="1" dirty="0"/>
              <a:t>, </a:t>
            </a:r>
            <a:r>
              <a:rPr lang="ru-RU" b="1" dirty="0" smtClean="0"/>
              <a:t>264,000  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Связанные </a:t>
            </a:r>
            <a:r>
              <a:rPr lang="ru-RU" dirty="0">
                <a:solidFill>
                  <a:srgbClr val="FF0000"/>
                </a:solidFill>
              </a:rPr>
              <a:t>контракты </a:t>
            </a:r>
            <a:r>
              <a:rPr lang="ru-RU"/>
              <a:t>- </a:t>
            </a:r>
            <a:r>
              <a:rPr lang="ru-RU" smtClean="0"/>
              <a:t>    </a:t>
            </a:r>
            <a:r>
              <a:rPr lang="ru-RU" b="1" smtClean="0"/>
              <a:t>30</a:t>
            </a:r>
            <a:r>
              <a:rPr lang="ru-RU" b="1" dirty="0" smtClean="0"/>
              <a:t>, 824,242</a:t>
            </a:r>
            <a:r>
              <a:rPr lang="ru-RU" b="1" dirty="0"/>
              <a:t>	</a:t>
            </a:r>
            <a:endParaRPr lang="ru-RU" b="1" dirty="0" smtClean="0"/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7030A0"/>
                </a:solidFill>
              </a:rPr>
              <a:t>(заключённые </a:t>
            </a:r>
            <a:r>
              <a:rPr lang="ru-RU" sz="1800" b="1" i="1" dirty="0">
                <a:solidFill>
                  <a:srgbClr val="7030A0"/>
                </a:solidFill>
              </a:rPr>
              <a:t>с ГСИ (Дармштадт, Германия) вне рамок бюджета </a:t>
            </a:r>
            <a:r>
              <a:rPr lang="ru-RU" sz="1800" b="1" i="1" dirty="0" smtClean="0">
                <a:solidFill>
                  <a:srgbClr val="7030A0"/>
                </a:solidFill>
              </a:rPr>
              <a:t>ФАИР)</a:t>
            </a:r>
            <a:r>
              <a:rPr lang="ru-RU" sz="1800" b="1" i="1" u="sng" dirty="0" smtClean="0">
                <a:solidFill>
                  <a:srgbClr val="7030A0"/>
                </a:solidFill>
              </a:rPr>
              <a:t> </a:t>
            </a:r>
            <a:endParaRPr lang="ru-RU" sz="1800" b="1" i="1" u="sng" dirty="0">
              <a:solidFill>
                <a:srgbClr val="7030A0"/>
              </a:solidFill>
            </a:endParaRPr>
          </a:p>
          <a:p>
            <a:r>
              <a:rPr lang="ru-RU" dirty="0"/>
              <a:t>----------------------------------------------------------					</a:t>
            </a:r>
          </a:p>
          <a:p>
            <a:r>
              <a:rPr lang="ru-RU" b="1" dirty="0"/>
              <a:t>Полная </a:t>
            </a:r>
            <a:r>
              <a:rPr lang="ru-RU" b="1" dirty="0" smtClean="0"/>
              <a:t>сумма составляет</a:t>
            </a:r>
            <a:r>
              <a:rPr lang="ru-RU" dirty="0" smtClean="0"/>
              <a:t>   </a:t>
            </a:r>
            <a:r>
              <a:rPr lang="en-US" dirty="0" smtClean="0"/>
              <a:t>~</a:t>
            </a:r>
            <a:r>
              <a:rPr lang="ru-RU" dirty="0" smtClean="0"/>
              <a:t>   </a:t>
            </a:r>
            <a:r>
              <a:rPr lang="ru-RU" b="1" u="sng" dirty="0" smtClean="0">
                <a:solidFill>
                  <a:srgbClr val="FF0000"/>
                </a:solidFill>
              </a:rPr>
              <a:t>122 млн. 790 тыс. Евро</a:t>
            </a:r>
          </a:p>
          <a:p>
            <a:pPr marL="0" indent="0">
              <a:buNone/>
            </a:pPr>
            <a:r>
              <a:rPr lang="ru-RU" sz="2000" i="1" dirty="0" smtClean="0"/>
              <a:t>                                                                        (в </a:t>
            </a:r>
            <a:r>
              <a:rPr lang="ru-RU" sz="2000" i="1" dirty="0"/>
              <a:t>ценах 2005 </a:t>
            </a:r>
            <a:r>
              <a:rPr lang="ru-RU" sz="2000" i="1" dirty="0" smtClean="0"/>
              <a:t>года) </a:t>
            </a:r>
            <a:r>
              <a:rPr lang="ru-RU" dirty="0"/>
              <a:t>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7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372D59-596F-4094-BA4D-EED23FCF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B4EC18-FE18-4600-B3F2-09D93EEA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5"/>
            <a:ext cx="7886700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00" b="1" dirty="0">
                <a:solidFill>
                  <a:srgbClr val="FF0000"/>
                </a:solidFill>
              </a:rPr>
              <a:t>В ходе участия России в проекте ФАИР основные средства </a:t>
            </a:r>
            <a:r>
              <a:rPr lang="ru-RU" sz="1500" b="1" dirty="0" smtClean="0">
                <a:solidFill>
                  <a:srgbClr val="FF0000"/>
                </a:solidFill>
              </a:rPr>
              <a:t>вкладываются </a:t>
            </a:r>
            <a:r>
              <a:rPr lang="ru-RU" sz="1500" b="1" dirty="0">
                <a:solidFill>
                  <a:srgbClr val="FF0000"/>
                </a:solidFill>
              </a:rPr>
              <a:t>в развитие высоких технологий в России, развитие институтов и предприятий, выпускающих высокотехнологичную наукоёмкую продукцию. В процессе сооружения ускорительного комплекса и детекторов российские научные организации и промышленные предприятия </a:t>
            </a:r>
            <a:r>
              <a:rPr lang="ru-RU" sz="1500" b="1" dirty="0" smtClean="0">
                <a:solidFill>
                  <a:srgbClr val="FF0000"/>
                </a:solidFill>
              </a:rPr>
              <a:t>уже получили и получат еще </a:t>
            </a:r>
            <a:r>
              <a:rPr lang="ru-RU" sz="1500" b="1" dirty="0">
                <a:solidFill>
                  <a:srgbClr val="FF0000"/>
                </a:solidFill>
              </a:rPr>
              <a:t>заказы на разработку и изготовление высокотехнологичной продукции, а также доступ к зарубежным высоким технологиям</a:t>
            </a:r>
            <a:r>
              <a:rPr lang="ru-RU" sz="1500" b="1" dirty="0" smtClean="0">
                <a:solidFill>
                  <a:srgbClr val="FF0000"/>
                </a:solidFill>
              </a:rPr>
              <a:t>. Уже </a:t>
            </a:r>
            <a:r>
              <a:rPr lang="ru-RU" sz="1800" b="1" dirty="0" smtClean="0">
                <a:solidFill>
                  <a:schemeClr val="tx1"/>
                </a:solidFill>
              </a:rPr>
              <a:t>более 120 млн. евро (в ценах 2005 года!)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1500" b="1" dirty="0">
                <a:solidFill>
                  <a:srgbClr val="FF0000"/>
                </a:solidFill>
              </a:rPr>
              <a:t>в виде контрактов на высокотехнологическую продукцию </a:t>
            </a:r>
            <a:r>
              <a:rPr lang="ru-RU" sz="1500" b="1" dirty="0" smtClean="0">
                <a:solidFill>
                  <a:srgbClr val="FF0000"/>
                </a:solidFill>
              </a:rPr>
              <a:t>вернулись в Россию – в институты ИЯФ СО РАН, </a:t>
            </a:r>
            <a:r>
              <a:rPr lang="ru-RU" sz="1500" b="1" dirty="0">
                <a:solidFill>
                  <a:srgbClr val="FF0000"/>
                </a:solidFill>
              </a:rPr>
              <a:t>НИИЭФА, ОИЯИ</a:t>
            </a:r>
            <a:r>
              <a:rPr lang="ru-RU" sz="1500" b="1" dirty="0" smtClean="0">
                <a:solidFill>
                  <a:srgbClr val="FF0000"/>
                </a:solidFill>
              </a:rPr>
              <a:t>, НИЦ КИ и др. Это </a:t>
            </a:r>
            <a:r>
              <a:rPr lang="ru-RU" sz="1500" b="1" dirty="0">
                <a:solidFill>
                  <a:srgbClr val="FF0000"/>
                </a:solidFill>
              </a:rPr>
              <a:t>доказательство </a:t>
            </a:r>
            <a:r>
              <a:rPr lang="ru-RU" sz="1500" b="1" dirty="0" smtClean="0">
                <a:solidFill>
                  <a:srgbClr val="FF0000"/>
                </a:solidFill>
              </a:rPr>
              <a:t>того, </a:t>
            </a:r>
            <a:r>
              <a:rPr lang="ru-RU" sz="1500" b="1" dirty="0">
                <a:solidFill>
                  <a:srgbClr val="FF0000"/>
                </a:solidFill>
              </a:rPr>
              <a:t>что Россия - высокотехнологический экспортёр. </a:t>
            </a:r>
          </a:p>
          <a:p>
            <a:pPr marL="0" indent="0" algn="just">
              <a:buNone/>
            </a:pPr>
            <a:r>
              <a:rPr lang="ru-RU" sz="1500" b="1" dirty="0">
                <a:solidFill>
                  <a:srgbClr val="7030A0"/>
                </a:solidFill>
              </a:rPr>
              <a:t>Участвуя в проекте ФАИР, Россия приобретает возможность в течение как минимум двух десятилетий получать уникальные новые знания о структуре и свойствах материи, необходимые для решения задач создания научно-технологической базы атомной энергетики нового поколения, а также расширения сферы использования ядерных технологий и поиска перспективных способов использования энергии атомного ядра. Укрепится позиция России на международных рынках высоких технологий наукоемкой продукции в области использования атомной энергии и других областях. Повысится престиж российской науки. Появится возможность подготовки кадров российской науки при проведении исследований на переднем крае науки и на наиболее передовом научном оборудовании.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3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B3A7AC-96C5-4F3D-9530-6D756B55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Страны-участники </a:t>
            </a:r>
            <a:r>
              <a:rPr lang="ru-RU" b="1" dirty="0">
                <a:solidFill>
                  <a:srgbClr val="7030A0"/>
                </a:solidFill>
              </a:rPr>
              <a:t>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EDFE3B-9AB0-472F-A172-C714AA29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5"/>
            <a:ext cx="7886700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00B050"/>
                </a:solidFill>
              </a:rPr>
              <a:t>Участники ФАИР (доля финансирования в процентах):  </a:t>
            </a:r>
            <a:r>
              <a:rPr lang="ru-RU" b="1" i="1" dirty="0">
                <a:solidFill>
                  <a:srgbClr val="FF0000"/>
                </a:solidFill>
              </a:rPr>
              <a:t>Германия 70,23%, Россия 17,45%</a:t>
            </a:r>
            <a:r>
              <a:rPr lang="ru-RU" b="1" i="1" dirty="0">
                <a:solidFill>
                  <a:srgbClr val="00B050"/>
                </a:solidFill>
              </a:rPr>
              <a:t>,  Индия 3,53%, Франция 2,65%, Польша 2,33%, Румыния 1,16%, Словения 1,18%, Швеция  0,98%, Финляндия  0,49%. Ассоциированный член ФАИР: Великобритания.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en-US" dirty="0" smtClean="0"/>
              <a:t>           </a:t>
            </a:r>
            <a:r>
              <a:rPr lang="ru-RU" dirty="0" smtClean="0"/>
              <a:t>В </a:t>
            </a:r>
            <a:r>
              <a:rPr lang="ru-RU" dirty="0"/>
              <a:t>Висбадене, Германия, </a:t>
            </a:r>
            <a:r>
              <a:rPr lang="ru-RU" b="1" dirty="0">
                <a:solidFill>
                  <a:srgbClr val="FF0000"/>
                </a:solidFill>
              </a:rPr>
              <a:t>4 октября 2010 года </a:t>
            </a:r>
            <a:r>
              <a:rPr lang="ru-RU" b="1" dirty="0">
                <a:solidFill>
                  <a:srgbClr val="00B0F0"/>
                </a:solidFill>
              </a:rPr>
              <a:t>9 стран</a:t>
            </a:r>
            <a:r>
              <a:rPr lang="ru-RU" dirty="0"/>
              <a:t>, в том числе по распоряжению Правительства Российской Федерации от 27 февраля 2010 г. N 245-р и </a:t>
            </a:r>
            <a:r>
              <a:rPr lang="ru-RU" b="1" u="sng" dirty="0">
                <a:solidFill>
                  <a:srgbClr val="FF0000"/>
                </a:solidFill>
              </a:rPr>
              <a:t>Россия</a:t>
            </a:r>
            <a:r>
              <a:rPr lang="ru-RU" dirty="0"/>
              <a:t>, подписали международное соглашение о создании в г. Дармштадт (Германия, 25 км от Франкфурта-на-Майне) Европейского центра по исследованию ионов и антипротонов.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9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223103" y="1022320"/>
            <a:ext cx="4038879" cy="5286412"/>
          </a:xfrm>
        </p:spPr>
        <p:txBody>
          <a:bodyPr/>
          <a:lstStyle/>
          <a:p>
            <a:r>
              <a:rPr lang="en-GB" dirty="0" smtClean="0"/>
              <a:t>Steering company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r>
              <a:rPr lang="en-GB" dirty="0" smtClean="0"/>
              <a:t>International Convention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Partners</a:t>
            </a:r>
          </a:p>
          <a:p>
            <a:pPr lvl="1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GmbH</a:t>
            </a:r>
            <a:endParaRPr lang="en-GB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182762" y="5256696"/>
            <a:ext cx="8843397" cy="861009"/>
            <a:chOff x="192088" y="2073388"/>
            <a:chExt cx="8843397" cy="861009"/>
          </a:xfrm>
        </p:grpSpPr>
        <p:sp>
          <p:nvSpPr>
            <p:cNvPr id="4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5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France</a:t>
              </a:r>
            </a:p>
          </p:txBody>
        </p:sp>
        <p:pic>
          <p:nvPicPr>
            <p:cNvPr id="6" name="Picture 10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61532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India</a:t>
              </a:r>
            </a:p>
          </p:txBody>
        </p:sp>
        <p:pic>
          <p:nvPicPr>
            <p:cNvPr id="8" name="Picture 1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9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Finland</a:t>
              </a:r>
            </a:p>
          </p:txBody>
        </p:sp>
        <p:pic>
          <p:nvPicPr>
            <p:cNvPr id="10" name="Picture 19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1" name="Picture 22"/>
            <p:cNvPicPr preferRelativeResize="0"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5" b="-595"/>
            <a:stretch/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2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Germany</a:t>
              </a:r>
            </a:p>
          </p:txBody>
        </p:sp>
        <p:pic>
          <p:nvPicPr>
            <p:cNvPr id="13" name="Picture 34"/>
            <p:cNvPicPr preferRelativeResize="0"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6" r="10181" b="-2686"/>
            <a:stretch/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4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15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UK </a:t>
              </a:r>
            </a:p>
          </p:txBody>
        </p:sp>
        <p:pic>
          <p:nvPicPr>
            <p:cNvPr id="16" name="Picture 46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7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Romania</a:t>
              </a:r>
            </a:p>
          </p:txBody>
        </p:sp>
        <p:pic>
          <p:nvPicPr>
            <p:cNvPr id="18" name="Picture 52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9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20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21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2" name="Picture 94" descr="romania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3" name="Picture 28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</p:grpSp>
      <p:pic>
        <p:nvPicPr>
          <p:cNvPr id="25" name="Picture 4" descr="2_GSI_FAIR_Gruendung_Gruppe_72dp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754" y="1737677"/>
            <a:ext cx="6261494" cy="32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6288419" y="1368345"/>
            <a:ext cx="2106954" cy="36933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Wiesbaden, 2010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 flipH="1">
            <a:off x="9468542" y="7389440"/>
            <a:ext cx="216025" cy="432048"/>
          </a:xfrm>
        </p:spPr>
        <p:txBody>
          <a:bodyPr/>
          <a:lstStyle/>
          <a:p>
            <a:pPr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445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DA4B95-B986-4A32-90AB-A0EB617C8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Общая схема ФАИР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185E733-5D33-49D8-B1D8-DEFC29163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686877"/>
            <a:ext cx="6696743" cy="54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 ФАИР в будущем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14"/>
          <p:cNvGrpSpPr/>
          <p:nvPr/>
        </p:nvGrpSpPr>
        <p:grpSpPr>
          <a:xfrm>
            <a:off x="3735" y="620689"/>
            <a:ext cx="9136529" cy="5285254"/>
            <a:chOff x="3736" y="1986745"/>
            <a:chExt cx="9136529" cy="43474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736" y="1986745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lum bright="-14000" contrast="61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605" y="2186891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551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69E3F3-EA10-4A1C-9F03-BB465D0C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Состояние сооружения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A8C01B9-549C-47D6-8824-735194F5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3" y="836712"/>
            <a:ext cx="7778530" cy="417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F94291-3138-42AE-B1B1-F243C9A07B27}"/>
              </a:ext>
            </a:extLst>
          </p:cNvPr>
          <p:cNvSpPr txBox="1"/>
          <p:nvPr/>
        </p:nvSpPr>
        <p:spPr>
          <a:xfrm>
            <a:off x="522893" y="5445224"/>
            <a:ext cx="8098213" cy="38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>
                <a:latin typeface="+mj-lt"/>
              </a:rPr>
              <a:t>Сооружение тоннеля сверхпроводящего </a:t>
            </a:r>
            <a:r>
              <a:rPr lang="ru-RU" dirty="0" smtClean="0">
                <a:latin typeface="+mj-lt"/>
              </a:rPr>
              <a:t>ускорителя SIS </a:t>
            </a:r>
            <a:r>
              <a:rPr lang="ru-RU" dirty="0">
                <a:latin typeface="+mj-lt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394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54441A-8817-4763-8D4E-14BF299B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Уникальность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D3EA54-6F0A-42E7-A442-B74C09A7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7903790" cy="5256583"/>
          </a:xfrm>
        </p:spPr>
        <p:txBody>
          <a:bodyPr/>
          <a:lstStyle/>
          <a:p>
            <a:r>
              <a:rPr lang="ru-RU" sz="1300" b="1" dirty="0"/>
              <a:t>Проект ФАИР представляет значительный научный и практический интерес, открывая возможность получения </a:t>
            </a:r>
            <a:r>
              <a:rPr lang="ru-RU" sz="1300" b="1" dirty="0">
                <a:solidFill>
                  <a:srgbClr val="FF0000"/>
                </a:solidFill>
              </a:rPr>
              <a:t>новых фундаментальных знаний о структуре и свойствах материи</a:t>
            </a:r>
            <a:r>
              <a:rPr lang="ru-RU" sz="1300" b="1" dirty="0"/>
              <a:t> и способствуя подготовке </a:t>
            </a:r>
            <a:r>
              <a:rPr lang="ru-RU" sz="1300" b="1" dirty="0">
                <a:solidFill>
                  <a:srgbClr val="FF0000"/>
                </a:solidFill>
              </a:rPr>
              <a:t>кадров молодых ученых, инженеров</a:t>
            </a:r>
            <a:r>
              <a:rPr lang="ru-RU" sz="1300" b="1" dirty="0"/>
              <a:t>, а также </a:t>
            </a:r>
            <a:r>
              <a:rPr lang="ru-RU" sz="1300" b="1" dirty="0">
                <a:solidFill>
                  <a:srgbClr val="FF0000"/>
                </a:solidFill>
              </a:rPr>
              <a:t>развитию IT- технологий</a:t>
            </a:r>
            <a:r>
              <a:rPr lang="ru-RU" sz="1300" b="1" dirty="0"/>
              <a:t>. Эксперименты на ускорительном комплексе ФАИР позволят сделать новый шаг в изучении структуры ядра с использованием пучков стабильных ионов, а также пучков короткоживущих (радиоактивных) экзотических ядер, далёких от границы стабильности. </a:t>
            </a:r>
          </a:p>
          <a:p>
            <a:r>
              <a:rPr lang="ru-RU" sz="1300" b="1" dirty="0"/>
              <a:t>Отличительной особенностью создаваемого комплекса ФАИР является </a:t>
            </a:r>
            <a:r>
              <a:rPr lang="ru-RU" sz="1300" b="1" dirty="0">
                <a:solidFill>
                  <a:srgbClr val="FF0000"/>
                </a:solidFill>
              </a:rPr>
              <a:t>наличие высокоинтенсивных первичных и вторичных пучков стабильных и радиоактивных ядер, а также пучков антипротонов, превышающих существующие в настоящее время в мире пучки по интенсивности в 100 – 10 000 раз.</a:t>
            </a:r>
            <a:r>
              <a:rPr lang="ru-RU" sz="1300" b="1" dirty="0"/>
              <a:t> Комбинация высокой интенсивности с высокой фазовой плотностью пучков тяжелых ионов дадут возможность исследовать </a:t>
            </a:r>
            <a:r>
              <a:rPr lang="ru-RU" sz="1300" b="1" dirty="0" err="1"/>
              <a:t>деконфайнмент</a:t>
            </a:r>
            <a:r>
              <a:rPr lang="ru-RU" sz="1300" b="1" dirty="0"/>
              <a:t> кварков и свойства кварк-глюонной плазмы в новых, ранее недоступных участках фазовой диаграммы ядерной материи. Использование интенсивных антипротонных пучков даст новый импульс исследованиям структуры адронов, теории сильных взаимодействий в рамках квантовой </a:t>
            </a:r>
            <a:r>
              <a:rPr lang="ru-RU" sz="1300" b="1" dirty="0" err="1"/>
              <a:t>хромодинамики</a:t>
            </a:r>
            <a:r>
              <a:rPr lang="ru-RU" sz="1300" b="1" dirty="0"/>
              <a:t>, </a:t>
            </a:r>
            <a:r>
              <a:rPr lang="ru-RU" sz="1300" b="1" dirty="0">
                <a:solidFill>
                  <a:srgbClr val="FF0000"/>
                </a:solidFill>
              </a:rPr>
              <a:t>поиску новых форм материи</a:t>
            </a:r>
            <a:r>
              <a:rPr lang="ru-RU" sz="1300" b="1" dirty="0"/>
              <a:t> (</a:t>
            </a:r>
            <a:r>
              <a:rPr lang="ru-RU" sz="1300" b="1" dirty="0" err="1"/>
              <a:t>глюболов</a:t>
            </a:r>
            <a:r>
              <a:rPr lang="ru-RU" sz="1300" b="1" dirty="0"/>
              <a:t>, гибридов и др.). </a:t>
            </a:r>
          </a:p>
          <a:p>
            <a:r>
              <a:rPr lang="ru-RU" sz="1300" b="1" dirty="0"/>
              <a:t>Уникальная </a:t>
            </a:r>
            <a:r>
              <a:rPr lang="ru-RU" sz="1300" b="1" dirty="0">
                <a:solidFill>
                  <a:srgbClr val="FF0000"/>
                </a:solidFill>
              </a:rPr>
              <a:t>комбинация интенсивных импульсных пучков тяжелых ионов с </a:t>
            </a:r>
            <a:r>
              <a:rPr lang="ru-RU" sz="1300" b="1" dirty="0" err="1">
                <a:solidFill>
                  <a:srgbClr val="FF0000"/>
                </a:solidFill>
              </a:rPr>
              <a:t>петаваттным</a:t>
            </a:r>
            <a:r>
              <a:rPr lang="ru-RU" sz="1300" b="1" dirty="0">
                <a:solidFill>
                  <a:srgbClr val="FF0000"/>
                </a:solidFill>
              </a:rPr>
              <a:t> лазером </a:t>
            </a:r>
            <a:r>
              <a:rPr lang="ru-RU" sz="1300" b="1" dirty="0"/>
              <a:t>позволит проводить эксперименты по физике сверхплотной, неидеальной электромагнитной плазмы в областях фазовой диаграммы экстремального состояния вещества, труднодоступных для других экспериментальных методик. Атомная физика, </a:t>
            </a:r>
            <a:r>
              <a:rPr lang="ru-RU" sz="1300" b="1" dirty="0">
                <a:solidFill>
                  <a:srgbClr val="FF0000"/>
                </a:solidFill>
              </a:rPr>
              <a:t>квантовая электродинамика при сверхсильных электромагнитных полях</a:t>
            </a:r>
            <a:r>
              <a:rPr lang="ru-RU" sz="1300" b="1" dirty="0"/>
              <a:t>, а также  </a:t>
            </a:r>
            <a:r>
              <a:rPr lang="ru-RU" sz="1300" b="1" u="sng" dirty="0">
                <a:solidFill>
                  <a:srgbClr val="FF0000"/>
                </a:solidFill>
              </a:rPr>
              <a:t>прикладные исследования по радиационному материаловедению, медицине и биологии </a:t>
            </a:r>
            <a:r>
              <a:rPr lang="ru-RU" sz="1300" b="1" dirty="0"/>
              <a:t>получат дальнейшее развитие на установках ФАИР с использованием пучков тяжелых ионов с большим зарядом и антипротонов.</a:t>
            </a:r>
          </a:p>
          <a:p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7689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panose="020B0604020202020204" pitchFamily="34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altLang="ru-RU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panose="020B0604020202020204" pitchFamily="34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altLang="ru-RU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3293</Words>
  <Application>Microsoft Office PowerPoint</Application>
  <PresentationFormat>Экран (4:3)</PresentationFormat>
  <Paragraphs>253</Paragraphs>
  <Slides>33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Оформление по умолчанию</vt:lpstr>
      <vt:lpstr>Состояние сооружения, программа исследований и перспективы  использования Европейского центра по исследованию ионов и антипротонов  (ФАИР)  </vt:lpstr>
      <vt:lpstr>Содержание</vt:lpstr>
      <vt:lpstr>Проект ФАИР </vt:lpstr>
      <vt:lpstr>Страны-участники ФАИР</vt:lpstr>
      <vt:lpstr>FAIR GmbH</vt:lpstr>
      <vt:lpstr>Общая схема ФАИР</vt:lpstr>
      <vt:lpstr>Комплекс ФАИР в будущем </vt:lpstr>
      <vt:lpstr>Состояние сооружения</vt:lpstr>
      <vt:lpstr>Уникальность ФАИР</vt:lpstr>
      <vt:lpstr>Фундаментальная наука в ФАИР</vt:lpstr>
      <vt:lpstr>Роль фундаментальных исследований</vt:lpstr>
      <vt:lpstr>Вызовы при создании проекта ФАИР</vt:lpstr>
      <vt:lpstr>Российские институты в создании ускорительного комплекса ФАИР </vt:lpstr>
      <vt:lpstr>Участие Российской Федерации в проекте ФАИР</vt:lpstr>
      <vt:lpstr>The 4 Scientific Pillars of FAIR</vt:lpstr>
      <vt:lpstr>Российские институты в эксперименте NuSTAR</vt:lpstr>
      <vt:lpstr>NUSTAR</vt:lpstr>
      <vt:lpstr>Российские институты в эксперименте CBM</vt:lpstr>
      <vt:lpstr>Эксперимент                       СВМ</vt:lpstr>
      <vt:lpstr>Эксперимент PANDA</vt:lpstr>
      <vt:lpstr>Экспериментальная установка  PANDA</vt:lpstr>
      <vt:lpstr>Российские институты в эксперименте PANDA</vt:lpstr>
      <vt:lpstr>Российские институты в эксперименте APPA</vt:lpstr>
      <vt:lpstr>Презентация PowerPoint</vt:lpstr>
      <vt:lpstr>Радиобиология и материаловедение в АРРА</vt:lpstr>
      <vt:lpstr>Презентация PowerPoint</vt:lpstr>
      <vt:lpstr>Презентация PowerPoint</vt:lpstr>
      <vt:lpstr>Перспективы использования «Европейского центра по исследованию ионов и антипротонов</vt:lpstr>
      <vt:lpstr>Перспективы в Технологиях</vt:lpstr>
      <vt:lpstr>FAIR Science Sketch</vt:lpstr>
      <vt:lpstr>Стройка ФАИР летом 2021 года</vt:lpstr>
      <vt:lpstr>Возврат денег в Россию на высокотехнологичные контракты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Status-report of  the IHEP-Protvino group activity  in the PANDA PWO-calorimeter</dc:title>
  <dc:creator>vasily.mochalov vasily.mochalov</dc:creator>
  <cp:lastModifiedBy>user</cp:lastModifiedBy>
  <cp:revision>186</cp:revision>
  <dcterms:modified xsi:type="dcterms:W3CDTF">2021-10-06T12:01:55Z</dcterms:modified>
</cp:coreProperties>
</file>