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44" r:id="rId2"/>
  </p:sldMasterIdLst>
  <p:notesMasterIdLst>
    <p:notesMasterId r:id="rId2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0" r:id="rId14"/>
    <p:sldId id="269" r:id="rId15"/>
    <p:sldId id="268" r:id="rId16"/>
    <p:sldId id="271" r:id="rId17"/>
    <p:sldId id="272" r:id="rId18"/>
    <p:sldId id="273" r:id="rId19"/>
    <p:sldId id="277" r:id="rId20"/>
    <p:sldId id="274" r:id="rId21"/>
    <p:sldId id="275" r:id="rId22"/>
    <p:sldId id="276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704" autoAdjust="0"/>
  </p:normalViewPr>
  <p:slideViewPr>
    <p:cSldViewPr>
      <p:cViewPr>
        <p:scale>
          <a:sx n="80" d="100"/>
          <a:sy n="80" d="100"/>
        </p:scale>
        <p:origin x="-1002" y="3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A7A704-9F1C-4FD3-85D1-57AF2D7FD0E8}" type="datetimeFigureOut">
              <a:rPr lang="en-US" smtClean="0"/>
              <a:pPr/>
              <a:t>9/21/2014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EBFB8C-BBFF-4397-A51C-1E92596422A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Совет. Добавьте сюда свои заметки докладчика.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Совет. Добавьте сюда свои заметки докладчика.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Совет. Добавьте сюда свои заметки докладчика.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Совет. Добавьте сюда свои заметки докладчика.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5608" y="435936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noProof="1" smtClean="0"/>
              <a:t>Образец заголовка</a:t>
            </a:r>
            <a:endParaRPr lang="en-US" dirty="0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/>
          <a:lstStyle>
            <a:lvl1pPr marL="7315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noProof="1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0A4771-C6EF-4B99-81F4-D30BE4E017A0}" type="datetimeFigureOut">
              <a:rPr lang="en-US" smtClean="0"/>
              <a:pPr/>
              <a:t>9/21/2014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0B41CA-569D-40E7-8E58-026C0338B2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50000" t="50000" r="100000" b="1250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0A4771-C6EF-4B99-81F4-D30BE4E017A0}" type="datetimeFigureOut">
              <a:rPr lang="en-US" smtClean="0"/>
              <a:pPr/>
              <a:t>9/21/2014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0B41CA-569D-40E7-8E58-026C0338B2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0A4771-C6EF-4B99-81F4-D30BE4E017A0}" type="datetimeFigureOut">
              <a:rPr lang="en-US" smtClean="0"/>
              <a:pPr/>
              <a:t>9/21/2014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0B41CA-569D-40E7-8E58-026C0338B2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0A4771-C6EF-4B99-81F4-D30BE4E017A0}" type="datetimeFigureOut">
              <a:rPr lang="en-US" smtClean="0"/>
              <a:pPr/>
              <a:t>9/21/2014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0B41CA-569D-40E7-8E58-026C0338B2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100138"/>
            <a:ext cx="6400800" cy="1509712"/>
          </a:xfrm>
        </p:spPr>
        <p:txBody>
          <a:bodyPr anchor="b"/>
          <a:lstStyle>
            <a:lvl1pPr marL="27432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0A4771-C6EF-4B99-81F4-D30BE4E017A0}" type="datetimeFigureOut">
              <a:rPr lang="en-US" smtClean="0"/>
              <a:pPr/>
              <a:t>9/21/2014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0B41CA-569D-40E7-8E58-026C0338B2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50000" t="50000" r="100000" b="1250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e 8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85000" t="100000" r="1000000" b="30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33974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0A4771-C6EF-4B99-81F4-D30BE4E017A0}" type="datetimeFigureOut">
              <a:rPr lang="en-US" smtClean="0"/>
              <a:pPr/>
              <a:t>9/21/2014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0B41CA-569D-40E7-8E58-026C0338B2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283464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283464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0A4771-C6EF-4B99-81F4-D30BE4E017A0}" type="datetimeFigureOut">
              <a:rPr lang="en-US" smtClean="0"/>
              <a:pPr/>
              <a:t>9/21/2014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0B41CA-569D-40E7-8E58-026C0338B2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0A4771-C6EF-4B99-81F4-D30BE4E017A0}" type="datetimeFigureOut">
              <a:rPr lang="en-US" smtClean="0"/>
              <a:pPr/>
              <a:t>9/21/2014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0B41CA-569D-40E7-8E58-026C0338B2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0A4771-C6EF-4B99-81F4-D30BE4E017A0}" type="datetimeFigureOut">
              <a:rPr lang="en-US" smtClean="0"/>
              <a:pPr/>
              <a:t>9/21/2014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0B41CA-569D-40E7-8E58-026C0338B2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35100"/>
            <a:ext cx="3810000" cy="698500"/>
          </a:xfrm>
        </p:spPr>
        <p:txBody>
          <a:bodyPr/>
          <a:lstStyle>
            <a:lvl1pPr marL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0A4771-C6EF-4B99-81F4-D30BE4E017A0}" type="datetimeFigureOut">
              <a:rPr lang="en-US" smtClean="0"/>
              <a:pPr/>
              <a:t>9/21/2014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0B41CA-569D-40E7-8E58-026C0338B2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0A4771-C6EF-4B99-81F4-D30BE4E017A0}" type="datetimeFigureOut">
              <a:rPr lang="en-US" smtClean="0"/>
              <a:pPr/>
              <a:t>9/21/2014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0B41CA-569D-40E7-8E58-026C0338B2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0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latinLnBrk="0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hape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85000" t="100000" r="1000000" b="30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noProof="1" smtClean="0"/>
              <a:t>Образец заголовка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  <a:endParaRPr lang="en-US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algn="r"/>
            <a:fld id="{D80A4771-C6EF-4B99-81F4-D30BE4E017A0}" type="datetimeFigureOut">
              <a:rPr lang="en-US" smtClean="0"/>
              <a:pPr algn="r"/>
              <a:t>9/21/2014</a:t>
            </a:fld>
            <a:endParaRPr lang="en-US" sz="120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>
              <a:defRPr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>
              <a:defRPr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algn="ctr"/>
            <a:fld id="{990B41CA-569D-40E7-8E58-026C0338B2C8}" type="slidenum">
              <a:rPr lang="en-US" smtClean="0"/>
              <a:pPr algn="ctr"/>
              <a:t>‹#›</a:t>
            </a:fld>
            <a:endParaRPr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sz="44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ts val="3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ts val="3000"/>
        </a:lnSpc>
        <a:spcBef>
          <a:spcPts val="550"/>
        </a:spcBef>
        <a:buClr>
          <a:schemeClr val="accent1"/>
        </a:buClr>
        <a:buFont typeface="Verdana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ts val="2800"/>
        </a:lnSpc>
        <a:spcBef>
          <a:spcPct val="20000"/>
        </a:spcBef>
        <a:buClr>
          <a:schemeClr val="accent2"/>
        </a:buClr>
        <a:buFont typeface="Wingdings 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spcBef>
          <a:spcPct val="20000"/>
        </a:spcBef>
        <a:buClr>
          <a:schemeClr val="accent5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5608" y="1762470"/>
            <a:ext cx="7406640" cy="147218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Предварительные результаты деятельности группы ИЦФР в ИФВЭ (2014 год)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2560" y="3176598"/>
            <a:ext cx="7406640" cy="1752600"/>
          </a:xfrm>
        </p:spPr>
        <p:txBody>
          <a:bodyPr/>
          <a:lstStyle/>
          <a:p>
            <a:r>
              <a:rPr lang="ru-RU" dirty="0" smtClean="0"/>
              <a:t>Морозов Дмитрий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-285776"/>
            <a:ext cx="7498080" cy="1143000"/>
          </a:xfrm>
        </p:spPr>
        <p:txBody>
          <a:bodyPr/>
          <a:lstStyle/>
          <a:p>
            <a:r>
              <a:rPr lang="ru-RU" dirty="0" smtClean="0"/>
              <a:t>Физика. Моделирование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2976" y="785794"/>
            <a:ext cx="7786742" cy="5715040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ru-RU" b="1" dirty="0" smtClean="0"/>
              <a:t>Реконструкция :</a:t>
            </a:r>
            <a:endParaRPr lang="ru-RU" sz="2000" b="1" dirty="0" smtClean="0"/>
          </a:p>
          <a:p>
            <a:pPr lvl="0">
              <a:lnSpc>
                <a:spcPct val="120000"/>
              </a:lnSpc>
            </a:pPr>
            <a:r>
              <a:rPr lang="ru-RU" dirty="0" smtClean="0"/>
              <a:t>реконструкция  J/</a:t>
            </a:r>
            <a:r>
              <a:rPr lang="el-GR" dirty="0" smtClean="0"/>
              <a:t>ψ</a:t>
            </a:r>
            <a:r>
              <a:rPr lang="ru-RU" dirty="0" smtClean="0"/>
              <a:t>-кандидатов:</a:t>
            </a:r>
            <a:endParaRPr lang="ru-RU" sz="2000" dirty="0" smtClean="0"/>
          </a:p>
          <a:p>
            <a:pPr lvl="1">
              <a:lnSpc>
                <a:spcPct val="120000"/>
              </a:lnSpc>
            </a:pPr>
            <a:r>
              <a:rPr lang="ru-RU" dirty="0" smtClean="0"/>
              <a:t>выбор кандидатов в электроны и позитроны</a:t>
            </a:r>
            <a:endParaRPr lang="ru-RU" sz="1800" dirty="0" smtClean="0"/>
          </a:p>
          <a:p>
            <a:pPr lvl="1">
              <a:lnSpc>
                <a:spcPct val="120000"/>
              </a:lnSpc>
            </a:pPr>
            <a:r>
              <a:rPr lang="ru-RU" dirty="0" smtClean="0"/>
              <a:t>комбинирование пар электрон-позитрон для формирования J/</a:t>
            </a:r>
            <a:r>
              <a:rPr lang="el-GR" dirty="0" smtClean="0"/>
              <a:t>ψ </a:t>
            </a:r>
            <a:r>
              <a:rPr lang="ru-RU" sz="1800" dirty="0" smtClean="0"/>
              <a:t>-</a:t>
            </a:r>
            <a:r>
              <a:rPr lang="ru-RU" dirty="0" smtClean="0"/>
              <a:t> кандидатов,</a:t>
            </a:r>
            <a:endParaRPr lang="ru-RU" sz="1800" dirty="0" smtClean="0"/>
          </a:p>
          <a:p>
            <a:pPr lvl="1">
              <a:lnSpc>
                <a:spcPct val="120000"/>
              </a:lnSpc>
            </a:pPr>
            <a:r>
              <a:rPr lang="ru-RU" dirty="0" smtClean="0"/>
              <a:t>кинематический </a:t>
            </a:r>
            <a:r>
              <a:rPr lang="ru-RU" dirty="0" err="1" smtClean="0"/>
              <a:t>фит</a:t>
            </a:r>
            <a:r>
              <a:rPr lang="ru-RU" dirty="0" smtClean="0"/>
              <a:t>  на вершину распада </a:t>
            </a:r>
            <a:r>
              <a:rPr lang="ru-RU" sz="1800" dirty="0" smtClean="0"/>
              <a:t>,</a:t>
            </a:r>
          </a:p>
          <a:p>
            <a:pPr lvl="1">
              <a:lnSpc>
                <a:spcPct val="120000"/>
              </a:lnSpc>
            </a:pPr>
            <a:r>
              <a:rPr lang="ru-RU" dirty="0" smtClean="0"/>
              <a:t>критерий отбора на уровень достоверности фита: </a:t>
            </a:r>
            <a:r>
              <a:rPr lang="ru-RU" dirty="0" err="1" smtClean="0"/>
              <a:t>P</a:t>
            </a:r>
            <a:r>
              <a:rPr lang="ru-RU" baseline="-25000" dirty="0" err="1" smtClean="0"/>
              <a:t>J/ψ </a:t>
            </a:r>
            <a:r>
              <a:rPr lang="ru-RU" dirty="0" smtClean="0"/>
              <a:t>&gt; 0.01,</a:t>
            </a:r>
            <a:endParaRPr lang="ru-RU" sz="2000" dirty="0" smtClean="0"/>
          </a:p>
          <a:p>
            <a:pPr lvl="1">
              <a:lnSpc>
                <a:spcPct val="120000"/>
              </a:lnSpc>
            </a:pPr>
            <a:r>
              <a:rPr lang="ru-RU" dirty="0" smtClean="0"/>
              <a:t>критерий отбора на «массовое окно»: инвариантная масса пары электрон-позитрон 2.95 ГэВ/с</a:t>
            </a:r>
            <a:r>
              <a:rPr lang="ru-RU" baseline="30000" dirty="0" smtClean="0"/>
              <a:t>2</a:t>
            </a:r>
            <a:r>
              <a:rPr lang="ru-RU" dirty="0" smtClean="0"/>
              <a:t> ≤ M</a:t>
            </a:r>
            <a:r>
              <a:rPr lang="ru-RU" baseline="-25000" dirty="0" smtClean="0"/>
              <a:t> </a:t>
            </a:r>
            <a:r>
              <a:rPr lang="ru-RU" baseline="-25000" dirty="0" err="1" smtClean="0"/>
              <a:t>e+e</a:t>
            </a:r>
            <a:r>
              <a:rPr lang="ru-RU" baseline="-25000" dirty="0" smtClean="0"/>
              <a:t>-</a:t>
            </a:r>
            <a:r>
              <a:rPr lang="ru-RU" dirty="0" smtClean="0"/>
              <a:t> ≤ 3.25 ГэВ/с</a:t>
            </a:r>
            <a:r>
              <a:rPr lang="ru-RU" baseline="30000" dirty="0" smtClean="0"/>
              <a:t>2</a:t>
            </a:r>
            <a:r>
              <a:rPr lang="ru-RU" dirty="0" smtClean="0"/>
              <a:t>;</a:t>
            </a:r>
            <a:endParaRPr lang="ru-RU" sz="2000" dirty="0" smtClean="0"/>
          </a:p>
          <a:p>
            <a:pPr lvl="0">
              <a:lnSpc>
                <a:spcPct val="120000"/>
              </a:lnSpc>
            </a:pPr>
            <a:r>
              <a:rPr lang="ru-RU" dirty="0" smtClean="0"/>
              <a:t>реконструкция </a:t>
            </a:r>
            <a:r>
              <a:rPr lang="el-GR" dirty="0" smtClean="0"/>
              <a:t>π</a:t>
            </a:r>
            <a:r>
              <a:rPr lang="ru-RU" baseline="30000" dirty="0" smtClean="0"/>
              <a:t>0</a:t>
            </a:r>
            <a:r>
              <a:rPr lang="ru-RU" sz="2000" baseline="30000" dirty="0" smtClean="0"/>
              <a:t>-</a:t>
            </a:r>
            <a:r>
              <a:rPr lang="ru-RU" dirty="0" smtClean="0"/>
              <a:t>кандидатов:</a:t>
            </a:r>
            <a:endParaRPr lang="ru-RU" sz="2000" dirty="0" smtClean="0"/>
          </a:p>
          <a:p>
            <a:pPr lvl="1">
              <a:lnSpc>
                <a:spcPct val="120000"/>
              </a:lnSpc>
            </a:pPr>
            <a:r>
              <a:rPr lang="ru-RU" dirty="0" smtClean="0"/>
              <a:t>выбор кандидатов в фотоны,</a:t>
            </a:r>
            <a:endParaRPr lang="ru-RU" sz="1800" dirty="0" smtClean="0"/>
          </a:p>
          <a:p>
            <a:pPr lvl="1">
              <a:lnSpc>
                <a:spcPct val="120000"/>
              </a:lnSpc>
            </a:pPr>
            <a:r>
              <a:rPr lang="ru-RU" dirty="0" smtClean="0"/>
              <a:t>комбинирование пар фотонов для формирования </a:t>
            </a:r>
            <a:r>
              <a:rPr lang="el-GR" sz="2900" dirty="0" smtClean="0"/>
              <a:t>π</a:t>
            </a:r>
            <a:r>
              <a:rPr lang="ru-RU" sz="2900" baseline="30000" dirty="0" smtClean="0"/>
              <a:t>0</a:t>
            </a:r>
            <a:r>
              <a:rPr lang="ru-RU" sz="1800" dirty="0" smtClean="0"/>
              <a:t>-</a:t>
            </a:r>
            <a:r>
              <a:rPr lang="ru-RU" dirty="0" smtClean="0"/>
              <a:t>кандидатов</a:t>
            </a:r>
            <a:r>
              <a:rPr lang="ru-RU" dirty="0" smtClean="0"/>
              <a:t>,</a:t>
            </a:r>
            <a:endParaRPr lang="ru-RU" sz="1800" dirty="0" smtClean="0"/>
          </a:p>
          <a:p>
            <a:pPr lvl="1">
              <a:lnSpc>
                <a:spcPct val="120000"/>
              </a:lnSpc>
            </a:pPr>
            <a:r>
              <a:rPr lang="ru-RU" dirty="0" smtClean="0"/>
              <a:t>критерий отбора E</a:t>
            </a:r>
            <a:r>
              <a:rPr lang="ru-RU" baseline="-25000" dirty="0" smtClean="0"/>
              <a:t>γ1</a:t>
            </a:r>
            <a:r>
              <a:rPr lang="ru-RU" dirty="0" smtClean="0"/>
              <a:t> +E</a:t>
            </a:r>
            <a:r>
              <a:rPr lang="ru-RU" baseline="-25000" dirty="0" smtClean="0"/>
              <a:t>γ2</a:t>
            </a:r>
            <a:r>
              <a:rPr lang="ru-RU" dirty="0" smtClean="0"/>
              <a:t> &gt; M</a:t>
            </a:r>
            <a:r>
              <a:rPr lang="ru-RU" baseline="-25000" dirty="0" smtClean="0"/>
              <a:t>π0</a:t>
            </a:r>
            <a:r>
              <a:rPr lang="ru-RU" dirty="0" smtClean="0"/>
              <a:t>,</a:t>
            </a:r>
            <a:endParaRPr lang="ru-RU" sz="1800" dirty="0" smtClean="0"/>
          </a:p>
          <a:p>
            <a:pPr lvl="1">
              <a:lnSpc>
                <a:spcPct val="120000"/>
              </a:lnSpc>
            </a:pPr>
            <a:r>
              <a:rPr lang="ru-RU" dirty="0" smtClean="0"/>
              <a:t>критерий отбора на асимметрию по энергиям фотонов ,</a:t>
            </a:r>
            <a:endParaRPr lang="ru-RU" sz="1800" dirty="0" smtClean="0"/>
          </a:p>
          <a:p>
            <a:pPr lvl="1">
              <a:lnSpc>
                <a:spcPct val="120000"/>
              </a:lnSpc>
            </a:pPr>
            <a:r>
              <a:rPr lang="ru-RU" dirty="0" smtClean="0"/>
              <a:t>критерий отбора на «массовое окно»: инвариантная масса пары фотонов </a:t>
            </a:r>
            <a:endParaRPr lang="ru-RU" dirty="0" smtClean="0"/>
          </a:p>
          <a:p>
            <a:pPr lvl="1">
              <a:lnSpc>
                <a:spcPct val="120000"/>
              </a:lnSpc>
              <a:buNone/>
            </a:pPr>
            <a:r>
              <a:rPr lang="ru-RU" dirty="0" smtClean="0"/>
              <a:t>110 </a:t>
            </a:r>
            <a:r>
              <a:rPr lang="ru-RU" dirty="0" smtClean="0"/>
              <a:t>МэВ/с</a:t>
            </a:r>
            <a:r>
              <a:rPr lang="ru-RU" baseline="30000" dirty="0" smtClean="0"/>
              <a:t>2</a:t>
            </a:r>
            <a:r>
              <a:rPr lang="ru-RU" dirty="0" smtClean="0"/>
              <a:t> ≤ M</a:t>
            </a:r>
            <a:r>
              <a:rPr lang="ru-RU" baseline="-25000" dirty="0" smtClean="0"/>
              <a:t> </a:t>
            </a:r>
            <a:r>
              <a:rPr lang="ru-RU" baseline="-25000" dirty="0" err="1" smtClean="0"/>
              <a:t>γγ</a:t>
            </a:r>
            <a:r>
              <a:rPr lang="ru-RU" dirty="0" err="1" smtClean="0"/>
              <a:t> </a:t>
            </a:r>
            <a:r>
              <a:rPr lang="ru-RU" dirty="0" smtClean="0"/>
              <a:t>≤ 160 ГэВ/с</a:t>
            </a:r>
            <a:r>
              <a:rPr lang="ru-RU" baseline="30000" dirty="0" smtClean="0"/>
              <a:t>2</a:t>
            </a:r>
            <a:r>
              <a:rPr lang="ru-RU" dirty="0" smtClean="0"/>
              <a:t>;</a:t>
            </a:r>
            <a:endParaRPr lang="ru-RU" sz="1800" dirty="0" smtClean="0"/>
          </a:p>
          <a:p>
            <a:pPr lvl="0">
              <a:lnSpc>
                <a:spcPct val="120000"/>
              </a:lnSpc>
            </a:pPr>
            <a:r>
              <a:rPr lang="ru-RU" dirty="0" smtClean="0"/>
              <a:t>комбинирование  и пар -кандидатов для формирования </a:t>
            </a:r>
            <a:r>
              <a:rPr lang="ru-RU" i="1" dirty="0" smtClean="0"/>
              <a:t>h</a:t>
            </a:r>
            <a:r>
              <a:rPr lang="ru-RU" i="1" baseline="-25000" dirty="0" smtClean="0"/>
              <a:t>c</a:t>
            </a:r>
            <a:r>
              <a:rPr lang="ru-RU" dirty="0" smtClean="0"/>
              <a:t>-кандидатов;</a:t>
            </a:r>
            <a:endParaRPr lang="ru-RU" sz="2000" dirty="0" smtClean="0"/>
          </a:p>
          <a:p>
            <a:pPr lvl="0">
              <a:lnSpc>
                <a:spcPct val="120000"/>
              </a:lnSpc>
            </a:pPr>
            <a:r>
              <a:rPr lang="ru-RU" dirty="0" smtClean="0"/>
              <a:t>кинематический 4С-фит на 4х-импульс начального состояния </a:t>
            </a:r>
            <a:r>
              <a:rPr lang="ru-RU" i="1" dirty="0" err="1" smtClean="0"/>
              <a:t>h</a:t>
            </a:r>
            <a:r>
              <a:rPr lang="ru-RU" i="1" baseline="-25000" dirty="0" err="1" smtClean="0"/>
              <a:t>c</a:t>
            </a:r>
            <a:r>
              <a:rPr lang="ru-RU" i="1" baseline="-25000" dirty="0" smtClean="0"/>
              <a:t> </a:t>
            </a:r>
            <a:r>
              <a:rPr lang="ru-RU" dirty="0" smtClean="0"/>
              <a:t>.</a:t>
            </a:r>
            <a:endParaRPr lang="ru-RU" sz="20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8828" y="-24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Моделирование. Сигнал</a:t>
            </a:r>
            <a:r>
              <a:rPr lang="en-US" dirty="0" smtClean="0"/>
              <a:t>. J/</a:t>
            </a:r>
            <a:r>
              <a:rPr lang="el-GR" dirty="0" smtClean="0">
                <a:latin typeface="Corbel"/>
              </a:rPr>
              <a:t>ψ</a:t>
            </a:r>
            <a:r>
              <a:rPr lang="ru-RU" dirty="0" smtClean="0"/>
              <a:t/>
            </a:r>
            <a:br>
              <a:rPr lang="ru-RU" dirty="0" smtClean="0"/>
            </a:br>
            <a:endParaRPr lang="en-US" dirty="0"/>
          </a:p>
        </p:txBody>
      </p:sp>
      <p:pic>
        <p:nvPicPr>
          <p:cNvPr id="6" name="Содержимое 5" descr="jpsimass_fsc_vertexfit.png"/>
          <p:cNvPicPr>
            <a:picLocks noGrp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214546" y="571480"/>
            <a:ext cx="5000660" cy="2857520"/>
          </a:xfrm>
          <a:prstGeom prst="rect">
            <a:avLst/>
          </a:prstGeom>
        </p:spPr>
      </p:pic>
      <p:pic>
        <p:nvPicPr>
          <p:cNvPr id="8" name="Содержимое 7" descr="jpsi_prob_vtxf_it_fsc.png"/>
          <p:cNvPicPr>
            <a:picLocks noGrp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2071670" y="3429024"/>
            <a:ext cx="5857916" cy="33575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Моделирование. Фон</a:t>
            </a:r>
            <a:r>
              <a:rPr lang="en-US" dirty="0" smtClean="0"/>
              <a:t>.</a:t>
            </a:r>
            <a:r>
              <a:rPr lang="en-US" dirty="0" smtClean="0"/>
              <a:t> J/</a:t>
            </a:r>
            <a:r>
              <a:rPr lang="el-GR" dirty="0" smtClean="0"/>
              <a:t>ψ</a:t>
            </a:r>
            <a:endParaRPr lang="en-US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1285852" y="1428736"/>
            <a:ext cx="7429552" cy="4929222"/>
            <a:chOff x="1285852" y="1428736"/>
            <a:chExt cx="7429552" cy="4929222"/>
          </a:xfrm>
        </p:grpSpPr>
        <p:pic>
          <p:nvPicPr>
            <p:cNvPr id="4" name="Рисунок 3" descr="jpsi_mass_vtx_fit_fsc.png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85852" y="1428736"/>
              <a:ext cx="7286676" cy="4929222"/>
            </a:xfrm>
            <a:prstGeom prst="rect">
              <a:avLst/>
            </a:prstGeom>
          </p:spPr>
        </p:pic>
        <p:pic>
          <p:nvPicPr>
            <p:cNvPr id="5" name="Рисунок 4" descr="jpsi_prob_vtxf_it_fsc.png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43504" y="4071942"/>
              <a:ext cx="3571900" cy="214314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-214338"/>
            <a:ext cx="749808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Моделирование</a:t>
            </a:r>
            <a:r>
              <a:rPr lang="ru-RU" dirty="0" smtClean="0"/>
              <a:t>.</a:t>
            </a:r>
            <a:r>
              <a:rPr lang="en-US" dirty="0" smtClean="0"/>
              <a:t> </a:t>
            </a:r>
            <a:r>
              <a:rPr lang="el-GR" dirty="0" smtClean="0"/>
              <a:t>π</a:t>
            </a:r>
            <a:r>
              <a:rPr lang="en-US" baseline="30000" dirty="0" smtClean="0"/>
              <a:t>0</a:t>
            </a:r>
            <a:endParaRPr lang="en-US" baseline="30000" dirty="0"/>
          </a:p>
        </p:txBody>
      </p:sp>
      <p:pic>
        <p:nvPicPr>
          <p:cNvPr id="4" name="Рисунок 3" descr="pi0mass_fsc_nocuts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58320" y="659171"/>
            <a:ext cx="2384986" cy="3412771"/>
          </a:xfrm>
          <a:prstGeom prst="rect">
            <a:avLst/>
          </a:prstGeom>
        </p:spPr>
      </p:pic>
      <p:pic>
        <p:nvPicPr>
          <p:cNvPr id="8" name="Рисунок 7" descr="pi0mass_fsc_allcuts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30030" y="726762"/>
            <a:ext cx="2985308" cy="3345180"/>
          </a:xfrm>
          <a:prstGeom prst="rect">
            <a:avLst/>
          </a:prstGeom>
        </p:spPr>
      </p:pic>
      <p:pic>
        <p:nvPicPr>
          <p:cNvPr id="9" name="Рисунок 8" descr="pi0mass_vs_E_sum_fsc.pn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14282" y="4071942"/>
            <a:ext cx="4429156" cy="2643206"/>
          </a:xfrm>
          <a:prstGeom prst="rect">
            <a:avLst/>
          </a:prstGeom>
        </p:spPr>
      </p:pic>
      <p:pic>
        <p:nvPicPr>
          <p:cNvPr id="10" name="Рисунок 9" descr="pi0mass_vs_E_Asymm_fsc.pn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786314" y="4071942"/>
            <a:ext cx="4214842" cy="2786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-214338"/>
            <a:ext cx="749808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Моделирование. Сигнал </a:t>
            </a:r>
            <a:r>
              <a:rPr lang="en-US" i="1" dirty="0" err="1" smtClean="0"/>
              <a:t>h</a:t>
            </a:r>
            <a:r>
              <a:rPr lang="en-US" i="1" baseline="-25000" dirty="0" err="1" smtClean="0"/>
              <a:t>c</a:t>
            </a:r>
            <a:endParaRPr lang="en-US" i="1" baseline="-25000" dirty="0"/>
          </a:p>
        </p:txBody>
      </p:sp>
      <p:pic>
        <p:nvPicPr>
          <p:cNvPr id="6" name="Рисунок 5" descr="hc_prob_4c_fit_fsc_logy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14546" y="785794"/>
            <a:ext cx="5274969" cy="3175164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4214818"/>
            <a:ext cx="8643998" cy="1991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Прототип калориметра. </a:t>
            </a:r>
            <a:br>
              <a:rPr lang="ru-RU" dirty="0" smtClean="0"/>
            </a:br>
            <a:r>
              <a:rPr lang="ru-RU" dirty="0" smtClean="0"/>
              <a:t>Сборка в ИФВЭ</a:t>
            </a:r>
            <a:endParaRPr lang="en-US" dirty="0"/>
          </a:p>
        </p:txBody>
      </p:sp>
      <p:pic>
        <p:nvPicPr>
          <p:cNvPr id="430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82057" y="1465777"/>
            <a:ext cx="6475439" cy="4862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Прототип калориметра. Тесты в Майнце (</a:t>
            </a:r>
            <a:r>
              <a:rPr lang="en-US" dirty="0" smtClean="0"/>
              <a:t>MAMI)</a:t>
            </a:r>
            <a:endParaRPr lang="en-US" dirty="0"/>
          </a:p>
        </p:txBody>
      </p:sp>
      <p:pic>
        <p:nvPicPr>
          <p:cNvPr id="6" name="Содержимое 5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1357290" y="1857364"/>
            <a:ext cx="3357586" cy="2328680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5286380" y="1857364"/>
            <a:ext cx="3214710" cy="236041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86050" y="4786322"/>
            <a:ext cx="4286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Сергей Рыжиков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643174" y="5467665"/>
            <a:ext cx="4286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+ Алгоритм цифрового фильтра в АЦП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Кокрофт-Уолтон</a:t>
            </a:r>
            <a:endParaRPr lang="en-US" dirty="0"/>
          </a:p>
        </p:txBody>
      </p:sp>
      <p:pic>
        <p:nvPicPr>
          <p:cNvPr id="4" name="Picture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143108" y="1357298"/>
            <a:ext cx="5438775" cy="2752725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5" name="TextBox 4"/>
          <p:cNvSpPr txBox="1"/>
          <p:nvPr/>
        </p:nvSpPr>
        <p:spPr>
          <a:xfrm>
            <a:off x="1214414" y="4500570"/>
            <a:ext cx="77153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 Основа </a:t>
            </a:r>
            <a:r>
              <a:rPr lang="ru-RU" dirty="0" smtClean="0"/>
              <a:t>платы управления питанием </a:t>
            </a:r>
            <a:r>
              <a:rPr lang="ru-RU" dirty="0" smtClean="0"/>
              <a:t>ФЭУ: </a:t>
            </a:r>
            <a:r>
              <a:rPr lang="ru-RU" dirty="0" smtClean="0"/>
              <a:t>микроконтроллер </a:t>
            </a:r>
            <a:r>
              <a:rPr lang="en-US" dirty="0" err="1" smtClean="0"/>
              <a:t>stm</a:t>
            </a:r>
            <a:r>
              <a:rPr lang="ru-RU" dirty="0" smtClean="0"/>
              <a:t>32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Связь с генераторами напряжений, питающих ФЭУ, построена на «матрице» </a:t>
            </a:r>
            <a:r>
              <a:rPr lang="en-US" dirty="0" smtClean="0"/>
              <a:t>SPI</a:t>
            </a:r>
            <a:r>
              <a:rPr lang="ru-RU" dirty="0" smtClean="0"/>
              <a:t>. 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Один </a:t>
            </a:r>
            <a:r>
              <a:rPr lang="ru-RU" dirty="0" smtClean="0"/>
              <a:t>драйвер управляет по последовательному интерфейсу </a:t>
            </a:r>
            <a:r>
              <a:rPr lang="en-US" dirty="0" smtClean="0"/>
              <a:t>SPI </a:t>
            </a:r>
            <a:r>
              <a:rPr lang="ru-RU" dirty="0" smtClean="0"/>
              <a:t>280 микросхемами ЦАП, расположенными на генераторах</a:t>
            </a:r>
            <a:r>
              <a:rPr lang="ru-RU" dirty="0" smtClean="0"/>
              <a:t>.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Еще одна задача – измерение токов в генераторах напряжений</a:t>
            </a:r>
            <a:endParaRPr lang="en-US" dirty="0" smtClean="0"/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-285776"/>
            <a:ext cx="7498080" cy="1143000"/>
          </a:xfrm>
        </p:spPr>
        <p:txBody>
          <a:bodyPr/>
          <a:lstStyle/>
          <a:p>
            <a:r>
              <a:rPr lang="ru-RU" dirty="0" err="1" smtClean="0"/>
              <a:t>Кокрофт-Уолтон</a:t>
            </a:r>
            <a:endParaRPr lang="en-US" dirty="0"/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985870" y="836712"/>
            <a:ext cx="8229600" cy="53614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/>
              <a:t>CW control unit: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 smtClean="0"/>
              <a:t>STM32F205VE: 32-bit ARM Cortex-M3 MCU (120 MHz max).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 smtClean="0"/>
              <a:t>Control and adjustment of LV, HV.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 smtClean="0"/>
              <a:t>Current measurements on LV&amp;HV by I2C sensors INA209</a:t>
            </a:r>
            <a:r>
              <a:rPr lang="en-US" sz="1800" dirty="0"/>
              <a:t>.</a:t>
            </a:r>
            <a:r>
              <a:rPr lang="en-US" sz="1800" dirty="0" smtClean="0"/>
              <a:t> </a:t>
            </a:r>
          </a:p>
          <a:p>
            <a:pPr marL="0" indent="0">
              <a:buNone/>
            </a:pPr>
            <a:r>
              <a:rPr lang="en-US" sz="1800" dirty="0" smtClean="0"/>
              <a:t>To measure currents on -6</a:t>
            </a:r>
            <a:r>
              <a:rPr lang="en-US" sz="1800" dirty="0"/>
              <a:t>V</a:t>
            </a:r>
            <a:r>
              <a:rPr lang="en-US" sz="1800" dirty="0" smtClean="0"/>
              <a:t> and +90V were used </a:t>
            </a:r>
            <a:r>
              <a:rPr lang="en-US" sz="1800" dirty="0"/>
              <a:t>ADuM1250</a:t>
            </a:r>
            <a:r>
              <a:rPr lang="en-US" sz="1800" dirty="0" smtClean="0"/>
              <a:t> isolators. </a:t>
            </a:r>
            <a:endParaRPr lang="en-US" sz="18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 smtClean="0"/>
              <a:t>Provides the reference voltage codes for the 280 CW-multipliers by SPI.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 smtClean="0"/>
              <a:t>Supports two interfaces: RS232 and Modbus on RS485.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The CW-CU prototype was tested </a:t>
            </a:r>
          </a:p>
          <a:p>
            <a:pPr marL="0" indent="0">
              <a:buNone/>
            </a:pPr>
            <a:r>
              <a:rPr lang="en-US" sz="1800" dirty="0" smtClean="0"/>
              <a:t>with 28 CW-multipliers</a:t>
            </a:r>
            <a:r>
              <a:rPr lang="en-US" sz="1800" dirty="0"/>
              <a:t> </a:t>
            </a:r>
            <a:r>
              <a:rPr lang="en-US" sz="1800" dirty="0" smtClean="0"/>
              <a:t>that were connected </a:t>
            </a:r>
            <a:r>
              <a:rPr lang="en-US" sz="1800" dirty="0" smtClean="0"/>
              <a:t>by SPI</a:t>
            </a:r>
            <a:r>
              <a:rPr lang="en-US" sz="1800" dirty="0" smtClean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1800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sz="1800" dirty="0" smtClean="0"/>
          </a:p>
          <a:p>
            <a:pPr marL="0" indent="0">
              <a:buNone/>
            </a:pPr>
            <a:endParaRPr lang="en-US" sz="1800" dirty="0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00892" y="0"/>
            <a:ext cx="1755243" cy="132806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388" y="4071942"/>
            <a:ext cx="2420650" cy="1881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Прототип платы </a:t>
            </a:r>
            <a:r>
              <a:rPr lang="ru-RU" dirty="0" smtClean="0"/>
              <a:t>управления питанием ФЭУ</a:t>
            </a:r>
            <a:endParaRPr lang="en-US" dirty="0"/>
          </a:p>
        </p:txBody>
      </p:sp>
      <p:pic>
        <p:nvPicPr>
          <p:cNvPr id="4" name="Содержимое 3" descr="E:\PANDA\отчеты и командировки\отчет в РФФИ\20131223_134247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000232" y="1799012"/>
            <a:ext cx="5915274" cy="45589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kern="12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План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Группа</a:t>
            </a:r>
          </a:p>
          <a:p>
            <a:r>
              <a:rPr lang="ru-RU" dirty="0" smtClean="0"/>
              <a:t>Физика</a:t>
            </a:r>
          </a:p>
          <a:p>
            <a:pPr lvl="1"/>
            <a:r>
              <a:rPr lang="ru-RU" dirty="0" smtClean="0"/>
              <a:t>Теория</a:t>
            </a:r>
          </a:p>
          <a:p>
            <a:pPr lvl="1"/>
            <a:r>
              <a:rPr lang="ru-RU" dirty="0" smtClean="0"/>
              <a:t>Моделирование</a:t>
            </a:r>
          </a:p>
          <a:p>
            <a:r>
              <a:rPr lang="ru-RU" dirty="0" smtClean="0"/>
              <a:t>Методика</a:t>
            </a:r>
          </a:p>
          <a:p>
            <a:pPr lvl="1"/>
            <a:r>
              <a:rPr lang="ru-RU" dirty="0" smtClean="0"/>
              <a:t>Прототип калориметра</a:t>
            </a:r>
          </a:p>
          <a:p>
            <a:pPr lvl="1"/>
            <a:r>
              <a:rPr lang="ru-RU" dirty="0" smtClean="0"/>
              <a:t>Алгоритм для АЦП</a:t>
            </a:r>
          </a:p>
          <a:p>
            <a:pPr lvl="1"/>
            <a:r>
              <a:rPr lang="ru-RU" dirty="0" err="1" smtClean="0"/>
              <a:t>Кокрофт-Уолтон</a:t>
            </a:r>
            <a:endParaRPr lang="ru-RU" dirty="0" smtClean="0"/>
          </a:p>
          <a:p>
            <a:pPr lvl="1"/>
            <a:r>
              <a:rPr lang="ru-RU" dirty="0" smtClean="0"/>
              <a:t>Медленный контроль</a:t>
            </a:r>
          </a:p>
          <a:p>
            <a:r>
              <a:rPr lang="ru-RU" dirty="0" smtClean="0"/>
              <a:t>Бюрократия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-16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Методика. Медленный контроль</a:t>
            </a:r>
            <a:br>
              <a:rPr lang="ru-RU" dirty="0" smtClean="0"/>
            </a:br>
            <a:r>
              <a:rPr lang="ru-RU" dirty="0" smtClean="0"/>
              <a:t>Схематическая диаграмма</a:t>
            </a:r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71434" y="4899458"/>
            <a:ext cx="1490320" cy="914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CW multiplier </a:t>
            </a:r>
          </a:p>
          <a:p>
            <a:pPr algn="ctr"/>
            <a:r>
              <a:rPr lang="en-US" sz="1600" dirty="0" smtClean="0"/>
              <a:t>+ PMT</a:t>
            </a:r>
          </a:p>
          <a:p>
            <a:pPr algn="ctr"/>
            <a:r>
              <a:rPr lang="en-US" sz="1600" dirty="0" smtClean="0"/>
              <a:t>280 pcs</a:t>
            </a: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03683" y="3212214"/>
            <a:ext cx="1276139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CW Control Unit</a:t>
            </a:r>
            <a:r>
              <a:rPr lang="en-US" sz="1600" dirty="0"/>
              <a:t> </a:t>
            </a:r>
            <a:r>
              <a:rPr lang="en-US" sz="1600" dirty="0" smtClean="0"/>
              <a:t>(CU1)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4899458"/>
            <a:ext cx="959528" cy="91604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Temp</a:t>
            </a:r>
            <a:r>
              <a:rPr lang="ru-RU" sz="1600" dirty="0" smtClean="0"/>
              <a:t>.</a:t>
            </a:r>
            <a:endParaRPr lang="en-US" sz="1600" dirty="0" smtClean="0"/>
          </a:p>
          <a:p>
            <a:pPr algn="ctr"/>
            <a:r>
              <a:rPr lang="en-US" sz="1600" dirty="0" smtClean="0"/>
              <a:t>Humid.</a:t>
            </a:r>
          </a:p>
          <a:p>
            <a:pPr algn="ctr"/>
            <a:r>
              <a:rPr lang="en-US" sz="1600" dirty="0" smtClean="0"/>
              <a:t>sensors</a:t>
            </a:r>
            <a:endParaRPr lang="ru-RU" sz="1600" dirty="0" smtClean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 rot="16200000">
            <a:off x="394929" y="4259738"/>
            <a:ext cx="877924" cy="398008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1-Wire</a:t>
            </a:r>
            <a:endParaRPr kumimoji="0" lang="ru-RU" sz="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94046" y="1813156"/>
            <a:ext cx="1933363" cy="6625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Raspberry Pi</a:t>
            </a:r>
          </a:p>
          <a:p>
            <a:pPr algn="ctr"/>
            <a:r>
              <a:rPr lang="en-US" sz="1600" dirty="0" smtClean="0"/>
              <a:t>+ RS485 extension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579885" y="3213779"/>
            <a:ext cx="917289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1599826" y="3226224"/>
            <a:ext cx="93716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cs typeface="Arial" panose="020B0604020202020204" pitchFamily="34" charset="0"/>
              </a:rPr>
              <a:t>HV + LV </a:t>
            </a:r>
          </a:p>
          <a:p>
            <a:r>
              <a:rPr lang="en-US" sz="1400" dirty="0" smtClean="0">
                <a:cs typeface="Arial" panose="020B0604020202020204" pitchFamily="34" charset="0"/>
              </a:rPr>
              <a:t>power </a:t>
            </a:r>
          </a:p>
          <a:p>
            <a:r>
              <a:rPr lang="en-US" sz="1400" dirty="0" smtClean="0">
                <a:cs typeface="Arial" panose="020B0604020202020204" pitchFamily="34" charset="0"/>
              </a:rPr>
              <a:t>supplies</a:t>
            </a:r>
            <a:endParaRPr lang="ru-RU" sz="1400" dirty="0"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28715" y="3284118"/>
            <a:ext cx="6597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…</a:t>
            </a:r>
            <a:endParaRPr lang="ru-RU" sz="5400" dirty="0"/>
          </a:p>
        </p:txBody>
      </p:sp>
      <p:sp>
        <p:nvSpPr>
          <p:cNvPr id="12" name="Правая круглая скобка 11"/>
          <p:cNvSpPr/>
          <p:nvPr/>
        </p:nvSpPr>
        <p:spPr>
          <a:xfrm>
            <a:off x="7958177" y="1517153"/>
            <a:ext cx="274065" cy="1100425"/>
          </a:xfrm>
          <a:prstGeom prst="rightBracket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3" name="Правая круглая скобка 12"/>
          <p:cNvSpPr/>
          <p:nvPr/>
        </p:nvSpPr>
        <p:spPr>
          <a:xfrm>
            <a:off x="7953107" y="2877697"/>
            <a:ext cx="279135" cy="3071693"/>
          </a:xfrm>
          <a:prstGeom prst="rightBracket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4" name="TextBox 13"/>
          <p:cNvSpPr txBox="1"/>
          <p:nvPr/>
        </p:nvSpPr>
        <p:spPr>
          <a:xfrm>
            <a:off x="8232242" y="1744199"/>
            <a:ext cx="9028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Control </a:t>
            </a:r>
          </a:p>
          <a:p>
            <a:pPr algn="ctr"/>
            <a:r>
              <a:rPr lang="en-US" sz="1600" dirty="0" smtClean="0"/>
              <a:t>Layer</a:t>
            </a:r>
            <a:endParaRPr lang="ru-RU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8299673" y="3938391"/>
            <a:ext cx="6976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F</a:t>
            </a:r>
            <a:r>
              <a:rPr lang="en-US" sz="1600" dirty="0" smtClean="0"/>
              <a:t>ield </a:t>
            </a:r>
          </a:p>
          <a:p>
            <a:pPr algn="ctr"/>
            <a:r>
              <a:rPr lang="en-US" sz="1600" dirty="0" smtClean="0"/>
              <a:t>Layer</a:t>
            </a:r>
            <a:endParaRPr lang="ru-RU" sz="1600" dirty="0"/>
          </a:p>
        </p:txBody>
      </p:sp>
      <p:cxnSp>
        <p:nvCxnSpPr>
          <p:cNvPr id="16" name="Прямая со стрелкой 15"/>
          <p:cNvCxnSpPr/>
          <p:nvPr/>
        </p:nvCxnSpPr>
        <p:spPr>
          <a:xfrm flipV="1">
            <a:off x="385651" y="1531163"/>
            <a:ext cx="7250556" cy="1112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375454" y="1147821"/>
            <a:ext cx="9605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Ethernet</a:t>
            </a:r>
            <a:endParaRPr lang="ru-RU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 flipV="1">
            <a:off x="401856" y="2791492"/>
            <a:ext cx="7236514" cy="489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201914" y="2403740"/>
            <a:ext cx="13291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Modbus</a:t>
            </a:r>
            <a:r>
              <a:rPr lang="en-US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RTU</a:t>
            </a:r>
            <a:endParaRPr lang="ru-RU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1465610" y="4114278"/>
            <a:ext cx="0" cy="78518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Объект 2"/>
          <p:cNvSpPr txBox="1">
            <a:spLocks/>
          </p:cNvSpPr>
          <p:nvPr/>
        </p:nvSpPr>
        <p:spPr>
          <a:xfrm rot="16200000">
            <a:off x="875990" y="4252009"/>
            <a:ext cx="877922" cy="398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1600" dirty="0" smtClean="0"/>
              <a:t>SPI</a:t>
            </a:r>
            <a:endParaRPr lang="ru-RU" sz="16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6395257" y="4888801"/>
            <a:ext cx="1240950" cy="914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Monitoring system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(LEDs)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378751" y="6286763"/>
            <a:ext cx="15167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1512 channels</a:t>
            </a:r>
            <a:endParaRPr lang="ru-RU" sz="1600" dirty="0"/>
          </a:p>
        </p:txBody>
      </p:sp>
      <p:cxnSp>
        <p:nvCxnSpPr>
          <p:cNvPr id="24" name="Прямая со стрелкой 23"/>
          <p:cNvCxnSpPr/>
          <p:nvPr/>
        </p:nvCxnSpPr>
        <p:spPr>
          <a:xfrm flipV="1">
            <a:off x="1579328" y="2462762"/>
            <a:ext cx="494" cy="31844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1638269" y="1549927"/>
            <a:ext cx="0" cy="27346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961554" y="4114278"/>
            <a:ext cx="0" cy="78518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6956265" y="4114278"/>
            <a:ext cx="0" cy="77452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8" name="Объект 2"/>
          <p:cNvSpPr txBox="1">
            <a:spLocks/>
          </p:cNvSpPr>
          <p:nvPr/>
        </p:nvSpPr>
        <p:spPr>
          <a:xfrm rot="16200000">
            <a:off x="6342582" y="4217290"/>
            <a:ext cx="926047" cy="398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1600" dirty="0" smtClean="0"/>
              <a:t>SPI</a:t>
            </a:r>
            <a:endParaRPr lang="ru-RU" sz="16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6488829" y="3199878"/>
            <a:ext cx="934872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MCU control</a:t>
            </a:r>
          </a:p>
        </p:txBody>
      </p:sp>
      <p:cxnSp>
        <p:nvCxnSpPr>
          <p:cNvPr id="30" name="Прямая со стрелкой 29"/>
          <p:cNvCxnSpPr/>
          <p:nvPr/>
        </p:nvCxnSpPr>
        <p:spPr>
          <a:xfrm flipH="1">
            <a:off x="6543154" y="1544648"/>
            <a:ext cx="1686" cy="23969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4431178" y="4900078"/>
            <a:ext cx="1490320" cy="914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CW multiplier </a:t>
            </a:r>
          </a:p>
          <a:p>
            <a:pPr algn="ctr"/>
            <a:r>
              <a:rPr lang="en-US" sz="1600" dirty="0" smtClean="0"/>
              <a:t>+ PMT</a:t>
            </a:r>
          </a:p>
          <a:p>
            <a:pPr algn="ctr"/>
            <a:r>
              <a:rPr lang="en-US" sz="1600" dirty="0" smtClean="0"/>
              <a:t>280 pcs</a:t>
            </a:r>
            <a:endParaRPr lang="ru-RU" sz="16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3445671" y="3212834"/>
            <a:ext cx="1293895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CW Control</a:t>
            </a:r>
          </a:p>
          <a:p>
            <a:pPr algn="ctr"/>
            <a:r>
              <a:rPr lang="en-US" sz="1600" dirty="0" smtClean="0"/>
              <a:t>Unit (CU6)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3374026" y="4900078"/>
            <a:ext cx="959528" cy="91604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Temp</a:t>
            </a:r>
            <a:r>
              <a:rPr lang="ru-RU" sz="1600" dirty="0" smtClean="0"/>
              <a:t>.</a:t>
            </a:r>
            <a:endParaRPr lang="en-US" sz="1600" dirty="0" smtClean="0"/>
          </a:p>
          <a:p>
            <a:pPr algn="ctr"/>
            <a:r>
              <a:rPr lang="en-US" sz="1600" dirty="0" smtClean="0"/>
              <a:t>Humid. sensors</a:t>
            </a:r>
            <a:endParaRPr lang="ru-RU" sz="1600" dirty="0" smtClean="0"/>
          </a:p>
        </p:txBody>
      </p:sp>
      <p:sp>
        <p:nvSpPr>
          <p:cNvPr id="34" name="Объект 2"/>
          <p:cNvSpPr txBox="1">
            <a:spLocks/>
          </p:cNvSpPr>
          <p:nvPr/>
        </p:nvSpPr>
        <p:spPr>
          <a:xfrm rot="16200000">
            <a:off x="3554673" y="4260358"/>
            <a:ext cx="877924" cy="398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600" smtClean="0"/>
              <a:t>1-Wire</a:t>
            </a:r>
            <a:endParaRPr lang="ru-RU" sz="1600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4739629" y="3214399"/>
            <a:ext cx="917289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 smtClean="0"/>
          </a:p>
        </p:txBody>
      </p:sp>
      <p:sp>
        <p:nvSpPr>
          <p:cNvPr id="36" name="TextBox 35"/>
          <p:cNvSpPr txBox="1"/>
          <p:nvPr/>
        </p:nvSpPr>
        <p:spPr>
          <a:xfrm>
            <a:off x="4759570" y="3226844"/>
            <a:ext cx="93716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cs typeface="Arial" panose="020B0604020202020204" pitchFamily="34" charset="0"/>
              </a:rPr>
              <a:t>HV + LV </a:t>
            </a:r>
          </a:p>
          <a:p>
            <a:r>
              <a:rPr lang="en-US" sz="1400" dirty="0" smtClean="0">
                <a:cs typeface="Arial" panose="020B0604020202020204" pitchFamily="34" charset="0"/>
              </a:rPr>
              <a:t>power </a:t>
            </a:r>
          </a:p>
          <a:p>
            <a:r>
              <a:rPr lang="en-US" sz="1400" dirty="0" smtClean="0">
                <a:cs typeface="Arial" panose="020B0604020202020204" pitchFamily="34" charset="0"/>
              </a:rPr>
              <a:t>supplies</a:t>
            </a:r>
            <a:endParaRPr lang="ru-RU" sz="1400" dirty="0">
              <a:cs typeface="Arial" panose="020B0604020202020204" pitchFamily="34" charset="0"/>
            </a:endParaRPr>
          </a:p>
        </p:txBody>
      </p:sp>
      <p:cxnSp>
        <p:nvCxnSpPr>
          <p:cNvPr id="37" name="Прямая со стрелкой 36"/>
          <p:cNvCxnSpPr/>
          <p:nvPr/>
        </p:nvCxnSpPr>
        <p:spPr>
          <a:xfrm>
            <a:off x="4625354" y="4114898"/>
            <a:ext cx="0" cy="78518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8" name="Объект 2"/>
          <p:cNvSpPr txBox="1">
            <a:spLocks/>
          </p:cNvSpPr>
          <p:nvPr/>
        </p:nvSpPr>
        <p:spPr>
          <a:xfrm rot="16200000">
            <a:off x="4035734" y="4252629"/>
            <a:ext cx="877922" cy="398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1600" dirty="0" smtClean="0"/>
              <a:t>SPI</a:t>
            </a:r>
            <a:endParaRPr lang="ru-RU" sz="1600" dirty="0"/>
          </a:p>
        </p:txBody>
      </p:sp>
      <p:cxnSp>
        <p:nvCxnSpPr>
          <p:cNvPr id="39" name="Прямая со стрелкой 38"/>
          <p:cNvCxnSpPr/>
          <p:nvPr/>
        </p:nvCxnSpPr>
        <p:spPr>
          <a:xfrm>
            <a:off x="4121298" y="4114898"/>
            <a:ext cx="0" cy="78518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>
            <a:off x="1038631" y="2791492"/>
            <a:ext cx="0" cy="4347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>
            <a:off x="4192639" y="2777482"/>
            <a:ext cx="0" cy="4347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>
            <a:off x="6866210" y="2777482"/>
            <a:ext cx="0" cy="4347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3" name="Прямоугольник 42"/>
          <p:cNvSpPr/>
          <p:nvPr/>
        </p:nvSpPr>
        <p:spPr>
          <a:xfrm>
            <a:off x="5968908" y="1788517"/>
            <a:ext cx="1145722" cy="6625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PC. Database</a:t>
            </a:r>
            <a:endParaRPr lang="ru-RU" sz="1600" dirty="0"/>
          </a:p>
        </p:txBody>
      </p:sp>
      <p:sp>
        <p:nvSpPr>
          <p:cNvPr id="44" name="TextBox 43"/>
          <p:cNvSpPr txBox="1"/>
          <p:nvPr/>
        </p:nvSpPr>
        <p:spPr>
          <a:xfrm>
            <a:off x="6406657" y="6263366"/>
            <a:ext cx="2947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CW = Cockcroft-Walton</a:t>
            </a:r>
          </a:p>
          <a:p>
            <a:r>
              <a:rPr lang="en-US" sz="1400" i="1" dirty="0" smtClean="0"/>
              <a:t>PMT = Photomultiplier tubes</a:t>
            </a:r>
            <a:endParaRPr lang="ru-RU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71422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Медленный контроль. Компоненты</a:t>
            </a:r>
            <a:endParaRPr lang="en-US" dirty="0"/>
          </a:p>
        </p:txBody>
      </p:sp>
      <p:sp>
        <p:nvSpPr>
          <p:cNvPr id="14" name="Объект 2"/>
          <p:cNvSpPr>
            <a:spLocks noGrp="1"/>
          </p:cNvSpPr>
          <p:nvPr>
            <p:ph idx="1"/>
          </p:nvPr>
        </p:nvSpPr>
        <p:spPr>
          <a:xfrm>
            <a:off x="985870" y="1640011"/>
            <a:ext cx="8229600" cy="528945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IOC: Raspberry Pi Model B with isolated RS485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Power supplies.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Low voltages +6V, -6V: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SP-75-7.5, EPS-65-7.5 (“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Meanwell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”)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High voltage 90V: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EL-AS (“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Elim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”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)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, EPS-65-48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Cockcroft-Walton multipliers &amp; PMTs: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roduced 30 multipliers. 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16 PMTs with CW-multipliers 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were tested at MAMI (July, 2014). 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20 PMTs for prototype of 36 channels 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we`ll get soon.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Temperature sensors DS18S20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57228" y="4569755"/>
            <a:ext cx="1886337" cy="138799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77844" y="4569755"/>
            <a:ext cx="1794634" cy="138962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4472" y="1571666"/>
            <a:ext cx="996360" cy="73378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6764" y="2630510"/>
            <a:ext cx="1554148" cy="108871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42582" y="2912997"/>
            <a:ext cx="820458" cy="73325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794710" y="2338473"/>
            <a:ext cx="1173267" cy="17777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Бюрократия</a:t>
            </a:r>
            <a:endParaRPr lang="en-US" dirty="0"/>
          </a:p>
        </p:txBody>
      </p:sp>
      <p:pic>
        <p:nvPicPr>
          <p:cNvPr id="45058" name="Picture 2" descr="http://anticache.anticache.img0.joyreactor.cc/pics/post/full/%D0%B1%D1%8E%D1%80%D0%BE%D0%BA%D1%80%D0%B0%D1%82%D0%B8%D1%8F-%D1%83%D0%B4%D0%B0%D0%BB%D1%91%D0%BD%D0%BD%D0%BE%D0%B5-1413614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214422"/>
            <a:ext cx="7215238" cy="53388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Группа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Морозов Дмитрий – </a:t>
            </a:r>
            <a:r>
              <a:rPr lang="ru-RU" sz="2800" dirty="0" err="1" smtClean="0"/>
              <a:t>к.ф.-м.н</a:t>
            </a:r>
            <a:r>
              <a:rPr lang="ru-RU" sz="2800" dirty="0" smtClean="0"/>
              <a:t>.</a:t>
            </a:r>
            <a:endParaRPr lang="en-US" sz="2800" dirty="0" smtClean="0"/>
          </a:p>
          <a:p>
            <a:r>
              <a:rPr lang="ru-RU" sz="28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Лучинский</a:t>
            </a:r>
            <a:r>
              <a:rPr lang="ru-RU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Алексей – </a:t>
            </a:r>
            <a:r>
              <a:rPr lang="ru-RU" sz="2800" dirty="0" err="1" smtClean="0"/>
              <a:t>к.ф.-м.н</a:t>
            </a:r>
            <a:r>
              <a:rPr lang="ru-RU" sz="2800" dirty="0" smtClean="0"/>
              <a:t>.</a:t>
            </a:r>
            <a:endParaRPr lang="en-US" sz="2800" dirty="0" smtClean="0"/>
          </a:p>
          <a:p>
            <a:r>
              <a:rPr lang="ru-RU" sz="2800" dirty="0" err="1" smtClean="0"/>
              <a:t>Пославский</a:t>
            </a:r>
            <a:r>
              <a:rPr lang="ru-RU" sz="2800" dirty="0" smtClean="0"/>
              <a:t> Станислав – </a:t>
            </a:r>
            <a:r>
              <a:rPr lang="ru-RU" sz="2800" strike="sngStrike" dirty="0" smtClean="0"/>
              <a:t>аспирант</a:t>
            </a:r>
            <a:r>
              <a:rPr lang="ru-RU" sz="2800" dirty="0" smtClean="0"/>
              <a:t> </a:t>
            </a:r>
            <a:r>
              <a:rPr lang="ru-RU" sz="2800" dirty="0" err="1" smtClean="0"/>
              <a:t>к.ф.-м.н</a:t>
            </a:r>
            <a:r>
              <a:rPr lang="ru-RU" sz="2800" dirty="0" smtClean="0"/>
              <a:t>.</a:t>
            </a:r>
          </a:p>
          <a:p>
            <a:r>
              <a:rPr lang="ru-RU" sz="2800" dirty="0" err="1" smtClean="0"/>
              <a:t>Букреева</a:t>
            </a:r>
            <a:r>
              <a:rPr lang="ru-RU" sz="2800" dirty="0" smtClean="0"/>
              <a:t> Софья – аспирант</a:t>
            </a:r>
          </a:p>
          <a:p>
            <a:r>
              <a:rPr lang="ru-RU" sz="2800" dirty="0" smtClean="0"/>
              <a:t>Рыжиков Сергей - аспирант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28" y="-24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ru-RU" sz="4400" kern="12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Физика. Теория</a:t>
            </a:r>
            <a:br>
              <a:rPr lang="ru-RU" sz="4400" kern="12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dirty="0" smtClean="0"/>
              <a:t>Распады </a:t>
            </a:r>
            <a:r>
              <a:rPr lang="ru-RU" dirty="0" err="1" smtClean="0"/>
              <a:t>чармония</a:t>
            </a:r>
            <a:r>
              <a:rPr lang="ru-RU" dirty="0" smtClean="0"/>
              <a:t>. Генераторы</a:t>
            </a:r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1142984"/>
            <a:ext cx="764651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918" y="3592078"/>
            <a:ext cx="6579395" cy="305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71414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Физика. Теория</a:t>
            </a:r>
            <a:br>
              <a:rPr lang="ru-RU" dirty="0" smtClean="0"/>
            </a:br>
            <a:r>
              <a:rPr lang="ru-RU" dirty="0" smtClean="0"/>
              <a:t>Распады </a:t>
            </a:r>
            <a:r>
              <a:rPr lang="ru-RU" dirty="0" err="1" smtClean="0"/>
              <a:t>чармония</a:t>
            </a:r>
            <a:r>
              <a:rPr lang="ru-RU" dirty="0" smtClean="0"/>
              <a:t>. Генераторы</a:t>
            </a:r>
            <a:endParaRPr lang="en-US" dirty="0"/>
          </a:p>
        </p:txBody>
      </p:sp>
      <p:pic>
        <p:nvPicPr>
          <p:cNvPr id="21505" name="Picture 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1428736"/>
            <a:ext cx="7860282" cy="4521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Физика. Теория</a:t>
            </a:r>
            <a:br>
              <a:rPr lang="ru-RU" dirty="0" smtClean="0"/>
            </a:br>
            <a:r>
              <a:rPr lang="ru-RU" dirty="0" smtClean="0"/>
              <a:t>Распады </a:t>
            </a:r>
            <a:r>
              <a:rPr lang="ru-RU" dirty="0" err="1" smtClean="0"/>
              <a:t>чармония</a:t>
            </a:r>
            <a:r>
              <a:rPr lang="ru-RU" dirty="0" smtClean="0"/>
              <a:t>. Генераторы</a:t>
            </a:r>
            <a:endParaRPr lang="en-US" dirty="0"/>
          </a:p>
        </p:txBody>
      </p:sp>
      <p:pic>
        <p:nvPicPr>
          <p:cNvPr id="19457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800324"/>
            <a:ext cx="7929618" cy="4343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Физика. Теория</a:t>
            </a:r>
            <a:br>
              <a:rPr lang="ru-RU" dirty="0" smtClean="0"/>
            </a:br>
            <a:r>
              <a:rPr lang="ru-RU" dirty="0" smtClean="0"/>
              <a:t>Распады </a:t>
            </a:r>
            <a:r>
              <a:rPr lang="ru-RU" dirty="0" err="1" smtClean="0"/>
              <a:t>чармония</a:t>
            </a:r>
            <a:r>
              <a:rPr lang="ru-RU" dirty="0" smtClean="0"/>
              <a:t>. Генераторы</a:t>
            </a:r>
            <a:endParaRPr lang="en-US" dirty="0"/>
          </a:p>
        </p:txBody>
      </p:sp>
      <p:pic>
        <p:nvPicPr>
          <p:cNvPr id="17409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5100" y="1940937"/>
            <a:ext cx="7499350" cy="38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Физика. Теория</a:t>
            </a:r>
            <a:br>
              <a:rPr lang="ru-RU" dirty="0" smtClean="0"/>
            </a:br>
            <a:r>
              <a:rPr lang="ru-RU" dirty="0" smtClean="0"/>
              <a:t>Распады </a:t>
            </a:r>
            <a:r>
              <a:rPr lang="ru-RU" dirty="0" err="1" smtClean="0"/>
              <a:t>чармония</a:t>
            </a:r>
            <a:r>
              <a:rPr lang="ru-RU" dirty="0" smtClean="0"/>
              <a:t>. Генераторы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2976" y="1571612"/>
            <a:ext cx="7429552" cy="4714908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                     - теоретическая модель + генератор, основанный на </a:t>
            </a:r>
            <a:r>
              <a:rPr lang="ru-RU" dirty="0" err="1" smtClean="0"/>
              <a:t>EvtGen</a:t>
            </a:r>
            <a:endParaRPr lang="ru-RU" dirty="0" smtClean="0"/>
          </a:p>
          <a:p>
            <a:r>
              <a:rPr lang="ru-RU" dirty="0" smtClean="0"/>
              <a:t>                                - модель + генератор</a:t>
            </a:r>
          </a:p>
          <a:p>
            <a:r>
              <a:rPr lang="ru-RU" dirty="0" smtClean="0"/>
              <a:t>                     - модель + генератор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Отсутствует:</a:t>
            </a:r>
          </a:p>
          <a:p>
            <a:r>
              <a:rPr lang="ru-RU" dirty="0" smtClean="0"/>
              <a:t>             ,</a:t>
            </a:r>
          </a:p>
          <a:p>
            <a:r>
              <a:rPr lang="ru-RU" dirty="0" smtClean="0"/>
              <a:t>          ,          ,          ,        ,         </a:t>
            </a:r>
          </a:p>
          <a:p>
            <a:endParaRPr lang="ru-RU" dirty="0" smtClean="0"/>
          </a:p>
          <a:p>
            <a:pPr algn="ctr">
              <a:buNone/>
            </a:pPr>
            <a:r>
              <a:rPr lang="ru-RU" dirty="0" smtClean="0"/>
              <a:t>Алексей </a:t>
            </a:r>
            <a:r>
              <a:rPr lang="ru-RU" dirty="0" err="1" smtClean="0"/>
              <a:t>Лучинский</a:t>
            </a:r>
            <a:endParaRPr lang="ru-RU" dirty="0" smtClean="0"/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43042" y="1633526"/>
            <a:ext cx="1994011" cy="366714"/>
          </a:xfrm>
          <a:prstGeom prst="rect">
            <a:avLst/>
          </a:prstGeom>
          <a:noFill/>
        </p:spPr>
      </p:pic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57956" y="2498535"/>
            <a:ext cx="2286016" cy="358961"/>
          </a:xfrm>
          <a:prstGeom prst="rect">
            <a:avLst/>
          </a:prstGeom>
          <a:noFill/>
        </p:spPr>
      </p:pic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43042" y="2905122"/>
            <a:ext cx="1285884" cy="381002"/>
          </a:xfrm>
          <a:prstGeom prst="rect">
            <a:avLst/>
          </a:prstGeom>
          <a:noFill/>
        </p:spPr>
      </p:pic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43042" y="4286256"/>
            <a:ext cx="717822" cy="366714"/>
          </a:xfrm>
          <a:prstGeom prst="rect">
            <a:avLst/>
          </a:prstGeom>
          <a:noFill/>
        </p:spPr>
      </p:pic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5369" name="Picture 9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14612" y="4348170"/>
            <a:ext cx="904283" cy="295276"/>
          </a:xfrm>
          <a:prstGeom prst="rect">
            <a:avLst/>
          </a:prstGeom>
          <a:noFill/>
        </p:spPr>
      </p:pic>
      <p:sp>
        <p:nvSpPr>
          <p:cNvPr id="1537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5371" name="Picture 11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43042" y="4663857"/>
            <a:ext cx="664669" cy="366714"/>
          </a:xfrm>
          <a:prstGeom prst="rect">
            <a:avLst/>
          </a:prstGeom>
          <a:noFill/>
        </p:spPr>
      </p:pic>
      <p:sp>
        <p:nvSpPr>
          <p:cNvPr id="15374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5373" name="Picture 13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0298" y="4663857"/>
            <a:ext cx="500066" cy="363684"/>
          </a:xfrm>
          <a:prstGeom prst="rect">
            <a:avLst/>
          </a:prstGeom>
          <a:noFill/>
        </p:spPr>
      </p:pic>
      <p:sp>
        <p:nvSpPr>
          <p:cNvPr id="15376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5375" name="Picture 15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6116" y="4663857"/>
            <a:ext cx="500066" cy="363684"/>
          </a:xfrm>
          <a:prstGeom prst="rect">
            <a:avLst/>
          </a:prstGeom>
          <a:noFill/>
        </p:spPr>
      </p:pic>
      <p:sp>
        <p:nvSpPr>
          <p:cNvPr id="15378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5377" name="Picture 17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3372" y="4663857"/>
            <a:ext cx="357190" cy="408217"/>
          </a:xfrm>
          <a:prstGeom prst="rect">
            <a:avLst/>
          </a:prstGeom>
          <a:noFill/>
        </p:spPr>
      </p:pic>
      <p:sp>
        <p:nvSpPr>
          <p:cNvPr id="15380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5379" name="Picture 19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4876" y="4663857"/>
            <a:ext cx="714380" cy="3941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Физика. Моделирование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                                                   - сигнал</a:t>
            </a:r>
          </a:p>
          <a:p>
            <a:r>
              <a:rPr lang="ru-RU" dirty="0" smtClean="0"/>
              <a:t>                                      - </a:t>
            </a:r>
            <a:r>
              <a:rPr lang="ru-RU" dirty="0" smtClean="0"/>
              <a:t>фон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err="1" smtClean="0"/>
              <a:t>√s</a:t>
            </a:r>
            <a:r>
              <a:rPr lang="ru-RU" dirty="0" smtClean="0"/>
              <a:t> = 3.52 </a:t>
            </a:r>
            <a:r>
              <a:rPr lang="ru-RU" dirty="0" err="1" smtClean="0"/>
              <a:t>GeV</a:t>
            </a:r>
            <a:r>
              <a:rPr lang="ru-RU" dirty="0" smtClean="0"/>
              <a:t> – масса </a:t>
            </a:r>
            <a:r>
              <a:rPr lang="ru-RU" i="1" dirty="0" err="1" smtClean="0"/>
              <a:t>h</a:t>
            </a:r>
            <a:r>
              <a:rPr lang="ru-RU" i="1" baseline="-25000" dirty="0" err="1" smtClean="0"/>
              <a:t>c</a:t>
            </a:r>
            <a:endParaRPr lang="ru-RU" i="1" baseline="-25000" dirty="0" smtClean="0"/>
          </a:p>
          <a:p>
            <a:r>
              <a:rPr lang="ru-RU" dirty="0" smtClean="0"/>
              <a:t>Сечение: 90 </a:t>
            </a:r>
            <a:r>
              <a:rPr lang="ru-RU" dirty="0" err="1" smtClean="0"/>
              <a:t>нб</a:t>
            </a:r>
            <a:r>
              <a:rPr lang="ru-RU" dirty="0" smtClean="0"/>
              <a:t> (сигнал) – 10 </a:t>
            </a:r>
            <a:r>
              <a:rPr lang="ru-RU" dirty="0" err="1" smtClean="0"/>
              <a:t>мкб</a:t>
            </a:r>
            <a:r>
              <a:rPr lang="ru-RU" dirty="0" smtClean="0"/>
              <a:t> (фон</a:t>
            </a:r>
            <a:r>
              <a:rPr lang="ru-RU" dirty="0" smtClean="0"/>
              <a:t>)</a:t>
            </a:r>
          </a:p>
          <a:p>
            <a:endParaRPr lang="ru-RU" dirty="0" smtClean="0"/>
          </a:p>
          <a:p>
            <a:r>
              <a:rPr lang="ru-RU" dirty="0" smtClean="0"/>
              <a:t>Число событий: </a:t>
            </a:r>
          </a:p>
          <a:p>
            <a:pPr lvl="1"/>
            <a:r>
              <a:rPr lang="ru-RU" dirty="0" smtClean="0"/>
              <a:t>                            -   20 000 </a:t>
            </a:r>
            <a:r>
              <a:rPr lang="ru-RU" dirty="0" smtClean="0"/>
              <a:t>событий</a:t>
            </a:r>
            <a:endParaRPr lang="ru-RU" dirty="0" smtClean="0"/>
          </a:p>
          <a:p>
            <a:pPr lvl="1"/>
            <a:r>
              <a:rPr lang="ru-RU" dirty="0" smtClean="0"/>
              <a:t>                             -  100 </a:t>
            </a:r>
            <a:r>
              <a:rPr lang="ru-RU" dirty="0" smtClean="0"/>
              <a:t>000 событий</a:t>
            </a:r>
            <a:endParaRPr lang="ru-RU" dirty="0" smtClean="0"/>
          </a:p>
          <a:p>
            <a:endParaRPr lang="en-US" dirty="0"/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87694" y="1857364"/>
            <a:ext cx="2898620" cy="466727"/>
          </a:xfrm>
          <a:prstGeom prst="rect">
            <a:avLst/>
          </a:prstGeom>
          <a:noFill/>
        </p:spPr>
      </p:pic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55627" y="1462075"/>
            <a:ext cx="3973695" cy="395289"/>
          </a:xfrm>
          <a:prstGeom prst="rect">
            <a:avLst/>
          </a:prstGeom>
          <a:noFill/>
        </p:spPr>
      </p:pic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14546" y="3819529"/>
            <a:ext cx="1738569" cy="323851"/>
          </a:xfrm>
          <a:prstGeom prst="rect">
            <a:avLst/>
          </a:prstGeom>
          <a:noFill/>
        </p:spPr>
      </p:pic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14546" y="4244797"/>
            <a:ext cx="1928825" cy="3272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ainingPresentation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51000" t="-20000" r="2000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6E2BC06-38B5-430F-AB2C-EFE20583E55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TrainingPresentation</Template>
  <TotalTime>0</TotalTime>
  <Words>669</Words>
  <Application>Microsoft Office PowerPoint</Application>
  <PresentationFormat>Экран (4:3)</PresentationFormat>
  <Paragraphs>169</Paragraphs>
  <Slides>22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TrainingPresentation</vt:lpstr>
      <vt:lpstr>Предварительные результаты деятельности группы ИЦФР в ИФВЭ (2014 год)</vt:lpstr>
      <vt:lpstr>План</vt:lpstr>
      <vt:lpstr>Группа</vt:lpstr>
      <vt:lpstr>Физика. Теория Распады чармония. Генераторы</vt:lpstr>
      <vt:lpstr>Физика. Теория Распады чармония. Генераторы</vt:lpstr>
      <vt:lpstr>Физика. Теория Распады чармония. Генераторы</vt:lpstr>
      <vt:lpstr>Физика. Теория Распады чармония. Генераторы</vt:lpstr>
      <vt:lpstr>Физика. Теория Распады чармония. Генераторы</vt:lpstr>
      <vt:lpstr>Физика. Моделирование</vt:lpstr>
      <vt:lpstr>Физика. Моделирование</vt:lpstr>
      <vt:lpstr>Моделирование. Сигнал. J/ψ </vt:lpstr>
      <vt:lpstr>Моделирование. Фон. J/ψ</vt:lpstr>
      <vt:lpstr>Моделирование. π0</vt:lpstr>
      <vt:lpstr>Моделирование. Сигнал hc</vt:lpstr>
      <vt:lpstr>Прототип калориметра.  Сборка в ИФВЭ</vt:lpstr>
      <vt:lpstr>Прототип калориметра. Тесты в Майнце (MAMI)</vt:lpstr>
      <vt:lpstr>Кокрофт-Уолтон</vt:lpstr>
      <vt:lpstr>Кокрофт-Уолтон</vt:lpstr>
      <vt:lpstr>Прототип платы управления питанием ФЭУ</vt:lpstr>
      <vt:lpstr>Методика. Медленный контроль Схематическая диаграмма</vt:lpstr>
      <vt:lpstr>Медленный контроль. Компоненты</vt:lpstr>
      <vt:lpstr>Бюрократия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2014-09-21T12:02:50Z</dcterms:created>
  <dcterms:modified xsi:type="dcterms:W3CDTF">2014-09-21T20:31:05Z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TC100822959990</vt:lpwstr>
  </property>
</Properties>
</file>