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64" r:id="rId1"/>
  </p:sldMasterIdLst>
  <p:notesMasterIdLst>
    <p:notesMasterId r:id="rId33"/>
  </p:notesMasterIdLst>
  <p:sldIdLst>
    <p:sldId id="256" r:id="rId2"/>
    <p:sldId id="440" r:id="rId3"/>
    <p:sldId id="441" r:id="rId4"/>
    <p:sldId id="442" r:id="rId5"/>
    <p:sldId id="443" r:id="rId6"/>
    <p:sldId id="444" r:id="rId7"/>
    <p:sldId id="451" r:id="rId8"/>
    <p:sldId id="452" r:id="rId9"/>
    <p:sldId id="453" r:id="rId10"/>
    <p:sldId id="446" r:id="rId11"/>
    <p:sldId id="445" r:id="rId12"/>
    <p:sldId id="454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50" r:id="rId23"/>
    <p:sldId id="457" r:id="rId24"/>
    <p:sldId id="448" r:id="rId25"/>
    <p:sldId id="467" r:id="rId26"/>
    <p:sldId id="456" r:id="rId27"/>
    <p:sldId id="455" r:id="rId28"/>
    <p:sldId id="437" r:id="rId29"/>
    <p:sldId id="328" r:id="rId30"/>
    <p:sldId id="364" r:id="rId31"/>
    <p:sldId id="36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B7EEFB"/>
    <a:srgbClr val="95F5AE"/>
    <a:srgbClr val="F1D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40" autoAdjust="0"/>
  </p:normalViewPr>
  <p:slideViewPr>
    <p:cSldViewPr>
      <p:cViewPr>
        <p:scale>
          <a:sx n="80" d="100"/>
          <a:sy n="8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1C84C-A10A-4E9F-B0B6-BCD0CD9DF9C7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6422-9086-490B-AA61-84325599E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 Mochalov, PANIC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792088"/>
          </a:xfrm>
        </p:spPr>
        <p:txBody>
          <a:bodyPr/>
          <a:lstStyle>
            <a:lvl1pPr marL="627063" indent="0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i="0" baseline="0"/>
            </a:lvl1pPr>
          </a:lstStyle>
          <a:p>
            <a:r>
              <a:rPr lang="ru-RU" dirty="0" smtClean="0"/>
              <a:t>22</a:t>
            </a:r>
            <a:r>
              <a:rPr lang="en-US" dirty="0" smtClean="0"/>
              <a:t>.0</a:t>
            </a:r>
            <a:r>
              <a:rPr lang="ru-RU" dirty="0" smtClean="0"/>
              <a:t>9</a:t>
            </a:r>
            <a:r>
              <a:rPr lang="en-US" dirty="0" smtClean="0"/>
              <a:t>.2014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3530352" cy="365125"/>
          </a:xfrm>
        </p:spPr>
        <p:txBody>
          <a:bodyPr/>
          <a:lstStyle>
            <a:lvl1pPr>
              <a:defRPr sz="1200" b="1" i="0" baseline="0"/>
            </a:lvl1pPr>
          </a:lstStyle>
          <a:p>
            <a:r>
              <a:rPr lang="ru-RU" dirty="0" smtClean="0"/>
              <a:t>В. Мочалов, ИЦФР 2014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3733800" cy="444624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68760"/>
            <a:ext cx="3733800" cy="444624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76156" y="6326187"/>
            <a:ext cx="336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i="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В. Мочалов, ИЦФР 2014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</p:spPr>
        <p:txBody>
          <a:bodyPr/>
          <a:lstStyle>
            <a:lvl1pPr>
              <a:defRPr sz="1200" b="1" i="0" baseline="0"/>
            </a:lvl1pPr>
          </a:lstStyle>
          <a:p>
            <a:r>
              <a:rPr lang="en-US" dirty="0" smtClean="0"/>
              <a:t>22.09.2014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22.09.2014</a:t>
            </a:r>
            <a:endParaRPr lang="ru-RU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 Мочалов, ИЦФР 2014</a:t>
            </a:r>
            <a:endParaRPr lang="ru-RU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22.09.2014</a:t>
            </a: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В. Мочалов, ИЦФР 2014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28.08.2014</a:t>
            </a:r>
          </a:p>
          <a:p>
            <a:r>
              <a:rPr lang="ru-RU" dirty="0" smtClean="0"/>
              <a:t>20.09.2012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 Mochalov, PANIC 2014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 Мочалов, </a:t>
            </a:r>
            <a:r>
              <a:rPr lang="en-US" dirty="0" smtClean="0"/>
              <a:t>PANIC 2014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 Mochalov, PANIC 2014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22.09.201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3602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cap="all" spc="6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>
                <a:solidFill>
                  <a:srgbClr val="FFFFFF"/>
                </a:solidFill>
              </a:rPr>
              <a:t>В. Мочалов, ИЦФР 2014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/>
                </a:solidFill>
              </a:defRPr>
            </a:lvl1pPr>
          </a:lstStyle>
          <a:p>
            <a:fld id="{F5B2E33C-257C-48E3-8EEE-A705C2039FF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93337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marL="900113" indent="0"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84776" cy="12709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1D499"/>
                </a:solidFill>
              </a:rPr>
              <a:t>В</a:t>
            </a:r>
            <a:r>
              <a:rPr lang="en-US" sz="2800" dirty="0" smtClean="0">
                <a:solidFill>
                  <a:srgbClr val="F1D499"/>
                </a:solidFill>
              </a:rPr>
              <a:t>. </a:t>
            </a:r>
            <a:r>
              <a:rPr lang="ru-RU" sz="2800" dirty="0" smtClean="0">
                <a:solidFill>
                  <a:srgbClr val="F1D499"/>
                </a:solidFill>
              </a:rPr>
              <a:t>Мочалов (ИФВЭ)</a:t>
            </a:r>
            <a:endParaRPr lang="ru-RU" sz="2800" dirty="0">
              <a:solidFill>
                <a:srgbClr val="95F5A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latin typeface="Calibri"/>
                <a:ea typeface="Calibri"/>
                <a:cs typeface="Times New Roman"/>
              </a:rPr>
              <a:t>Статус эксперимента ПАНДА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660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экспериментов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10</a:t>
            </a:fld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4" y="1196752"/>
            <a:ext cx="778527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7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график работ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11</a:t>
            </a:fld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4" y="1196752"/>
            <a:ext cx="791127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1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сверху (июль)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12</a:t>
            </a:fld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5359"/>
            <a:ext cx="8136904" cy="49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94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r>
              <a:rPr lang="de-DE" dirty="0" smtClean="0"/>
              <a:t>TDR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13</a:t>
            </a:fld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4" y="1196752"/>
            <a:ext cx="7707160" cy="4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0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</a:t>
            </a:r>
            <a:r>
              <a:rPr lang="ru-RU" dirty="0" err="1" smtClean="0"/>
              <a:t>россии</a:t>
            </a:r>
            <a:r>
              <a:rPr lang="ru-RU" dirty="0" smtClean="0"/>
              <a:t> в ПАНДА – готовые </a:t>
            </a:r>
            <a:r>
              <a:rPr lang="en-US" dirty="0" err="1" smtClean="0"/>
              <a:t>tdr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0488720"/>
              </p:ext>
            </p:extLst>
          </p:nvPr>
        </p:nvGraphicFramePr>
        <p:xfrm>
          <a:off x="179512" y="1268760"/>
          <a:ext cx="8784975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476"/>
                <a:gridCol w="3751279"/>
                <a:gridCol w="3532117"/>
                <a:gridCol w="936103"/>
              </a:tblGrid>
              <a:tr h="121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IHEP-</a:t>
                      </a:r>
                      <a:r>
                        <a:rPr lang="en-US" sz="1600" b="1" dirty="0" err="1">
                          <a:effectLst/>
                        </a:rPr>
                        <a:t>Protvino</a:t>
                      </a:r>
                      <a:r>
                        <a:rPr lang="en-US" sz="1600" b="1" dirty="0">
                          <a:effectLst/>
                        </a:rPr>
                        <a:t>,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1981 PWO crystals for the barrel calorimeter</a:t>
                      </a:r>
                      <a:r>
                        <a:rPr lang="en-US" sz="1600" b="1" dirty="0" smtClean="0">
                          <a:effectLst/>
                        </a:rPr>
                        <a:t>,</a:t>
                      </a:r>
                      <a:r>
                        <a:rPr lang="ru-RU" sz="1600" b="1" dirty="0" smtClean="0">
                          <a:effectLst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</a:rPr>
                        <a:t>Alexander </a:t>
                      </a:r>
                      <a:r>
                        <a:rPr lang="en-US" sz="1600" b="1" dirty="0">
                          <a:effectLst/>
                        </a:rPr>
                        <a:t>Vasiliev.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The contract is implemented.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1, 000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1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IHEP-</a:t>
                      </a:r>
                      <a:r>
                        <a:rPr lang="en-US" sz="1600" b="1" dirty="0" err="1">
                          <a:effectLst/>
                        </a:rPr>
                        <a:t>Protvino</a:t>
                      </a:r>
                      <a:r>
                        <a:rPr lang="en-US" sz="1600" b="1" dirty="0" smtClean="0">
                          <a:effectLst/>
                        </a:rPr>
                        <a:t>,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The </a:t>
                      </a:r>
                      <a:r>
                        <a:rPr lang="en-US" sz="1600" b="1" dirty="0">
                          <a:effectLst/>
                        </a:rPr>
                        <a:t>mechanical structure of the barrel calorimeter</a:t>
                      </a:r>
                      <a:r>
                        <a:rPr lang="en-US" sz="1600" b="1" dirty="0" smtClean="0">
                          <a:effectLst/>
                        </a:rPr>
                        <a:t>,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Alexander </a:t>
                      </a:r>
                      <a:r>
                        <a:rPr lang="en-US" sz="1600" b="1" dirty="0">
                          <a:effectLst/>
                        </a:rPr>
                        <a:t>Vasiliev.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The Collaboration contract between IHEP-</a:t>
                      </a:r>
                      <a:r>
                        <a:rPr lang="en-US" sz="1600" b="1" dirty="0" err="1">
                          <a:effectLst/>
                        </a:rPr>
                        <a:t>Protvino</a:t>
                      </a:r>
                      <a:r>
                        <a:rPr lang="en-US" sz="1600" b="1" dirty="0">
                          <a:effectLst/>
                        </a:rPr>
                        <a:t> and FAIR was signed on 26.11.2013.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2, 844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1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JINR-</a:t>
                      </a:r>
                      <a:r>
                        <a:rPr lang="en-US" sz="1600" b="1" dirty="0" err="1">
                          <a:effectLst/>
                        </a:rPr>
                        <a:t>Dubna</a:t>
                      </a:r>
                      <a:r>
                        <a:rPr lang="en-US" sz="1600" b="1" dirty="0" smtClean="0">
                          <a:effectLst/>
                        </a:rPr>
                        <a:t>,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The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whole </a:t>
                      </a:r>
                      <a:r>
                        <a:rPr lang="en-US" sz="1600" b="1" dirty="0">
                          <a:effectLst/>
                        </a:rPr>
                        <a:t>superconducting solenoid</a:t>
                      </a:r>
                      <a:r>
                        <a:rPr lang="en-US" sz="1600" b="1" dirty="0" smtClean="0">
                          <a:effectLst/>
                        </a:rPr>
                        <a:t>,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</a:rPr>
                        <a:t>Vodopianov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Assigned by the FAIR Council on 27.06.2012 for the yoke and on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09.07.2014 for the rest, including coils, cryostat etc.  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5, 420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JINR-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effectLst/>
                        </a:rPr>
                        <a:t>Dubna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The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effectLst/>
                        </a:rPr>
                        <a:t>muon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system,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Alexeev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TDR was conditionally approved by FAIR ECE on 11.06.2014.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 2, 318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39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Подготавливаемые </a:t>
            </a:r>
            <a:r>
              <a:rPr lang="en-US" dirty="0" err="1" smtClean="0"/>
              <a:t>tdr</a:t>
            </a:r>
            <a:r>
              <a:rPr lang="ru-RU" dirty="0" smtClean="0"/>
              <a:t> (контракты)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077730"/>
              </p:ext>
            </p:extLst>
          </p:nvPr>
        </p:nvGraphicFramePr>
        <p:xfrm>
          <a:off x="251520" y="1268760"/>
          <a:ext cx="8712968" cy="5014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840"/>
                <a:gridCol w="4246315"/>
                <a:gridCol w="2753685"/>
                <a:gridCol w="1152128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IHEP-</a:t>
                      </a:r>
                      <a:r>
                        <a:rPr lang="en-US" sz="2000" b="1" dirty="0" err="1">
                          <a:effectLst/>
                        </a:rPr>
                        <a:t>Protvino</a:t>
                      </a:r>
                      <a:r>
                        <a:rPr lang="en-US" sz="2000" b="1" dirty="0" smtClean="0">
                          <a:effectLst/>
                        </a:rPr>
                        <a:t>,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The </a:t>
                      </a:r>
                      <a:r>
                        <a:rPr lang="en-US" sz="2000" b="1" dirty="0">
                          <a:effectLst/>
                        </a:rPr>
                        <a:t>remaining 8,358 PWO crystals for the barrel </a:t>
                      </a:r>
                      <a:r>
                        <a:rPr lang="en-US" sz="2000" b="1" dirty="0" smtClean="0">
                          <a:effectLst/>
                        </a:rPr>
                        <a:t>calorimeter,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Vasiliev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TDR was approved by FAIR in 2008.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5, 430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685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IHEP-</a:t>
                      </a:r>
                      <a:r>
                        <a:rPr lang="en-US" sz="2000" b="1" dirty="0" err="1">
                          <a:effectLst/>
                        </a:rPr>
                        <a:t>Protvino</a:t>
                      </a:r>
                      <a:r>
                        <a:rPr lang="en-US" sz="2000" b="1" dirty="0" smtClean="0">
                          <a:effectLst/>
                        </a:rPr>
                        <a:t>,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Forward </a:t>
                      </a:r>
                      <a:r>
                        <a:rPr lang="en-US" sz="2000" b="1" dirty="0">
                          <a:effectLst/>
                        </a:rPr>
                        <a:t>electromagnetic calorimeter of the “</a:t>
                      </a:r>
                      <a:r>
                        <a:rPr lang="en-US" sz="2000" b="1" dirty="0" err="1">
                          <a:effectLst/>
                        </a:rPr>
                        <a:t>shashlyk</a:t>
                      </a:r>
                      <a:r>
                        <a:rPr lang="en-US" sz="2000" b="1" dirty="0">
                          <a:effectLst/>
                        </a:rPr>
                        <a:t>” type</a:t>
                      </a:r>
                      <a:r>
                        <a:rPr lang="en-US" sz="2000" b="1" dirty="0" smtClean="0">
                          <a:effectLst/>
                        </a:rPr>
                        <a:t>,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Semenov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TDR is being finalized for submission to Collaboration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 1, 352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533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PNPI-</a:t>
                      </a:r>
                      <a:r>
                        <a:rPr lang="en-US" sz="2000" b="1" dirty="0" err="1">
                          <a:effectLst/>
                        </a:rPr>
                        <a:t>Gatchina</a:t>
                      </a:r>
                      <a:r>
                        <a:rPr lang="en-US" sz="2000" b="1" dirty="0" smtClean="0">
                          <a:effectLst/>
                        </a:rPr>
                        <a:t>,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The </a:t>
                      </a:r>
                      <a:r>
                        <a:rPr lang="en-US" sz="2000" b="1" dirty="0">
                          <a:effectLst/>
                        </a:rPr>
                        <a:t>forward TOF </a:t>
                      </a:r>
                      <a:r>
                        <a:rPr lang="en-US" sz="2000" b="1" dirty="0" smtClean="0">
                          <a:effectLst/>
                        </a:rPr>
                        <a:t>detector,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Belostotski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TDR is expected to be ready in 2014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 0, 362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533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ITEP- Moscow</a:t>
                      </a:r>
                      <a:r>
                        <a:rPr lang="en-US" sz="2000" b="1" dirty="0" smtClean="0">
                          <a:effectLst/>
                        </a:rPr>
                        <a:t>,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Pellet target,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</a:rPr>
                        <a:t>Gerasimov</a:t>
                      </a:r>
                      <a:r>
                        <a:rPr lang="en-US" sz="2000" b="1" dirty="0">
                          <a:effectLst/>
                        </a:rPr>
                        <a:t>.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TDR is expected to be ready in 2015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 0, 700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71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The </a:t>
                      </a:r>
                      <a:r>
                        <a:rPr lang="en-US" sz="2000" b="1" dirty="0" err="1">
                          <a:effectLst/>
                        </a:rPr>
                        <a:t>Budker</a:t>
                      </a:r>
                      <a:r>
                        <a:rPr lang="en-US" sz="2000" b="1" dirty="0">
                          <a:effectLst/>
                        </a:rPr>
                        <a:t> INP -</a:t>
                      </a:r>
                      <a:r>
                        <a:rPr lang="en-US" sz="2000" b="1" dirty="0" smtClean="0">
                          <a:effectLst/>
                        </a:rPr>
                        <a:t>Novosibirsk,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Forward RICH,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</a:rPr>
                        <a:t>Tikhonov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TDR is expected to be ready in 2015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 2, 900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  <a:tr h="889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The </a:t>
                      </a:r>
                      <a:r>
                        <a:rPr lang="en-US" sz="2000" b="1" dirty="0" err="1">
                          <a:effectLst/>
                        </a:rPr>
                        <a:t>Budker</a:t>
                      </a:r>
                      <a:r>
                        <a:rPr lang="en-US" sz="2000" b="1" dirty="0">
                          <a:effectLst/>
                        </a:rPr>
                        <a:t> INP -</a:t>
                      </a:r>
                      <a:r>
                        <a:rPr lang="en-US" sz="2000" b="1" dirty="0" smtClean="0">
                          <a:effectLst/>
                        </a:rPr>
                        <a:t>Novosibirsk,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50</a:t>
                      </a:r>
                      <a:r>
                        <a:rPr lang="en-US" sz="2000" b="1" dirty="0">
                          <a:effectLst/>
                        </a:rPr>
                        <a:t>% of the forward </a:t>
                      </a:r>
                      <a:r>
                        <a:rPr lang="en-US" sz="2000" b="1" dirty="0" smtClean="0">
                          <a:effectLst/>
                        </a:rPr>
                        <a:t>DISC </a:t>
                      </a:r>
                      <a:r>
                        <a:rPr lang="en-US" sz="2000" b="1" dirty="0">
                          <a:effectLst/>
                        </a:rPr>
                        <a:t>DIRC</a:t>
                      </a:r>
                      <a:r>
                        <a:rPr lang="en-US" sz="2000" b="1" dirty="0" smtClean="0">
                          <a:effectLst/>
                        </a:rPr>
                        <a:t>,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</a:rPr>
                        <a:t>Tikhonov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TDR is expected to be ready in 2015</a:t>
                      </a:r>
                      <a:r>
                        <a:rPr lang="en-US" sz="2000" b="1" dirty="0" smtClean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</a:endParaRPr>
                    </a:p>
                  </a:txBody>
                  <a:tcPr marL="58551" marR="585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1, 471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1" marR="585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45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 стран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1397660"/>
              </p:ext>
            </p:extLst>
          </p:nvPr>
        </p:nvGraphicFramePr>
        <p:xfrm>
          <a:off x="179510" y="1268763"/>
          <a:ext cx="8856986" cy="5147095"/>
        </p:xfrm>
        <a:graphic>
          <a:graphicData uri="http://schemas.openxmlformats.org/drawingml/2006/table">
            <a:tbl>
              <a:tblPr/>
              <a:tblGrid>
                <a:gridCol w="859998"/>
                <a:gridCol w="698542"/>
                <a:gridCol w="771032"/>
                <a:gridCol w="889653"/>
                <a:gridCol w="669209"/>
                <a:gridCol w="915691"/>
                <a:gridCol w="790802"/>
                <a:gridCol w="1101819"/>
                <a:gridCol w="2160240"/>
              </a:tblGrid>
              <a:tr h="665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Experiments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Accelerators (385,0)+          coordination (110,88)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Cash (Site and Buildings + Running Costs and Personal)  =400,0+15,4+38,0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Cost Book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1027,28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78,00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495,88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453,4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Account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Assigned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Planned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Assigned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Planned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Planned but not specified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Finland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1,30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3,04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0,36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1,50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Germany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705,00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25,10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3,96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193,28+104,57 (Acc.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coord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.)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25,02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350,30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36,00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5,80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15,49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5,70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9,00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Romania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11,87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3,92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3,95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Russia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178,05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17,70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17,7 (20,39)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35,88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58,52+6,31 (Acc. coord.) 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2,05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13,09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44,50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Sweden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4,30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2,55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0,38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3,00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27,00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0,82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26,18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Poland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23,74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5,70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9,70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6,30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2,00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Slovenia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12,00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12,00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UK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1013,66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68,90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24,26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35,88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407,21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9,17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72,35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412,25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Spain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11,87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8,84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3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1025,53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71,90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24,26(26,94)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35,88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407,21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9,17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81,19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412,26</a:t>
                      </a:r>
                    </a:p>
                  </a:txBody>
                  <a:tcPr marL="8845" marR="8845" marT="88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0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5817739"/>
              </p:ext>
            </p:extLst>
          </p:nvPr>
        </p:nvGraphicFramePr>
        <p:xfrm>
          <a:off x="179513" y="1340766"/>
          <a:ext cx="8712966" cy="4896545"/>
        </p:xfrm>
        <a:graphic>
          <a:graphicData uri="http://schemas.openxmlformats.org/drawingml/2006/table">
            <a:tbl>
              <a:tblPr/>
              <a:tblGrid>
                <a:gridCol w="1026044"/>
                <a:gridCol w="773738"/>
                <a:gridCol w="1597938"/>
                <a:gridCol w="2153011"/>
                <a:gridCol w="3162235"/>
              </a:tblGrid>
              <a:tr h="34269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Cash (Site and Buildings 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Experiments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Accelerators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Running Costs and Personal)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Finland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6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705,00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218.3+105.0(Acc. coord.)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350,30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36,00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15.5+ 5.7(planned)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9,00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Romania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11,87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Russia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178,05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17,7+35,86(planned)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66,35 + 13,64(planned)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44,50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Sweden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3,3 + 2.0(CRYRING)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27,00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0.821 + 26.2(planned)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Poland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23,74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16.0 + 2.0 (planned)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Spain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11,87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8,84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Slovenia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12,00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1025,53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108,75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499,14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409,26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95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18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2. Россия.</a:t>
            </a:r>
          </a:p>
          <a:p>
            <a:r>
              <a:rPr lang="ru-RU" sz="1800" b="1" dirty="0"/>
              <a:t>Вот как в последнем документе </a:t>
            </a:r>
            <a:r>
              <a:rPr lang="en-US" sz="1800" b="1" dirty="0"/>
              <a:t>Country Sheets </a:t>
            </a:r>
            <a:r>
              <a:rPr lang="ru-RU" sz="1800" b="1" dirty="0"/>
              <a:t>выглядит расклад полного российского вклада в ФАИР в размере 178.05 млн. евро:  </a:t>
            </a:r>
          </a:p>
          <a:p>
            <a:pPr lvl="1"/>
            <a:r>
              <a:rPr lang="ru-RU" sz="1800" b="1" dirty="0" smtClean="0"/>
              <a:t>наличные </a:t>
            </a:r>
            <a:r>
              <a:rPr lang="ru-RU" sz="1800" b="1" dirty="0"/>
              <a:t>(на стройку и зарплату сотрудникам ФАИР, 25% от 178.05):          44.50 </a:t>
            </a:r>
            <a:r>
              <a:rPr lang="ru-RU" sz="1800" b="1" dirty="0" smtClean="0"/>
              <a:t>€</a:t>
            </a:r>
            <a:endParaRPr lang="ru-RU" sz="1800" b="1" dirty="0"/>
          </a:p>
          <a:p>
            <a:pPr lvl="1"/>
            <a:r>
              <a:rPr lang="ru-RU" sz="1800" b="1" dirty="0" smtClean="0"/>
              <a:t>определенный </a:t>
            </a:r>
            <a:r>
              <a:rPr lang="ru-RU" sz="1800" b="1" dirty="0"/>
              <a:t>уже вклад в ускорители:                   </a:t>
            </a:r>
            <a:r>
              <a:rPr lang="ru-RU" sz="1800" b="1" dirty="0" smtClean="0"/>
              <a:t>              66.35 </a:t>
            </a:r>
            <a:r>
              <a:rPr lang="en-US" sz="1800" b="1" dirty="0"/>
              <a:t>M</a:t>
            </a:r>
            <a:r>
              <a:rPr lang="ru-RU" sz="1800" b="1" dirty="0"/>
              <a:t>€</a:t>
            </a:r>
          </a:p>
          <a:p>
            <a:pPr lvl="1"/>
            <a:r>
              <a:rPr lang="ru-RU" sz="1800" b="1" dirty="0" smtClean="0"/>
              <a:t>не </a:t>
            </a:r>
            <a:r>
              <a:rPr lang="ru-RU" sz="1800" b="1" dirty="0"/>
              <a:t>определенный пока конкретно вклад в ускорители:   </a:t>
            </a:r>
            <a:r>
              <a:rPr lang="ru-RU" sz="1800" b="1" dirty="0" smtClean="0"/>
              <a:t>    </a:t>
            </a:r>
            <a:r>
              <a:rPr lang="ru-RU" sz="1800" b="1" dirty="0"/>
              <a:t>13.64 </a:t>
            </a:r>
            <a:r>
              <a:rPr lang="en-US" sz="1800" b="1" dirty="0"/>
              <a:t>M</a:t>
            </a:r>
            <a:r>
              <a:rPr lang="ru-RU" sz="1800" b="1" dirty="0"/>
              <a:t>€  </a:t>
            </a:r>
            <a:endParaRPr lang="de-DE" sz="1800" b="1" dirty="0" smtClean="0"/>
          </a:p>
          <a:p>
            <a:pPr lvl="1"/>
            <a:r>
              <a:rPr lang="ru-RU" sz="1800" b="1" dirty="0" smtClean="0"/>
              <a:t>российская </a:t>
            </a:r>
            <a:r>
              <a:rPr lang="ru-RU" sz="1800" b="1" dirty="0"/>
              <a:t>квота на эксперименты:                   </a:t>
            </a:r>
            <a:r>
              <a:rPr lang="ru-RU" sz="1800" b="1" dirty="0" smtClean="0"/>
              <a:t>                   </a:t>
            </a:r>
            <a:r>
              <a:rPr lang="ru-RU" sz="1800" b="1" dirty="0"/>
              <a:t>17.70 </a:t>
            </a:r>
            <a:r>
              <a:rPr lang="en-US" sz="1800" b="1" dirty="0"/>
              <a:t>M</a:t>
            </a:r>
            <a:r>
              <a:rPr lang="ru-RU" sz="1800" b="1" dirty="0"/>
              <a:t>€</a:t>
            </a:r>
          </a:p>
          <a:p>
            <a:pPr lvl="1"/>
            <a:r>
              <a:rPr lang="ru-RU" sz="1800" b="1" dirty="0" smtClean="0"/>
              <a:t>запланированный </a:t>
            </a:r>
            <a:r>
              <a:rPr lang="ru-RU" sz="1800" b="1" dirty="0"/>
              <a:t>дополнительный к квоте вклад в эксперименты:                  35.86 </a:t>
            </a:r>
            <a:r>
              <a:rPr lang="en-US" sz="1800" b="1" dirty="0"/>
              <a:t>M</a:t>
            </a:r>
            <a:r>
              <a:rPr lang="ru-RU" sz="1800" b="1" dirty="0"/>
              <a:t>€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0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(вклад </a:t>
            </a:r>
            <a:r>
              <a:rPr lang="ru-RU" dirty="0" err="1" smtClean="0"/>
              <a:t>россии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19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Ускорители Стартовой версии ФАИР при увеличении российской квоты на эксперименты до 53.5 млн. евро и </a:t>
            </a:r>
            <a:r>
              <a:rPr lang="ru-RU" sz="2000" b="1" i="1" dirty="0" smtClean="0"/>
              <a:t>других стран останутся </a:t>
            </a:r>
            <a:r>
              <a:rPr lang="ru-RU" sz="2000" b="1" i="1" dirty="0"/>
              <a:t>обеспеченными  полным </a:t>
            </a:r>
            <a:r>
              <a:rPr lang="ru-RU" sz="2000" b="1" i="1" dirty="0" smtClean="0"/>
              <a:t>финансированием с </a:t>
            </a:r>
            <a:r>
              <a:rPr lang="ru-RU" sz="2000" b="1" i="1" dirty="0"/>
              <a:t>запасом более чем в 2 млн. евро.  </a:t>
            </a:r>
            <a:endParaRPr lang="ru-RU" sz="2000" dirty="0"/>
          </a:p>
          <a:p>
            <a:r>
              <a:rPr lang="ru-RU" sz="2000" b="1" i="1" dirty="0" smtClean="0"/>
              <a:t>Россия </a:t>
            </a:r>
            <a:r>
              <a:rPr lang="ru-RU" sz="2000" b="1" i="1" dirty="0"/>
              <a:t>для расширения своей квоты до 53.5 млн. евро планирует использовать «бесхозные деньги</a:t>
            </a:r>
            <a:r>
              <a:rPr lang="ru-RU" sz="2000" b="1" i="1" dirty="0" smtClean="0"/>
              <a:t>»,. </a:t>
            </a:r>
            <a:r>
              <a:rPr lang="ru-RU" sz="2000" b="1" i="1" dirty="0"/>
              <a:t>Эти «бесхозные деньги» можно пустить  а) на эксперименты,  или б) на стройку, или в) вообще сократить полный российский взнос в ФАИР на эту сумму. </a:t>
            </a:r>
            <a:endParaRPr lang="ru-RU" sz="2000" b="1" i="1" dirty="0" smtClean="0"/>
          </a:p>
          <a:p>
            <a:r>
              <a:rPr lang="ru-RU" sz="2000" b="1" i="1" dirty="0" smtClean="0"/>
              <a:t>В </a:t>
            </a:r>
            <a:r>
              <a:rPr lang="ru-RU" sz="2000" b="1" i="1" dirty="0"/>
              <a:t>случае реализации вариантов б) и в) в разы может упасть участие ученых России в научных исследованиях ФАИР и вклад России в эксплуатационные расходы </a:t>
            </a:r>
            <a:r>
              <a:rPr lang="ru-RU" sz="2000" b="1" i="1" dirty="0" smtClean="0"/>
              <a:t>ФАИР</a:t>
            </a:r>
            <a:r>
              <a:rPr lang="ru-RU" sz="2000" b="1" i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339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Статус проекта ФАИР</a:t>
            </a:r>
          </a:p>
          <a:p>
            <a:r>
              <a:rPr lang="ru-RU" dirty="0" smtClean="0"/>
              <a:t>Статус ускорителя </a:t>
            </a:r>
            <a:r>
              <a:rPr lang="en-US" dirty="0" smtClean="0"/>
              <a:t>HESR</a:t>
            </a:r>
          </a:p>
          <a:p>
            <a:r>
              <a:rPr lang="ru-RU" dirty="0" smtClean="0"/>
              <a:t>Создание детекторов эксперимента ПАНДА – текущее состояние</a:t>
            </a:r>
          </a:p>
          <a:p>
            <a:r>
              <a:rPr lang="ru-RU" dirty="0" smtClean="0"/>
              <a:t>Вклад России в детекторы ПАНДА</a:t>
            </a:r>
          </a:p>
          <a:p>
            <a:r>
              <a:rPr lang="ru-RU" dirty="0" smtClean="0"/>
              <a:t>Разработка программного обеспечения в эксперименте ПАНДА</a:t>
            </a:r>
          </a:p>
          <a:p>
            <a:r>
              <a:rPr lang="ru-RU" dirty="0" smtClean="0"/>
              <a:t>Основные задачи</a:t>
            </a:r>
          </a:p>
          <a:p>
            <a:r>
              <a:rPr lang="ru-RU" dirty="0" smtClean="0"/>
              <a:t>ИЦФР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983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 при низкой интенсивности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20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280920" cy="4824536"/>
          </a:xfrm>
        </p:spPr>
        <p:txBody>
          <a:bodyPr>
            <a:normAutofit fontScale="92500" lnSpcReduction="10000"/>
          </a:bodyPr>
          <a:lstStyle/>
          <a:p>
            <a:endParaRPr lang="ru-RU" sz="1100" dirty="0">
              <a:solidFill>
                <a:srgbClr val="000000"/>
              </a:solidFill>
              <a:latin typeface="Tahoma"/>
            </a:endParaRPr>
          </a:p>
          <a:p>
            <a:r>
              <a:rPr lang="en-US" sz="2000" dirty="0">
                <a:latin typeface="Tahoma"/>
              </a:rPr>
              <a:t>Tests </a:t>
            </a:r>
            <a:endParaRPr lang="ru-RU" sz="2000" dirty="0" smtClean="0">
              <a:latin typeface="Tahoma"/>
            </a:endParaRPr>
          </a:p>
          <a:p>
            <a:pPr lvl="1"/>
            <a:r>
              <a:rPr lang="en-US" sz="1800" dirty="0" smtClean="0">
                <a:latin typeface="Tahoma"/>
              </a:rPr>
              <a:t>Trigger </a:t>
            </a:r>
            <a:r>
              <a:rPr lang="en-US" sz="1800" dirty="0">
                <a:latin typeface="Tahoma"/>
              </a:rPr>
              <a:t>tests, inclusive open/hidden charm cross </a:t>
            </a:r>
            <a:r>
              <a:rPr lang="en-US" sz="1800" dirty="0" smtClean="0">
                <a:latin typeface="Tahoma"/>
              </a:rPr>
              <a:t>sections</a:t>
            </a:r>
            <a:endParaRPr lang="ru-RU" sz="1800" dirty="0" smtClean="0">
              <a:latin typeface="Tahoma"/>
            </a:endParaRPr>
          </a:p>
          <a:p>
            <a:r>
              <a:rPr lang="en-US" sz="2000" dirty="0" err="1" smtClean="0">
                <a:latin typeface="Tahoma"/>
              </a:rPr>
              <a:t>Charmonium</a:t>
            </a:r>
            <a:r>
              <a:rPr lang="en-US" sz="2000" dirty="0" smtClean="0">
                <a:latin typeface="Tahoma"/>
              </a:rPr>
              <a:t> </a:t>
            </a:r>
            <a:r>
              <a:rPr lang="en-US" sz="2000" dirty="0">
                <a:latin typeface="Tahoma"/>
              </a:rPr>
              <a:t>(-like) </a:t>
            </a:r>
          </a:p>
          <a:p>
            <a:pPr lvl="1"/>
            <a:r>
              <a:rPr lang="en-US" sz="1800" dirty="0" smtClean="0">
                <a:latin typeface="Tahoma"/>
              </a:rPr>
              <a:t>Excited </a:t>
            </a:r>
            <a:r>
              <a:rPr lang="en-US" sz="1800" dirty="0">
                <a:latin typeface="Tahoma"/>
              </a:rPr>
              <a:t>states above DD threshold (J/Y </a:t>
            </a:r>
            <a:r>
              <a:rPr lang="en-US" sz="1800" dirty="0" smtClean="0">
                <a:latin typeface="Tahoma"/>
              </a:rPr>
              <a:t>p</a:t>
            </a:r>
            <a:r>
              <a:rPr lang="de-DE" sz="1800" dirty="0">
                <a:latin typeface="Tahoma"/>
              </a:rPr>
              <a:t>i</a:t>
            </a:r>
            <a:r>
              <a:rPr lang="en-US" sz="1800" dirty="0" smtClean="0">
                <a:latin typeface="Tahoma"/>
              </a:rPr>
              <a:t> pi </a:t>
            </a:r>
            <a:r>
              <a:rPr lang="en-US" sz="1800" dirty="0">
                <a:latin typeface="Tahoma"/>
              </a:rPr>
              <a:t>) </a:t>
            </a:r>
          </a:p>
          <a:p>
            <a:pPr lvl="1"/>
            <a:r>
              <a:rPr lang="en-US" sz="1800" dirty="0" smtClean="0">
                <a:latin typeface="Tahoma"/>
              </a:rPr>
              <a:t>Scan </a:t>
            </a:r>
            <a:r>
              <a:rPr lang="en-US" sz="1800" dirty="0">
                <a:latin typeface="Tahoma"/>
              </a:rPr>
              <a:t>width of X(3872) (precision 50-100 </a:t>
            </a:r>
            <a:r>
              <a:rPr lang="en-US" sz="1800" dirty="0" err="1">
                <a:latin typeface="Tahoma"/>
              </a:rPr>
              <a:t>keV</a:t>
            </a:r>
            <a:r>
              <a:rPr lang="en-US" sz="1800" dirty="0">
                <a:latin typeface="Tahoma"/>
              </a:rPr>
              <a:t>) (BR </a:t>
            </a:r>
            <a:r>
              <a:rPr lang="en-US" sz="1800" dirty="0" smtClean="0">
                <a:latin typeface="Tahoma"/>
              </a:rPr>
              <a:t>X -&gt;pp </a:t>
            </a:r>
            <a:r>
              <a:rPr lang="en-US" sz="1800" dirty="0">
                <a:latin typeface="Tahoma"/>
              </a:rPr>
              <a:t>?) </a:t>
            </a:r>
          </a:p>
          <a:p>
            <a:pPr lvl="1"/>
            <a:r>
              <a:rPr lang="en-US" sz="1800" dirty="0" smtClean="0">
                <a:latin typeface="Tahoma"/>
              </a:rPr>
              <a:t>Deuteron </a:t>
            </a:r>
            <a:r>
              <a:rPr lang="en-US" sz="1800" dirty="0">
                <a:latin typeface="Tahoma"/>
              </a:rPr>
              <a:t>target (charged </a:t>
            </a:r>
            <a:r>
              <a:rPr lang="en-US" sz="1800" dirty="0" err="1">
                <a:latin typeface="Tahoma"/>
              </a:rPr>
              <a:t>Z</a:t>
            </a:r>
            <a:r>
              <a:rPr lang="en-US" sz="1200" dirty="0" err="1">
                <a:latin typeface="Tahoma"/>
              </a:rPr>
              <a:t>c</a:t>
            </a:r>
            <a:r>
              <a:rPr lang="en-US" sz="1200" dirty="0">
                <a:latin typeface="Tahoma"/>
              </a:rPr>
              <a:t> </a:t>
            </a:r>
            <a:r>
              <a:rPr lang="en-US" sz="1800" dirty="0">
                <a:latin typeface="Tahoma"/>
              </a:rPr>
              <a:t>states) </a:t>
            </a:r>
            <a:endParaRPr lang="en-US" sz="1800" dirty="0" smtClean="0">
              <a:latin typeface="Tahoma"/>
            </a:endParaRPr>
          </a:p>
          <a:p>
            <a:r>
              <a:rPr lang="en-US" sz="2000" dirty="0" smtClean="0">
                <a:latin typeface="Tahoma"/>
              </a:rPr>
              <a:t>Light </a:t>
            </a:r>
            <a:r>
              <a:rPr lang="en-US" sz="2000" dirty="0">
                <a:latin typeface="Tahoma"/>
              </a:rPr>
              <a:t>Hadron Spectroscopy </a:t>
            </a:r>
          </a:p>
          <a:p>
            <a:pPr lvl="1"/>
            <a:r>
              <a:rPr lang="en-US" sz="1800" dirty="0" smtClean="0">
                <a:latin typeface="Tahoma"/>
              </a:rPr>
              <a:t>Light </a:t>
            </a:r>
            <a:r>
              <a:rPr lang="en-US" sz="1800" dirty="0" err="1">
                <a:latin typeface="Tahoma"/>
              </a:rPr>
              <a:t>Glueballs</a:t>
            </a:r>
            <a:r>
              <a:rPr lang="en-US" sz="1800" dirty="0">
                <a:latin typeface="Tahoma"/>
              </a:rPr>
              <a:t> and Hybrids (&lt; 2.4 </a:t>
            </a:r>
            <a:r>
              <a:rPr lang="en-US" sz="1800" dirty="0" err="1">
                <a:latin typeface="Tahoma"/>
              </a:rPr>
              <a:t>GeV</a:t>
            </a:r>
            <a:r>
              <a:rPr lang="en-US" sz="1800" dirty="0">
                <a:latin typeface="Tahoma"/>
              </a:rPr>
              <a:t>) (needs PWA) </a:t>
            </a:r>
          </a:p>
          <a:p>
            <a:pPr lvl="1"/>
            <a:r>
              <a:rPr lang="en-US" sz="1800" dirty="0" smtClean="0">
                <a:latin typeface="Tahoma"/>
              </a:rPr>
              <a:t>Excited </a:t>
            </a:r>
            <a:r>
              <a:rPr lang="en-US" sz="1800" dirty="0">
                <a:latin typeface="Tahoma"/>
              </a:rPr>
              <a:t>s-Baryon spectroscopy </a:t>
            </a:r>
            <a:endParaRPr lang="en-US" sz="1800" dirty="0" smtClean="0">
              <a:latin typeface="Tahoma"/>
            </a:endParaRPr>
          </a:p>
          <a:p>
            <a:r>
              <a:rPr lang="en-US" sz="2000" dirty="0" smtClean="0">
                <a:latin typeface="Tahoma"/>
              </a:rPr>
              <a:t>Hadron </a:t>
            </a:r>
            <a:r>
              <a:rPr lang="en-US" sz="2000" dirty="0">
                <a:latin typeface="Tahoma"/>
              </a:rPr>
              <a:t>Structure </a:t>
            </a:r>
            <a:r>
              <a:rPr lang="en-US" sz="1800" dirty="0">
                <a:latin typeface="Tahoma"/>
              </a:rPr>
              <a:t>Proton G</a:t>
            </a:r>
            <a:r>
              <a:rPr lang="en-US" sz="1200" dirty="0">
                <a:latin typeface="Tahoma"/>
              </a:rPr>
              <a:t>E </a:t>
            </a:r>
            <a:r>
              <a:rPr lang="en-US" sz="1800" dirty="0">
                <a:latin typeface="Tahoma"/>
              </a:rPr>
              <a:t>and G</a:t>
            </a:r>
            <a:r>
              <a:rPr lang="en-US" sz="1200" dirty="0">
                <a:latin typeface="Tahoma"/>
              </a:rPr>
              <a:t>M </a:t>
            </a:r>
            <a:r>
              <a:rPr lang="en-US" sz="1800" dirty="0">
                <a:latin typeface="Tahoma"/>
              </a:rPr>
              <a:t>at “low” q</a:t>
            </a:r>
            <a:r>
              <a:rPr lang="en-US" sz="1200" dirty="0">
                <a:latin typeface="Tahoma"/>
              </a:rPr>
              <a:t>2 </a:t>
            </a:r>
            <a:r>
              <a:rPr lang="en-US" sz="1800" dirty="0">
                <a:latin typeface="Tahoma"/>
              </a:rPr>
              <a:t>(e.g. L/10: q</a:t>
            </a:r>
            <a:r>
              <a:rPr lang="en-US" sz="1200" dirty="0">
                <a:latin typeface="Tahoma"/>
              </a:rPr>
              <a:t>2</a:t>
            </a:r>
            <a:r>
              <a:rPr lang="en-US" sz="1800" dirty="0">
                <a:latin typeface="Tahoma"/>
              </a:rPr>
              <a:t>&lt;9 </a:t>
            </a:r>
            <a:r>
              <a:rPr lang="en-US" sz="1800" dirty="0" err="1">
                <a:latin typeface="Tahoma"/>
              </a:rPr>
              <a:t>GeV</a:t>
            </a:r>
            <a:r>
              <a:rPr lang="en-US" sz="1800" dirty="0">
                <a:latin typeface="Tahoma"/>
              </a:rPr>
              <a:t>/c</a:t>
            </a:r>
            <a:r>
              <a:rPr lang="en-US" sz="1200" dirty="0">
                <a:latin typeface="Tahoma"/>
              </a:rPr>
              <a:t>2 </a:t>
            </a:r>
            <a:r>
              <a:rPr lang="en-US" sz="1800" dirty="0">
                <a:latin typeface="Tahoma"/>
              </a:rPr>
              <a:t>for G</a:t>
            </a:r>
            <a:r>
              <a:rPr lang="en-US" sz="1200" dirty="0">
                <a:latin typeface="Tahoma"/>
              </a:rPr>
              <a:t>E</a:t>
            </a:r>
            <a:r>
              <a:rPr lang="en-US" sz="1800" dirty="0">
                <a:latin typeface="Tahoma"/>
              </a:rPr>
              <a:t>/G</a:t>
            </a:r>
            <a:r>
              <a:rPr lang="en-US" sz="1200" dirty="0">
                <a:latin typeface="Tahoma"/>
              </a:rPr>
              <a:t>M </a:t>
            </a:r>
            <a:r>
              <a:rPr lang="en-US" sz="1800" dirty="0" err="1">
                <a:latin typeface="Tahoma"/>
              </a:rPr>
              <a:t>separ</a:t>
            </a:r>
            <a:r>
              <a:rPr lang="en-US" sz="1800" dirty="0">
                <a:latin typeface="Tahoma"/>
              </a:rPr>
              <a:t>.) QCD Dynamics </a:t>
            </a:r>
          </a:p>
          <a:p>
            <a:r>
              <a:rPr lang="en-US" sz="1800" dirty="0" smtClean="0">
                <a:latin typeface="Tahoma"/>
              </a:rPr>
              <a:t>Lambda-Lambda-Bar </a:t>
            </a:r>
            <a:r>
              <a:rPr lang="en-US" sz="1800" dirty="0">
                <a:latin typeface="Tahoma"/>
              </a:rPr>
              <a:t>production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67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 ПАНДА за </a:t>
            </a:r>
            <a:r>
              <a:rPr lang="ru-RU" dirty="0" smtClean="0"/>
              <a:t>год</a:t>
            </a:r>
            <a:r>
              <a:rPr lang="en-US" dirty="0" smtClean="0"/>
              <a:t> (</a:t>
            </a:r>
            <a:r>
              <a:rPr lang="ru-RU" dirty="0" smtClean="0"/>
              <a:t>общая физика)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21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1. </a:t>
            </a:r>
            <a:r>
              <a:rPr lang="en-US" sz="2400" b="1" dirty="0" smtClean="0"/>
              <a:t>The </a:t>
            </a:r>
            <a:r>
              <a:rPr lang="en-US" sz="2400" b="1" dirty="0"/>
              <a:t>PANDA experiment: physics goals and experimental setup </a:t>
            </a:r>
            <a:r>
              <a:rPr lang="en-US" sz="2400" b="1" dirty="0" smtClean="0"/>
              <a:t>(</a:t>
            </a:r>
            <a:r>
              <a:rPr lang="en-US" sz="2400" b="1" dirty="0"/>
              <a:t>Gianluigi Boca (INFN, Pavia &amp; Pavia U.) for the collaboration). </a:t>
            </a:r>
            <a:r>
              <a:rPr lang="en-US" sz="2400" b="1" dirty="0" smtClean="0"/>
              <a:t>EPJ </a:t>
            </a:r>
            <a:r>
              <a:rPr lang="en-US" sz="2400" b="1" dirty="0"/>
              <a:t>Web Conf. 72 (2014) 00002</a:t>
            </a:r>
          </a:p>
          <a:p>
            <a:r>
              <a:rPr lang="ru-RU" sz="2400" b="1" dirty="0" smtClean="0"/>
              <a:t>2. </a:t>
            </a:r>
            <a:r>
              <a:rPr lang="en-US" sz="2400" b="1" dirty="0" smtClean="0"/>
              <a:t>The </a:t>
            </a:r>
            <a:r>
              <a:rPr lang="en-US" sz="2400" b="1" dirty="0"/>
              <a:t>PANDA experiment at FAIR PANDA Collaboration (M. </a:t>
            </a:r>
            <a:r>
              <a:rPr lang="en-US" sz="2400" b="1" dirty="0" err="1"/>
              <a:t>Destefanis</a:t>
            </a:r>
            <a:r>
              <a:rPr lang="en-US" sz="2400" b="1" dirty="0"/>
              <a:t> (INFN, Turin) for the collaboration). </a:t>
            </a:r>
            <a:r>
              <a:rPr lang="en-US" sz="2400" b="1" dirty="0" err="1" smtClean="0"/>
              <a:t>Nucl.Phys.Proc.Suppl</a:t>
            </a:r>
            <a:r>
              <a:rPr lang="en-US" sz="2400" b="1" dirty="0"/>
              <a:t>. 245 (2013) 199-206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3. </a:t>
            </a:r>
            <a:r>
              <a:rPr lang="en-US" sz="2400" b="1" dirty="0" smtClean="0">
                <a:solidFill>
                  <a:srgbClr val="00B050"/>
                </a:solidFill>
              </a:rPr>
              <a:t>Physics </a:t>
            </a:r>
            <a:r>
              <a:rPr lang="en-US" sz="2400" b="1" dirty="0">
                <a:solidFill>
                  <a:srgbClr val="00B050"/>
                </a:solidFill>
              </a:rPr>
              <a:t>with antiprotons at </a:t>
            </a:r>
            <a:r>
              <a:rPr lang="en-US" sz="2400" b="1" dirty="0" smtClean="0">
                <a:solidFill>
                  <a:srgbClr val="00B050"/>
                </a:solidFill>
              </a:rPr>
              <a:t>P¯ANDA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V. Mochalov (Serpukhov, IHEP) for the collaboration).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Nucl.Phys.Proc.Suppl</a:t>
            </a:r>
            <a:r>
              <a:rPr lang="en-US" sz="2400" b="1" dirty="0">
                <a:solidFill>
                  <a:srgbClr val="00B050"/>
                </a:solidFill>
              </a:rPr>
              <a:t>. 245 (2013) 124-131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57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 ПАНДА за год (ФИЗИКА-1)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22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511256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1 </a:t>
            </a:r>
            <a:r>
              <a:rPr lang="en-US" sz="1800" b="1" dirty="0" smtClean="0"/>
              <a:t>Experimental </a:t>
            </a:r>
            <a:r>
              <a:rPr lang="en-US" sz="1800" b="1" dirty="0"/>
              <a:t>access to Transition Distribution Amplitudes with the \={P}ANDA experiment at </a:t>
            </a:r>
            <a:r>
              <a:rPr lang="en-US" sz="1800" b="1" dirty="0" smtClean="0"/>
              <a:t>FAIR </a:t>
            </a:r>
            <a:r>
              <a:rPr lang="en-US" sz="1800" b="1" dirty="0"/>
              <a:t>(B.P. </a:t>
            </a:r>
            <a:r>
              <a:rPr lang="en-US" sz="1800" b="1" dirty="0" smtClean="0"/>
              <a:t>Singh). e-Print</a:t>
            </a:r>
            <a:r>
              <a:rPr lang="en-US" sz="1800" b="1" dirty="0"/>
              <a:t>: </a:t>
            </a:r>
            <a:r>
              <a:rPr lang="en-US" sz="1800" b="1" dirty="0" smtClean="0"/>
              <a:t>arXiv:1409.0865</a:t>
            </a:r>
            <a:endParaRPr lang="ru-RU" sz="1800" b="1" dirty="0"/>
          </a:p>
          <a:p>
            <a:r>
              <a:rPr lang="ru-RU" sz="1800" b="1" dirty="0" smtClean="0"/>
              <a:t>2 </a:t>
            </a:r>
            <a:r>
              <a:rPr lang="en-US" sz="1800" b="1" dirty="0" smtClean="0"/>
              <a:t>Spin </a:t>
            </a:r>
            <a:r>
              <a:rPr lang="en-US" sz="1800" b="1" dirty="0"/>
              <a:t>studies via </a:t>
            </a:r>
            <a:r>
              <a:rPr lang="en-US" sz="1800" b="1" dirty="0" err="1"/>
              <a:t>Drell</a:t>
            </a:r>
            <a:r>
              <a:rPr lang="en-US" sz="1800" b="1" dirty="0"/>
              <a:t>-Yan processes at PANDA </a:t>
            </a:r>
            <a:r>
              <a:rPr lang="en-US" sz="1800" b="1" dirty="0" smtClean="0"/>
              <a:t>(M</a:t>
            </a:r>
            <a:r>
              <a:rPr lang="en-US" sz="1800" b="1" dirty="0"/>
              <a:t>. </a:t>
            </a:r>
            <a:r>
              <a:rPr lang="en-US" sz="1800" b="1" dirty="0" err="1" smtClean="0"/>
              <a:t>Destefanis</a:t>
            </a:r>
            <a:r>
              <a:rPr lang="en-US" sz="1800" b="1" dirty="0" smtClean="0"/>
              <a:t>). EPJ </a:t>
            </a:r>
            <a:r>
              <a:rPr lang="en-US" sz="1800" b="1" dirty="0"/>
              <a:t>Web Conf. 73 (2014) 02012 </a:t>
            </a:r>
            <a:endParaRPr lang="ru-RU" sz="1800" b="1" dirty="0"/>
          </a:p>
          <a:p>
            <a:r>
              <a:rPr lang="ru-RU" sz="1800" b="1" dirty="0" smtClean="0"/>
              <a:t>3 </a:t>
            </a:r>
            <a:r>
              <a:rPr lang="en-US" sz="1800" b="1" dirty="0" smtClean="0"/>
              <a:t>Doubly </a:t>
            </a:r>
            <a:r>
              <a:rPr lang="en-US" sz="1800" b="1" dirty="0"/>
              <a:t>strange system physics with antiprotons at PANDA, </a:t>
            </a:r>
            <a:r>
              <a:rPr lang="en-US" sz="1800" b="1" dirty="0" smtClean="0"/>
              <a:t>(</a:t>
            </a:r>
            <a:r>
              <a:rPr lang="en-US" sz="1800" b="1" dirty="0" err="1"/>
              <a:t>Felice</a:t>
            </a:r>
            <a:r>
              <a:rPr lang="en-US" sz="1800" b="1" dirty="0"/>
              <a:t> </a:t>
            </a:r>
            <a:r>
              <a:rPr lang="en-US" sz="1800" b="1" dirty="0" err="1" smtClean="0"/>
              <a:t>Iazzi</a:t>
            </a:r>
            <a:r>
              <a:rPr lang="en-US" sz="1800" b="1" dirty="0" smtClean="0"/>
              <a:t>) EPJ </a:t>
            </a:r>
            <a:r>
              <a:rPr lang="en-US" sz="1800" b="1" dirty="0"/>
              <a:t>Web Conf. 71 (2014) 00056</a:t>
            </a:r>
            <a:endParaRPr lang="ru-RU" sz="1800" b="1" dirty="0"/>
          </a:p>
          <a:p>
            <a:r>
              <a:rPr lang="ru-RU" sz="1800" b="1" dirty="0" smtClean="0"/>
              <a:t>4 </a:t>
            </a:r>
            <a:r>
              <a:rPr lang="en-US" sz="1800" b="1" dirty="0" smtClean="0"/>
              <a:t>Electromagnetic </a:t>
            </a:r>
            <a:r>
              <a:rPr lang="en-US" sz="1800" b="1" dirty="0"/>
              <a:t>proton form factors: perspectives for PANDA, </a:t>
            </a:r>
            <a:r>
              <a:rPr lang="en-US" sz="1800" b="1" dirty="0" smtClean="0"/>
              <a:t>(</a:t>
            </a:r>
            <a:r>
              <a:rPr lang="en-US" sz="1800" b="1" dirty="0" err="1"/>
              <a:t>Egle</a:t>
            </a:r>
            <a:r>
              <a:rPr lang="en-US" sz="1800" b="1" dirty="0"/>
              <a:t> </a:t>
            </a:r>
            <a:r>
              <a:rPr lang="en-US" sz="1800" b="1" dirty="0" err="1"/>
              <a:t>Tomasi-Gustafsson</a:t>
            </a:r>
            <a:r>
              <a:rPr lang="en-US" sz="1800" b="1" dirty="0"/>
              <a:t> </a:t>
            </a:r>
            <a:r>
              <a:rPr lang="en-US" sz="1800" b="1" dirty="0" smtClean="0"/>
              <a:t>EPJ </a:t>
            </a:r>
            <a:r>
              <a:rPr lang="en-US" sz="1800" b="1" dirty="0"/>
              <a:t>Web Conf. 66 (2014) 06024</a:t>
            </a:r>
            <a:r>
              <a:rPr lang="ru-RU" sz="1800" b="1" dirty="0"/>
              <a:t>4. </a:t>
            </a:r>
          </a:p>
          <a:p>
            <a:r>
              <a:rPr lang="ru-RU" sz="1800" b="1" dirty="0" smtClean="0"/>
              <a:t>5 </a:t>
            </a:r>
            <a:r>
              <a:rPr lang="en-US" sz="1800" b="1" dirty="0" err="1" smtClean="0"/>
              <a:t>Antihyperon</a:t>
            </a:r>
            <a:r>
              <a:rPr lang="en-US" sz="1800" b="1" dirty="0" smtClean="0"/>
              <a:t>-hyperon </a:t>
            </a:r>
            <a:r>
              <a:rPr lang="en-US" sz="1800" b="1" dirty="0"/>
              <a:t>production in antiproton-proton annihilations with PANDA, </a:t>
            </a:r>
            <a:r>
              <a:rPr lang="en-US" sz="1800" b="1" dirty="0" smtClean="0"/>
              <a:t>(</a:t>
            </a:r>
            <a:r>
              <a:rPr lang="en-US" sz="1800" b="1" dirty="0"/>
              <a:t>Karin </a:t>
            </a:r>
            <a:r>
              <a:rPr lang="en-US" sz="1800" b="1" dirty="0" err="1" smtClean="0"/>
              <a:t>Schönning</a:t>
            </a:r>
            <a:r>
              <a:rPr lang="en-US" sz="1800" b="1" dirty="0" smtClean="0"/>
              <a:t>) </a:t>
            </a:r>
            <a:r>
              <a:rPr lang="en-US" sz="1800" b="1" dirty="0" err="1" smtClean="0"/>
              <a:t>J.Phys.Conf.Ser</a:t>
            </a:r>
            <a:r>
              <a:rPr lang="en-US" sz="1800" b="1" dirty="0"/>
              <a:t>. 503 (2014) 012013</a:t>
            </a:r>
            <a:endParaRPr lang="ru-RU" sz="1800" b="1" dirty="0"/>
          </a:p>
          <a:p>
            <a:r>
              <a:rPr lang="ru-RU" sz="1800" b="1" dirty="0" smtClean="0"/>
              <a:t>6 </a:t>
            </a:r>
            <a:r>
              <a:rPr lang="en-US" sz="1800" b="1" dirty="0" smtClean="0"/>
              <a:t>New </a:t>
            </a:r>
            <a:r>
              <a:rPr lang="en-US" sz="1800" b="1" dirty="0"/>
              <a:t>Studies of XYZ States at PANDA, </a:t>
            </a:r>
            <a:r>
              <a:rPr lang="en-US" sz="1800" b="1" dirty="0" smtClean="0"/>
              <a:t>(</a:t>
            </a:r>
            <a:r>
              <a:rPr lang="en-US" sz="1800" b="1" dirty="0" err="1"/>
              <a:t>Sören</a:t>
            </a:r>
            <a:r>
              <a:rPr lang="en-US" sz="1800" b="1" dirty="0"/>
              <a:t> </a:t>
            </a:r>
            <a:r>
              <a:rPr lang="en-US" sz="1800" b="1" dirty="0" smtClean="0"/>
              <a:t>Lange). C13-08-31 </a:t>
            </a:r>
            <a:r>
              <a:rPr lang="en-US" sz="1800" b="1" dirty="0"/>
              <a:t>Proceedings</a:t>
            </a:r>
            <a:endParaRPr lang="ru-RU" sz="1800" b="1" dirty="0"/>
          </a:p>
          <a:p>
            <a:r>
              <a:rPr lang="ru-RU" sz="1800" b="1" dirty="0" smtClean="0"/>
              <a:t>7 </a:t>
            </a:r>
            <a:r>
              <a:rPr lang="en-US" sz="1800" b="1" dirty="0" smtClean="0"/>
              <a:t>Time-like </a:t>
            </a:r>
            <a:r>
              <a:rPr lang="en-US" sz="1800" b="1" dirty="0"/>
              <a:t>proton form factors and heavy lepton production at the PANDA experiment, </a:t>
            </a:r>
            <a:r>
              <a:rPr lang="en-US" sz="1800" b="1" dirty="0" smtClean="0"/>
              <a:t>(</a:t>
            </a:r>
            <a:r>
              <a:rPr lang="en-US" sz="1800" b="1" dirty="0" err="1"/>
              <a:t>Alaa</a:t>
            </a:r>
            <a:r>
              <a:rPr lang="en-US" sz="1800" b="1" dirty="0"/>
              <a:t> </a:t>
            </a:r>
            <a:r>
              <a:rPr lang="en-US" sz="1800" b="1" dirty="0" err="1" smtClean="0"/>
              <a:t>Dbeyssi</a:t>
            </a:r>
            <a:r>
              <a:rPr lang="en-US" sz="1800" b="1" dirty="0"/>
              <a:t>)</a:t>
            </a:r>
            <a:r>
              <a:rPr lang="en-US" sz="1800" b="1" dirty="0" smtClean="0"/>
              <a:t>. </a:t>
            </a:r>
            <a:r>
              <a:rPr lang="en-US" sz="1800" b="1" dirty="0" err="1" smtClean="0"/>
              <a:t>PoS</a:t>
            </a:r>
            <a:r>
              <a:rPr lang="en-US" sz="1800" b="1" dirty="0" smtClean="0"/>
              <a:t> </a:t>
            </a:r>
            <a:r>
              <a:rPr lang="en-US" sz="1800" b="1" dirty="0"/>
              <a:t>Bormio2013 (2013) </a:t>
            </a:r>
            <a:r>
              <a:rPr lang="en-US" sz="1800" b="1" dirty="0" smtClean="0"/>
              <a:t>059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11007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 ПАНДА за год (</a:t>
            </a:r>
            <a:r>
              <a:rPr lang="ru-RU" dirty="0" smtClean="0"/>
              <a:t>ФИЗИКА-2)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23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8 </a:t>
            </a:r>
            <a:r>
              <a:rPr lang="en-US" sz="2000" b="1" dirty="0" err="1" smtClean="0"/>
              <a:t>Drell</a:t>
            </a:r>
            <a:r>
              <a:rPr lang="en-US" sz="2000" b="1" dirty="0" smtClean="0"/>
              <a:t>-Yan </a:t>
            </a:r>
            <a:r>
              <a:rPr lang="en-US" sz="2000" b="1" dirty="0"/>
              <a:t>studies in </a:t>
            </a:r>
            <a:r>
              <a:rPr lang="en-US" sz="2000" b="1" dirty="0" err="1"/>
              <a:t>ppbar</a:t>
            </a:r>
            <a:r>
              <a:rPr lang="en-US" sz="2000" b="1" dirty="0"/>
              <a:t> reactions at FAIR, </a:t>
            </a:r>
            <a:r>
              <a:rPr lang="en-US" sz="2000" b="1" dirty="0" smtClean="0"/>
              <a:t>(</a:t>
            </a:r>
            <a:r>
              <a:rPr lang="en-US" sz="2000" b="1" dirty="0"/>
              <a:t>M. </a:t>
            </a:r>
            <a:r>
              <a:rPr lang="en-US" sz="2000" b="1" dirty="0" err="1" smtClean="0"/>
              <a:t>Destefanis</a:t>
            </a:r>
            <a:r>
              <a:rPr lang="en-US" sz="2000" b="1" dirty="0" smtClean="0"/>
              <a:t>). </a:t>
            </a:r>
            <a:r>
              <a:rPr lang="en-US" sz="2000" b="1" dirty="0" err="1" smtClean="0"/>
              <a:t>Phys.Part.Nucl</a:t>
            </a:r>
            <a:r>
              <a:rPr lang="en-US" sz="2000" b="1" dirty="0"/>
              <a:t>. 44 (2013) 886-889 </a:t>
            </a:r>
            <a:endParaRPr lang="ru-RU" sz="2000" b="1" dirty="0"/>
          </a:p>
          <a:p>
            <a:r>
              <a:rPr lang="ru-RU" sz="2000" b="1" dirty="0" smtClean="0"/>
              <a:t>9 </a:t>
            </a:r>
            <a:r>
              <a:rPr lang="en-US" sz="2000" b="1" dirty="0" smtClean="0"/>
              <a:t>High </a:t>
            </a:r>
            <a:r>
              <a:rPr lang="en-US" sz="2000" b="1" dirty="0"/>
              <a:t>precision γ spectroscopy of ΛΛ-</a:t>
            </a:r>
            <a:r>
              <a:rPr lang="en-US" sz="2000" b="1" dirty="0" err="1"/>
              <a:t>hypernuclei</a:t>
            </a:r>
            <a:r>
              <a:rPr lang="en-US" sz="2000" b="1" dirty="0"/>
              <a:t> at the PANDA experiment, </a:t>
            </a:r>
            <a:r>
              <a:rPr lang="en-US" sz="2000" b="1" dirty="0" smtClean="0"/>
              <a:t>(</a:t>
            </a:r>
            <a:r>
              <a:rPr lang="en-US" sz="2000" b="1" dirty="0"/>
              <a:t>A. Sanchez </a:t>
            </a:r>
            <a:r>
              <a:rPr lang="en-US" sz="2000" b="1" dirty="0" err="1" smtClean="0"/>
              <a:t>Lorente</a:t>
            </a:r>
            <a:r>
              <a:rPr lang="en-US" sz="2000" b="1" dirty="0" smtClean="0"/>
              <a:t>). </a:t>
            </a:r>
            <a:r>
              <a:rPr lang="en-US" sz="2000" b="1" dirty="0" err="1" smtClean="0"/>
              <a:t>J.Phys.Conf.Ser</a:t>
            </a:r>
            <a:r>
              <a:rPr lang="en-US" sz="2000" b="1" dirty="0"/>
              <a:t>. 426 (2013) 012030 </a:t>
            </a:r>
            <a:endParaRPr lang="ru-RU" sz="2000" b="1" dirty="0"/>
          </a:p>
          <a:p>
            <a:r>
              <a:rPr lang="ru-RU" sz="2000" b="1" dirty="0" smtClean="0"/>
              <a:t>10 </a:t>
            </a:r>
            <a:r>
              <a:rPr lang="en-US" sz="2000" b="1" dirty="0" smtClean="0"/>
              <a:t>Proton </a:t>
            </a:r>
            <a:r>
              <a:rPr lang="en-US" sz="2000" b="1" dirty="0"/>
              <a:t>time-like form factors at ̄PANDA, </a:t>
            </a:r>
            <a:r>
              <a:rPr lang="en-US" sz="2000" b="1" dirty="0" smtClean="0"/>
              <a:t>(</a:t>
            </a:r>
            <a:r>
              <a:rPr lang="en-US" sz="2000" b="1" dirty="0"/>
              <a:t>M. </a:t>
            </a:r>
            <a:r>
              <a:rPr lang="en-US" sz="2000" b="1" dirty="0" err="1" smtClean="0"/>
              <a:t>Maggiora</a:t>
            </a:r>
            <a:r>
              <a:rPr lang="en-US" sz="2000" b="1" dirty="0" smtClean="0"/>
              <a:t>). AIP </a:t>
            </a:r>
            <a:r>
              <a:rPr lang="en-US" sz="2000" b="1" dirty="0" err="1"/>
              <a:t>Conf.Proc</a:t>
            </a:r>
            <a:r>
              <a:rPr lang="en-US" sz="2000" b="1" dirty="0"/>
              <a:t>. 1560 (2013) 588-590 </a:t>
            </a:r>
            <a:endParaRPr lang="ru-RU" sz="2000" b="1" dirty="0"/>
          </a:p>
          <a:p>
            <a:r>
              <a:rPr lang="ru-RU" sz="2000" b="1" dirty="0" smtClean="0"/>
              <a:t>11 </a:t>
            </a:r>
            <a:r>
              <a:rPr lang="en-US" sz="2000" b="1" dirty="0" smtClean="0"/>
              <a:t>Spin </a:t>
            </a:r>
            <a:r>
              <a:rPr lang="en-US" sz="2000" b="1" dirty="0"/>
              <a:t>studies via </a:t>
            </a:r>
            <a:r>
              <a:rPr lang="en-US" sz="2000" b="1" dirty="0" err="1"/>
              <a:t>Drell</a:t>
            </a:r>
            <a:r>
              <a:rPr lang="en-US" sz="2000" b="1" dirty="0"/>
              <a:t>-Yan processes at PANDA </a:t>
            </a:r>
            <a:r>
              <a:rPr lang="en-US" sz="2000" b="1" dirty="0" smtClean="0"/>
              <a:t>(</a:t>
            </a:r>
            <a:r>
              <a:rPr lang="en-US" sz="2000" b="1" dirty="0"/>
              <a:t>M. </a:t>
            </a:r>
            <a:r>
              <a:rPr lang="en-US" sz="2000" b="1" dirty="0" err="1" smtClean="0"/>
              <a:t>Destefanis</a:t>
            </a:r>
            <a:r>
              <a:rPr lang="en-US" sz="2000" b="1" dirty="0" smtClean="0"/>
              <a:t>) </a:t>
            </a:r>
            <a:r>
              <a:rPr lang="en-US" sz="2000" b="1" dirty="0"/>
              <a:t>for the collaboration</a:t>
            </a:r>
            <a:r>
              <a:rPr lang="en-US" sz="2000" b="1" dirty="0" smtClean="0"/>
              <a:t>). EPJ </a:t>
            </a:r>
            <a:r>
              <a:rPr lang="en-US" sz="2000" b="1" dirty="0"/>
              <a:t>Web Conf. 73 (2014) 02012</a:t>
            </a:r>
            <a:endParaRPr lang="ru-RU" sz="2000" b="1" dirty="0"/>
          </a:p>
          <a:p>
            <a:r>
              <a:rPr lang="ru-RU" sz="2000" b="1" dirty="0" smtClean="0">
                <a:solidFill>
                  <a:srgbClr val="00B050"/>
                </a:solidFill>
              </a:rPr>
              <a:t>12 </a:t>
            </a:r>
            <a:r>
              <a:rPr lang="en-US" sz="2000" b="1" dirty="0" smtClean="0">
                <a:solidFill>
                  <a:srgbClr val="00B050"/>
                </a:solidFill>
              </a:rPr>
              <a:t>Monte-Carlo </a:t>
            </a:r>
            <a:r>
              <a:rPr lang="en-US" sz="2000" b="1" dirty="0">
                <a:solidFill>
                  <a:srgbClr val="00B050"/>
                </a:solidFill>
              </a:rPr>
              <a:t>simulation of lepton pairs production in "pp¯→</a:t>
            </a:r>
            <a:r>
              <a:rPr lang="en-US" sz="2000" b="1" dirty="0" err="1">
                <a:solidFill>
                  <a:srgbClr val="00B050"/>
                </a:solidFill>
              </a:rPr>
              <a:t>e+e</a:t>
            </a:r>
            <a:r>
              <a:rPr lang="en-US" sz="2000" b="1" dirty="0">
                <a:solidFill>
                  <a:srgbClr val="00B050"/>
                </a:solidFill>
              </a:rPr>
              <a:t>−+X" events at PANDA experiment </a:t>
            </a:r>
            <a:r>
              <a:rPr lang="en-US" sz="2000" b="1" dirty="0" smtClean="0">
                <a:solidFill>
                  <a:srgbClr val="00B050"/>
                </a:solidFill>
              </a:rPr>
              <a:t>(Anna </a:t>
            </a:r>
            <a:r>
              <a:rPr lang="en-US" sz="2000" b="1" dirty="0" err="1" smtClean="0">
                <a:solidFill>
                  <a:srgbClr val="00B050"/>
                </a:solidFill>
              </a:rPr>
              <a:t>Skachkova</a:t>
            </a:r>
            <a:r>
              <a:rPr lang="en-US" sz="2000" b="1" dirty="0" smtClean="0">
                <a:solidFill>
                  <a:srgbClr val="00B050"/>
                </a:solidFill>
              </a:rPr>
              <a:t>). </a:t>
            </a:r>
            <a:r>
              <a:rPr lang="en-US" sz="2000" b="1" dirty="0" err="1" smtClean="0">
                <a:solidFill>
                  <a:srgbClr val="00B050"/>
                </a:solidFill>
              </a:rPr>
              <a:t>J.Phys.Conf.Ser</a:t>
            </a:r>
            <a:r>
              <a:rPr lang="en-US" sz="2000" b="1" dirty="0">
                <a:solidFill>
                  <a:srgbClr val="00B050"/>
                </a:solidFill>
              </a:rPr>
              <a:t>. 503 (2014) 012016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7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программного обеспечения в эксперименте ПАНДА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24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>
            <a:normAutofit/>
          </a:bodyPr>
          <a:lstStyle/>
          <a:p>
            <a:r>
              <a:rPr lang="en-US" sz="1800" b="1" dirty="0"/>
              <a:t>Implementation of Genfit2 in </a:t>
            </a:r>
            <a:r>
              <a:rPr lang="en-US" sz="1800" b="1" dirty="0" err="1" smtClean="0"/>
              <a:t>PandaRoot</a:t>
            </a:r>
            <a:r>
              <a:rPr lang="en-US" sz="1800" b="1" dirty="0"/>
              <a:t>: 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/gentif2/ provides the </a:t>
            </a:r>
            <a:r>
              <a:rPr lang="en-US" sz="1800" b="1" dirty="0" err="1" smtClean="0"/>
              <a:t>Kalman</a:t>
            </a:r>
            <a:r>
              <a:rPr lang="en-US" sz="1800" b="1" dirty="0" smtClean="0"/>
              <a:t> equations and the track representation</a:t>
            </a:r>
          </a:p>
          <a:p>
            <a:pPr lvl="1"/>
            <a:r>
              <a:rPr lang="en-US" sz="1800" b="1" dirty="0" smtClean="0"/>
              <a:t>/genfit2/ is announced to be a general tool, for every B field</a:t>
            </a:r>
          </a:p>
          <a:p>
            <a:r>
              <a:rPr lang="en-US" sz="1800" b="1" dirty="0" smtClean="0"/>
              <a:t>Event Filter Updated, Event </a:t>
            </a:r>
            <a:r>
              <a:rPr lang="en-US" sz="1800" b="1" dirty="0"/>
              <a:t>Filter Tutorial Finally </a:t>
            </a:r>
            <a:r>
              <a:rPr lang="en-US" sz="1800" b="1" dirty="0" smtClean="0"/>
              <a:t>Available</a:t>
            </a:r>
          </a:p>
          <a:p>
            <a:pPr lvl="1"/>
            <a:r>
              <a:rPr lang="en-US" sz="1800" b="1" dirty="0" smtClean="0"/>
              <a:t>https</a:t>
            </a:r>
            <a:r>
              <a:rPr lang="en-US" sz="1800" b="1" dirty="0"/>
              <a:t>://panda-wiki.gsi.de/foswiki/bin/view/Computing/PandaRootEventFilterTutorial</a:t>
            </a:r>
            <a:endParaRPr lang="en-US" sz="1800" b="1" dirty="0" smtClean="0"/>
          </a:p>
          <a:p>
            <a:r>
              <a:rPr lang="en-US" sz="1800" b="1" dirty="0"/>
              <a:t>FTS Pattern Recognition Code is in </a:t>
            </a:r>
            <a:r>
              <a:rPr lang="en-US" sz="1800" b="1" dirty="0" err="1"/>
              <a:t>svn</a:t>
            </a:r>
            <a:r>
              <a:rPr lang="en-US" sz="1800" b="1" dirty="0"/>
              <a:t>, is compiled by default and runs without crashes</a:t>
            </a:r>
          </a:p>
          <a:p>
            <a:pPr lvl="1"/>
            <a:r>
              <a:rPr lang="en-US" sz="1800" b="1" dirty="0" smtClean="0"/>
              <a:t>The </a:t>
            </a:r>
            <a:r>
              <a:rPr lang="en-US" sz="1800" b="1" dirty="0"/>
              <a:t>(preliminary) code is located in </a:t>
            </a:r>
            <a:r>
              <a:rPr lang="en-US" sz="1800" b="1" dirty="0" err="1" smtClean="0"/>
              <a:t>PandaRoot</a:t>
            </a:r>
            <a:r>
              <a:rPr lang="en-US" sz="1800" b="1" dirty="0" smtClean="0"/>
              <a:t>/trunk/</a:t>
            </a:r>
            <a:r>
              <a:rPr lang="en-US" sz="1800" b="1" dirty="0" err="1" smtClean="0"/>
              <a:t>fts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FtsTracking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A </a:t>
            </a:r>
            <a:r>
              <a:rPr lang="en-US" sz="1800" b="1" dirty="0"/>
              <a:t>macro to run it can be found in </a:t>
            </a:r>
            <a:r>
              <a:rPr lang="en-US" sz="1800" b="1" dirty="0" err="1" smtClean="0"/>
              <a:t>PandaRoot</a:t>
            </a:r>
            <a:r>
              <a:rPr lang="en-US" sz="1800" b="1" dirty="0" smtClean="0"/>
              <a:t>/trunk/macro/</a:t>
            </a:r>
            <a:r>
              <a:rPr lang="en-US" sz="1800" b="1" dirty="0" err="1" smtClean="0"/>
              <a:t>fts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reco_fts.C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28234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25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B050"/>
                </a:solidFill>
              </a:rPr>
              <a:t>"Генератор  FTF  для моделирования  Анти-Протон – Протонных и  Анти-Протон - Ядерных Взаимодействий в </a:t>
            </a:r>
            <a:r>
              <a:rPr lang="ru-RU" sz="2400" dirty="0" err="1">
                <a:solidFill>
                  <a:srgbClr val="00B050"/>
                </a:solidFill>
              </a:rPr>
              <a:t>PandaRoot</a:t>
            </a:r>
            <a:r>
              <a:rPr lang="ru-RU" sz="2400" dirty="0" smtClean="0">
                <a:solidFill>
                  <a:srgbClr val="00B050"/>
                </a:solidFill>
              </a:rPr>
              <a:t>".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New </a:t>
            </a:r>
            <a:r>
              <a:rPr lang="en-US" sz="2400" b="1" dirty="0" err="1">
                <a:solidFill>
                  <a:srgbClr val="00B050"/>
                </a:solidFill>
              </a:rPr>
              <a:t>chi_cJ</a:t>
            </a:r>
            <a:r>
              <a:rPr lang="en-US" sz="2400" b="1" dirty="0">
                <a:solidFill>
                  <a:srgbClr val="00B050"/>
                </a:solidFill>
              </a:rPr>
              <a:t> event generator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J/psi pi0 </a:t>
            </a:r>
            <a:r>
              <a:rPr lang="en-US" sz="2400" b="1" dirty="0" err="1">
                <a:solidFill>
                  <a:srgbClr val="00B050"/>
                </a:solidFill>
              </a:rPr>
              <a:t>pi0</a:t>
            </a:r>
            <a:r>
              <a:rPr lang="en-US" sz="2400" b="1" dirty="0">
                <a:solidFill>
                  <a:srgbClr val="00B050"/>
                </a:solidFill>
              </a:rPr>
              <a:t> Production at PANDA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595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ИЦФР – конкурс 2014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26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>
            <a:normAutofit/>
          </a:bodyPr>
          <a:lstStyle/>
          <a:p>
            <a:r>
              <a:rPr lang="ru-RU" sz="2000" b="1" dirty="0"/>
              <a:t>Распределение заявок по </a:t>
            </a:r>
            <a:r>
              <a:rPr lang="ru-RU" sz="2000" b="1" dirty="0" err="1"/>
              <a:t>коллаборациям</a:t>
            </a:r>
            <a:r>
              <a:rPr lang="ru-RU" sz="2000" b="1" dirty="0"/>
              <a:t>: </a:t>
            </a:r>
            <a:r>
              <a:rPr lang="ru-RU" sz="2000" b="1" dirty="0" err="1" smtClean="0"/>
              <a:t>Accelerators</a:t>
            </a:r>
            <a:r>
              <a:rPr lang="ru-RU" sz="2000" b="1" dirty="0" smtClean="0"/>
              <a:t> </a:t>
            </a:r>
            <a:r>
              <a:rPr lang="ru-RU" sz="2000" b="1" dirty="0"/>
              <a:t>- 5</a:t>
            </a:r>
            <a:br>
              <a:rPr lang="ru-RU" sz="2000" b="1" dirty="0"/>
            </a:br>
            <a:r>
              <a:rPr lang="ru-RU" sz="2000" b="1" dirty="0"/>
              <a:t>APPA - 21</a:t>
            </a:r>
            <a:br>
              <a:rPr lang="ru-RU" sz="2000" b="1" dirty="0"/>
            </a:br>
            <a:r>
              <a:rPr lang="ru-RU" sz="2000" b="1" dirty="0"/>
              <a:t>CBM - 13</a:t>
            </a:r>
            <a:br>
              <a:rPr lang="ru-RU" sz="2000" b="1" dirty="0"/>
            </a:br>
            <a:r>
              <a:rPr lang="ru-RU" sz="2000" b="1" dirty="0"/>
              <a:t>NUSTAR - 1</a:t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PANDA - 1</a:t>
            </a:r>
          </a:p>
          <a:p>
            <a:r>
              <a:rPr lang="ru-RU" sz="2000" b="1" dirty="0"/>
              <a:t>Распределение заявок по институтам: </a:t>
            </a:r>
          </a:p>
          <a:p>
            <a:r>
              <a:rPr lang="ru-RU" sz="2000" b="1" dirty="0"/>
              <a:t>ИТЭФ </a:t>
            </a:r>
            <a:r>
              <a:rPr lang="ru-RU" sz="2000" b="1" dirty="0" smtClean="0"/>
              <a:t>– 9 (</a:t>
            </a:r>
            <a:r>
              <a:rPr lang="ru-RU" sz="2000" b="1" dirty="0" smtClean="0">
                <a:solidFill>
                  <a:srgbClr val="00B050"/>
                </a:solidFill>
              </a:rPr>
              <a:t>1</a:t>
            </a:r>
            <a:r>
              <a:rPr lang="ru-RU" sz="2000" b="1" dirty="0" smtClean="0"/>
              <a:t>)</a:t>
            </a:r>
            <a:r>
              <a:rPr lang="ru-RU" sz="2000" b="1" dirty="0"/>
              <a:t> </a:t>
            </a:r>
            <a:r>
              <a:rPr lang="ru-RU" sz="2000" b="1" dirty="0" smtClean="0"/>
              <a:t>ИЯИ </a:t>
            </a:r>
            <a:r>
              <a:rPr lang="ru-RU" sz="2000" b="1" dirty="0"/>
              <a:t>РАН </a:t>
            </a:r>
            <a:r>
              <a:rPr lang="ru-RU" sz="2000" b="1" dirty="0" smtClean="0"/>
              <a:t>– 1 ОИЯИ – 4 (</a:t>
            </a:r>
            <a:r>
              <a:rPr lang="ru-RU" sz="2000" b="1" dirty="0" smtClean="0">
                <a:solidFill>
                  <a:srgbClr val="FF0000"/>
                </a:solidFill>
              </a:rPr>
              <a:t>0</a:t>
            </a:r>
            <a:r>
              <a:rPr lang="ru-RU" sz="2000" b="1" dirty="0" smtClean="0"/>
              <a:t>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ИЯФ </a:t>
            </a:r>
            <a:r>
              <a:rPr lang="ru-RU" sz="2000" b="1" dirty="0" smtClean="0"/>
              <a:t>- 3 </a:t>
            </a:r>
            <a:r>
              <a:rPr lang="ru-RU" sz="2000" b="1" smtClean="0"/>
              <a:t>СПбГУ – 11 ИПХФ </a:t>
            </a:r>
            <a:r>
              <a:rPr lang="ru-RU" sz="2000" b="1"/>
              <a:t>РАН </a:t>
            </a:r>
            <a:r>
              <a:rPr lang="ru-RU" sz="2000" b="1" smtClean="0"/>
              <a:t>– 3 ОИВТ </a:t>
            </a:r>
            <a:r>
              <a:rPr lang="ru-RU" sz="2000" b="1" dirty="0"/>
              <a:t>РАН - 5</a:t>
            </a:r>
            <a:br>
              <a:rPr lang="ru-RU" sz="2000" b="1" dirty="0"/>
            </a:br>
            <a:r>
              <a:rPr lang="ru-RU" sz="2000" b="1" dirty="0"/>
              <a:t>НИЯУ МИФИ </a:t>
            </a:r>
            <a:r>
              <a:rPr lang="ru-RU" sz="2000" b="1"/>
              <a:t>- </a:t>
            </a:r>
            <a:r>
              <a:rPr lang="ru-RU" sz="2000" b="1" smtClean="0"/>
              <a:t>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4900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27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33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28.08.2014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 PANIC 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28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8" y="1124744"/>
            <a:ext cx="8309835" cy="509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tracking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29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48872" cy="524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 </a:t>
            </a:r>
            <a:r>
              <a:rPr lang="ru-RU" dirty="0" err="1" smtClean="0"/>
              <a:t>участнки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09600" y="2708920"/>
            <a:ext cx="7924800" cy="3006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Возможные новые участники (ведутся переговоры)</a:t>
            </a:r>
          </a:p>
          <a:p>
            <a:r>
              <a:rPr lang="ru-RU" sz="2800" dirty="0" smtClean="0"/>
              <a:t>Бразилия, Испания, Италия, Китай, Корея, Саудовская </a:t>
            </a:r>
            <a:r>
              <a:rPr lang="ru-RU" sz="2800" dirty="0"/>
              <a:t>А</a:t>
            </a:r>
            <a:r>
              <a:rPr lang="ru-RU" sz="2800" dirty="0" smtClean="0"/>
              <a:t>равия, США Турция, ЮАР, Япония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1" y="1268760"/>
            <a:ext cx="74993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28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 </a:t>
            </a:r>
            <a:r>
              <a:rPr lang="en-US" dirty="0" smtClean="0"/>
              <a:t>identification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30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5"/>
            <a:ext cx="7599511" cy="52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 </a:t>
            </a:r>
            <a:r>
              <a:rPr lang="en-US" dirty="0" smtClean="0"/>
              <a:t>calorimeters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31</a:t>
            </a:fld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52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гражданского строительства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4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6" y="1196752"/>
            <a:ext cx="827208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6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строительства ускорителя (1)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5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05348" cy="444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1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 строительства ускорителя 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6</a:t>
            </a:fld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7914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2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 </a:t>
            </a:r>
            <a:r>
              <a:rPr lang="de-DE" dirty="0" smtClean="0"/>
              <a:t>HESR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7</a:t>
            </a:fld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895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58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HESR Intensity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Aft>
                <a:spcPct val="0"/>
              </a:spcAft>
              <a:buClr>
                <a:srgbClr val="009EE0"/>
              </a:buClr>
              <a:buNone/>
              <a:defRPr/>
            </a:pP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The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intensity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in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HESR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is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now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limited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to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 lvl="0" indent="0" algn="ctr" fontAlgn="base">
              <a:spcAft>
                <a:spcPct val="0"/>
              </a:spcAft>
              <a:buClr>
                <a:srgbClr val="009EE0"/>
              </a:buClr>
              <a:buNone/>
              <a:defRPr/>
            </a:pPr>
            <a:r>
              <a:rPr lang="de-DE" sz="4000" kern="0" spc="0" dirty="0">
                <a:solidFill>
                  <a:srgbClr val="FFFFFF"/>
                </a:solidFill>
                <a:latin typeface="Arial"/>
              </a:rPr>
              <a:t>10</a:t>
            </a:r>
            <a:r>
              <a:rPr lang="de-DE" sz="4000" kern="0" spc="0" baseline="30000" dirty="0">
                <a:solidFill>
                  <a:srgbClr val="FFFFFF"/>
                </a:solidFill>
                <a:latin typeface="Arial"/>
              </a:rPr>
              <a:t>10</a:t>
            </a:r>
            <a:r>
              <a:rPr lang="de-DE" sz="4000" kern="0" spc="0" dirty="0">
                <a:solidFill>
                  <a:srgbClr val="FFFFFF"/>
                </a:solidFill>
                <a:latin typeface="Arial"/>
              </a:rPr>
              <a:t> p-bars</a:t>
            </a:r>
          </a:p>
          <a:p>
            <a:pPr marL="0" lvl="0" indent="0" fontAlgn="base">
              <a:spcAft>
                <a:spcPct val="0"/>
              </a:spcAft>
              <a:buClr>
                <a:srgbClr val="009EE0"/>
              </a:buClr>
              <a:buNone/>
              <a:defRPr/>
            </a:pP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due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to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cooling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and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injection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efficiency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lvl="0" indent="0" fontAlgn="base">
              <a:spcAft>
                <a:spcPct val="0"/>
              </a:spcAft>
              <a:buClr>
                <a:srgbClr val="009EE0"/>
              </a:buClr>
              <a:buNone/>
              <a:defRPr/>
            </a:pPr>
            <a:endParaRPr lang="de-DE" sz="2800" kern="0" spc="0" dirty="0">
              <a:solidFill>
                <a:srgbClr val="FFFFFF"/>
              </a:solidFill>
              <a:latin typeface="Arial"/>
            </a:endParaRPr>
          </a:p>
          <a:p>
            <a:pPr marL="0" lvl="0" indent="0" fontAlgn="base">
              <a:spcAft>
                <a:spcPct val="0"/>
              </a:spcAft>
              <a:buClr>
                <a:srgbClr val="009EE0"/>
              </a:buClr>
              <a:buNone/>
              <a:defRPr/>
            </a:pP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This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means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for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PANDA:</a:t>
            </a:r>
          </a:p>
          <a:p>
            <a:pPr marL="514350" lvl="0" indent="-514350" fontAlgn="base">
              <a:spcAft>
                <a:spcPct val="0"/>
              </a:spcAft>
              <a:buClr>
                <a:srgbClr val="009EE0"/>
              </a:buClr>
              <a:buFont typeface="+mj-lt"/>
              <a:buAutoNum type="arabicPeriod"/>
              <a:defRPr/>
            </a:pP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Less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intensity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(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only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high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resolution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mode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)</a:t>
            </a:r>
          </a:p>
          <a:p>
            <a:pPr marL="514350" lvl="0" indent="-514350" fontAlgn="base">
              <a:spcAft>
                <a:spcPct val="0"/>
              </a:spcAft>
              <a:buClr>
                <a:srgbClr val="009EE0"/>
              </a:buClr>
              <a:buFont typeface="+mj-lt"/>
              <a:buAutoNum type="arabicPeriod"/>
              <a:defRPr/>
            </a:pP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Worse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duty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cycle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due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to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20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minutes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800" kern="0" spc="0" dirty="0" err="1">
                <a:solidFill>
                  <a:srgbClr val="FFFFFF"/>
                </a:solidFill>
                <a:latin typeface="Arial"/>
              </a:rPr>
              <a:t>accumulation</a:t>
            </a:r>
            <a:r>
              <a:rPr lang="de-DE" sz="2800" kern="0" spc="0" dirty="0">
                <a:solidFill>
                  <a:srgbClr val="FFFFFF"/>
                </a:solidFill>
                <a:latin typeface="Arial"/>
              </a:rPr>
              <a:t> time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6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HESR developments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</a:t>
            </a:r>
            <a:r>
              <a:rPr lang="en-US" smtClean="0"/>
              <a:t>.0</a:t>
            </a:r>
            <a:r>
              <a:rPr lang="ru-RU" smtClean="0"/>
              <a:t>9</a:t>
            </a:r>
            <a:r>
              <a:rPr lang="en-US" smtClean="0"/>
              <a:t>.2014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В. Мочалов, ИЦФР 2014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5184576"/>
          </a:xfrm>
        </p:spPr>
        <p:txBody>
          <a:bodyPr>
            <a:normAutofit lnSpcReduction="10000"/>
          </a:bodyPr>
          <a:lstStyle/>
          <a:p>
            <a:pPr marL="352425" indent="-352425">
              <a:buFontTx/>
              <a:buChar char="•"/>
              <a:defRPr/>
            </a:pPr>
            <a:r>
              <a:rPr lang="en-US" altLang="de-DE" sz="1800" b="1" dirty="0"/>
              <a:t>Stochastic cooling prototype pickup structures tested in </a:t>
            </a:r>
            <a:r>
              <a:rPr lang="en-US" altLang="de-DE" sz="1800" b="1" dirty="0" smtClean="0"/>
              <a:t>COSY</a:t>
            </a:r>
          </a:p>
          <a:p>
            <a:pPr marL="352425" indent="-352425">
              <a:buFontTx/>
              <a:buChar char="•"/>
              <a:defRPr/>
            </a:pPr>
            <a:r>
              <a:rPr lang="en-US" altLang="de-DE" sz="1800" b="1" dirty="0" smtClean="0"/>
              <a:t>First </a:t>
            </a:r>
            <a:r>
              <a:rPr lang="en-US" altLang="de-DE" sz="1800" b="1" dirty="0"/>
              <a:t>cooling with these structures was performed at the </a:t>
            </a:r>
            <a:r>
              <a:rPr lang="en-US" altLang="de-DE" sz="1800" b="1" dirty="0" err="1"/>
              <a:t>Nuclotron</a:t>
            </a:r>
            <a:r>
              <a:rPr lang="en-US" altLang="de-DE" sz="1800" b="1" dirty="0"/>
              <a:t> in </a:t>
            </a:r>
            <a:r>
              <a:rPr lang="en-US" altLang="de-DE" sz="1800" b="1" dirty="0" err="1" smtClean="0"/>
              <a:t>Dubna</a:t>
            </a:r>
            <a:endParaRPr lang="en-US" altLang="de-DE" sz="1800" b="1" dirty="0" smtClean="0"/>
          </a:p>
          <a:p>
            <a:pPr marL="752475" lvl="1" indent="-352425">
              <a:buFontTx/>
              <a:buChar char="•"/>
              <a:defRPr/>
            </a:pPr>
            <a:r>
              <a:rPr lang="en-US" altLang="de-DE" sz="1800" b="1" dirty="0" smtClean="0"/>
              <a:t>JINR </a:t>
            </a:r>
            <a:r>
              <a:rPr lang="en-US" altLang="de-DE" sz="1800" b="1" dirty="0"/>
              <a:t>(</a:t>
            </a:r>
            <a:r>
              <a:rPr lang="en-US" altLang="de-DE" sz="1800" b="1" dirty="0" err="1"/>
              <a:t>Dubna</a:t>
            </a:r>
            <a:r>
              <a:rPr lang="en-US" altLang="de-DE" sz="1800" b="1" dirty="0"/>
              <a:t>) has installed one prototype tank (built in </a:t>
            </a:r>
            <a:r>
              <a:rPr lang="en-US" altLang="de-DE" sz="1800" b="1" dirty="0" err="1"/>
              <a:t>Jülich</a:t>
            </a:r>
            <a:r>
              <a:rPr lang="en-US" altLang="de-DE" sz="1800" b="1" dirty="0"/>
              <a:t>) in the </a:t>
            </a:r>
            <a:r>
              <a:rPr lang="en-US" altLang="de-DE" sz="1800" b="1" dirty="0" err="1" smtClean="0"/>
              <a:t>Nuclotron</a:t>
            </a:r>
            <a:r>
              <a:rPr lang="en-US" altLang="de-DE" sz="1800" b="1" dirty="0" smtClean="0"/>
              <a:t> and </a:t>
            </a:r>
            <a:r>
              <a:rPr lang="en-US" altLang="de-DE" sz="1800" b="1" dirty="0"/>
              <a:t>cooled</a:t>
            </a:r>
          </a:p>
          <a:p>
            <a:pPr marL="352425" indent="-352425">
              <a:buFontTx/>
              <a:buChar char="•"/>
              <a:defRPr/>
            </a:pPr>
            <a:r>
              <a:rPr lang="en-US" altLang="de-DE" sz="1800" b="1" dirty="0" smtClean="0"/>
              <a:t>2 </a:t>
            </a:r>
            <a:r>
              <a:rPr lang="en-US" altLang="de-DE" sz="1800" b="1" dirty="0"/>
              <a:t>MeV electron cooler is installed and commissioned in </a:t>
            </a:r>
            <a:r>
              <a:rPr lang="en-US" altLang="de-DE" sz="1800" b="1" dirty="0" smtClean="0"/>
              <a:t>COSY</a:t>
            </a:r>
          </a:p>
          <a:p>
            <a:pPr marL="752475" lvl="1" indent="-352425">
              <a:buFontTx/>
              <a:buChar char="•"/>
              <a:defRPr/>
            </a:pPr>
            <a:r>
              <a:rPr lang="en-US" altLang="de-DE" sz="1800" b="1" dirty="0" smtClean="0"/>
              <a:t>Joint </a:t>
            </a:r>
            <a:r>
              <a:rPr lang="en-US" altLang="de-DE" sz="1800" b="1" dirty="0"/>
              <a:t>development with </a:t>
            </a:r>
            <a:r>
              <a:rPr lang="en-US" altLang="de-DE" sz="1800" b="1" dirty="0" err="1"/>
              <a:t>Budker</a:t>
            </a:r>
            <a:r>
              <a:rPr lang="en-US" altLang="de-DE" sz="1800" b="1" dirty="0"/>
              <a:t> Institute (BINP, Russia), built at BINP, commissioned at COSY; to be used as injection cooler for </a:t>
            </a:r>
            <a:r>
              <a:rPr lang="en-US" altLang="de-DE" sz="1800" b="1" dirty="0" smtClean="0"/>
              <a:t>HESR</a:t>
            </a:r>
          </a:p>
          <a:p>
            <a:pPr marL="752475" lvl="1" indent="-352425">
              <a:buFontTx/>
              <a:buChar char="•"/>
              <a:defRPr/>
            </a:pPr>
            <a:endParaRPr lang="en-US" altLang="de-DE" sz="1800" b="1" dirty="0" smtClean="0"/>
          </a:p>
          <a:p>
            <a:pPr marL="752475" lvl="1" indent="-352425">
              <a:buFontTx/>
              <a:buChar char="•"/>
              <a:defRPr/>
            </a:pPr>
            <a:endParaRPr lang="en-US" altLang="de-DE" dirty="0"/>
          </a:p>
          <a:p>
            <a:pPr marL="352425" indent="-352425">
              <a:buFontTx/>
              <a:buChar char="•"/>
              <a:defRPr/>
            </a:pPr>
            <a:endParaRPr lang="en-US" altLang="de-DE" dirty="0" smtClean="0"/>
          </a:p>
          <a:p>
            <a:pPr marL="352425" indent="-352425">
              <a:buFontTx/>
              <a:buChar char="•"/>
              <a:defRPr/>
            </a:pPr>
            <a:endParaRPr lang="en-US" altLang="de-DE" dirty="0"/>
          </a:p>
          <a:p>
            <a:pPr marL="352425" indent="-352425">
              <a:buFontTx/>
              <a:buChar char="•"/>
              <a:defRPr/>
            </a:pPr>
            <a:endParaRPr lang="en-US" altLang="de-DE" dirty="0" smtClean="0"/>
          </a:p>
          <a:p>
            <a:pPr marL="352425" indent="-352425">
              <a:buFontTx/>
              <a:buChar char="•"/>
              <a:defRPr/>
            </a:pPr>
            <a:endParaRPr lang="en-US" altLang="de-DE" dirty="0"/>
          </a:p>
          <a:p>
            <a:pPr marL="352425" indent="-352425">
              <a:buFontTx/>
              <a:buChar char="•"/>
              <a:defRPr/>
            </a:pPr>
            <a:r>
              <a:rPr lang="en-US" altLang="de-DE" sz="1900" b="1" dirty="0"/>
              <a:t>Beam profile monitor installed in </a:t>
            </a:r>
            <a:r>
              <a:rPr lang="en-US" altLang="de-DE" sz="1900" b="1" dirty="0" smtClean="0"/>
              <a:t>COSY (together with ITEP)</a:t>
            </a:r>
            <a:endParaRPr lang="en-US" altLang="de-DE" sz="1900" b="1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97" y="3573016"/>
            <a:ext cx="6630119" cy="19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5321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14169</TotalTime>
  <Words>1861</Words>
  <Application>Microsoft Office PowerPoint</Application>
  <PresentationFormat>Экран (4:3)</PresentationFormat>
  <Paragraphs>438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Горизонт</vt:lpstr>
      <vt:lpstr>Статус эксперимента ПАНДА</vt:lpstr>
      <vt:lpstr>содержание</vt:lpstr>
      <vt:lpstr>Страны участнки</vt:lpstr>
      <vt:lpstr>График гражданского строительства</vt:lpstr>
      <vt:lpstr>График строительства ускорителя (1)</vt:lpstr>
      <vt:lpstr>График строительства ускорителя (2)</vt:lpstr>
      <vt:lpstr>СТАТУС HESR</vt:lpstr>
      <vt:lpstr>HESR Intensity</vt:lpstr>
      <vt:lpstr>HESR developments</vt:lpstr>
      <vt:lpstr>Подготовка экспериментов</vt:lpstr>
      <vt:lpstr>Общий график работ</vt:lpstr>
      <vt:lpstr>Вид сверху (июль)</vt:lpstr>
      <vt:lpstr>Подготовка TDR</vt:lpstr>
      <vt:lpstr>Участие россии в ПАНДА – готовые tdr</vt:lpstr>
      <vt:lpstr>Подготавливаемые tdr (контракты)</vt:lpstr>
      <vt:lpstr>Вклады стран</vt:lpstr>
      <vt:lpstr>Презентация PowerPoint</vt:lpstr>
      <vt:lpstr>Вклад россии</vt:lpstr>
      <vt:lpstr>Вывод (вклад россии)</vt:lpstr>
      <vt:lpstr>Физика при низкой интенсивности</vt:lpstr>
      <vt:lpstr>Публикации ПАНДА за год (общая физика)</vt:lpstr>
      <vt:lpstr>Публикации ПАНДА за год (ФИЗИКА-1)</vt:lpstr>
      <vt:lpstr>Публикации ПАНДА за год (ФИЗИКА-2)</vt:lpstr>
      <vt:lpstr>Развитие программного обеспечения в эксперименте ПАНДА</vt:lpstr>
      <vt:lpstr>Презентация PowerPoint</vt:lpstr>
      <vt:lpstr>ИЦФР – конкурс 2014</vt:lpstr>
      <vt:lpstr>заключение</vt:lpstr>
      <vt:lpstr>Презентация PowerPoint</vt:lpstr>
      <vt:lpstr>PANDA tracking</vt:lpstr>
      <vt:lpstr>PANDA identification</vt:lpstr>
      <vt:lpstr>PANDA calorimeters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vmochalov</dc:creator>
  <cp:lastModifiedBy>vmochalov</cp:lastModifiedBy>
  <cp:revision>442</cp:revision>
  <dcterms:created xsi:type="dcterms:W3CDTF">2012-08-27T07:40:24Z</dcterms:created>
  <dcterms:modified xsi:type="dcterms:W3CDTF">2014-09-22T03:07:03Z</dcterms:modified>
</cp:coreProperties>
</file>