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9" r:id="rId4"/>
    <p:sldId id="280" r:id="rId5"/>
    <p:sldId id="277" r:id="rId6"/>
    <p:sldId id="278" r:id="rId7"/>
    <p:sldId id="281" r:id="rId8"/>
    <p:sldId id="286" r:id="rId9"/>
    <p:sldId id="282" r:id="rId10"/>
    <p:sldId id="283" r:id="rId11"/>
    <p:sldId id="284" r:id="rId12"/>
    <p:sldId id="285" r:id="rId13"/>
    <p:sldId id="288" r:id="rId14"/>
    <p:sldId id="274" r:id="rId15"/>
    <p:sldId id="275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96" r:id="rId31"/>
    <p:sldId id="287" r:id="rId32"/>
    <p:sldId id="293" r:id="rId33"/>
    <p:sldId id="290" r:id="rId34"/>
    <p:sldId id="291" r:id="rId35"/>
    <p:sldId id="292" r:id="rId36"/>
    <p:sldId id="294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1402-8962-4CF5-8C23-E7F653645257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F397A-F3F0-4C29-BAFB-DC9F320ED6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094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EE0FA-7A50-4C16-819D-8618CA7E6B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3840" cy="114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4075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5663" cy="468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38037-000D-4323-B79E-5E51AC5A0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54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577"/>
            <a:ext cx="8496944" cy="10331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Г</a:t>
            </a:r>
            <a:r>
              <a:rPr lang="ru-RU" sz="1800" dirty="0" smtClean="0">
                <a:solidFill>
                  <a:schemeClr val="tx2"/>
                </a:solidFill>
              </a:rPr>
              <a:t>. Д.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>
                <a:solidFill>
                  <a:schemeClr val="tx2"/>
                </a:solidFill>
              </a:rPr>
              <a:t>Алексеев (ЛЯП ОИЯИ)</a:t>
            </a:r>
            <a:r>
              <a:rPr lang="en-US" sz="1800" dirty="0">
                <a:solidFill>
                  <a:schemeClr val="tx2"/>
                </a:solidFill>
              </a:rPr>
              <a:t/>
            </a:r>
            <a:br>
              <a:rPr lang="en-US" sz="1800" dirty="0">
                <a:solidFill>
                  <a:schemeClr val="tx2"/>
                </a:solidFill>
              </a:rPr>
            </a:br>
            <a:r>
              <a:rPr lang="ru-RU" sz="2400" b="1" u="sng" dirty="0" smtClean="0">
                <a:solidFill>
                  <a:schemeClr val="tx2"/>
                </a:solidFill>
              </a:rPr>
              <a:t>«</a:t>
            </a:r>
            <a:r>
              <a:rPr lang="ru-RU" sz="2400" b="1" u="sng" dirty="0">
                <a:solidFill>
                  <a:schemeClr val="tx2"/>
                </a:solidFill>
              </a:rPr>
              <a:t>Статус работ по мюонной системе эксперимента ПАНДА»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* Краткий обзор системы :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-  инженерное описание  (под-системы, детекторы)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-  оптимизация  системы  (мюоны от разных процессов)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-  основные численные параметры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*  Принцип действия: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-  </a:t>
            </a:r>
            <a:r>
              <a:rPr lang="ru-RU" sz="2000" dirty="0" err="1" smtClean="0">
                <a:solidFill>
                  <a:schemeClr val="tx1"/>
                </a:solidFill>
              </a:rPr>
              <a:t>пробежная</a:t>
            </a:r>
            <a:r>
              <a:rPr lang="ru-RU" sz="2000" dirty="0" smtClean="0">
                <a:solidFill>
                  <a:schemeClr val="tx1"/>
                </a:solidFill>
              </a:rPr>
              <a:t> система как линейный «калориметр» мюонов   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-  </a:t>
            </a:r>
            <a:r>
              <a:rPr lang="ru-RU" sz="2000" dirty="0" err="1" smtClean="0">
                <a:solidFill>
                  <a:prstClr val="black"/>
                </a:solidFill>
              </a:rPr>
              <a:t>пробежная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система как </a:t>
            </a:r>
            <a:r>
              <a:rPr lang="ru-RU" sz="2000" dirty="0" smtClean="0">
                <a:solidFill>
                  <a:prstClr val="black"/>
                </a:solidFill>
              </a:rPr>
              <a:t>грубый калориметр адронов</a:t>
            </a:r>
            <a:r>
              <a:rPr lang="en-US" sz="2000" dirty="0" smtClean="0">
                <a:solidFill>
                  <a:prstClr val="black"/>
                </a:solidFill>
              </a:rPr>
              <a:t> (</a:t>
            </a:r>
            <a:r>
              <a:rPr lang="ru-RU" sz="2000" dirty="0" smtClean="0">
                <a:solidFill>
                  <a:prstClr val="black"/>
                </a:solidFill>
              </a:rPr>
              <a:t>нейтроны ! )</a:t>
            </a:r>
          </a:p>
          <a:p>
            <a:pPr algn="l"/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-  главная задача – подавление </a:t>
            </a:r>
            <a:r>
              <a:rPr lang="ru-RU" sz="2000" dirty="0" err="1" smtClean="0">
                <a:solidFill>
                  <a:prstClr val="black"/>
                </a:solidFill>
              </a:rPr>
              <a:t>пионного</a:t>
            </a:r>
            <a:r>
              <a:rPr lang="ru-RU" sz="2000" dirty="0" smtClean="0">
                <a:solidFill>
                  <a:prstClr val="black"/>
                </a:solidFill>
              </a:rPr>
              <a:t> фона</a:t>
            </a:r>
          </a:p>
          <a:p>
            <a:pPr algn="l"/>
            <a:r>
              <a:rPr lang="ru-RU" sz="2000" b="1" dirty="0" smtClean="0">
                <a:solidFill>
                  <a:prstClr val="black"/>
                </a:solidFill>
              </a:rPr>
              <a:t>*  Прототипы: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-  </a:t>
            </a:r>
            <a:r>
              <a:rPr lang="ru-RU" sz="2000" dirty="0">
                <a:solidFill>
                  <a:schemeClr val="tx1"/>
                </a:solidFill>
              </a:rPr>
              <a:t>полноразмерный (</a:t>
            </a:r>
            <a:r>
              <a:rPr lang="en-US" sz="2000" dirty="0">
                <a:solidFill>
                  <a:schemeClr val="tx1"/>
                </a:solidFill>
              </a:rPr>
              <a:t>~</a:t>
            </a:r>
            <a:r>
              <a:rPr lang="ru-RU" sz="2000" dirty="0">
                <a:solidFill>
                  <a:schemeClr val="tx1"/>
                </a:solidFill>
              </a:rPr>
              <a:t>2м х 4м)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-  </a:t>
            </a:r>
            <a:r>
              <a:rPr lang="ru-RU" sz="2000" dirty="0" smtClean="0">
                <a:solidFill>
                  <a:schemeClr val="tx1"/>
                </a:solidFill>
              </a:rPr>
              <a:t>полномасштабный (10 тонн, </a:t>
            </a:r>
            <a:r>
              <a:rPr lang="en-US" sz="2000" dirty="0" smtClean="0">
                <a:solidFill>
                  <a:schemeClr val="tx1"/>
                </a:solidFill>
              </a:rPr>
              <a:t>~</a:t>
            </a:r>
            <a:r>
              <a:rPr lang="ru-RU" sz="2000" dirty="0" smtClean="0">
                <a:solidFill>
                  <a:schemeClr val="tx1"/>
                </a:solidFill>
              </a:rPr>
              <a:t>4600 каналов считывания информации)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-  предварительные результаты пучковых испытаний в ЦЕРН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*  Текущее состояние дел: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 -  подготовка </a:t>
            </a:r>
            <a:r>
              <a:rPr lang="ru-RU" sz="2000" dirty="0" smtClean="0">
                <a:solidFill>
                  <a:prstClr val="black"/>
                </a:solidFill>
              </a:rPr>
              <a:t>полномасштабного </a:t>
            </a:r>
            <a:r>
              <a:rPr lang="ru-RU" sz="2000" dirty="0" smtClean="0">
                <a:solidFill>
                  <a:schemeClr val="tx1"/>
                </a:solidFill>
              </a:rPr>
              <a:t>прототипа и модернизация пучка в ЦЕРН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-  одобрение проекта в </a:t>
            </a:r>
            <a:r>
              <a:rPr lang="en-US" sz="2000" dirty="0" smtClean="0">
                <a:solidFill>
                  <a:schemeClr val="tx1"/>
                </a:solidFill>
              </a:rPr>
              <a:t>FAIR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b="1" dirty="0" smtClean="0">
                <a:solidFill>
                  <a:srgbClr val="00B050"/>
                </a:solidFill>
              </a:rPr>
              <a:t>принят -</a:t>
            </a:r>
            <a:r>
              <a:rPr lang="en-US" sz="2000" b="1" dirty="0" smtClean="0">
                <a:solidFill>
                  <a:srgbClr val="00B050"/>
                </a:solidFill>
              </a:rPr>
              <a:t>&gt;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сент</a:t>
            </a:r>
            <a:r>
              <a:rPr lang="ru-RU" sz="2000" b="1" dirty="0" smtClean="0">
                <a:solidFill>
                  <a:srgbClr val="00B050"/>
                </a:solidFill>
              </a:rPr>
              <a:t>ябрь </a:t>
            </a:r>
            <a:r>
              <a:rPr lang="ru-RU" sz="2000" b="1" dirty="0" smtClean="0">
                <a:solidFill>
                  <a:srgbClr val="00B050"/>
                </a:solidFill>
              </a:rPr>
              <a:t>2014 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Distributions of particle range in RS for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muon</a:t>
            </a:r>
            <a:r>
              <a:rPr lang="en-US" sz="2400" b="1" u="sng" dirty="0" smtClean="0">
                <a:solidFill>
                  <a:schemeClr val="tx2"/>
                </a:solidFill>
              </a:rPr>
              <a:t> and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pion</a:t>
            </a:r>
            <a:r>
              <a:rPr lang="en-US" sz="2400" b="1" u="sng" dirty="0" smtClean="0">
                <a:solidFill>
                  <a:schemeClr val="tx2"/>
                </a:solidFill>
              </a:rPr>
              <a:t> beams (dashed area) with initial kinetic beam energy of 200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MeV</a:t>
            </a:r>
            <a:r>
              <a:rPr lang="en-US" sz="2400" b="1" u="sng" dirty="0" smtClean="0">
                <a:solidFill>
                  <a:schemeClr val="tx2"/>
                </a:solidFill>
              </a:rPr>
              <a:t> (a) and 500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MeV</a:t>
            </a:r>
            <a:r>
              <a:rPr lang="en-US" sz="2400" b="1" u="sng" dirty="0" smtClean="0">
                <a:solidFill>
                  <a:schemeClr val="tx2"/>
                </a:solidFill>
              </a:rPr>
              <a:t> (b</a:t>
            </a:r>
            <a:r>
              <a:rPr lang="en-US" sz="2400" u="sng" dirty="0" smtClean="0">
                <a:solidFill>
                  <a:schemeClr val="tx2"/>
                </a:solidFill>
              </a:rPr>
              <a:t>)</a:t>
            </a:r>
            <a:r>
              <a:rPr lang="ru-RU" sz="2400" u="sng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3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1571612"/>
            <a:ext cx="3033725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Muon range in number of layers(top) and the average number of hits (bottom) in RS as a function of initial kinetic energy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4" name="Picture 4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38" y="1600200"/>
            <a:ext cx="47241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RS energy resolution for hadrons in different readout modes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RS_energy_r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81" y="1600200"/>
            <a:ext cx="488643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1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Suppression of fake </a:t>
            </a:r>
            <a:r>
              <a:rPr lang="en-US" sz="2800" b="1" u="sng" dirty="0" err="1" smtClean="0">
                <a:solidFill>
                  <a:schemeClr val="tx2"/>
                </a:solidFill>
              </a:rPr>
              <a:t>muons</a:t>
            </a:r>
            <a:r>
              <a:rPr lang="en-US" sz="2800" b="1" u="sng" dirty="0" smtClean="0">
                <a:solidFill>
                  <a:schemeClr val="tx2"/>
                </a:solidFill>
              </a:rPr>
              <a:t> from π</a:t>
            </a:r>
            <a:r>
              <a:rPr lang="en-US" sz="2800" b="1" u="sng" dirty="0" smtClean="0">
                <a:solidFill>
                  <a:schemeClr val="tx2"/>
                </a:solidFill>
                <a:sym typeface="Symbol"/>
              </a:rPr>
              <a:t></a:t>
            </a:r>
            <a:r>
              <a:rPr lang="en-US" sz="2800" b="1" u="sng" dirty="0" smtClean="0">
                <a:solidFill>
                  <a:schemeClr val="tx2"/>
                </a:solidFill>
              </a:rPr>
              <a:t>µν decay </a:t>
            </a:r>
            <a:endParaRPr lang="ru-RU" sz="2800" b="1" u="sng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2971792" cy="18938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Demonstration of </a:t>
            </a:r>
            <a:r>
              <a:rPr lang="en-US" sz="1800" dirty="0" smtClean="0">
                <a:sym typeface="Symbol"/>
              </a:rPr>
              <a:t></a:t>
            </a:r>
            <a:r>
              <a:rPr lang="en-US" sz="1800" dirty="0" smtClean="0"/>
              <a:t>µν decay in the Inner detector of PANDA setup: decay </a:t>
            </a:r>
            <a:r>
              <a:rPr lang="en-US" sz="1800" dirty="0" err="1" smtClean="0"/>
              <a:t>muon</a:t>
            </a:r>
            <a:r>
              <a:rPr lang="en-US" sz="1800" dirty="0" smtClean="0"/>
              <a:t> (red) stops in the RS while neutrino (green) leaves the volume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571868" y="1285860"/>
            <a:ext cx="5186370" cy="96519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kinetic energy spectrum, kink angle distribution and the kinetic energy </a:t>
            </a:r>
            <a:r>
              <a:rPr lang="en-US" sz="1800" i="1" dirty="0" smtClean="0"/>
              <a:t>versus </a:t>
            </a:r>
            <a:r>
              <a:rPr lang="en-US" sz="1800" dirty="0" smtClean="0"/>
              <a:t>angle correlation plot for </a:t>
            </a:r>
            <a:r>
              <a:rPr lang="en-US" sz="1800" dirty="0" err="1" smtClean="0"/>
              <a:t>muons</a:t>
            </a:r>
            <a:r>
              <a:rPr lang="en-US" sz="1800" dirty="0" smtClean="0"/>
              <a:t> produced in </a:t>
            </a:r>
            <a:r>
              <a:rPr lang="en-US" sz="1800" dirty="0" smtClean="0">
                <a:sym typeface="Symbol"/>
              </a:rPr>
              <a:t></a:t>
            </a:r>
            <a:r>
              <a:rPr lang="en-US" sz="1800" dirty="0" smtClean="0"/>
              <a:t>(800 MeV)</a:t>
            </a:r>
            <a:r>
              <a:rPr lang="en-US" sz="1800" dirty="0" smtClean="0">
                <a:sym typeface="Symbol"/>
              </a:rPr>
              <a:t></a:t>
            </a:r>
            <a:r>
              <a:rPr lang="en-US" sz="1800" dirty="0" smtClean="0"/>
              <a:t>µν decay</a:t>
            </a:r>
            <a:endParaRPr lang="ru-RU" sz="1800" dirty="0"/>
          </a:p>
        </p:txBody>
      </p:sp>
      <p:pic>
        <p:nvPicPr>
          <p:cNvPr id="10" name="Содержимое 6" descr="fig3a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3" y="3143250"/>
            <a:ext cx="277226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8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00372"/>
            <a:ext cx="5186362" cy="3039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25487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Full Scale (2 x 4 m</a:t>
            </a:r>
            <a:r>
              <a:rPr lang="en-US" sz="2800" b="1" u="sng" baseline="30000" dirty="0" smtClean="0">
                <a:solidFill>
                  <a:schemeClr val="tx2"/>
                </a:solidFill>
              </a:rPr>
              <a:t>2</a:t>
            </a:r>
            <a:r>
              <a:rPr lang="en-US" sz="2400" b="1" u="sng" dirty="0" smtClean="0">
                <a:solidFill>
                  <a:schemeClr val="tx2"/>
                </a:solidFill>
              </a:rPr>
              <a:t>) prototype in work position at CERN/COMPASS – study of long strips readout</a:t>
            </a:r>
            <a:endParaRPr lang="ru-RU" sz="2400" b="1" u="sng" dirty="0" smtClean="0">
              <a:solidFill>
                <a:schemeClr val="tx2"/>
              </a:solidFill>
            </a:endParaRPr>
          </a:p>
        </p:txBody>
      </p:sp>
      <p:pic>
        <p:nvPicPr>
          <p:cNvPr id="12291" name="Содержимое 3" descr="S600279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9838" y="1143000"/>
            <a:ext cx="4124325" cy="550068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71813" y="1714500"/>
            <a:ext cx="1428750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178969" y="2893219"/>
            <a:ext cx="2357438" cy="28575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21657" y="2821781"/>
            <a:ext cx="2357438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38" y="4071938"/>
            <a:ext cx="1285875" cy="1428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0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143000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Range System prototype (Fe absorber and support structure)  in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Dubna</a:t>
            </a:r>
            <a:r>
              <a:rPr lang="en-US" sz="2400" b="1" u="sng" dirty="0" smtClean="0">
                <a:solidFill>
                  <a:schemeClr val="tx2"/>
                </a:solidFill>
              </a:rPr>
              <a:t> in vertical position (for further tests with cosmic at CERN) </a:t>
            </a:r>
            <a:endParaRPr lang="ru-RU" sz="2400" u="sng" dirty="0" smtClean="0"/>
          </a:p>
        </p:txBody>
      </p:sp>
      <p:pic>
        <p:nvPicPr>
          <p:cNvPr id="13315" name="Содержимое 5" descr="MVC-835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25" y="1285875"/>
            <a:ext cx="4019550" cy="5357813"/>
          </a:xfrm>
        </p:spPr>
      </p:pic>
    </p:spTree>
    <p:extLst>
      <p:ext uri="{BB962C8B-B14F-4D97-AF65-F5344CB8AC3E}">
        <p14:creationId xmlns:p14="http://schemas.microsoft.com/office/powerpoint/2010/main" val="38175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rgbClr val="1F497D"/>
                </a:solidFill>
              </a:rPr>
              <a:t>Assembly of RSP</a:t>
            </a:r>
            <a:r>
              <a:rPr lang="en-US" altLang="ru-RU" sz="2400" b="1" u="sng" dirty="0" smtClean="0">
                <a:solidFill>
                  <a:srgbClr val="0070C0"/>
                </a:solidFill>
              </a:rPr>
              <a:t/>
            </a:r>
            <a:br>
              <a:rPr lang="en-US" altLang="ru-RU" sz="2400" b="1" u="sng" dirty="0" smtClean="0">
                <a:solidFill>
                  <a:srgbClr val="0070C0"/>
                </a:solidFill>
              </a:rPr>
            </a:br>
            <a:r>
              <a:rPr lang="en-US" altLang="ru-RU" sz="1800" b="1" dirty="0" smtClean="0">
                <a:solidFill>
                  <a:srgbClr val="0070C0"/>
                </a:solidFill>
              </a:rPr>
              <a:t>Debugging and adjustment of DAQ on cosmic; RSP is fully equipped with A2DB-32, ADB-32 , Asum-96 and QTC cards</a:t>
            </a:r>
            <a:endParaRPr lang="ru-RU" altLang="ru-RU" dirty="0" smtClean="0"/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0199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813" y="1770063"/>
            <a:ext cx="293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VME/6U crate, MWDB cards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6013" y="2173288"/>
            <a:ext cx="2043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VME/9U DAQ crate</a:t>
            </a:r>
            <a:endParaRPr lang="ru-RU" b="1" u="sng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50" y="3284538"/>
            <a:ext cx="1971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NIM/trigger crate</a:t>
            </a:r>
            <a:endParaRPr lang="ru-RU" b="1" u="sng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92500" y="2139950"/>
            <a:ext cx="287338" cy="857250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22550" y="2500313"/>
            <a:ext cx="869950" cy="1289050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82750" y="3654425"/>
            <a:ext cx="288925" cy="392113"/>
          </a:xfrm>
          <a:prstGeom prst="straightConnector1">
            <a:avLst/>
          </a:prstGeom>
          <a:ln w="4762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1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23850" y="1254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rgbClr val="1F497D"/>
                </a:solidFill>
              </a:rPr>
              <a:t>Assembly of RSP  </a:t>
            </a:r>
            <a:r>
              <a:rPr lang="en-US" altLang="ru-RU" sz="1800" b="1" u="sng" dirty="0" smtClean="0">
                <a:solidFill>
                  <a:srgbClr val="0070C0"/>
                </a:solidFill>
              </a:rPr>
              <a:t/>
            </a:r>
            <a:br>
              <a:rPr lang="en-US" altLang="ru-RU" sz="1800" b="1" u="sng" dirty="0" smtClean="0">
                <a:solidFill>
                  <a:srgbClr val="0070C0"/>
                </a:solidFill>
              </a:rPr>
            </a:br>
            <a:r>
              <a:rPr lang="en-US" altLang="ru-RU" sz="1800" b="1" dirty="0" smtClean="0">
                <a:solidFill>
                  <a:srgbClr val="0070C0"/>
                </a:solidFill>
              </a:rPr>
              <a:t>Restricted set (32 wires  x 20 planes) of wire R/O is left for final DAQ configuration</a:t>
            </a:r>
            <a:endParaRPr lang="ru-RU" alt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268413"/>
            <a:ext cx="3960812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276600" y="2420938"/>
            <a:ext cx="12954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0" y="2420938"/>
            <a:ext cx="0" cy="381635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40100" y="6237288"/>
            <a:ext cx="1295400" cy="0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43263" y="2428875"/>
            <a:ext cx="65087" cy="3808413"/>
          </a:xfrm>
          <a:prstGeom prst="line">
            <a:avLst/>
          </a:prstGeom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23"/>
          <p:cNvSpPr txBox="1">
            <a:spLocks noChangeArrowheads="1"/>
          </p:cNvSpPr>
          <p:nvPr/>
        </p:nvSpPr>
        <p:spPr bwMode="auto">
          <a:xfrm>
            <a:off x="6319838" y="33575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Restricted set of wire R/O (32 wires  x 20 planes) </a:t>
            </a:r>
            <a:endParaRPr lang="ru-RU" altLang="ru-RU"/>
          </a:p>
        </p:txBody>
      </p:sp>
      <p:cxnSp>
        <p:nvCxnSpPr>
          <p:cNvPr id="26" name="Straight Arrow Connector 25"/>
          <p:cNvCxnSpPr>
            <a:stCxn id="10248" idx="1"/>
          </p:cNvCxnSpPr>
          <p:nvPr/>
        </p:nvCxnSpPr>
        <p:spPr>
          <a:xfrm flipH="1">
            <a:off x="4198938" y="3679825"/>
            <a:ext cx="2120900" cy="412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5888"/>
            <a:ext cx="7772400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u="sng" dirty="0" smtClean="0">
                <a:solidFill>
                  <a:srgbClr val="002060"/>
                </a:solidFill>
              </a:rPr>
              <a:t>COSMIC MUONS</a:t>
            </a:r>
            <a:br>
              <a:rPr lang="en-US" sz="2700" b="1" u="sng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Trigger: S</a:t>
            </a:r>
            <a:r>
              <a:rPr lang="en-US" sz="1600" b="1" dirty="0" smtClean="0">
                <a:solidFill>
                  <a:srgbClr val="002060"/>
                </a:solidFill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</a:rPr>
              <a:t> (20x20cm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) &amp; S</a:t>
            </a:r>
            <a:r>
              <a:rPr lang="en-US" sz="1600" b="1" dirty="0" smtClean="0">
                <a:solidFill>
                  <a:srgbClr val="002060"/>
                </a:solidFill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</a:rPr>
              <a:t> (60x20 cm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</a:rPr>
              <a:t>) on top of RSP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1126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3115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889000"/>
            <a:ext cx="3344862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017963"/>
            <a:ext cx="3319463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17963"/>
            <a:ext cx="330358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720725" y="3789363"/>
            <a:ext cx="327501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882775" y="3524250"/>
            <a:ext cx="914400" cy="265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32 cm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11638" y="4017963"/>
            <a:ext cx="0" cy="26558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11638" y="5157788"/>
            <a:ext cx="1008062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~150 cm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COSMIC MUONS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Trigger: S</a:t>
            </a:r>
            <a:r>
              <a:rPr lang="en-US" sz="1600" b="1" dirty="0" smtClean="0">
                <a:solidFill>
                  <a:srgbClr val="002060"/>
                </a:solidFill>
              </a:rPr>
              <a:t>3</a:t>
            </a:r>
            <a:r>
              <a:rPr lang="en-US" sz="1800" b="1" dirty="0" smtClean="0">
                <a:solidFill>
                  <a:srgbClr val="002060"/>
                </a:solidFill>
              </a:rPr>
              <a:t> (20x20cm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</a:rPr>
              <a:t>) on top &amp; S</a:t>
            </a:r>
            <a:r>
              <a:rPr lang="en-US" sz="1600" b="1" dirty="0" smtClean="0">
                <a:solidFill>
                  <a:srgbClr val="002060"/>
                </a:solidFill>
              </a:rPr>
              <a:t>4</a:t>
            </a:r>
            <a:r>
              <a:rPr lang="en-US" sz="1800" b="1" dirty="0" smtClean="0">
                <a:solidFill>
                  <a:srgbClr val="002060"/>
                </a:solidFill>
              </a:rPr>
              <a:t> (60x20 cm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</a:rPr>
              <a:t>) on bottom of RSP</a:t>
            </a:r>
            <a:endParaRPr lang="ru-RU" sz="1800" dirty="0" smtClean="0"/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52513"/>
            <a:ext cx="3336925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33210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4000500"/>
            <a:ext cx="3303588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00500"/>
            <a:ext cx="33051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924300" y="1052513"/>
            <a:ext cx="0" cy="13271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24300" y="5329238"/>
            <a:ext cx="0" cy="1358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03800" y="4000500"/>
            <a:ext cx="0" cy="2687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089400" y="1258888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Barrel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40175" y="42926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FRS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89400" y="5551488"/>
            <a:ext cx="76517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EC+MF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00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400" b="1" u="sng" dirty="0" smtClean="0">
                <a:solidFill>
                  <a:schemeClr val="tx2"/>
                </a:solidFill>
              </a:rPr>
              <a:t>The layout of </a:t>
            </a:r>
            <a:r>
              <a:rPr lang="en-US" altLang="ru-RU" sz="2400" b="1" u="sng" dirty="0" err="1" smtClean="0">
                <a:solidFill>
                  <a:schemeClr val="tx2"/>
                </a:solidFill>
              </a:rPr>
              <a:t>Muon</a:t>
            </a:r>
            <a:r>
              <a:rPr lang="en-US" altLang="ru-RU" sz="2400" b="1" u="sng" dirty="0" smtClean="0">
                <a:solidFill>
                  <a:schemeClr val="tx2"/>
                </a:solidFill>
              </a:rPr>
              <a:t> System using the technique of Range System (with the number of MDT detectors for each particular subsystem)</a:t>
            </a:r>
            <a:r>
              <a:rPr lang="ru-RU" altLang="ru-RU" sz="2400" b="1" u="sng" dirty="0" smtClean="0"/>
              <a:t/>
            </a:r>
            <a:br>
              <a:rPr lang="ru-RU" altLang="ru-RU" sz="2400" b="1" u="sng" dirty="0" smtClean="0"/>
            </a:br>
            <a:endParaRPr lang="ru-RU" altLang="ru-RU" sz="2400" b="1" u="sng" dirty="0" smtClean="0"/>
          </a:p>
        </p:txBody>
      </p:sp>
      <p:pic>
        <p:nvPicPr>
          <p:cNvPr id="109571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 b="23615"/>
          <a:stretch>
            <a:fillRect/>
          </a:stretch>
        </p:blipFill>
        <p:spPr>
          <a:xfrm>
            <a:off x="785813" y="1500188"/>
            <a:ext cx="7643812" cy="5072062"/>
          </a:xfrm>
        </p:spPr>
      </p:pic>
    </p:spTree>
    <p:extLst>
      <p:ext uri="{BB962C8B-B14F-4D97-AF65-F5344CB8AC3E}">
        <p14:creationId xmlns:p14="http://schemas.microsoft.com/office/powerpoint/2010/main" val="6879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chemeClr val="tx2"/>
                </a:solidFill>
              </a:rPr>
              <a:t>Placement of the RSP in T9 beam zone</a:t>
            </a:r>
            <a:endParaRPr lang="ru-RU" altLang="ru-RU" sz="2400" b="1" u="sng" dirty="0" smtClean="0">
              <a:solidFill>
                <a:schemeClr val="tx2"/>
              </a:solidFill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1072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01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rgbClr val="0070C0"/>
                </a:solidFill>
              </a:rPr>
              <a:t>Table of conditions for written events</a:t>
            </a:r>
            <a:endParaRPr lang="ru-RU" altLang="ru-RU" sz="2400" b="1" u="sng" dirty="0" smtClean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39750" y="908050"/>
          <a:ext cx="8208963" cy="5689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889"/>
                <a:gridCol w="1970152"/>
                <a:gridCol w="1313434"/>
                <a:gridCol w="1016348"/>
                <a:gridCol w="2658140"/>
              </a:tblGrid>
              <a:tr h="274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</a:rPr>
                        <a:t>P[</a:t>
                      </a: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Gev</a:t>
                      </a:r>
                      <a:r>
                        <a:rPr lang="ru-RU" sz="1400" b="1" kern="50" dirty="0">
                          <a:solidFill>
                            <a:schemeClr val="bg1"/>
                          </a:solidFill>
                          <a:effectLst/>
                        </a:rPr>
                        <a:t>/c]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Trig</a:t>
                      </a:r>
                      <a:r>
                        <a:rPr lang="en-US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ger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solidFill>
                            <a:schemeClr val="bg1"/>
                          </a:solidFill>
                          <a:effectLst/>
                        </a:rPr>
                        <a:t>Composition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 of </a:t>
                      </a:r>
                      <a:r>
                        <a:rPr lang="ru-RU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ev</a:t>
                      </a:r>
                      <a:r>
                        <a:rPr lang="en-US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ents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file</a:t>
                      </a:r>
                      <a:r>
                        <a:rPr lang="en-US" sz="1400" b="1" kern="50" baseline="0" dirty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="1" kern="5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r>
                        <a:rPr lang="ru-RU" sz="1400" b="1" kern="50" dirty="0" err="1" smtClean="0">
                          <a:solidFill>
                            <a:schemeClr val="bg1"/>
                          </a:solidFill>
                          <a:effectLst/>
                        </a:rPr>
                        <a:t>omment</a:t>
                      </a:r>
                      <a:r>
                        <a:rPr lang="en-US" sz="1400" b="1" kern="50" dirty="0" smtClean="0">
                          <a:solidFill>
                            <a:schemeClr val="bg1"/>
                          </a:solidFill>
                          <a:effectLst/>
                        </a:rPr>
                        <a:t>s</a:t>
                      </a:r>
                      <a:endParaRPr lang="ru-RU" sz="1400" b="1" kern="5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>
                    <a:solidFill>
                      <a:srgbClr val="00B0F0"/>
                    </a:solidFill>
                  </a:tcPr>
                </a:tc>
              </a:tr>
              <a:tr h="260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err="1">
                          <a:effectLst/>
                        </a:rPr>
                        <a:t>Spectrum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S3*S4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cosmic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635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f39</a:t>
                      </a:r>
                      <a:r>
                        <a:rPr lang="en-US" sz="1100" b="1" kern="50" dirty="0">
                          <a:effectLst/>
                        </a:rPr>
                        <a:t>, S3 </a:t>
                      </a:r>
                      <a:r>
                        <a:rPr lang="en-US" sz="1100" b="1" kern="50" dirty="0" smtClean="0">
                          <a:effectLst/>
                        </a:rPr>
                        <a:t>&amp; </a:t>
                      </a:r>
                      <a:r>
                        <a:rPr lang="en-US" sz="1100" b="1" kern="50" dirty="0">
                          <a:effectLst/>
                        </a:rPr>
                        <a:t>S4 on RSP top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45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Spectrum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S3*S4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cosmic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8375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f41,S3 </a:t>
                      </a:r>
                      <a:r>
                        <a:rPr lang="en-US" sz="1100" b="1" kern="50" dirty="0">
                          <a:effectLst/>
                        </a:rPr>
                        <a:t>on top </a:t>
                      </a:r>
                      <a:r>
                        <a:rPr lang="en-US" sz="1100" b="1" kern="50" dirty="0" smtClean="0">
                          <a:effectLst/>
                        </a:rPr>
                        <a:t>&amp; </a:t>
                      </a:r>
                      <a:r>
                        <a:rPr lang="en-US" sz="1100" b="1" kern="50" dirty="0">
                          <a:effectLst/>
                        </a:rPr>
                        <a:t>S4 on bottom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 dirty="0">
                          <a:effectLst/>
                        </a:rPr>
                        <a:t>          </a:t>
                      </a:r>
                      <a:r>
                        <a:rPr lang="ru-RU" sz="1100" b="1" kern="50" dirty="0">
                          <a:effectLst/>
                        </a:rPr>
                        <a:t>0.5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- (e,μ,π)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6575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f85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</a:t>
                      </a:r>
                      <a:r>
                        <a:rPr lang="ru-RU" sz="1100" b="1" kern="50">
                          <a:effectLst/>
                        </a:rPr>
                        <a:t>0.5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27374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f83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 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3087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f65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1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S1*S2*</a:t>
                      </a:r>
                      <a:r>
                        <a:rPr lang="en-US" sz="1100" b="1" kern="50" dirty="0" smtClean="0">
                          <a:effectLst/>
                        </a:rPr>
                        <a:t>veto</a:t>
                      </a:r>
                      <a:r>
                        <a:rPr lang="ru-RU" sz="1100" b="1" kern="50" dirty="0" smtClean="0">
                          <a:effectLst/>
                        </a:rPr>
                        <a:t>C1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(μ,π,p)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90</a:t>
                      </a:r>
                      <a:r>
                        <a:rPr lang="en-US" sz="1100" b="1" kern="50" baseline="0" dirty="0" smtClean="0">
                          <a:effectLst/>
                        </a:rPr>
                        <a:t> 000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 </a:t>
                      </a:r>
                      <a:r>
                        <a:rPr lang="ru-RU" sz="1100" b="1" kern="50">
                          <a:effectLst/>
                        </a:rPr>
                        <a:t>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3161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f80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5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 dirty="0">
                          <a:effectLst/>
                        </a:rPr>
                        <a:t>            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S1*S2+Pb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(μ,π,p)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1087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f81</a:t>
                      </a:r>
                      <a:r>
                        <a:rPr lang="en-US" sz="1100" b="1" kern="50" dirty="0">
                          <a:effectLst/>
                        </a:rPr>
                        <a:t>, 2.5 cm </a:t>
                      </a:r>
                      <a:r>
                        <a:rPr lang="en-US" sz="1100" b="1" kern="50" dirty="0" err="1">
                          <a:effectLst/>
                        </a:rPr>
                        <a:t>Pb</a:t>
                      </a:r>
                      <a:r>
                        <a:rPr lang="en-US" sz="1100" b="1" kern="50" dirty="0">
                          <a:effectLst/>
                        </a:rPr>
                        <a:t> brick </a:t>
                      </a:r>
                      <a:r>
                        <a:rPr lang="en-US" sz="1100" b="1" kern="50" dirty="0" smtClean="0">
                          <a:effectLst/>
                        </a:rPr>
                        <a:t>in </a:t>
                      </a:r>
                      <a:r>
                        <a:rPr lang="en-US" sz="1100" b="1" kern="50" dirty="0">
                          <a:effectLst/>
                        </a:rPr>
                        <a:t>beam,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11766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3283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6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S1*S2*C2+Pb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299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f79</a:t>
                      </a:r>
                      <a:r>
                        <a:rPr lang="en-US" sz="1100" b="1" kern="50" dirty="0">
                          <a:effectLst/>
                        </a:rPr>
                        <a:t>, 2.5 cm </a:t>
                      </a:r>
                      <a:r>
                        <a:rPr lang="en-US" sz="1100" b="1" kern="50" dirty="0" err="1">
                          <a:effectLst/>
                        </a:rPr>
                        <a:t>Pb</a:t>
                      </a:r>
                      <a:r>
                        <a:rPr lang="en-US" sz="1100" b="1" kern="50" dirty="0">
                          <a:effectLst/>
                        </a:rPr>
                        <a:t> brick </a:t>
                      </a:r>
                      <a:r>
                        <a:rPr lang="en-US" sz="1100" b="1" kern="50" dirty="0" smtClean="0">
                          <a:effectLst/>
                        </a:rPr>
                        <a:t>in </a:t>
                      </a:r>
                      <a:r>
                        <a:rPr lang="en-US" sz="1100" b="1" kern="50" dirty="0">
                          <a:effectLst/>
                        </a:rPr>
                        <a:t>beam,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</a:t>
                      </a:r>
                      <a:r>
                        <a:rPr lang="ru-RU" sz="1100" b="1" kern="50">
                          <a:effectLst/>
                        </a:rPr>
                        <a:t>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9702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f56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S1*S2*C1*C2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2181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f57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S1*S2*C1*C2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1217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f58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572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S1*S2*C1*C2</a:t>
                      </a: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+ (</a:t>
                      </a:r>
                      <a:r>
                        <a:rPr lang="ru-RU" sz="1100" b="1" kern="50" dirty="0" err="1" smtClean="0">
                          <a:effectLst/>
                        </a:rPr>
                        <a:t>e,μ</a:t>
                      </a:r>
                      <a:r>
                        <a:rPr lang="ru-RU" sz="1100" b="1" kern="50" dirty="0" smtClean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</a:rPr>
                        <a:t>200</a:t>
                      </a:r>
                      <a:r>
                        <a:rPr lang="en-US" sz="1100" b="1" kern="50" dirty="0" smtClean="0">
                          <a:effectLst/>
                        </a:rPr>
                        <a:t> 000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f59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6407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f69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S1*S2*C2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</a:rPr>
                        <a:t>+ (</a:t>
                      </a:r>
                      <a:r>
                        <a:rPr lang="ru-RU" sz="1100" b="1" kern="50" dirty="0" err="1">
                          <a:effectLst/>
                        </a:rPr>
                        <a:t>e,μ</a:t>
                      </a:r>
                      <a:r>
                        <a:rPr lang="ru-RU" sz="1100" b="1" kern="50" dirty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3201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f70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6616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S1*S2*C2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50" dirty="0" smtClean="0">
                          <a:effectLst/>
                        </a:rPr>
                        <a:t>+ (</a:t>
                      </a:r>
                      <a:r>
                        <a:rPr lang="ru-RU" sz="1100" b="1" kern="50" dirty="0" err="1" smtClean="0">
                          <a:effectLst/>
                        </a:rPr>
                        <a:t>e,μ</a:t>
                      </a:r>
                      <a:r>
                        <a:rPr lang="ru-RU" sz="1100" b="1" kern="50" dirty="0" smtClean="0">
                          <a:effectLst/>
                        </a:rPr>
                        <a:t>)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13266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f71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11940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f75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7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3492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f76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</a:t>
                      </a:r>
                      <a:r>
                        <a:rPr lang="ru-RU" sz="1100" b="1" kern="50">
                          <a:effectLst/>
                        </a:rPr>
                        <a:t>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9899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f72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291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 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S1*S2*C2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1213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</a:t>
                      </a:r>
                      <a:r>
                        <a:rPr lang="ru-RU" sz="1100" b="1" kern="50" dirty="0" smtClean="0">
                          <a:effectLst/>
                        </a:rPr>
                        <a:t>f73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  <a:tr h="2984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b="1" kern="50">
                          <a:effectLst/>
                        </a:rPr>
                        <a:t>         10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S3*S4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+ (e,μ,π,p)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</a:rPr>
                        <a:t>7405</a:t>
                      </a:r>
                      <a:endParaRPr lang="ru-RU" sz="1100" b="1" kern="5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b="1" kern="50" dirty="0" smtClean="0">
                          <a:effectLst/>
                        </a:rPr>
                        <a:t>   f74</a:t>
                      </a:r>
                      <a:r>
                        <a:rPr lang="en-US" sz="1100" b="1" kern="50" dirty="0">
                          <a:effectLst/>
                        </a:rPr>
                        <a:t>, </a:t>
                      </a:r>
                      <a:r>
                        <a:rPr lang="en-US" sz="1100" b="1" kern="50" dirty="0" smtClean="0">
                          <a:effectLst/>
                        </a:rPr>
                        <a:t>beam + halo</a:t>
                      </a:r>
                      <a:r>
                        <a:rPr lang="en-US" sz="1100" b="1" kern="50" dirty="0">
                          <a:effectLst/>
                        </a:rPr>
                        <a:t>, strips on</a:t>
                      </a:r>
                      <a:endParaRPr lang="ru-RU" sz="1100" b="1" kern="50" dirty="0">
                        <a:effectLst/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22646" marR="22646" marT="22650" marB="226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4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8651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BEAM: e,µ,</a:t>
            </a:r>
            <a:r>
              <a:rPr lang="el-GR" sz="2400" b="1" u="sng" dirty="0" smtClean="0">
                <a:solidFill>
                  <a:srgbClr val="002060"/>
                </a:solidFill>
              </a:rPr>
              <a:t>π</a:t>
            </a:r>
            <a:r>
              <a:rPr lang="en-US" sz="2400" b="1" u="sng" dirty="0" smtClean="0">
                <a:solidFill>
                  <a:srgbClr val="002060"/>
                </a:solidFill>
              </a:rPr>
              <a:t>,p</a:t>
            </a:r>
            <a:br>
              <a:rPr lang="en-US" sz="2400" b="1" u="sng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0,5 </a:t>
            </a:r>
            <a:r>
              <a:rPr lang="en-US" sz="1800" b="1" dirty="0" err="1" smtClean="0">
                <a:solidFill>
                  <a:srgbClr val="002060"/>
                </a:solidFill>
              </a:rPr>
              <a:t>GeV</a:t>
            </a:r>
            <a:r>
              <a:rPr lang="en-US" sz="1800" b="1" dirty="0" smtClean="0">
                <a:solidFill>
                  <a:srgbClr val="002060"/>
                </a:solidFill>
              </a:rPr>
              <a:t>/c, trigger: S</a:t>
            </a:r>
            <a:r>
              <a:rPr lang="en-US" sz="1400" b="1" dirty="0" smtClean="0">
                <a:solidFill>
                  <a:srgbClr val="002060"/>
                </a:solidFill>
              </a:rPr>
              <a:t>1</a:t>
            </a:r>
            <a:r>
              <a:rPr lang="en-US" sz="1800" b="1" dirty="0" smtClean="0">
                <a:solidFill>
                  <a:srgbClr val="002060"/>
                </a:solidFill>
              </a:rPr>
              <a:t> (Ø 11,5 cm) &amp; S</a:t>
            </a: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</a:rPr>
              <a:t> (Ø 3,5 cm)</a:t>
            </a:r>
            <a:br>
              <a:rPr lang="en-US" sz="1800" b="1" dirty="0" smtClean="0">
                <a:solidFill>
                  <a:srgbClr val="002060"/>
                </a:solidFill>
              </a:rPr>
            </a:br>
            <a:r>
              <a:rPr lang="en-US" sz="1800" b="1" u="sng" dirty="0" smtClean="0">
                <a:solidFill>
                  <a:srgbClr val="00B0F0"/>
                </a:solidFill>
              </a:rPr>
              <a:t>(here and below fired </a:t>
            </a:r>
            <a:r>
              <a:rPr lang="en-US" sz="1800" b="1" u="sng" dirty="0" smtClean="0">
                <a:solidFill>
                  <a:srgbClr val="00B050"/>
                </a:solidFill>
              </a:rPr>
              <a:t>wires</a:t>
            </a:r>
            <a:r>
              <a:rPr lang="en-US" sz="1800" b="1" u="sng" dirty="0" smtClean="0">
                <a:solidFill>
                  <a:srgbClr val="00B0F0"/>
                </a:solidFill>
              </a:rPr>
              <a:t> are given </a:t>
            </a:r>
            <a:r>
              <a:rPr lang="en-US" sz="1800" b="1" u="sng" dirty="0" smtClean="0">
                <a:solidFill>
                  <a:srgbClr val="00B050"/>
                </a:solidFill>
              </a:rPr>
              <a:t>in green </a:t>
            </a:r>
            <a:r>
              <a:rPr lang="en-US" sz="1800" b="1" u="sng" dirty="0" smtClean="0">
                <a:solidFill>
                  <a:srgbClr val="00B0F0"/>
                </a:solidFill>
              </a:rPr>
              <a:t>and </a:t>
            </a:r>
            <a:r>
              <a:rPr lang="en-US" sz="1800" b="1" u="sng" dirty="0" smtClean="0">
                <a:solidFill>
                  <a:srgbClr val="0070C0"/>
                </a:solidFill>
              </a:rPr>
              <a:t>strips</a:t>
            </a:r>
            <a:r>
              <a:rPr lang="en-US" sz="1800" b="1" u="sng" dirty="0" smtClean="0">
                <a:solidFill>
                  <a:srgbClr val="00B0F0"/>
                </a:solidFill>
              </a:rPr>
              <a:t> – </a:t>
            </a:r>
            <a:r>
              <a:rPr lang="en-US" sz="1800" b="1" u="sng" dirty="0" smtClean="0">
                <a:solidFill>
                  <a:srgbClr val="0070C0"/>
                </a:solidFill>
              </a:rPr>
              <a:t>in blue</a:t>
            </a:r>
            <a:r>
              <a:rPr lang="en-US" sz="1800" b="1" u="sng" dirty="0" smtClean="0">
                <a:solidFill>
                  <a:srgbClr val="00B0F0"/>
                </a:solidFill>
              </a:rPr>
              <a:t>, strip board is turned by 90 deg.)</a:t>
            </a:r>
            <a:endParaRPr lang="ru-RU" sz="1800" u="sng" dirty="0" smtClean="0">
              <a:solidFill>
                <a:srgbClr val="00B0F0"/>
              </a:solidFill>
            </a:endParaRP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76325"/>
            <a:ext cx="26955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076325"/>
            <a:ext cx="273843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4027488"/>
            <a:ext cx="27209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4002088"/>
            <a:ext cx="26892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8316913" y="16668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635375" y="20367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?</a:t>
            </a:r>
            <a:endParaRPr lang="ru-RU" altLang="ru-RU" b="1"/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3635375" y="482600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?</a:t>
            </a:r>
            <a:endParaRPr lang="ru-RU" altLang="ru-RU" b="1"/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8286750" y="5041900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?</a:t>
            </a: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31305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ru-RU" sz="2400" b="1" u="sng" dirty="0" smtClean="0">
                <a:solidFill>
                  <a:srgbClr val="002060"/>
                </a:solidFill>
              </a:rPr>
              <a:t>BEAM: e,µ,</a:t>
            </a:r>
            <a:r>
              <a:rPr lang="el-GR" altLang="ru-RU" sz="2400" b="1" u="sng" dirty="0" smtClean="0">
                <a:solidFill>
                  <a:srgbClr val="002060"/>
                </a:solidFill>
              </a:rPr>
              <a:t>π</a:t>
            </a:r>
            <a:r>
              <a:rPr lang="en-US" altLang="ru-RU" sz="2400" b="1" u="sng" dirty="0" smtClean="0">
                <a:solidFill>
                  <a:srgbClr val="002060"/>
                </a:solidFill>
              </a:rPr>
              <a:t>,p</a:t>
            </a:r>
            <a:r>
              <a:rPr lang="en-US" altLang="ru-RU" sz="2400" b="1" dirty="0" smtClean="0">
                <a:solidFill>
                  <a:srgbClr val="002060"/>
                </a:solidFill>
              </a:rPr>
              <a:t/>
            </a:r>
            <a:br>
              <a:rPr lang="en-US" altLang="ru-RU" sz="2400" b="1" dirty="0" smtClean="0">
                <a:solidFill>
                  <a:srgbClr val="002060"/>
                </a:solidFill>
              </a:rPr>
            </a:br>
            <a:r>
              <a:rPr lang="en-US" altLang="ru-RU" sz="1800" b="1" dirty="0" smtClean="0">
                <a:solidFill>
                  <a:srgbClr val="002060"/>
                </a:solidFill>
              </a:rPr>
              <a:t>3 </a:t>
            </a:r>
            <a:r>
              <a:rPr lang="en-US" altLang="ru-RU" sz="1800" b="1" dirty="0" err="1" smtClean="0">
                <a:solidFill>
                  <a:srgbClr val="002060"/>
                </a:solidFill>
              </a:rPr>
              <a:t>GeV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/c, trigger: S</a:t>
            </a:r>
            <a:r>
              <a:rPr lang="en-US" altLang="ru-RU" sz="1400" b="1" dirty="0" smtClean="0">
                <a:solidFill>
                  <a:srgbClr val="002060"/>
                </a:solidFill>
              </a:rPr>
              <a:t>1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 (Ø 11,5 cm) &amp; S</a:t>
            </a:r>
            <a:r>
              <a:rPr lang="en-US" altLang="ru-RU" sz="1400" b="1" dirty="0" smtClean="0">
                <a:solidFill>
                  <a:srgbClr val="002060"/>
                </a:solidFill>
              </a:rPr>
              <a:t>2</a:t>
            </a:r>
            <a:r>
              <a:rPr lang="en-US" altLang="ru-RU" sz="1800" b="1" dirty="0" smtClean="0">
                <a:solidFill>
                  <a:srgbClr val="002060"/>
                </a:solidFill>
              </a:rPr>
              <a:t> (Ø 3,5 cm)</a:t>
            </a:r>
            <a:endParaRPr lang="ru-RU" altLang="ru-RU" sz="1800" dirty="0" smtClean="0"/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947738"/>
            <a:ext cx="27368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47738"/>
            <a:ext cx="280987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938588"/>
            <a:ext cx="27289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3938588"/>
            <a:ext cx="27765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521075" y="1908175"/>
            <a:ext cx="360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8204200" y="197485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</a:t>
            </a:r>
            <a:endParaRPr lang="ru-RU" altLang="ru-RU" b="1"/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3492500" y="4965700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  <p:sp>
        <p:nvSpPr>
          <p:cNvPr id="20490" name="TextBox 9"/>
          <p:cNvSpPr txBox="1">
            <a:spLocks noChangeArrowheads="1"/>
          </p:cNvSpPr>
          <p:nvPr/>
        </p:nvSpPr>
        <p:spPr bwMode="auto">
          <a:xfrm>
            <a:off x="8204200" y="5149850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</a:t>
            </a: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20353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BEAM: e,µ,</a:t>
            </a:r>
            <a:r>
              <a:rPr lang="el-GR" sz="2400" b="1" u="sng" dirty="0" smtClean="0">
                <a:solidFill>
                  <a:srgbClr val="002060"/>
                </a:solidFill>
              </a:rPr>
              <a:t>π</a:t>
            </a:r>
            <a:r>
              <a:rPr lang="en-US" sz="2400" b="1" u="sng" dirty="0" smtClean="0">
                <a:solidFill>
                  <a:srgbClr val="002060"/>
                </a:solidFill>
              </a:rPr>
              <a:t>,p</a:t>
            </a:r>
            <a:br>
              <a:rPr lang="en-US" sz="2400" b="1" u="sng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7 </a:t>
            </a:r>
            <a:r>
              <a:rPr lang="en-US" sz="1800" b="1" dirty="0" err="1" smtClean="0">
                <a:solidFill>
                  <a:srgbClr val="002060"/>
                </a:solidFill>
              </a:rPr>
              <a:t>GeV</a:t>
            </a:r>
            <a:r>
              <a:rPr lang="en-US" sz="1800" b="1" dirty="0" smtClean="0">
                <a:solidFill>
                  <a:srgbClr val="002060"/>
                </a:solidFill>
              </a:rPr>
              <a:t>/c, trigger: S</a:t>
            </a:r>
            <a:r>
              <a:rPr lang="en-US" sz="1400" b="1" dirty="0" smtClean="0">
                <a:solidFill>
                  <a:srgbClr val="002060"/>
                </a:solidFill>
              </a:rPr>
              <a:t>1</a:t>
            </a:r>
            <a:r>
              <a:rPr lang="en-US" sz="1800" b="1" dirty="0" smtClean="0">
                <a:solidFill>
                  <a:srgbClr val="002060"/>
                </a:solidFill>
              </a:rPr>
              <a:t> (Ø 11,5 cm) &amp; S</a:t>
            </a: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n-US" sz="1800" b="1" dirty="0" smtClean="0">
                <a:solidFill>
                  <a:srgbClr val="002060"/>
                </a:solidFill>
              </a:rPr>
              <a:t> (Ø 3,5 cm)</a:t>
            </a:r>
            <a:endParaRPr lang="ru-RU" sz="1800" dirty="0" smtClean="0"/>
          </a:p>
        </p:txBody>
      </p:sp>
      <p:pic>
        <p:nvPicPr>
          <p:cNvPr id="2253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981075"/>
            <a:ext cx="2695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27209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33825"/>
            <a:ext cx="27209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933825"/>
            <a:ext cx="27035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3683000" y="4949825"/>
            <a:ext cx="43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3659188" y="184626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</a:t>
            </a:r>
            <a:endParaRPr lang="ru-RU" altLang="ru-RU" b="1"/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8220075" y="20304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h?</a:t>
            </a:r>
            <a:endParaRPr lang="ru-RU" altLang="ru-RU" b="1"/>
          </a:p>
        </p:txBody>
      </p:sp>
      <p:sp>
        <p:nvSpPr>
          <p:cNvPr id="22538" name="TextBox 20"/>
          <p:cNvSpPr txBox="1">
            <a:spLocks noChangeArrowheads="1"/>
          </p:cNvSpPr>
          <p:nvPr/>
        </p:nvSpPr>
        <p:spPr bwMode="auto">
          <a:xfrm>
            <a:off x="8220075" y="51339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e?</a:t>
            </a:r>
            <a:endParaRPr lang="ru-RU" altLang="ru-RU" b="1"/>
          </a:p>
        </p:txBody>
      </p:sp>
    </p:spTree>
    <p:extLst>
      <p:ext uri="{BB962C8B-B14F-4D97-AF65-F5344CB8AC3E}">
        <p14:creationId xmlns:p14="http://schemas.microsoft.com/office/powerpoint/2010/main" val="41097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BEAM: e,µ,</a:t>
            </a:r>
            <a:r>
              <a:rPr lang="el-GR" sz="2400" b="1" u="sng" dirty="0" smtClean="0">
                <a:solidFill>
                  <a:srgbClr val="002060"/>
                </a:solidFill>
              </a:rPr>
              <a:t>π</a:t>
            </a:r>
            <a:r>
              <a:rPr lang="en-US" sz="2400" b="1" u="sng" dirty="0" smtClean="0">
                <a:solidFill>
                  <a:srgbClr val="002060"/>
                </a:solidFill>
              </a:rPr>
              <a:t>,p</a:t>
            </a:r>
            <a:br>
              <a:rPr lang="en-US" sz="2400" b="1" u="sng" dirty="0" smtClean="0">
                <a:solidFill>
                  <a:srgbClr val="002060"/>
                </a:solidFill>
              </a:rPr>
            </a:br>
            <a:r>
              <a:rPr lang="en-US" sz="1800" b="1" dirty="0" smtClean="0">
                <a:solidFill>
                  <a:srgbClr val="002060"/>
                </a:solidFill>
              </a:rPr>
              <a:t>10 </a:t>
            </a:r>
            <a:r>
              <a:rPr lang="en-US" sz="1800" b="1" dirty="0" err="1" smtClean="0">
                <a:solidFill>
                  <a:srgbClr val="002060"/>
                </a:solidFill>
              </a:rPr>
              <a:t>GeV</a:t>
            </a:r>
            <a:r>
              <a:rPr lang="en-US" sz="1800" b="1" dirty="0" smtClean="0">
                <a:solidFill>
                  <a:srgbClr val="002060"/>
                </a:solidFill>
              </a:rPr>
              <a:t>/c, trigger: S</a:t>
            </a:r>
            <a:r>
              <a:rPr lang="en-US" sz="1400" b="1" dirty="0" smtClean="0">
                <a:solidFill>
                  <a:srgbClr val="002060"/>
                </a:solidFill>
              </a:rPr>
              <a:t>3</a:t>
            </a:r>
            <a:r>
              <a:rPr lang="en-US" sz="1800" b="1" dirty="0" smtClean="0">
                <a:solidFill>
                  <a:srgbClr val="002060"/>
                </a:solidFill>
              </a:rPr>
              <a:t> &amp; S</a:t>
            </a:r>
            <a:r>
              <a:rPr lang="en-US" sz="1400" b="1" dirty="0" smtClean="0">
                <a:solidFill>
                  <a:srgbClr val="002060"/>
                </a:solidFill>
              </a:rPr>
              <a:t>4 </a:t>
            </a:r>
            <a:r>
              <a:rPr lang="en-US" sz="1800" b="1" dirty="0" smtClean="0">
                <a:solidFill>
                  <a:srgbClr val="002060"/>
                </a:solidFill>
              </a:rPr>
              <a:t>(beam + halo)</a:t>
            </a:r>
            <a:endParaRPr lang="ru-RU" sz="1800" dirty="0" smtClean="0"/>
          </a:p>
        </p:txBody>
      </p:sp>
      <p:pic>
        <p:nvPicPr>
          <p:cNvPr id="2355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2235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25575"/>
            <a:ext cx="22479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1412875"/>
            <a:ext cx="230028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24325"/>
            <a:ext cx="2239962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4135438"/>
            <a:ext cx="2214562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116388"/>
            <a:ext cx="222726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2486025" y="2200275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8359775" y="179546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halo </a:t>
            </a:r>
            <a:r>
              <a:rPr lang="ru-RU" altLang="ru-RU" b="1"/>
              <a:t>µ</a:t>
            </a: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5205413" y="217328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e</a:t>
            </a:r>
            <a:endParaRPr lang="ru-RU" altLang="ru-RU" b="1"/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>
            <a:off x="2163763" y="5281613"/>
            <a:ext cx="151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halo µ</a:t>
            </a:r>
          </a:p>
        </p:txBody>
      </p:sp>
      <p:sp>
        <p:nvSpPr>
          <p:cNvPr id="23565" name="TextBox 18"/>
          <p:cNvSpPr txBox="1">
            <a:spLocks noChangeArrowheads="1"/>
          </p:cNvSpPr>
          <p:nvPr/>
        </p:nvSpPr>
        <p:spPr bwMode="auto">
          <a:xfrm>
            <a:off x="8245475" y="4210050"/>
            <a:ext cx="947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halo µ ?</a:t>
            </a:r>
            <a:endParaRPr lang="ru-RU" altLang="ru-RU" b="1"/>
          </a:p>
        </p:txBody>
      </p:sp>
      <p:sp>
        <p:nvSpPr>
          <p:cNvPr id="23566" name="TextBox 19"/>
          <p:cNvSpPr txBox="1">
            <a:spLocks noChangeArrowheads="1"/>
          </p:cNvSpPr>
          <p:nvPr/>
        </p:nvSpPr>
        <p:spPr bwMode="auto">
          <a:xfrm>
            <a:off x="8310563" y="5516563"/>
            <a:ext cx="898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halo h</a:t>
            </a:r>
            <a:endParaRPr lang="ru-RU" altLang="ru-RU" b="1"/>
          </a:p>
        </p:txBody>
      </p:sp>
      <p:sp>
        <p:nvSpPr>
          <p:cNvPr id="23567" name="TextBox 20"/>
          <p:cNvSpPr txBox="1">
            <a:spLocks noChangeArrowheads="1"/>
          </p:cNvSpPr>
          <p:nvPr/>
        </p:nvSpPr>
        <p:spPr bwMode="auto">
          <a:xfrm>
            <a:off x="5126038" y="4233863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halo h</a:t>
            </a:r>
            <a:endParaRPr lang="ru-RU" altLang="ru-RU" b="1"/>
          </a:p>
        </p:txBody>
      </p:sp>
      <p:sp>
        <p:nvSpPr>
          <p:cNvPr id="23568" name="TextBox 21"/>
          <p:cNvSpPr txBox="1">
            <a:spLocks noChangeArrowheads="1"/>
          </p:cNvSpPr>
          <p:nvPr/>
        </p:nvSpPr>
        <p:spPr bwMode="auto">
          <a:xfrm>
            <a:off x="5178425" y="4913313"/>
            <a:ext cx="900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h</a:t>
            </a:r>
            <a:endParaRPr lang="ru-RU" altLang="ru-RU" b="1"/>
          </a:p>
        </p:txBody>
      </p:sp>
      <p:sp>
        <p:nvSpPr>
          <p:cNvPr id="23569" name="TextBox 22"/>
          <p:cNvSpPr txBox="1">
            <a:spLocks noChangeArrowheads="1"/>
          </p:cNvSpPr>
          <p:nvPr/>
        </p:nvSpPr>
        <p:spPr bwMode="auto">
          <a:xfrm>
            <a:off x="8359775" y="4930775"/>
            <a:ext cx="89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 µ</a:t>
            </a:r>
            <a:endParaRPr lang="ru-RU" altLang="ru-RU" b="1"/>
          </a:p>
        </p:txBody>
      </p:sp>
      <p:sp>
        <p:nvSpPr>
          <p:cNvPr id="23570" name="TextBox 23"/>
          <p:cNvSpPr txBox="1">
            <a:spLocks noChangeArrowheads="1"/>
          </p:cNvSpPr>
          <p:nvPr/>
        </p:nvSpPr>
        <p:spPr bwMode="auto">
          <a:xfrm>
            <a:off x="2346325" y="4886325"/>
            <a:ext cx="50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23765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516563"/>
            <a:ext cx="7772400" cy="639762"/>
          </a:xfrm>
        </p:spPr>
        <p:txBody>
          <a:bodyPr/>
          <a:lstStyle/>
          <a:p>
            <a:r>
              <a:rPr lang="en-US" altLang="ru-RU" sz="2000" b="1" smtClean="0"/>
              <a:t>DAQ  R/O gate ~ 1.3 µs</a:t>
            </a:r>
            <a:endParaRPr lang="ru-RU" altLang="ru-RU" sz="2000" b="1" smtClean="0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2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3075"/>
            <a:ext cx="28813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743075"/>
            <a:ext cx="2863850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743075"/>
            <a:ext cx="28289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5"/>
          <p:cNvSpPr txBox="1">
            <a:spLocks noChangeArrowheads="1"/>
          </p:cNvSpPr>
          <p:nvPr/>
        </p:nvSpPr>
        <p:spPr bwMode="auto">
          <a:xfrm>
            <a:off x="1227138" y="1235075"/>
            <a:ext cx="668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>
                <a:latin typeface="Times New Roman" pitchFamily="18" charset="0"/>
              </a:rPr>
              <a:t>run  F74,  event     #164</a:t>
            </a: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7011988" y="472916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halo muon</a:t>
            </a:r>
            <a:endParaRPr lang="ru-RU" alt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3157538" y="4729163"/>
            <a:ext cx="3854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  beam muon    </a:t>
            </a:r>
            <a:r>
              <a:rPr lang="el-GR" altLang="ru-RU" sz="2400">
                <a:solidFill>
                  <a:srgbClr val="C00000"/>
                </a:solidFill>
                <a:latin typeface="Times New Roman" pitchFamily="18" charset="0"/>
              </a:rPr>
              <a:t>Δ</a:t>
            </a:r>
            <a:r>
              <a:rPr lang="en-US" altLang="ru-RU" sz="2400">
                <a:solidFill>
                  <a:srgbClr val="C00000"/>
                </a:solidFill>
                <a:latin typeface="Times New Roman" pitchFamily="18" charset="0"/>
              </a:rPr>
              <a:t>t ~ 1000ns</a:t>
            </a:r>
            <a:endParaRPr lang="ru-RU" altLang="ru-RU" sz="240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088" y="66675"/>
            <a:ext cx="8818562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>
                <a:solidFill>
                  <a:schemeClr val="bg1"/>
                </a:solidFill>
              </a:rPr>
              <a:t>10 </a:t>
            </a:r>
            <a:r>
              <a:rPr lang="en-US" sz="2800" b="1" u="sng" dirty="0" err="1">
                <a:solidFill>
                  <a:schemeClr val="bg1"/>
                </a:solidFill>
              </a:rPr>
              <a:t>GeV</a:t>
            </a:r>
            <a:r>
              <a:rPr lang="en-US" sz="2800" b="1" u="sng" dirty="0">
                <a:solidFill>
                  <a:schemeClr val="bg1"/>
                </a:solidFill>
              </a:rPr>
              <a:t> BEAM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Example of two superimposed </a:t>
            </a:r>
            <a:r>
              <a:rPr lang="en-US" sz="2000" b="1" dirty="0" err="1">
                <a:solidFill>
                  <a:schemeClr val="bg1"/>
                </a:solidFill>
              </a:rPr>
              <a:t>muon</a:t>
            </a:r>
            <a:r>
              <a:rPr lang="en-US" sz="2000" b="1" dirty="0">
                <a:solidFill>
                  <a:schemeClr val="bg1"/>
                </a:solidFill>
              </a:rPr>
              <a:t> tracks disentangled with timing information 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/>
              <a:t> </a:t>
            </a:r>
            <a:endParaRPr lang="ru-RU" dirty="0"/>
          </a:p>
        </p:txBody>
      </p:sp>
      <p:sp>
        <p:nvSpPr>
          <p:cNvPr id="30732" name="TextBox 2"/>
          <p:cNvSpPr txBox="1">
            <a:spLocks noChangeArrowheads="1"/>
          </p:cNvSpPr>
          <p:nvPr/>
        </p:nvSpPr>
        <p:spPr bwMode="auto">
          <a:xfrm>
            <a:off x="431800" y="4722813"/>
            <a:ext cx="2376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     full event </a:t>
            </a:r>
            <a:endParaRPr lang="ru-RU" altLang="ru-RU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851025" y="5516563"/>
            <a:ext cx="5400675" cy="749300"/>
          </a:xfrm>
        </p:spPr>
        <p:txBody>
          <a:bodyPr/>
          <a:lstStyle/>
          <a:p>
            <a:r>
              <a:rPr lang="en-US" altLang="ru-RU" sz="2000" b="1" smtClean="0"/>
              <a:t>DAQ  R/O gate ~ 1.3 µs</a:t>
            </a:r>
            <a:endParaRPr lang="ru-RU" altLang="ru-RU" sz="2000" b="1" smtClean="0"/>
          </a:p>
        </p:txBody>
      </p:sp>
      <p:pic>
        <p:nvPicPr>
          <p:cNvPr id="317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27213"/>
            <a:ext cx="284638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801813"/>
            <a:ext cx="28543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01813"/>
            <a:ext cx="28384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3143250" y="4892675"/>
            <a:ext cx="3729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beam hadron     </a:t>
            </a:r>
            <a:r>
              <a:rPr lang="el-GR" altLang="ru-RU" sz="2400">
                <a:solidFill>
                  <a:srgbClr val="FF0000"/>
                </a:solidFill>
                <a:latin typeface="Times New Roman" pitchFamily="18" charset="0"/>
              </a:rPr>
              <a:t>Δ</a:t>
            </a:r>
            <a:r>
              <a:rPr lang="en-US" altLang="ru-RU" sz="2400">
                <a:solidFill>
                  <a:srgbClr val="FF0000"/>
                </a:solidFill>
                <a:latin typeface="Times New Roman" pitchFamily="18" charset="0"/>
              </a:rPr>
              <a:t>t ~300ns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6872288" y="4892675"/>
            <a:ext cx="180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halo hadron</a:t>
            </a:r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31752" name="Прямоугольник 3"/>
          <p:cNvSpPr>
            <a:spLocks noChangeArrowheads="1"/>
          </p:cNvSpPr>
          <p:nvPr/>
        </p:nvSpPr>
        <p:spPr bwMode="auto">
          <a:xfrm>
            <a:off x="611188" y="4875213"/>
            <a:ext cx="148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full event </a:t>
            </a:r>
            <a:endParaRPr lang="ru-RU" altLang="ru-RU"/>
          </a:p>
        </p:txBody>
      </p:sp>
      <p:sp>
        <p:nvSpPr>
          <p:cNvPr id="31753" name="TextBox 6"/>
          <p:cNvSpPr txBox="1">
            <a:spLocks noChangeArrowheads="1"/>
          </p:cNvSpPr>
          <p:nvPr/>
        </p:nvSpPr>
        <p:spPr bwMode="auto">
          <a:xfrm>
            <a:off x="2686050" y="5170488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31754" name="Прямоугольник 7"/>
          <p:cNvSpPr>
            <a:spLocks noChangeArrowheads="1"/>
          </p:cNvSpPr>
          <p:nvPr/>
        </p:nvSpPr>
        <p:spPr bwMode="auto">
          <a:xfrm>
            <a:off x="2840038" y="1230313"/>
            <a:ext cx="312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run  F74,  event     #272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2088" y="66675"/>
            <a:ext cx="8818562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>
                <a:solidFill>
                  <a:prstClr val="white"/>
                </a:solidFill>
              </a:rPr>
              <a:t>10 </a:t>
            </a:r>
            <a:r>
              <a:rPr lang="en-US" sz="2800" b="1" u="sng" dirty="0" err="1">
                <a:solidFill>
                  <a:prstClr val="white"/>
                </a:solidFill>
              </a:rPr>
              <a:t>GeV</a:t>
            </a:r>
            <a:r>
              <a:rPr lang="en-US" sz="2800" b="1" u="sng" dirty="0">
                <a:solidFill>
                  <a:prstClr val="white"/>
                </a:solidFill>
              </a:rPr>
              <a:t> BEAM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Example of two superimposed hadrons disentangled with timing information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905000"/>
            <a:ext cx="286226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1905000"/>
            <a:ext cx="283686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1887538"/>
            <a:ext cx="28622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2860675" y="5859463"/>
            <a:ext cx="348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ru-RU" sz="2000" b="1">
                <a:latin typeface="Times New Roman" pitchFamily="18" charset="0"/>
              </a:rPr>
              <a:t>DAQ  R/O gate ~ 1.3 µs</a:t>
            </a:r>
            <a:endParaRPr lang="ru-RU" altLang="ru-RU" sz="2000" b="1">
              <a:latin typeface="Times New Roman" pitchFamily="18" charset="0"/>
            </a:endParaRPr>
          </a:p>
        </p:txBody>
      </p:sp>
      <p:sp>
        <p:nvSpPr>
          <p:cNvPr id="32774" name="Прямоугольник 3"/>
          <p:cNvSpPr>
            <a:spLocks noChangeArrowheads="1"/>
          </p:cNvSpPr>
          <p:nvPr/>
        </p:nvSpPr>
        <p:spPr bwMode="auto">
          <a:xfrm>
            <a:off x="468313" y="4962525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full event </a:t>
            </a:r>
          </a:p>
        </p:txBody>
      </p:sp>
      <p:sp>
        <p:nvSpPr>
          <p:cNvPr id="32775" name="Прямоугольник 4"/>
          <p:cNvSpPr>
            <a:spLocks noChangeArrowheads="1"/>
          </p:cNvSpPr>
          <p:nvPr/>
        </p:nvSpPr>
        <p:spPr bwMode="auto">
          <a:xfrm>
            <a:off x="2794000" y="12827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run  F74,  event     #560</a:t>
            </a:r>
          </a:p>
        </p:txBody>
      </p:sp>
      <p:sp>
        <p:nvSpPr>
          <p:cNvPr id="32776" name="TextBox 5"/>
          <p:cNvSpPr txBox="1">
            <a:spLocks noChangeArrowheads="1"/>
          </p:cNvSpPr>
          <p:nvPr/>
        </p:nvSpPr>
        <p:spPr bwMode="auto">
          <a:xfrm>
            <a:off x="3165475" y="4986338"/>
            <a:ext cx="3463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beam muon   </a:t>
            </a:r>
            <a:r>
              <a:rPr lang="el-GR" altLang="ru-RU" sz="2400">
                <a:solidFill>
                  <a:srgbClr val="FF0000"/>
                </a:solidFill>
                <a:latin typeface="Times New Roman" pitchFamily="18" charset="0"/>
              </a:rPr>
              <a:t>Δ</a:t>
            </a:r>
            <a:r>
              <a:rPr lang="en-US" altLang="ru-RU" sz="2400">
                <a:solidFill>
                  <a:srgbClr val="FF0000"/>
                </a:solidFill>
                <a:latin typeface="Times New Roman" pitchFamily="18" charset="0"/>
              </a:rPr>
              <a:t>t ~ 1050ns </a:t>
            </a:r>
            <a:endParaRPr lang="ru-RU" altLang="ru-RU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6629400" y="4962525"/>
            <a:ext cx="247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400" b="1">
                <a:latin typeface="Times New Roman" pitchFamily="18" charset="0"/>
              </a:rPr>
              <a:t>halo particle(s) ?</a:t>
            </a:r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088" y="66675"/>
            <a:ext cx="8818562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10 </a:t>
            </a:r>
            <a:r>
              <a:rPr lang="en-US" sz="2400" b="1" u="sng" dirty="0" err="1">
                <a:solidFill>
                  <a:schemeClr val="bg1"/>
                </a:solidFill>
              </a:rPr>
              <a:t>GeV</a:t>
            </a:r>
            <a:r>
              <a:rPr lang="en-US" sz="2400" b="1" u="sng" dirty="0">
                <a:solidFill>
                  <a:schemeClr val="bg1"/>
                </a:solidFill>
              </a:rPr>
              <a:t> BEAM</a:t>
            </a:r>
          </a:p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Example of few superimposed particles disentangled with timing information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9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12713"/>
            <a:ext cx="9036050" cy="13716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/>
            </a:pPr>
            <a:r>
              <a:rPr lang="en-US" sz="2400" b="1" dirty="0">
                <a:solidFill>
                  <a:srgbClr val="0070C0"/>
                </a:solidFill>
              </a:rPr>
              <a:t/>
            </a:r>
            <a:br>
              <a:rPr lang="en-US" sz="2400" b="1" dirty="0">
                <a:solidFill>
                  <a:srgbClr val="0070C0"/>
                </a:solidFill>
              </a:rPr>
            </a:br>
            <a:r>
              <a:rPr lang="en-US" sz="2400" b="1" u="sng" dirty="0" smtClean="0">
                <a:solidFill>
                  <a:srgbClr val="0070C0"/>
                </a:solidFill>
              </a:rPr>
              <a:t>Assumed upgrades to T9 </a:t>
            </a:r>
            <a:r>
              <a:rPr lang="ru-RU" sz="2400" b="1" u="sng" dirty="0" err="1" smtClean="0">
                <a:solidFill>
                  <a:srgbClr val="0070C0"/>
                </a:solidFill>
              </a:rPr>
              <a:t>beam</a:t>
            </a:r>
            <a:r>
              <a:rPr lang="en-US" sz="2400" b="1" u="sng" dirty="0" smtClean="0">
                <a:solidFill>
                  <a:srgbClr val="0070C0"/>
                </a:solidFill>
              </a:rPr>
              <a:t> line for  </a:t>
            </a:r>
            <a:r>
              <a:rPr lang="el-GR" sz="2400" b="1" u="sng" dirty="0" smtClean="0">
                <a:solidFill>
                  <a:srgbClr val="0070C0"/>
                </a:solidFill>
              </a:rPr>
              <a:t>π</a:t>
            </a:r>
            <a:r>
              <a:rPr lang="en-US" sz="2400" b="1" u="sng" dirty="0" smtClean="0">
                <a:solidFill>
                  <a:srgbClr val="0070C0"/>
                </a:solidFill>
              </a:rPr>
              <a:t>/</a:t>
            </a:r>
            <a:r>
              <a:rPr lang="el-GR" sz="2400" b="1" u="sng" dirty="0" smtClean="0">
                <a:solidFill>
                  <a:srgbClr val="0070C0"/>
                </a:solidFill>
                <a:latin typeface="Times New Roman"/>
                <a:cs typeface="Times New Roman"/>
              </a:rPr>
              <a:t>μ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latin typeface="+mn-lt"/>
                <a:cs typeface="Times New Roman"/>
              </a:rPr>
              <a:t>separation &lt; 1-2 </a:t>
            </a:r>
            <a:r>
              <a:rPr lang="en-US" sz="2400" b="1" u="sng" dirty="0" err="1" smtClean="0">
                <a:solidFill>
                  <a:srgbClr val="0070C0"/>
                </a:solidFill>
                <a:latin typeface="+mn-lt"/>
                <a:cs typeface="Times New Roman"/>
              </a:rPr>
              <a:t>GeV</a:t>
            </a:r>
            <a:r>
              <a:rPr lang="en-US" sz="2400" b="1" u="sng" dirty="0" smtClean="0">
                <a:solidFill>
                  <a:srgbClr val="0070C0"/>
                </a:solidFill>
                <a:latin typeface="+mn-lt"/>
                <a:cs typeface="Times New Roman"/>
              </a:rPr>
              <a:t>/c</a:t>
            </a:r>
            <a:r>
              <a:rPr lang="en-US" sz="2400" b="1" u="sng" dirty="0" smtClean="0">
                <a:solidFill>
                  <a:srgbClr val="0070C0"/>
                </a:solidFill>
              </a:rPr>
              <a:t>:</a:t>
            </a:r>
            <a:br>
              <a:rPr lang="en-US" sz="2400" b="1" u="sng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S1,S2 time-of-flight scintillator counters based at ~ 20 m to each other,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pressurized Cherenkov counter C3,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1800" b="1" dirty="0" smtClean="0">
                <a:solidFill>
                  <a:srgbClr val="0070C0"/>
                </a:solidFill>
              </a:rPr>
              <a:t>magnetic analysis of incoming </a:t>
            </a:r>
            <a:r>
              <a:rPr lang="en-US" sz="1800" b="1" dirty="0" err="1" smtClean="0">
                <a:solidFill>
                  <a:srgbClr val="0070C0"/>
                </a:solidFill>
              </a:rPr>
              <a:t>muon</a:t>
            </a:r>
            <a:r>
              <a:rPr lang="en-US" sz="1800" b="1" dirty="0" smtClean="0">
                <a:solidFill>
                  <a:srgbClr val="0070C0"/>
                </a:solidFill>
              </a:rPr>
              <a:t> momenta with ~ +/- 1% accuracy</a:t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84338"/>
            <a:ext cx="8228013" cy="4529137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eaLnBrk="1" hangingPunct="1"/>
            <a:endParaRPr lang="ru-RU" altLang="ru-RU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371600"/>
            <a:ext cx="86868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265113" y="366713"/>
            <a:ext cx="86868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4800" y="2927445"/>
            <a:ext cx="2393604" cy="369332"/>
          </a:xfrm>
          <a:prstGeom prst="rect">
            <a:avLst/>
          </a:prstGeom>
          <a:blipFill rotWithShape="1">
            <a:blip r:embed="rId4"/>
            <a:stretch>
              <a:fillRect b="-1147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9973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Mini Drift Tube cross section (left) and layout (right)</a:t>
            </a:r>
            <a:r>
              <a:rPr lang="ru-RU" sz="2400" b="1" u="sng" dirty="0" smtClean="0">
                <a:solidFill>
                  <a:schemeClr val="tx2"/>
                </a:solidFill>
              </a:rPr>
              <a:t/>
            </a:r>
            <a:br>
              <a:rPr lang="ru-RU" sz="2400" b="1" u="sng" dirty="0" smtClean="0">
                <a:solidFill>
                  <a:schemeClr val="tx2"/>
                </a:solidFill>
              </a:rPr>
            </a:b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6963"/>
          <a:stretch/>
        </p:blipFill>
        <p:spPr bwMode="auto">
          <a:xfrm>
            <a:off x="214282" y="2428868"/>
            <a:ext cx="8643998" cy="3429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6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37261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</a:rPr>
              <a:t>Статус мюонной системы на сегодня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264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Прототипы: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- </a:t>
            </a:r>
            <a:r>
              <a:rPr lang="ru-RU" sz="2400" b="1" dirty="0">
                <a:solidFill>
                  <a:prstClr val="black"/>
                </a:solidFill>
              </a:rPr>
              <a:t>полномасштабный </a:t>
            </a:r>
            <a:r>
              <a:rPr lang="ru-RU" sz="2400" dirty="0">
                <a:solidFill>
                  <a:prstClr val="black"/>
                </a:solidFill>
              </a:rPr>
              <a:t>- </a:t>
            </a:r>
            <a:r>
              <a:rPr lang="ru-RU" sz="2000" dirty="0">
                <a:solidFill>
                  <a:prstClr val="black"/>
                </a:solidFill>
              </a:rPr>
              <a:t>дооборудование </a:t>
            </a:r>
            <a:r>
              <a:rPr lang="ru-RU" sz="2000" dirty="0" smtClean="0">
                <a:solidFill>
                  <a:prstClr val="black"/>
                </a:solidFill>
              </a:rPr>
              <a:t>дополнительными     </a:t>
            </a: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       </a:t>
            </a:r>
            <a:r>
              <a:rPr lang="ru-RU" sz="2000" dirty="0" smtClean="0">
                <a:solidFill>
                  <a:prstClr val="black"/>
                </a:solidFill>
              </a:rPr>
              <a:t>экранами всех (22) детектирующих плоскостей, подключение </a:t>
            </a:r>
          </a:p>
          <a:p>
            <a:pPr marL="0" lvl="0" indent="0"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  цифровой электроники (4600 каналов), начало тестирования    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   - </a:t>
            </a:r>
            <a:r>
              <a:rPr lang="ru-RU" sz="2000" dirty="0">
                <a:solidFill>
                  <a:prstClr val="black"/>
                </a:solidFill>
              </a:rPr>
              <a:t>с </a:t>
            </a:r>
            <a:r>
              <a:rPr lang="ru-RU" sz="2000" dirty="0" smtClean="0">
                <a:solidFill>
                  <a:prstClr val="black"/>
                </a:solidFill>
              </a:rPr>
              <a:t>декабря 2014</a:t>
            </a: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2400" b="1" dirty="0" smtClean="0"/>
              <a:t>    - </a:t>
            </a:r>
            <a:r>
              <a:rPr lang="ru-RU" sz="2400" b="1" dirty="0"/>
              <a:t>полноразмерный</a:t>
            </a:r>
            <a:r>
              <a:rPr lang="ru-RU" sz="2400" dirty="0"/>
              <a:t> (</a:t>
            </a:r>
            <a:r>
              <a:rPr lang="en-US" sz="2400" dirty="0"/>
              <a:t>~</a:t>
            </a:r>
            <a:r>
              <a:rPr lang="ru-RU" sz="2400" dirty="0"/>
              <a:t>2м х 4м</a:t>
            </a:r>
            <a:r>
              <a:rPr lang="ru-RU" sz="2400" dirty="0" smtClean="0"/>
              <a:t>) – </a:t>
            </a:r>
            <a:r>
              <a:rPr lang="ru-RU" sz="2000" dirty="0" smtClean="0"/>
              <a:t>смонтирован в ЦЕРН на   </a:t>
            </a:r>
          </a:p>
          <a:p>
            <a:pPr marL="0" indent="0">
              <a:buNone/>
            </a:pPr>
            <a:r>
              <a:rPr lang="ru-RU" sz="2000" dirty="0" smtClean="0"/>
              <a:t>       установке </a:t>
            </a:r>
            <a:r>
              <a:rPr lang="en-US" sz="2000" dirty="0" smtClean="0"/>
              <a:t>COMPASS, </a:t>
            </a:r>
            <a:r>
              <a:rPr lang="ru-RU" sz="2000" dirty="0" smtClean="0"/>
              <a:t>дооборудование дополнительным      </a:t>
            </a:r>
          </a:p>
          <a:p>
            <a:pPr marL="0" indent="0">
              <a:buNone/>
            </a:pPr>
            <a:r>
              <a:rPr lang="ru-RU" sz="2000" dirty="0" smtClean="0"/>
              <a:t>       экраном и </a:t>
            </a:r>
            <a:r>
              <a:rPr lang="ru-RU" sz="2000" dirty="0" err="1" smtClean="0"/>
              <a:t>стриповой</a:t>
            </a:r>
            <a:r>
              <a:rPr lang="ru-RU" sz="2000" dirty="0" smtClean="0"/>
              <a:t> </a:t>
            </a:r>
            <a:r>
              <a:rPr lang="ru-RU" sz="2000" smtClean="0"/>
              <a:t>электроникой, начало </a:t>
            </a:r>
            <a:r>
              <a:rPr lang="ru-RU" sz="2000" dirty="0" smtClean="0"/>
              <a:t>тестирования – с марта 2015</a:t>
            </a:r>
            <a:endParaRPr lang="ru-RU" sz="2800" b="1" dirty="0" smtClean="0"/>
          </a:p>
          <a:p>
            <a:r>
              <a:rPr lang="ru-RU" sz="2800" b="1" dirty="0">
                <a:solidFill>
                  <a:srgbClr val="0070C0"/>
                </a:solidFill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</a:rPr>
              <a:t>татус проекта: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- </a:t>
            </a:r>
            <a:r>
              <a:rPr lang="ru-RU" sz="2400" b="1" dirty="0" smtClean="0">
                <a:solidFill>
                  <a:prstClr val="black"/>
                </a:solidFill>
              </a:rPr>
              <a:t>первый запрос финансирования в </a:t>
            </a:r>
            <a:r>
              <a:rPr lang="ru-RU" sz="2400" b="1" dirty="0" err="1" smtClean="0">
                <a:solidFill>
                  <a:prstClr val="black"/>
                </a:solidFill>
              </a:rPr>
              <a:t>Росатом</a:t>
            </a:r>
            <a:r>
              <a:rPr lang="ru-RU" sz="2400" b="1" dirty="0" smtClean="0">
                <a:solidFill>
                  <a:prstClr val="black"/>
                </a:solidFill>
              </a:rPr>
              <a:t> – 2008</a:t>
            </a: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-  первое представление проекта – июнь 2011, Протвино</a:t>
            </a: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-  принятие проекта </a:t>
            </a:r>
            <a:r>
              <a:rPr lang="ru-RU" sz="2400" b="1" dirty="0" err="1" smtClean="0">
                <a:solidFill>
                  <a:prstClr val="black"/>
                </a:solidFill>
              </a:rPr>
              <a:t>коллаборацией</a:t>
            </a:r>
            <a:r>
              <a:rPr lang="ru-RU" sz="2400" b="1" dirty="0" smtClean="0">
                <a:solidFill>
                  <a:prstClr val="black"/>
                </a:solidFill>
              </a:rPr>
              <a:t> – сентябрь 2012, Париж</a:t>
            </a: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-  положительная рекомендация рефери – июль 2014, ЦЕРН</a:t>
            </a: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-  </a:t>
            </a:r>
            <a:r>
              <a:rPr lang="ru-RU" sz="2400" b="1" dirty="0" smtClean="0">
                <a:solidFill>
                  <a:prstClr val="black"/>
                </a:solidFill>
              </a:rPr>
              <a:t>одобрение </a:t>
            </a:r>
            <a:r>
              <a:rPr lang="en-US" sz="2400" b="1" dirty="0" smtClean="0">
                <a:solidFill>
                  <a:prstClr val="black"/>
                </a:solidFill>
              </a:rPr>
              <a:t>FAIR Council – </a:t>
            </a:r>
            <a:r>
              <a:rPr lang="ru-RU" sz="2400" b="1" dirty="0" smtClean="0">
                <a:solidFill>
                  <a:srgbClr val="00B050"/>
                </a:solidFill>
              </a:rPr>
              <a:t>проект </a:t>
            </a:r>
            <a:r>
              <a:rPr lang="ru-RU" sz="2400" b="1" dirty="0" err="1" smtClean="0">
                <a:solidFill>
                  <a:srgbClr val="00B050"/>
                </a:solidFill>
              </a:rPr>
              <a:t>принят,сентябрь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201</a:t>
            </a:r>
            <a:r>
              <a:rPr lang="en-US" sz="2400" b="1" dirty="0" smtClean="0">
                <a:solidFill>
                  <a:srgbClr val="00B050"/>
                </a:solidFill>
              </a:rPr>
              <a:t>4</a:t>
            </a:r>
            <a:r>
              <a:rPr lang="ru-RU" sz="2400" b="1" dirty="0" smtClean="0">
                <a:solidFill>
                  <a:srgbClr val="00B050"/>
                </a:solidFill>
              </a:rPr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FAIR </a:t>
            </a:r>
            <a:endParaRPr lang="ru-RU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en-US" sz="3100" b="1" u="sng" dirty="0" smtClean="0">
                <a:solidFill>
                  <a:schemeClr val="tx2"/>
                </a:solidFill>
              </a:rPr>
              <a:t>An efficiency of </a:t>
            </a:r>
            <a:r>
              <a:rPr lang="en-US" sz="3100" b="1" u="sng" dirty="0" smtClean="0">
                <a:solidFill>
                  <a:schemeClr val="tx2"/>
                </a:solidFill>
                <a:sym typeface="Symbol"/>
              </a:rPr>
              <a:t></a:t>
            </a:r>
            <a:r>
              <a:rPr lang="en-US" sz="3100" b="1" u="sng" dirty="0" smtClean="0">
                <a:solidFill>
                  <a:schemeClr val="tx2"/>
                </a:solidFill>
              </a:rPr>
              <a:t>/</a:t>
            </a:r>
            <a:r>
              <a:rPr lang="en-US" sz="3100" b="1" u="sng" dirty="0" smtClean="0">
                <a:solidFill>
                  <a:schemeClr val="tx2"/>
                </a:solidFill>
                <a:sym typeface="Symbol"/>
              </a:rPr>
              <a:t></a:t>
            </a:r>
            <a:r>
              <a:rPr lang="en-US" sz="3100" b="1" u="sng" dirty="0" smtClean="0">
                <a:solidFill>
                  <a:schemeClr val="tx2"/>
                </a:solidFill>
              </a:rPr>
              <a:t> separation by range in RS: </a:t>
            </a:r>
            <a:br>
              <a:rPr lang="en-US" sz="3100" b="1" u="sng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primary particles - for those events in which only primary </a:t>
            </a:r>
            <a:r>
              <a:rPr lang="en-US" sz="2400" b="1" dirty="0" err="1" smtClean="0">
                <a:solidFill>
                  <a:schemeClr val="tx2"/>
                </a:solidFill>
              </a:rPr>
              <a:t>muons</a:t>
            </a:r>
            <a:r>
              <a:rPr lang="en-US" sz="2400" b="1" dirty="0" smtClean="0">
                <a:solidFill>
                  <a:schemeClr val="tx2"/>
                </a:solidFill>
              </a:rPr>
              <a:t> and </a:t>
            </a:r>
            <a:r>
              <a:rPr lang="en-US" sz="2400" b="1" dirty="0" err="1" smtClean="0">
                <a:solidFill>
                  <a:schemeClr val="tx2"/>
                </a:solidFill>
              </a:rPr>
              <a:t>pions</a:t>
            </a:r>
            <a:r>
              <a:rPr lang="en-US" sz="2400" b="1" dirty="0" smtClean="0">
                <a:solidFill>
                  <a:schemeClr val="tx2"/>
                </a:solidFill>
              </a:rPr>
              <a:t> passing through RS are taken into account; all - all particles, no event selection (</a:t>
            </a:r>
            <a:r>
              <a:rPr lang="en-US" sz="2400" b="1" dirty="0" smtClean="0">
                <a:solidFill>
                  <a:srgbClr val="00B050"/>
                </a:solidFill>
              </a:rPr>
              <a:t>combined MC setup -&gt; </a:t>
            </a:r>
            <a:r>
              <a:rPr lang="en-US" sz="2400" b="1" dirty="0" err="1" smtClean="0">
                <a:solidFill>
                  <a:srgbClr val="00B050"/>
                </a:solidFill>
              </a:rPr>
              <a:t>ECal+Coil+RS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Full_Fig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543175"/>
            <a:ext cx="6267450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Full Scale Prototype at CERN</a:t>
            </a:r>
            <a:endParaRPr lang="ru-RU" sz="2800" b="1" u="sng" dirty="0">
              <a:solidFill>
                <a:schemeClr val="tx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1285859"/>
            <a:ext cx="4040188" cy="714381"/>
          </a:xfrm>
        </p:spPr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Skeleton view of the Full Scale prototype package with crossed MDTs and strips with corresponding readout electronic cards</a:t>
            </a:r>
            <a:endParaRPr lang="ru-RU" sz="1500" dirty="0" smtClean="0"/>
          </a:p>
          <a:p>
            <a:endParaRPr lang="ru-RU" sz="18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71438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FSP position in the COMPASS experimental area; the prototype is marked with white dashed rectangle.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4" name="Содержимое 13" descr="1-4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857" y="2174875"/>
            <a:ext cx="3690874" cy="3951288"/>
          </a:xfrm>
          <a:prstGeom prst="rect">
            <a:avLst/>
          </a:prstGeom>
        </p:spPr>
      </p:pic>
      <p:pic>
        <p:nvPicPr>
          <p:cNvPr id="15" name="Содержимое 14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2"/>
          </a:xfrm>
          <a:prstGeom prst="rect">
            <a:avLst/>
          </a:prstGeom>
          <a:noFill/>
        </p:spPr>
      </p:pic>
      <p:pic>
        <p:nvPicPr>
          <p:cNvPr id="7" name="Содержимое 1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41775" cy="3031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58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70C0"/>
                </a:solidFill>
              </a:rPr>
              <a:t>RS Prototype equipped with detecting planes and electronics</a:t>
            </a:r>
            <a:endParaRPr lang="ru-RU" sz="2400" b="1" u="sng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58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chemeClr val="tx2"/>
                </a:solidFill>
              </a:rPr>
              <a:t>RS prototype equipped with FE analog and digital electronics</a:t>
            </a:r>
            <a:br>
              <a:rPr lang="en-US" sz="2400" b="1" u="sng" dirty="0" smtClean="0">
                <a:solidFill>
                  <a:schemeClr val="tx2"/>
                </a:solidFill>
              </a:rPr>
            </a:br>
            <a:r>
              <a:rPr lang="en-US" sz="2400" b="1" u="sng" dirty="0" smtClean="0">
                <a:solidFill>
                  <a:schemeClr val="tx2"/>
                </a:solidFill>
              </a:rPr>
              <a:t>(4600 channels of wire and strip R/O)</a:t>
            </a:r>
            <a:endParaRPr lang="ru-RU" sz="2400" b="1" u="sng" dirty="0" smtClean="0">
              <a:solidFill>
                <a:schemeClr val="tx2"/>
              </a:solidFill>
            </a:endParaRPr>
          </a:p>
        </p:txBody>
      </p:sp>
      <p:pic>
        <p:nvPicPr>
          <p:cNvPr id="91139" name="Содержимое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1600200"/>
            <a:ext cx="6038850" cy="4525963"/>
          </a:xfrm>
        </p:spPr>
      </p:pic>
    </p:spTree>
    <p:extLst>
      <p:ext uri="{BB962C8B-B14F-4D97-AF65-F5344CB8AC3E}">
        <p14:creationId xmlns:p14="http://schemas.microsoft.com/office/powerpoint/2010/main" val="5308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b="1" u="sng" dirty="0" smtClean="0">
                <a:solidFill>
                  <a:schemeClr val="tx2"/>
                </a:solidFill>
              </a:rPr>
              <a:t>T9 beam particles ID</a:t>
            </a:r>
          </a:p>
        </p:txBody>
      </p:sp>
      <p:graphicFrame>
        <p:nvGraphicFramePr>
          <p:cNvPr id="4364" name="Group 268"/>
          <p:cNvGraphicFramePr>
            <a:graphicFrameLocks noGrp="1"/>
          </p:cNvGraphicFramePr>
          <p:nvPr/>
        </p:nvGraphicFramePr>
        <p:xfrm>
          <a:off x="914400" y="3581400"/>
          <a:ext cx="7010400" cy="2466975"/>
        </p:xfrm>
        <a:graphic>
          <a:graphicData uri="http://schemas.openxmlformats.org/drawingml/2006/table">
            <a:tbl>
              <a:tblPr/>
              <a:tblGrid>
                <a:gridCol w="796636"/>
                <a:gridCol w="836468"/>
                <a:gridCol w="896216"/>
                <a:gridCol w="896216"/>
                <a:gridCol w="896216"/>
                <a:gridCol w="896216"/>
                <a:gridCol w="896216"/>
                <a:gridCol w="896216"/>
              </a:tblGrid>
              <a:tr h="518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/c]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3.0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≥3.5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63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C1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</a:tr>
              <a:tr h="462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C2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5F7"/>
                    </a:solidFill>
                  </a:tcPr>
                </a:tc>
              </a:tr>
              <a:tr h="560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C3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e+µ+π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</a:tr>
              <a:tr h="462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TOF</a:t>
                      </a:r>
                    </a:p>
                  </a:txBody>
                  <a:tcPr marT="45729" marB="457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e,µ,π,p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e,µ,π,p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F7A0"/>
                    </a:solidFill>
                  </a:tcPr>
                </a:tc>
              </a:tr>
            </a:tbl>
          </a:graphicData>
        </a:graphic>
      </p:graphicFrame>
      <p:sp>
        <p:nvSpPr>
          <p:cNvPr id="36923" name="Rectangle 186"/>
          <p:cNvSpPr>
            <a:spLocks noChangeArrowheads="1"/>
          </p:cNvSpPr>
          <p:nvPr/>
        </p:nvSpPr>
        <p:spPr bwMode="auto">
          <a:xfrm>
            <a:off x="4098925" y="2300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924" name="Text Box 265"/>
          <p:cNvSpPr txBox="1">
            <a:spLocks noChangeArrowheads="1"/>
          </p:cNvSpPr>
          <p:nvPr/>
        </p:nvSpPr>
        <p:spPr bwMode="auto">
          <a:xfrm>
            <a:off x="1660525" y="1944688"/>
            <a:ext cx="626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925" name="Text Box 266"/>
          <p:cNvSpPr txBox="1">
            <a:spLocks noChangeArrowheads="1"/>
          </p:cNvSpPr>
          <p:nvPr/>
        </p:nvSpPr>
        <p:spPr bwMode="auto">
          <a:xfrm>
            <a:off x="914400" y="1600200"/>
            <a:ext cx="7543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C1,C2</a:t>
            </a:r>
            <a:r>
              <a:rPr lang="en-US" altLang="ru-RU"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,</a:t>
            </a:r>
            <a:r>
              <a:rPr lang="en-US" altLang="ru-RU" sz="2000" b="1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C3</a:t>
            </a:r>
            <a:r>
              <a:rPr lang="en-US" altLang="ru-RU"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- Cherenkov gas threshold counters with</a:t>
            </a:r>
          </a:p>
          <a:p>
            <a:pPr eaLnBrk="1" hangingPunct="1"/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                   variable pressure up to 2, 3.5 and </a:t>
            </a:r>
            <a:r>
              <a:rPr lang="en-US" altLang="ru-RU" sz="200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60 bar </a:t>
            </a:r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(CO</a:t>
            </a:r>
            <a:r>
              <a:rPr lang="en-US" altLang="ru-RU" sz="2000" baseline="-25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2</a:t>
            </a:r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) .</a:t>
            </a:r>
          </a:p>
          <a:p>
            <a:pPr eaLnBrk="1" hangingPunct="1"/>
            <a:r>
              <a:rPr lang="en-US" altLang="ru-RU" sz="2000" b="1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TOF</a:t>
            </a:r>
            <a:r>
              <a:rPr lang="en-US" altLang="ru-RU" sz="2000">
                <a:solidFill>
                  <a:schemeClr val="accent2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-       time of flight plastic scintillator system (L=21.4m) </a:t>
            </a:r>
          </a:p>
          <a:p>
            <a:pPr eaLnBrk="1" hangingPunct="1"/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                   with resolution ~ 100ps (scintillator - BC408,</a:t>
            </a:r>
          </a:p>
          <a:p>
            <a:pPr eaLnBrk="1" hangingPunct="1"/>
            <a:r>
              <a:rPr lang="en-US" altLang="ru-RU" sz="200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                   PMT - Hamamatsu R5946).  </a:t>
            </a:r>
          </a:p>
        </p:txBody>
      </p:sp>
    </p:spTree>
    <p:extLst>
      <p:ext uri="{BB962C8B-B14F-4D97-AF65-F5344CB8AC3E}">
        <p14:creationId xmlns:p14="http://schemas.microsoft.com/office/powerpoint/2010/main" val="14244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PANDA Collaboration Meeting,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Protvino</a:t>
            </a:r>
            <a:r>
              <a:rPr lang="en-US" sz="2400" b="1" u="sng" dirty="0" smtClean="0">
                <a:solidFill>
                  <a:schemeClr val="tx2"/>
                </a:solidFill>
              </a:rPr>
              <a:t> 9 June 2011</a:t>
            </a:r>
            <a:br>
              <a:rPr lang="en-US" sz="2400" b="1" u="sng" dirty="0" smtClean="0">
                <a:solidFill>
                  <a:schemeClr val="tx2"/>
                </a:solidFill>
              </a:rPr>
            </a:br>
            <a:r>
              <a:rPr lang="en-US" sz="2400" b="1" u="sng" dirty="0" err="1" smtClean="0">
                <a:solidFill>
                  <a:schemeClr val="tx2"/>
                </a:solidFill>
              </a:rPr>
              <a:t>G.Alexeev</a:t>
            </a:r>
            <a:r>
              <a:rPr lang="en-US" sz="2400" b="1" u="sng" dirty="0" smtClean="0">
                <a:solidFill>
                  <a:schemeClr val="tx2"/>
                </a:solidFill>
              </a:rPr>
              <a:t> (for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muon</a:t>
            </a:r>
            <a:r>
              <a:rPr lang="en-US" sz="2400" b="1" u="sng" dirty="0" smtClean="0">
                <a:solidFill>
                  <a:schemeClr val="tx2"/>
                </a:solidFill>
              </a:rPr>
              <a:t> group)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dirty="0" smtClean="0"/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14422"/>
            <a:ext cx="3514725" cy="5400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071934" y="3214686"/>
            <a:ext cx="57150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err="1" smtClean="0">
                <a:solidFill>
                  <a:schemeClr val="tx2"/>
                </a:solidFill>
              </a:rPr>
              <a:t>Oscillograms</a:t>
            </a:r>
            <a:r>
              <a:rPr lang="en-US" sz="2400" b="1" u="sng" dirty="0" smtClean="0">
                <a:solidFill>
                  <a:schemeClr val="tx2"/>
                </a:solidFill>
              </a:rPr>
              <a:t> of single signals: from the </a:t>
            </a:r>
            <a:r>
              <a:rPr lang="en-US" sz="2400" b="1" u="sng" dirty="0" smtClean="0">
                <a:solidFill>
                  <a:srgbClr val="00B050"/>
                </a:solidFill>
              </a:rPr>
              <a:t>anode wire (1)</a:t>
            </a:r>
            <a:r>
              <a:rPr lang="en-US" sz="2400" b="1" u="sng" dirty="0" smtClean="0">
                <a:solidFill>
                  <a:schemeClr val="tx2"/>
                </a:solidFill>
              </a:rPr>
              <a:t>and the </a:t>
            </a:r>
            <a:r>
              <a:rPr lang="en-US" sz="2400" b="1" u="sng" dirty="0" smtClean="0">
                <a:solidFill>
                  <a:srgbClr val="00B050"/>
                </a:solidFill>
              </a:rPr>
              <a:t>strip (2)</a:t>
            </a:r>
            <a:r>
              <a:rPr lang="en-US" sz="2400" b="1" u="sng" dirty="0" smtClean="0">
                <a:solidFill>
                  <a:schemeClr val="tx2"/>
                </a:solidFill>
              </a:rPr>
              <a:t>; the conversion factors are 60 and 480 mV/</a:t>
            </a:r>
            <a:r>
              <a:rPr lang="ru-RU" sz="2400" b="1" u="sng" dirty="0" err="1" smtClean="0">
                <a:solidFill>
                  <a:schemeClr val="tx2"/>
                </a:solidFill>
              </a:rPr>
              <a:t>μ</a:t>
            </a:r>
            <a:r>
              <a:rPr lang="en-US" sz="2400" b="1" u="sng" dirty="0" smtClean="0">
                <a:solidFill>
                  <a:schemeClr val="tx2"/>
                </a:solidFill>
              </a:rPr>
              <a:t>A, respectively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43" y="1600200"/>
            <a:ext cx="50357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ym typeface="Symbol"/>
              </a:rPr>
              <a:t></a:t>
            </a:r>
            <a:r>
              <a:rPr lang="en-US" sz="2400" i="1" dirty="0" err="1" smtClean="0"/>
              <a:t>l</a:t>
            </a:r>
            <a:r>
              <a:rPr lang="en-US" sz="2400" i="1" baseline="30000" dirty="0" err="1" smtClean="0"/>
              <a:t>+</a:t>
            </a:r>
            <a:r>
              <a:rPr lang="en-US" sz="2400" i="1" dirty="0" err="1" smtClean="0"/>
              <a:t>l</a:t>
            </a:r>
            <a:r>
              <a:rPr lang="en-US" sz="2400" i="1" baseline="30000" dirty="0" smtClean="0"/>
              <a:t>-</a:t>
            </a:r>
            <a:r>
              <a:rPr lang="en-US" sz="2400" dirty="0" smtClean="0"/>
              <a:t> + </a:t>
            </a:r>
            <a:r>
              <a:rPr lang="en-US" sz="2400" i="1" dirty="0" smtClean="0"/>
              <a:t>X </a:t>
            </a:r>
            <a:r>
              <a:rPr lang="en-US" sz="2400" dirty="0" smtClean="0"/>
              <a:t>process  - selected as benchmark process for design/tuning of PANDA </a:t>
            </a:r>
            <a:r>
              <a:rPr lang="en-US" sz="2400" dirty="0" err="1" smtClean="0"/>
              <a:t>Muon</a:t>
            </a:r>
            <a:r>
              <a:rPr lang="en-US" sz="2400" dirty="0" smtClean="0"/>
              <a:t> System</a:t>
            </a:r>
            <a:endParaRPr lang="ru-RU" sz="2400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00" y="1600200"/>
            <a:ext cx="5901599" cy="4525963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00042"/>
            <a:ext cx="357190" cy="37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7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u="sng" dirty="0" err="1" smtClean="0">
                <a:solidFill>
                  <a:srgbClr val="0070C0"/>
                </a:solidFill>
              </a:rPr>
              <a:t>Muon</a:t>
            </a:r>
            <a:r>
              <a:rPr lang="en-US" sz="2700" b="1" u="sng" dirty="0" smtClean="0">
                <a:solidFill>
                  <a:srgbClr val="0070C0"/>
                </a:solidFill>
              </a:rPr>
              <a:t> </a:t>
            </a:r>
            <a:r>
              <a:rPr lang="en-US" sz="2700" b="1" u="sng" dirty="0" err="1" smtClean="0">
                <a:solidFill>
                  <a:srgbClr val="0070C0"/>
                </a:solidFill>
              </a:rPr>
              <a:t>momenta</a:t>
            </a:r>
            <a:r>
              <a:rPr lang="en-US" sz="2700" b="1" u="sng" dirty="0" smtClean="0">
                <a:solidFill>
                  <a:srgbClr val="0070C0"/>
                </a:solidFill>
              </a:rPr>
              <a:t> distributions for different processes in the sector 0°– 20° of polar angle</a:t>
            </a:r>
            <a:r>
              <a:rPr lang="ru-RU" sz="2400" b="1" u="sng" dirty="0" smtClean="0">
                <a:solidFill>
                  <a:srgbClr val="0070C0"/>
                </a:solidFill>
              </a:rPr>
              <a:t/>
            </a:r>
            <a:br>
              <a:rPr lang="ru-RU" sz="2400" b="1" u="sng" dirty="0" smtClean="0">
                <a:solidFill>
                  <a:srgbClr val="0070C0"/>
                </a:solidFill>
              </a:rPr>
            </a:br>
            <a:endParaRPr lang="ru-RU" sz="2400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01031"/>
            <a:ext cx="72009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57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Basic numbers for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Muon</a:t>
            </a:r>
            <a:r>
              <a:rPr lang="en-US" sz="2400" b="1" u="sng" dirty="0" smtClean="0">
                <a:solidFill>
                  <a:schemeClr val="tx2"/>
                </a:solidFill>
              </a:rPr>
              <a:t> System instrumentation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8592231" cy="190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26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sz="3100" b="1" u="sng" dirty="0" smtClean="0">
                <a:solidFill>
                  <a:schemeClr val="tx2"/>
                </a:solidFill>
              </a:rPr>
              <a:t>Response of FRS to </a:t>
            </a:r>
            <a:r>
              <a:rPr lang="en-US" sz="3100" b="1" u="sng" dirty="0" err="1" smtClean="0">
                <a:solidFill>
                  <a:schemeClr val="tx2"/>
                </a:solidFill>
              </a:rPr>
              <a:t>muon</a:t>
            </a:r>
            <a:r>
              <a:rPr lang="en-US" sz="3100" b="1" u="sng" dirty="0" smtClean="0">
                <a:solidFill>
                  <a:schemeClr val="tx2"/>
                </a:solidFill>
              </a:rPr>
              <a:t> (a) and pion (b) at 5 </a:t>
            </a:r>
            <a:r>
              <a:rPr lang="en-US" sz="3100" b="1" u="sng" dirty="0" err="1" smtClean="0">
                <a:solidFill>
                  <a:schemeClr val="tx2"/>
                </a:solidFill>
              </a:rPr>
              <a:t>GeV</a:t>
            </a:r>
            <a:r>
              <a:rPr lang="en-US" sz="3100" b="1" u="sng" dirty="0" smtClean="0">
                <a:solidFill>
                  <a:schemeClr val="tx2"/>
                </a:solidFill>
              </a:rPr>
              <a:t> (single event)</a:t>
            </a:r>
            <a:br>
              <a:rPr lang="en-US" sz="3100" b="1" u="sng" dirty="0" smtClean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/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          </a:t>
            </a:r>
            <a:r>
              <a:rPr lang="en-US" sz="2400" b="1" dirty="0" err="1" smtClean="0">
                <a:solidFill>
                  <a:schemeClr val="tx2"/>
                </a:solidFill>
              </a:rPr>
              <a:t>Ecal</a:t>
            </a:r>
            <a:r>
              <a:rPr lang="en-US" sz="2400" b="1" dirty="0" smtClean="0">
                <a:solidFill>
                  <a:schemeClr val="tx2"/>
                </a:solidFill>
              </a:rPr>
              <a:t> /</a:t>
            </a:r>
            <a:r>
              <a:rPr lang="en-US" sz="2400" b="1" dirty="0" err="1" smtClean="0">
                <a:solidFill>
                  <a:schemeClr val="tx2"/>
                </a:solidFill>
              </a:rPr>
              <a:t>shashlik</a:t>
            </a:r>
            <a:r>
              <a:rPr lang="en-US" sz="2400" b="1" dirty="0" smtClean="0">
                <a:solidFill>
                  <a:schemeClr val="tx2"/>
                </a:solidFill>
              </a:rPr>
              <a:t>       Forward Range System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Picture 4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1643050"/>
            <a:ext cx="5400698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</a:rPr>
              <a:t>RS response (Target Spectrometer  Barrel structure) to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muons</a:t>
            </a:r>
            <a:r>
              <a:rPr lang="en-US" sz="2400" b="1" u="sng" dirty="0" smtClean="0">
                <a:solidFill>
                  <a:schemeClr val="tx2"/>
                </a:solidFill>
              </a:rPr>
              <a:t> and </a:t>
            </a:r>
            <a:r>
              <a:rPr lang="en-US" sz="2400" b="1" u="sng" dirty="0" err="1" smtClean="0">
                <a:solidFill>
                  <a:schemeClr val="tx2"/>
                </a:solidFill>
              </a:rPr>
              <a:t>pions</a:t>
            </a:r>
            <a:r>
              <a:rPr lang="en-US" sz="2400" b="1" u="sng" dirty="0" smtClean="0">
                <a:solidFill>
                  <a:schemeClr val="tx2"/>
                </a:solidFill>
              </a:rPr>
              <a:t> with initial kinetic energy of 500 MeV; MC sample for 20 events is shown for demonstration</a:t>
            </a:r>
            <a:endParaRPr lang="ru-RU" sz="2400" b="1" u="sng" dirty="0">
              <a:solidFill>
                <a:schemeClr val="tx2"/>
              </a:solidFill>
            </a:endParaRPr>
          </a:p>
        </p:txBody>
      </p:sp>
      <p:pic>
        <p:nvPicPr>
          <p:cNvPr id="4" name="Picture 3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7" y="1357298"/>
            <a:ext cx="3643338" cy="50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0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1267</Words>
  <Application>Microsoft Office PowerPoint</Application>
  <PresentationFormat>Экран (4:3)</PresentationFormat>
  <Paragraphs>289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Г. Д. Алексеев (ЛЯП ОИЯИ) «Статус работ по мюонной системе эксперимента ПАНДА»</vt:lpstr>
      <vt:lpstr>The layout of Muon System using the technique of Range System (with the number of MDT detectors for each particular subsystem) </vt:lpstr>
      <vt:lpstr>Mini Drift Tube cross section (left) and layout (right) </vt:lpstr>
      <vt:lpstr>Oscillograms of single signals: from the anode wire (1)and the strip (2); the conversion factors are 60 and 480 mV/μA, respectively</vt:lpstr>
      <vt:lpstr>l+l- + X process  - selected as benchmark process for design/tuning of PANDA Muon System</vt:lpstr>
      <vt:lpstr>Muon momenta distributions for different processes in the sector 0°– 20° of polar angle </vt:lpstr>
      <vt:lpstr>Basic numbers for Muon System instrumentation</vt:lpstr>
      <vt:lpstr>Response of FRS to muon (a) and pion (b) at 5 GeV (single event)            Ecal /shashlik       Forward Range System </vt:lpstr>
      <vt:lpstr>RS response (Target Spectrometer  Barrel structure) to muons and pions with initial kinetic energy of 500 MeV; MC sample for 20 events is shown for demonstration</vt:lpstr>
      <vt:lpstr>Distributions of particle range in RS for muon and pion beams (dashed area) with initial kinetic beam energy of 200 MeV (a) and 500 MeV (b)  .</vt:lpstr>
      <vt:lpstr>Muon range in number of layers(top) and the average number of hits (bottom) in RS as a function of initial kinetic energy</vt:lpstr>
      <vt:lpstr>RS energy resolution for hadrons in different readout modes</vt:lpstr>
      <vt:lpstr>Suppression of fake muons from πµν decay </vt:lpstr>
      <vt:lpstr>Full Scale (2 x 4 m2) prototype in work position at CERN/COMPASS – study of long strips readout</vt:lpstr>
      <vt:lpstr>Range System prototype (Fe absorber and support structure)  in Dubna in vertical position (for further tests with cosmic at CERN) </vt:lpstr>
      <vt:lpstr>Assembly of RSP Debugging and adjustment of DAQ on cosmic; RSP is fully equipped with A2DB-32, ADB-32 , Asum-96 and QTC cards</vt:lpstr>
      <vt:lpstr>Assembly of RSP   Restricted set (32 wires  x 20 planes) of wire R/O is left for final DAQ configuration</vt:lpstr>
      <vt:lpstr>COSMIC MUONS Trigger: S3 (20x20cm2) &amp; S4 (60x20 cm2) on top of RSP</vt:lpstr>
      <vt:lpstr>COSMIC MUONS Trigger: S3 (20x20cm2) on top &amp; S4 (60x20 cm2) on bottom of RSP</vt:lpstr>
      <vt:lpstr>Placement of the RSP in T9 beam zone</vt:lpstr>
      <vt:lpstr>Table of conditions for written events</vt:lpstr>
      <vt:lpstr>BEAM: e,µ,π,p 0,5 GeV/c, trigger: S1 (Ø 11,5 cm) &amp; S2 (Ø 3,5 cm) (here and below fired wires are given in green and strips – in blue, strip board is turned by 90 deg.)</vt:lpstr>
      <vt:lpstr>BEAM: e,µ,π,p 3 GeV/c, trigger: S1 (Ø 11,5 cm) &amp; S2 (Ø 3,5 cm)</vt:lpstr>
      <vt:lpstr>BEAM: e,µ,π,p 7 GeV/c, trigger: S1 (Ø 11,5 cm) &amp; S2 (Ø 3,5 cm)</vt:lpstr>
      <vt:lpstr>BEAM: e,µ,π,p 10 GeV/c, trigger: S3 &amp; S4 (beam + halo)</vt:lpstr>
      <vt:lpstr>DAQ  R/O gate ~ 1.3 µs</vt:lpstr>
      <vt:lpstr>DAQ  R/O gate ~ 1.3 µs</vt:lpstr>
      <vt:lpstr>Презентация PowerPoint</vt:lpstr>
      <vt:lpstr> Assumed upgrades to T9 beam line for  π/μ separation &lt; 1-2 GeV/c: S1,S2 time-of-flight scintillator counters based at ~ 20 m to each other, pressurized Cherenkov counter C3, magnetic analysis of incoming muon momenta with ~ +/- 1% accuracy  </vt:lpstr>
      <vt:lpstr>Статус мюонной системы на сегодня</vt:lpstr>
      <vt:lpstr>Backup slides</vt:lpstr>
      <vt:lpstr>An efficiency of / separation by range in RS:  primary particles - for those events in which only primary muons and pions passing through RS are taken into account; all - all particles, no event selection (combined MC setup -&gt; ECal+Coil+RS) </vt:lpstr>
      <vt:lpstr>Full Scale Prototype at CERN</vt:lpstr>
      <vt:lpstr>RS Prototype equipped with detecting planes and electronics</vt:lpstr>
      <vt:lpstr>RS prototype equipped with FE analog and digital electronics (4600 channels of wire and strip R/O)</vt:lpstr>
      <vt:lpstr>T9 beam particles ID</vt:lpstr>
      <vt:lpstr>PANDA Collaboration Meeting, Protvino 9 June 2011 G.Alexeev (for muon group)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Д. Алексеев (ЛЯП ОИЯИ) «Статус работ по мюонной системе эксперимента ПАНДА»</dc:title>
  <dc:creator>alexeev</dc:creator>
  <cp:lastModifiedBy>alexeev</cp:lastModifiedBy>
  <cp:revision>57</cp:revision>
  <dcterms:created xsi:type="dcterms:W3CDTF">2014-09-21T09:43:25Z</dcterms:created>
  <dcterms:modified xsi:type="dcterms:W3CDTF">2014-09-22T17:50:07Z</dcterms:modified>
</cp:coreProperties>
</file>