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764" r:id="rId1"/>
  </p:sldMasterIdLst>
  <p:notesMasterIdLst>
    <p:notesMasterId r:id="rId49"/>
  </p:notesMasterIdLst>
  <p:sldIdLst>
    <p:sldId id="256" r:id="rId2"/>
    <p:sldId id="409" r:id="rId3"/>
    <p:sldId id="412" r:id="rId4"/>
    <p:sldId id="429" r:id="rId5"/>
    <p:sldId id="430" r:id="rId6"/>
    <p:sldId id="411" r:id="rId7"/>
    <p:sldId id="418" r:id="rId8"/>
    <p:sldId id="410" r:id="rId9"/>
    <p:sldId id="439" r:id="rId10"/>
    <p:sldId id="419" r:id="rId11"/>
    <p:sldId id="413" r:id="rId12"/>
    <p:sldId id="415" r:id="rId13"/>
    <p:sldId id="414" r:id="rId14"/>
    <p:sldId id="416" r:id="rId15"/>
    <p:sldId id="417" r:id="rId16"/>
    <p:sldId id="420" r:id="rId17"/>
    <p:sldId id="421" r:id="rId18"/>
    <p:sldId id="423" r:id="rId19"/>
    <p:sldId id="424" r:id="rId20"/>
    <p:sldId id="425" r:id="rId21"/>
    <p:sldId id="427" r:id="rId22"/>
    <p:sldId id="431" r:id="rId23"/>
    <p:sldId id="432" r:id="rId24"/>
    <p:sldId id="433" r:id="rId25"/>
    <p:sldId id="436" r:id="rId26"/>
    <p:sldId id="437" r:id="rId27"/>
    <p:sldId id="328" r:id="rId28"/>
    <p:sldId id="364" r:id="rId29"/>
    <p:sldId id="365" r:id="rId30"/>
    <p:sldId id="368" r:id="rId31"/>
    <p:sldId id="372" r:id="rId32"/>
    <p:sldId id="369" r:id="rId33"/>
    <p:sldId id="405" r:id="rId34"/>
    <p:sldId id="373" r:id="rId35"/>
    <p:sldId id="375" r:id="rId36"/>
    <p:sldId id="377" r:id="rId37"/>
    <p:sldId id="380" r:id="rId38"/>
    <p:sldId id="388" r:id="rId39"/>
    <p:sldId id="389" r:id="rId40"/>
    <p:sldId id="434" r:id="rId41"/>
    <p:sldId id="393" r:id="rId42"/>
    <p:sldId id="347" r:id="rId43"/>
    <p:sldId id="394" r:id="rId44"/>
    <p:sldId id="435" r:id="rId45"/>
    <p:sldId id="397" r:id="rId46"/>
    <p:sldId id="385" r:id="rId47"/>
    <p:sldId id="43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5D"/>
    <a:srgbClr val="B7EEFB"/>
    <a:srgbClr val="95F5AE"/>
    <a:srgbClr val="F1D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40" autoAdjust="0"/>
  </p:normalViewPr>
  <p:slideViewPr>
    <p:cSldViewPr>
      <p:cViewPr>
        <p:scale>
          <a:sx n="80" d="100"/>
          <a:sy n="80" d="100"/>
        </p:scale>
        <p:origin x="-99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1C84C-A10A-4E9F-B0B6-BCD0CD9DF9C7}" type="datetimeFigureOut">
              <a:rPr lang="ru-RU" smtClean="0"/>
              <a:t>26.08.2014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A6422-9086-490B-AA61-84325599E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0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A6422-9086-490B-AA61-84325599EEE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10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28.08.2014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V. Mochalov, PANIC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20.09.2012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SPIN-2012, IHEP spin program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20.09.2012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SPIN-2012, IHEP spin program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24800" cy="792088"/>
          </a:xfrm>
        </p:spPr>
        <p:txBody>
          <a:bodyPr/>
          <a:lstStyle>
            <a:lvl1pPr marL="627063" indent="0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 i="0" baseline="0"/>
            </a:lvl1pPr>
          </a:lstStyle>
          <a:p>
            <a:r>
              <a:rPr lang="en-US" dirty="0" smtClean="0"/>
              <a:t>28.08.2014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56350"/>
            <a:ext cx="3530352" cy="365125"/>
          </a:xfrm>
        </p:spPr>
        <p:txBody>
          <a:bodyPr/>
          <a:lstStyle>
            <a:lvl1pPr>
              <a:defRPr sz="1200" b="1" i="0" baseline="0"/>
            </a:lvl1pPr>
          </a:lstStyle>
          <a:p>
            <a:r>
              <a:rPr lang="en-US" dirty="0" smtClean="0"/>
              <a:t>V. Mochalov,  PANIC 2014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SPIN-2012, IHEP spin program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68760"/>
            <a:ext cx="3733800" cy="444624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68760"/>
            <a:ext cx="3733800" cy="444624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6156" y="6326187"/>
            <a:ext cx="3363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b="1" i="0" kern="1200" cap="all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V.</a:t>
            </a:r>
            <a:r>
              <a:rPr lang="en-US" baseline="0" dirty="0" smtClean="0"/>
              <a:t> </a:t>
            </a:r>
            <a:r>
              <a:rPr lang="en-US" dirty="0" smtClean="0"/>
              <a:t>Mochalov, PANIC 2014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00" y="6356350"/>
            <a:ext cx="1524000" cy="365125"/>
          </a:xfrm>
        </p:spPr>
        <p:txBody>
          <a:bodyPr/>
          <a:lstStyle>
            <a:lvl1pPr>
              <a:defRPr sz="1200" b="1" i="0" baseline="0"/>
            </a:lvl1pPr>
          </a:lstStyle>
          <a:p>
            <a:r>
              <a:rPr lang="en-US" dirty="0" smtClean="0"/>
              <a:t>28.08.2014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28.08.2014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V. Mochalov, PANIC 2014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28.08.2014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V. Mochalov, PANIC 2014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28.08.2014</a:t>
            </a:r>
          </a:p>
          <a:p>
            <a:r>
              <a:rPr lang="ru-RU" dirty="0" smtClean="0"/>
              <a:t>20.09.2012</a:t>
            </a: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V. Mochalov, PANIC 2014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28.08.2014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 Мочалов, </a:t>
            </a:r>
            <a:r>
              <a:rPr lang="en-US" dirty="0" smtClean="0"/>
              <a:t>PANIC 2014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28.08.2014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V. Mochalov, PANIC 2014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strike="noStrike" spc="60" baseline="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2</a:t>
            </a:r>
            <a:r>
              <a:rPr lang="en-US" dirty="0" smtClean="0"/>
              <a:t>8</a:t>
            </a:r>
            <a:r>
              <a:rPr lang="ru-RU" dirty="0" smtClean="0"/>
              <a:t>.0</a:t>
            </a:r>
            <a:r>
              <a:rPr lang="en-US" dirty="0" smtClean="0"/>
              <a:t>8</a:t>
            </a:r>
            <a:r>
              <a:rPr lang="ru-RU" dirty="0" smtClean="0"/>
              <a:t>.201</a:t>
            </a:r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3602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cap="all" spc="6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V. Mochalov, PANIC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baseline="0">
                <a:solidFill>
                  <a:schemeClr val="tx1"/>
                </a:solidFill>
              </a:defRPr>
            </a:lvl1pPr>
          </a:lstStyle>
          <a:p>
            <a:fld id="{F5B2E33C-257C-48E3-8EEE-A705C2039FF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093337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/>
  <p:txStyles>
    <p:titleStyle>
      <a:lvl1pPr marL="900113" indent="0"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6984776" cy="127099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1D499"/>
                </a:solidFill>
              </a:rPr>
              <a:t>V</a:t>
            </a:r>
            <a:r>
              <a:rPr lang="en-US" sz="2800" dirty="0" smtClean="0">
                <a:solidFill>
                  <a:srgbClr val="F1D499"/>
                </a:solidFill>
              </a:rPr>
              <a:t>. Mochalov (IHEP, </a:t>
            </a:r>
            <a:r>
              <a:rPr lang="en-US" sz="2800" dirty="0" err="1" smtClean="0">
                <a:solidFill>
                  <a:srgbClr val="F1D499"/>
                </a:solidFill>
              </a:rPr>
              <a:t>Protvino</a:t>
            </a:r>
            <a:r>
              <a:rPr lang="en-US" sz="2800" dirty="0" smtClean="0">
                <a:solidFill>
                  <a:srgbClr val="F1D499"/>
                </a:solidFill>
              </a:rPr>
              <a:t>) </a:t>
            </a:r>
          </a:p>
          <a:p>
            <a:r>
              <a:rPr lang="en-US" sz="2800" dirty="0">
                <a:solidFill>
                  <a:srgbClr val="95F5AE"/>
                </a:solidFill>
              </a:rPr>
              <a:t>o</a:t>
            </a:r>
            <a:r>
              <a:rPr lang="en-US" sz="2800" dirty="0" smtClean="0">
                <a:solidFill>
                  <a:srgbClr val="95F5AE"/>
                </a:solidFill>
              </a:rPr>
              <a:t>n behalf of the PANDA collaboration</a:t>
            </a:r>
            <a:endParaRPr lang="ru-RU" sz="2800" dirty="0">
              <a:solidFill>
                <a:srgbClr val="95F5A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>
                <a:latin typeface="Calibri"/>
                <a:ea typeface="Calibri"/>
                <a:cs typeface="Times New Roman"/>
              </a:rPr>
              <a:t>Study of hadron properties at PANDA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660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r>
              <a:rPr lang="en-US" sz="2400" b="1" dirty="0"/>
              <a:t>Radiative Cascade for </a:t>
            </a:r>
            <a:r>
              <a:rPr lang="en-US" sz="2400" b="1" i="1" dirty="0"/>
              <a:t>3F4 (= 2S+1LJ ) cc state</a:t>
            </a:r>
            <a:endParaRPr lang="ru-RU" sz="24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251520" y="1196752"/>
            <a:ext cx="4322440" cy="4608512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DC9E1F"/>
              </a:buClr>
            </a:pPr>
            <a:r>
              <a:rPr lang="en-US" sz="2200" b="1" dirty="0">
                <a:solidFill>
                  <a:schemeClr val="tx1"/>
                </a:solidFill>
              </a:rPr>
              <a:t>Disadvantage of using the </a:t>
            </a:r>
            <a:r>
              <a:rPr lang="en-US" sz="2200" b="1" dirty="0" err="1">
                <a:solidFill>
                  <a:schemeClr val="tx1"/>
                </a:solidFill>
              </a:rPr>
              <a:t>h</a:t>
            </a:r>
            <a:r>
              <a:rPr lang="en-US" sz="2200" b="1" baseline="-25000" dirty="0" err="1">
                <a:solidFill>
                  <a:schemeClr val="tx1"/>
                </a:solidFill>
              </a:rPr>
              <a:t>c</a:t>
            </a:r>
            <a:r>
              <a:rPr lang="en-US" sz="2200" b="1" dirty="0">
                <a:solidFill>
                  <a:schemeClr val="tx1"/>
                </a:solidFill>
              </a:rPr>
              <a:t>’ is that the width is as large as Γ=87 MeV. 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lvl="0">
              <a:buClr>
                <a:srgbClr val="DC9E1F"/>
              </a:buClr>
            </a:pPr>
            <a:endParaRPr lang="en-US" sz="2200" b="1" dirty="0">
              <a:solidFill>
                <a:schemeClr val="tx1"/>
              </a:solidFill>
            </a:endParaRPr>
          </a:p>
          <a:p>
            <a:pPr lvl="0">
              <a:buClr>
                <a:srgbClr val="DC9E1F"/>
              </a:buClr>
            </a:pPr>
            <a:r>
              <a:rPr lang="en-US" sz="2200" dirty="0">
                <a:solidFill>
                  <a:schemeClr val="tx1"/>
                </a:solidFill>
              </a:rPr>
              <a:t>On the other hand, the yet unobserved </a:t>
            </a:r>
            <a:r>
              <a:rPr lang="en-US" sz="2200" baseline="30000" dirty="0">
                <a:solidFill>
                  <a:schemeClr val="tx1"/>
                </a:solidFill>
              </a:rPr>
              <a:t>3</a:t>
            </a:r>
            <a:r>
              <a:rPr lang="en-US" sz="2200" dirty="0">
                <a:solidFill>
                  <a:schemeClr val="tx1"/>
                </a:solidFill>
              </a:rPr>
              <a:t>F</a:t>
            </a:r>
            <a:r>
              <a:rPr lang="en-US" sz="2200" baseline="-25000" dirty="0">
                <a:solidFill>
                  <a:schemeClr val="tx1"/>
                </a:solidFill>
              </a:rPr>
              <a:t>4</a:t>
            </a:r>
            <a:r>
              <a:rPr lang="en-US" sz="2200" dirty="0">
                <a:solidFill>
                  <a:schemeClr val="tx1"/>
                </a:solidFill>
              </a:rPr>
              <a:t> state is more appropriate due to its very narrow predicted width of 8.3 </a:t>
            </a:r>
            <a:r>
              <a:rPr lang="en-US" sz="2200" dirty="0" smtClean="0">
                <a:solidFill>
                  <a:schemeClr val="tx1"/>
                </a:solidFill>
              </a:rPr>
              <a:t>MeV</a:t>
            </a:r>
          </a:p>
          <a:p>
            <a:pPr lvl="0">
              <a:buClr>
                <a:srgbClr val="DC9E1F"/>
              </a:buClr>
            </a:pPr>
            <a:endParaRPr lang="ru-RU" sz="2200" dirty="0">
              <a:solidFill>
                <a:schemeClr val="tx1"/>
              </a:solidFill>
            </a:endParaRPr>
          </a:p>
          <a:p>
            <a:r>
              <a:rPr lang="en-US" sz="2200" baseline="30000" dirty="0">
                <a:solidFill>
                  <a:schemeClr val="tx1"/>
                </a:solidFill>
              </a:rPr>
              <a:t>3</a:t>
            </a:r>
            <a:r>
              <a:rPr lang="en-US" sz="2200" dirty="0">
                <a:solidFill>
                  <a:schemeClr val="tx1"/>
                </a:solidFill>
              </a:rPr>
              <a:t>F</a:t>
            </a:r>
            <a:r>
              <a:rPr lang="en-US" sz="2200" baseline="-25000" dirty="0">
                <a:solidFill>
                  <a:schemeClr val="tx1"/>
                </a:solidFill>
              </a:rPr>
              <a:t>4</a:t>
            </a:r>
            <a:r>
              <a:rPr lang="en-US" sz="2200" dirty="0">
                <a:solidFill>
                  <a:schemeClr val="tx1"/>
                </a:solidFill>
              </a:rPr>
              <a:t> state predicted, never seen (Suppressed search in BES III, Belle II)</a:t>
            </a:r>
          </a:p>
          <a:p>
            <a:r>
              <a:rPr lang="en-US" sz="2200" dirty="0">
                <a:solidFill>
                  <a:schemeClr val="tx1"/>
                </a:solidFill>
              </a:rPr>
              <a:t>PANDA can do this </a:t>
            </a:r>
            <a:r>
              <a:rPr lang="en-US" sz="2200" dirty="0" smtClean="0">
                <a:solidFill>
                  <a:schemeClr val="tx1"/>
                </a:solidFill>
              </a:rPr>
              <a:t>search</a:t>
            </a:r>
          </a:p>
          <a:p>
            <a:r>
              <a:rPr lang="en-US" sz="2200" dirty="0" err="1" smtClean="0">
                <a:solidFill>
                  <a:schemeClr val="tx1"/>
                </a:solidFill>
              </a:rPr>
              <a:t>Xsection</a:t>
            </a:r>
            <a:r>
              <a:rPr lang="en-US" sz="2200" dirty="0" smtClean="0">
                <a:solidFill>
                  <a:schemeClr val="tx1"/>
                </a:solidFill>
              </a:rPr>
              <a:t> 10 </a:t>
            </a:r>
            <a:r>
              <a:rPr lang="en-US" sz="2200" dirty="0" err="1" smtClean="0">
                <a:solidFill>
                  <a:schemeClr val="tx1"/>
                </a:solidFill>
              </a:rPr>
              <a:t>nb</a:t>
            </a:r>
            <a:r>
              <a:rPr lang="en-US" sz="2200" dirty="0" smtClean="0">
                <a:solidFill>
                  <a:schemeClr val="tx1"/>
                </a:solidFill>
              </a:rPr>
              <a:t> used </a:t>
            </a:r>
            <a:endParaRPr lang="ru-RU" sz="2200" dirty="0">
              <a:solidFill>
                <a:schemeClr val="tx1"/>
              </a:solidFill>
            </a:endParaRPr>
          </a:p>
          <a:p>
            <a:pPr lvl="0">
              <a:buClr>
                <a:srgbClr val="DC9E1F"/>
              </a:buClr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10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54577" y="6021288"/>
            <a:ext cx="397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arXiV:1311.7597 [</a:t>
            </a:r>
            <a:r>
              <a:rPr lang="en-US" dirty="0" err="1" smtClean="0">
                <a:solidFill>
                  <a:srgbClr val="FFC000"/>
                </a:solidFill>
              </a:rPr>
              <a:t>hep</a:t>
            </a:r>
            <a:r>
              <a:rPr lang="en-US" dirty="0" smtClean="0">
                <a:solidFill>
                  <a:srgbClr val="FFC000"/>
                </a:solidFill>
              </a:rPr>
              <a:t>-ex]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59492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Recoil mass technique is used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248472" cy="310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10" y="1449057"/>
            <a:ext cx="4469051" cy="346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791247"/>
            <a:ext cx="7985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39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Объект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251520" y="1124744"/>
                <a:ext cx="4464496" cy="511256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1900" b="1" dirty="0"/>
                  <a:t>The case of X(3872</a:t>
                </a:r>
                <a:r>
                  <a:rPr lang="en-US" sz="1900" b="1" dirty="0" smtClean="0"/>
                  <a:t>): </a:t>
                </a:r>
                <a:r>
                  <a:rPr lang="en-US" sz="1900" b="1" dirty="0" err="1" smtClean="0"/>
                  <a:t>isospin</a:t>
                </a:r>
                <a:r>
                  <a:rPr lang="en-US" sz="1900" b="1" dirty="0" smtClean="0"/>
                  <a:t> </a:t>
                </a:r>
                <a:r>
                  <a:rPr lang="en-US" sz="1900" b="1" dirty="0"/>
                  <a:t>violating, very narrow, known </a:t>
                </a:r>
                <a:r>
                  <a:rPr lang="en-US" sz="1900" b="1" dirty="0" smtClean="0"/>
                  <a:t>quantum numbers </a:t>
                </a:r>
                <a:r>
                  <a:rPr lang="en-US" sz="1900" b="1" dirty="0"/>
                  <a:t>(</a:t>
                </a:r>
                <a:r>
                  <a:rPr lang="en-US" sz="1900" b="1" dirty="0" err="1"/>
                  <a:t>LHCb</a:t>
                </a:r>
                <a:r>
                  <a:rPr lang="en-US" sz="1900" b="1" dirty="0"/>
                  <a:t>), </a:t>
                </a:r>
                <a:r>
                  <a:rPr lang="en-US" sz="1900" b="1" dirty="0" err="1" smtClean="0"/>
                  <a:t>it;s</a:t>
                </a:r>
                <a:r>
                  <a:rPr lang="en-US" sz="1900" b="1" dirty="0" smtClean="0"/>
                  <a:t> nature is not clear.</a:t>
                </a:r>
              </a:p>
              <a:p>
                <a:r>
                  <a:rPr lang="de-DE" sz="1900" b="1" dirty="0"/>
                  <a:t>Breaks </a:t>
                </a:r>
                <a:r>
                  <a:rPr lang="de-DE" sz="1900" b="1" dirty="0" err="1"/>
                  <a:t>isospin</a:t>
                </a:r>
                <a:r>
                  <a:rPr lang="de-DE" sz="1900" b="1" dirty="0"/>
                  <a:t> in </a:t>
                </a:r>
                <a:r>
                  <a:rPr lang="de-DE" sz="1900" b="1" dirty="0" err="1"/>
                  <a:t>the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decays</a:t>
                </a:r>
                <a:r>
                  <a:rPr lang="de-DE" sz="1900" b="1" dirty="0"/>
                  <a:t> J/</a:t>
                </a:r>
                <a:r>
                  <a:rPr lang="de-DE" sz="1900" b="1" dirty="0">
                    <a:sym typeface="Symbol" pitchFamily="18" charset="2"/>
                  </a:rPr>
                  <a:t></a:t>
                </a:r>
                <a:r>
                  <a:rPr lang="de-DE" sz="1900" b="1" dirty="0"/>
                  <a:t>(-&gt;</a:t>
                </a:r>
                <a:r>
                  <a:rPr lang="de-DE" sz="1900" b="1" dirty="0">
                    <a:sym typeface="Symbol" pitchFamily="18" charset="2"/>
                  </a:rPr>
                  <a:t></a:t>
                </a:r>
                <a:r>
                  <a:rPr lang="de-DE" sz="1900" b="1" baseline="30000" dirty="0">
                    <a:sym typeface="Symbol" pitchFamily="18" charset="2"/>
                  </a:rPr>
                  <a:t>+</a:t>
                </a:r>
                <a:r>
                  <a:rPr lang="de-DE" sz="1900" b="1" dirty="0"/>
                  <a:t> </a:t>
                </a:r>
                <a:r>
                  <a:rPr lang="de-DE" sz="1900" b="1" dirty="0">
                    <a:sym typeface="Symbol" pitchFamily="18" charset="2"/>
                  </a:rPr>
                  <a:t></a:t>
                </a:r>
                <a:r>
                  <a:rPr lang="de-DE" sz="1900" b="1" baseline="30000" dirty="0">
                    <a:sym typeface="Symbol" pitchFamily="18" charset="2"/>
                  </a:rPr>
                  <a:t>−</a:t>
                </a:r>
                <a:r>
                  <a:rPr lang="de-DE" sz="1900" b="1" dirty="0"/>
                  <a:t>) – </a:t>
                </a:r>
                <a:r>
                  <a:rPr lang="de-DE" sz="1900" b="1" dirty="0" err="1"/>
                  <a:t>isospin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violation</a:t>
                </a:r>
                <a:r>
                  <a:rPr lang="de-DE" sz="1900" b="1" dirty="0"/>
                  <a:t>, J/</a:t>
                </a:r>
                <a:r>
                  <a:rPr lang="de-DE" sz="1900" b="1" dirty="0">
                    <a:sym typeface="Symbol" pitchFamily="18" charset="2"/>
                  </a:rPr>
                  <a:t></a:t>
                </a:r>
                <a:r>
                  <a:rPr lang="de-DE" sz="1900" b="1" dirty="0"/>
                  <a:t>(-&gt;</a:t>
                </a:r>
                <a:r>
                  <a:rPr lang="de-DE" sz="1900" b="1" dirty="0">
                    <a:sym typeface="Symbol" pitchFamily="18" charset="2"/>
                  </a:rPr>
                  <a:t></a:t>
                </a:r>
                <a:r>
                  <a:rPr lang="de-DE" sz="1900" b="1" baseline="30000" dirty="0">
                    <a:sym typeface="Symbol" pitchFamily="18" charset="2"/>
                  </a:rPr>
                  <a:t>+</a:t>
                </a:r>
                <a:r>
                  <a:rPr lang="de-DE" sz="1900" b="1" dirty="0"/>
                  <a:t> </a:t>
                </a:r>
                <a:r>
                  <a:rPr lang="de-DE" sz="1900" b="1" dirty="0">
                    <a:sym typeface="Symbol" pitchFamily="18" charset="2"/>
                  </a:rPr>
                  <a:t></a:t>
                </a:r>
                <a:r>
                  <a:rPr lang="de-DE" sz="1900" b="1" baseline="30000" dirty="0">
                    <a:sym typeface="Symbol" pitchFamily="18" charset="2"/>
                  </a:rPr>
                  <a:t>−</a:t>
                </a:r>
                <a:r>
                  <a:rPr lang="de-DE" sz="1900" b="1" dirty="0"/>
                  <a:t> </a:t>
                </a:r>
                <a:r>
                  <a:rPr lang="de-DE" sz="1900" b="1" dirty="0">
                    <a:sym typeface="Symbol" pitchFamily="18" charset="2"/>
                  </a:rPr>
                  <a:t></a:t>
                </a:r>
                <a:r>
                  <a:rPr lang="de-DE" sz="1900" b="1" baseline="30000" dirty="0">
                    <a:sym typeface="Symbol" pitchFamily="18" charset="2"/>
                  </a:rPr>
                  <a:t>0</a:t>
                </a:r>
                <a:r>
                  <a:rPr lang="de-DE" sz="1900" b="1" dirty="0"/>
                  <a:t>) </a:t>
                </a:r>
                <a:r>
                  <a:rPr lang="de-DE" sz="1900" b="1" dirty="0">
                    <a:cs typeface="Arial" charset="0"/>
                  </a:rPr>
                  <a:t>→ </a:t>
                </a:r>
                <a:r>
                  <a:rPr lang="de-DE" sz="1900" b="1" dirty="0" err="1">
                    <a:cs typeface="Arial" charset="0"/>
                  </a:rPr>
                  <a:t>it</a:t>
                </a:r>
                <a:r>
                  <a:rPr lang="de-DE" sz="1900" b="1" dirty="0">
                    <a:cs typeface="Arial" charset="0"/>
                  </a:rPr>
                  <a:t> </a:t>
                </a:r>
                <a:r>
                  <a:rPr lang="de-DE" sz="1900" b="1" dirty="0" err="1"/>
                  <a:t>is</a:t>
                </a:r>
                <a:r>
                  <a:rPr lang="de-DE" sz="1900" b="1" dirty="0"/>
                  <a:t> </a:t>
                </a:r>
                <a:r>
                  <a:rPr lang="de-DE" sz="1900" b="1" dirty="0">
                    <a:solidFill>
                      <a:srgbClr val="FF5D5D"/>
                    </a:solidFill>
                  </a:rPr>
                  <a:t>not </a:t>
                </a:r>
                <a:r>
                  <a:rPr lang="de-DE" sz="1900" b="1" dirty="0" err="1">
                    <a:solidFill>
                      <a:srgbClr val="FF5D5D"/>
                    </a:solidFill>
                  </a:rPr>
                  <a:t>charmonium</a:t>
                </a:r>
                <a:r>
                  <a:rPr lang="de-DE" sz="1900" b="1" dirty="0"/>
                  <a:t>?</a:t>
                </a:r>
              </a:p>
              <a:p>
                <a:r>
                  <a:rPr lang="de-DE" sz="1900" b="1" dirty="0" err="1"/>
                  <a:t>Within</a:t>
                </a:r>
                <a:r>
                  <a:rPr lang="de-DE" sz="1900" b="1" dirty="0"/>
                  <a:t> </a:t>
                </a:r>
                <a:r>
                  <a:rPr lang="de-DE" sz="1900" b="1" dirty="0">
                    <a:sym typeface="Symbol" pitchFamily="18" charset="2"/>
                  </a:rPr>
                  <a:t></a:t>
                </a:r>
                <a:r>
                  <a:rPr lang="de-DE" sz="1900" b="1" dirty="0"/>
                  <a:t>m &lt; 1 </a:t>
                </a:r>
                <a:r>
                  <a:rPr lang="de-DE" sz="1900" b="1" dirty="0" err="1"/>
                  <a:t>MeV</a:t>
                </a:r>
                <a:r>
                  <a:rPr lang="de-DE" sz="1900" b="1" dirty="0"/>
                  <a:t>  </a:t>
                </a:r>
                <a:r>
                  <a:rPr lang="de-DE" sz="1900" b="1" dirty="0" err="1"/>
                  <a:t>of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the</a:t>
                </a:r>
                <a:r>
                  <a:rPr lang="de-DE" sz="1900" b="1" dirty="0"/>
                  <a:t> DD* </a:t>
                </a:r>
                <a:r>
                  <a:rPr lang="de-DE" sz="1900" b="1" dirty="0" err="1"/>
                  <a:t>threshold</a:t>
                </a:r>
                <a:r>
                  <a:rPr lang="de-DE" sz="1900" b="1" dirty="0"/>
                  <a:t> S-</a:t>
                </a:r>
                <a:r>
                  <a:rPr lang="de-DE" sz="1900" b="1" dirty="0" err="1"/>
                  <a:t>wave</a:t>
                </a:r>
                <a:r>
                  <a:rPr lang="de-DE" sz="1900" b="1" dirty="0"/>
                  <a:t> </a:t>
                </a:r>
                <a:r>
                  <a:rPr lang="de-DE" sz="1900" b="1" dirty="0" err="1">
                    <a:solidFill>
                      <a:srgbClr val="FF5D5D"/>
                    </a:solidFill>
                  </a:rPr>
                  <a:t>molecular</a:t>
                </a:r>
                <a:r>
                  <a:rPr lang="de-DE" sz="1900" b="1" dirty="0">
                    <a:solidFill>
                      <a:srgbClr val="FF5D5D"/>
                    </a:solidFill>
                  </a:rPr>
                  <a:t> </a:t>
                </a:r>
                <a:r>
                  <a:rPr lang="de-DE" sz="1900" b="1" dirty="0" err="1">
                    <a:solidFill>
                      <a:srgbClr val="FF5D5D"/>
                    </a:solidFill>
                  </a:rPr>
                  <a:t>state</a:t>
                </a:r>
                <a:r>
                  <a:rPr lang="de-DE" sz="1900" b="1" dirty="0"/>
                  <a:t>?</a:t>
                </a:r>
              </a:p>
              <a:p>
                <a:r>
                  <a:rPr lang="de-DE" sz="1900" b="1" dirty="0"/>
                  <a:t>Large </a:t>
                </a:r>
                <a:r>
                  <a:rPr lang="de-DE" sz="1900" b="1" dirty="0" err="1"/>
                  <a:t>cross-section</a:t>
                </a:r>
                <a:r>
                  <a:rPr lang="de-DE" sz="1900" b="1" dirty="0"/>
                  <a:t> – </a:t>
                </a:r>
                <a:r>
                  <a:rPr lang="de-DE" sz="1900" b="1" dirty="0" err="1">
                    <a:solidFill>
                      <a:srgbClr val="95F5AE"/>
                    </a:solidFill>
                  </a:rPr>
                  <a:t>it</a:t>
                </a:r>
                <a:r>
                  <a:rPr lang="de-DE" sz="1900" b="1" dirty="0">
                    <a:solidFill>
                      <a:srgbClr val="95F5AE"/>
                    </a:solidFill>
                  </a:rPr>
                  <a:t> </a:t>
                </a:r>
                <a:r>
                  <a:rPr lang="de-DE" sz="1900" b="1" dirty="0" err="1">
                    <a:solidFill>
                      <a:srgbClr val="95F5AE"/>
                    </a:solidFill>
                  </a:rPr>
                  <a:t>is</a:t>
                </a:r>
                <a:r>
                  <a:rPr lang="de-DE" sz="1900" b="1" dirty="0">
                    <a:solidFill>
                      <a:srgbClr val="95F5AE"/>
                    </a:solidFill>
                  </a:rPr>
                  <a:t> </a:t>
                </a:r>
                <a:r>
                  <a:rPr lang="de-DE" sz="1900" b="1" dirty="0" err="1">
                    <a:solidFill>
                      <a:srgbClr val="95F5AE"/>
                    </a:solidFill>
                  </a:rPr>
                  <a:t>charmonium</a:t>
                </a:r>
                <a:r>
                  <a:rPr lang="de-DE" sz="1900" b="1" dirty="0">
                    <a:solidFill>
                      <a:srgbClr val="95F5AE"/>
                    </a:solidFill>
                  </a:rPr>
                  <a:t> </a:t>
                </a:r>
                <a:r>
                  <a:rPr lang="el-GR" sz="1900" b="1" dirty="0">
                    <a:solidFill>
                      <a:srgbClr val="95F5AE"/>
                    </a:solidFill>
                  </a:rPr>
                  <a:t>χ</a:t>
                </a:r>
                <a:r>
                  <a:rPr lang="en-US" sz="1900" b="1" baseline="-25000" dirty="0">
                    <a:solidFill>
                      <a:srgbClr val="95F5AE"/>
                    </a:solidFill>
                  </a:rPr>
                  <a:t>c1</a:t>
                </a:r>
                <a:r>
                  <a:rPr lang="en-US" sz="1900" b="1" dirty="0">
                    <a:solidFill>
                      <a:srgbClr val="95F5AE"/>
                    </a:solidFill>
                  </a:rPr>
                  <a:t>(2P)</a:t>
                </a:r>
                <a:r>
                  <a:rPr lang="de-DE" sz="1900" b="1" dirty="0"/>
                  <a:t>?- (</a:t>
                </a:r>
                <a:r>
                  <a:rPr lang="de-DE" sz="1900" b="1" dirty="0">
                    <a:solidFill>
                      <a:srgbClr val="95F5AE"/>
                    </a:solidFill>
                  </a:rPr>
                  <a:t>S.S. </a:t>
                </a:r>
                <a:r>
                  <a:rPr lang="de-DE" sz="1900" b="1" dirty="0" err="1">
                    <a:solidFill>
                      <a:srgbClr val="95F5AE"/>
                    </a:solidFill>
                  </a:rPr>
                  <a:t>Gershtein</a:t>
                </a:r>
                <a:r>
                  <a:rPr lang="de-DE" sz="1900" b="1" dirty="0">
                    <a:solidFill>
                      <a:srgbClr val="95F5AE"/>
                    </a:solidFill>
                  </a:rPr>
                  <a:t>, A.K. </a:t>
                </a:r>
                <a:r>
                  <a:rPr lang="de-DE" sz="1900" b="1" dirty="0" err="1">
                    <a:solidFill>
                      <a:srgbClr val="95F5AE"/>
                    </a:solidFill>
                  </a:rPr>
                  <a:t>Likhoded</a:t>
                </a:r>
                <a:r>
                  <a:rPr lang="de-DE" sz="1900" b="1" dirty="0">
                    <a:solidFill>
                      <a:srgbClr val="95F5AE"/>
                    </a:solidFill>
                  </a:rPr>
                  <a:t>, A.V. Luchinsky </a:t>
                </a:r>
                <a:r>
                  <a:rPr lang="de-DE" sz="1900" b="1" dirty="0" err="1">
                    <a:solidFill>
                      <a:srgbClr val="95F5AE"/>
                    </a:solidFill>
                  </a:rPr>
                  <a:t>Phys.Rev</a:t>
                </a:r>
                <a:r>
                  <a:rPr lang="de-DE" sz="1900" b="1" dirty="0">
                    <a:solidFill>
                      <a:srgbClr val="95F5AE"/>
                    </a:solidFill>
                  </a:rPr>
                  <a:t>. D74 (2006) 016002</a:t>
                </a:r>
                <a:r>
                  <a:rPr lang="de-DE" sz="1900" b="1" dirty="0"/>
                  <a:t>)  - </a:t>
                </a:r>
                <a:r>
                  <a:rPr lang="de-DE" sz="1900" b="1" dirty="0" err="1"/>
                  <a:t>For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molecule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should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be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lower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by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factor</a:t>
                </a:r>
                <a:r>
                  <a:rPr lang="de-DE" sz="1900" b="1" dirty="0"/>
                  <a:t> 10^2) </a:t>
                </a:r>
              </a:p>
              <a:p>
                <a:r>
                  <a:rPr lang="de-DE" sz="1900" b="1" dirty="0" err="1"/>
                  <a:t>Probably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two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narrow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states</a:t>
                </a:r>
                <a:r>
                  <a:rPr lang="de-DE" sz="1900" b="1" dirty="0"/>
                  <a:t> (CDF</a:t>
                </a:r>
                <a:r>
                  <a:rPr lang="de-DE" sz="1900" b="1" dirty="0" smtClean="0"/>
                  <a:t>)</a:t>
                </a:r>
              </a:p>
              <a:p>
                <a:r>
                  <a:rPr lang="de-DE" sz="1900" b="1" dirty="0"/>
                  <a:t>X(3872) </a:t>
                </a:r>
                <a:r>
                  <a:rPr lang="de-DE" sz="1900" b="1" dirty="0" err="1"/>
                  <a:t>may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be</a:t>
                </a:r>
                <a:r>
                  <a:rPr lang="de-DE" sz="1900" b="1" dirty="0"/>
                  <a:t> a </a:t>
                </a:r>
                <a:r>
                  <a:rPr lang="de-DE" sz="1900" b="1" dirty="0" err="1"/>
                  <a:t>mixture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of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usual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charmonia</a:t>
                </a:r>
                <a:r>
                  <a:rPr lang="de-DE" sz="1900" b="1" dirty="0"/>
                  <a:t> </a:t>
                </a:r>
                <a:r>
                  <a:rPr lang="el-GR" sz="1900" b="1" dirty="0"/>
                  <a:t>χ</a:t>
                </a:r>
                <a:r>
                  <a:rPr lang="en-US" sz="1900" b="1" baseline="-25000" dirty="0"/>
                  <a:t>c1</a:t>
                </a:r>
                <a:r>
                  <a:rPr lang="en-US" sz="1900" b="1" dirty="0"/>
                  <a:t>(2P)-calculated and molecule </a:t>
                </a:r>
                <a:r>
                  <a:rPr lang="de-DE" sz="1900" b="1" dirty="0"/>
                  <a:t>DD* </a:t>
                </a:r>
              </a:p>
              <a:p>
                <a:pPr marL="268288" indent="0">
                  <a:buNone/>
                </a:pPr>
                <a:r>
                  <a:rPr lang="de-DE" sz="1900" b="1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9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1" i="1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sz="1900" b="1" i="1">
                        <a:latin typeface="Cambria Math"/>
                      </a:rPr>
                      <m:t>𝑫</m:t>
                    </m:r>
                    <m:r>
                      <a:rPr lang="en-US" sz="1900" b="1" i="1" baseline="30000">
                        <a:latin typeface="Cambria Math"/>
                      </a:rPr>
                      <m:t>∗</m:t>
                    </m:r>
                    <m:r>
                      <a:rPr lang="en-US" sz="1900" b="1" i="1">
                        <a:latin typeface="Cambria Math"/>
                      </a:rPr>
                      <m:t>+</m:t>
                    </m:r>
                  </m:oMath>
                </a14:m>
                <a:r>
                  <a:rPr lang="de-DE" sz="19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9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900" b="1" i="1">
                            <a:latin typeface="Cambria Math"/>
                          </a:rPr>
                          <m:t>𝑫</m:t>
                        </m:r>
                      </m:e>
                    </m:acc>
                    <m:r>
                      <a:rPr lang="en-US" sz="1900" b="1" i="1" baseline="30000">
                        <a:latin typeface="Cambria Math"/>
                      </a:rPr>
                      <m:t>∗</m:t>
                    </m:r>
                    <m:r>
                      <a:rPr lang="en-US" sz="1900" b="1" i="1">
                        <a:latin typeface="Cambria Math"/>
                      </a:rPr>
                      <m:t>𝑫</m:t>
                    </m:r>
                  </m:oMath>
                </a14:m>
                <a:r>
                  <a:rPr lang="de-DE" sz="1900" b="1" dirty="0"/>
                  <a:t>) +</a:t>
                </a:r>
                <a:r>
                  <a:rPr lang="el-GR" sz="1900" b="1" dirty="0"/>
                  <a:t> χ</a:t>
                </a:r>
                <a:r>
                  <a:rPr lang="en-US" sz="1900" b="1" dirty="0"/>
                  <a:t>_c1(2P) it is </a:t>
                </a:r>
                <a:r>
                  <a:rPr lang="en-US" sz="1900" b="1" dirty="0" err="1"/>
                  <a:t>desireable</a:t>
                </a:r>
                <a:r>
                  <a:rPr lang="en-US" sz="1900" b="1" dirty="0"/>
                  <a:t> to find mechanism to suppress </a:t>
                </a:r>
                <a:r>
                  <a:rPr lang="el-GR" sz="1900" b="1" dirty="0"/>
                  <a:t>χ</a:t>
                </a:r>
                <a:r>
                  <a:rPr lang="en-US" sz="1900" b="1" dirty="0"/>
                  <a:t>_c1(2P) production</a:t>
                </a:r>
                <a:r>
                  <a:rPr lang="en-US" sz="1900" b="1" dirty="0" smtClean="0"/>
                  <a:t>.</a:t>
                </a:r>
                <a:endParaRPr lang="de-DE" sz="1900" b="1" dirty="0"/>
              </a:p>
              <a:p>
                <a:r>
                  <a:rPr lang="de-DE" sz="1900" b="1" dirty="0"/>
                  <a:t>Charge </a:t>
                </a:r>
                <a:r>
                  <a:rPr lang="de-DE" sz="1900" b="1" dirty="0" err="1"/>
                  <a:t>partner</a:t>
                </a:r>
                <a:r>
                  <a:rPr lang="de-DE" sz="1900" b="1" dirty="0"/>
                  <a:t>? – not in </a:t>
                </a:r>
                <a:r>
                  <a:rPr lang="de-DE" sz="1900" b="1" dirty="0" err="1"/>
                  <a:t>the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mass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window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neither</a:t>
                </a:r>
                <a:r>
                  <a:rPr lang="de-DE" sz="1900" b="1" dirty="0"/>
                  <a:t> in </a:t>
                </a:r>
                <a:r>
                  <a:rPr lang="de-DE" sz="1900" b="1" dirty="0" err="1" smtClean="0"/>
                  <a:t>width</a:t>
                </a:r>
                <a:r>
                  <a:rPr lang="de-DE" sz="1900" b="1" dirty="0" smtClean="0"/>
                  <a:t> </a:t>
                </a:r>
                <a:r>
                  <a:rPr lang="de-DE" sz="1900" b="1" dirty="0" err="1" smtClean="0"/>
                  <a:t>found</a:t>
                </a:r>
                <a:r>
                  <a:rPr lang="de-DE" sz="1900" b="1" dirty="0" smtClean="0"/>
                  <a:t> </a:t>
                </a:r>
                <a:r>
                  <a:rPr lang="de-DE" sz="1900" b="1" dirty="0" err="1" smtClean="0"/>
                  <a:t>yet</a:t>
                </a:r>
                <a:r>
                  <a:rPr lang="de-DE" sz="1900" b="1" dirty="0" smtClean="0"/>
                  <a:t> </a:t>
                </a:r>
                <a:endParaRPr lang="en-US" sz="1900" b="1" dirty="0"/>
              </a:p>
              <a:p>
                <a:r>
                  <a:rPr lang="en-US" sz="1900" b="1" dirty="0"/>
                  <a:t>Need to measure the width </a:t>
                </a:r>
                <a:r>
                  <a:rPr lang="en-US" sz="1900" b="1" dirty="0" smtClean="0"/>
                  <a:t>and channels to understand its nature</a:t>
                </a:r>
              </a:p>
              <a:p>
                <a:endParaRPr lang="en-US" sz="1600" dirty="0">
                  <a:latin typeface="LiberationSans"/>
                </a:endParaRPr>
              </a:p>
            </p:txBody>
          </p:sp>
        </mc:Choice>
        <mc:Fallback xmlns="">
          <p:sp>
            <p:nvSpPr>
              <p:cNvPr id="2" name="Объек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51520" y="1124744"/>
                <a:ext cx="4464496" cy="5112568"/>
              </a:xfrm>
              <a:blipFill rotWithShape="1">
                <a:blip r:embed="rId2"/>
                <a:stretch>
                  <a:fillRect l="-273" t="-10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dirty="0" smtClean="0"/>
              <a:t> (3872) puzzle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11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733800" cy="278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4149080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Goal: measure the width of X(3872</a:t>
            </a:r>
            <a:r>
              <a:rPr lang="en-US" dirty="0" smtClean="0"/>
              <a:t>) </a:t>
            </a:r>
            <a:r>
              <a:rPr lang="en-US" dirty="0"/>
              <a:t>to </a:t>
            </a:r>
            <a:r>
              <a:rPr lang="en-US" dirty="0" smtClean="0"/>
              <a:t>understand better </a:t>
            </a:r>
            <a:r>
              <a:rPr lang="en-US" dirty="0"/>
              <a:t>its nature</a:t>
            </a:r>
          </a:p>
          <a:p>
            <a:r>
              <a:rPr lang="en-US" dirty="0"/>
              <a:t>In PANDA: mass resolution </a:t>
            </a:r>
            <a:r>
              <a:rPr lang="en-US" dirty="0" smtClean="0"/>
              <a:t>20 </a:t>
            </a:r>
            <a:r>
              <a:rPr lang="en-US" dirty="0"/>
              <a:t>times better than B factories</a:t>
            </a:r>
          </a:p>
          <a:p>
            <a:r>
              <a:rPr lang="en-US" dirty="0"/>
              <a:t>[PDG upper limit: </a:t>
            </a:r>
            <a:r>
              <a:rPr lang="en-US" spc="30" dirty="0">
                <a:solidFill>
                  <a:srgbClr val="FFFFFF"/>
                </a:solidFill>
              </a:rPr>
              <a:t>Γ</a:t>
            </a:r>
            <a:r>
              <a:rPr lang="en-US" dirty="0" smtClean="0"/>
              <a:t>&lt;1.2 </a:t>
            </a:r>
            <a:r>
              <a:rPr lang="en-US" dirty="0"/>
              <a:t>MeV @ 90% </a:t>
            </a:r>
            <a:r>
              <a:rPr lang="en-US" dirty="0" err="1"/>
              <a:t>c.l</a:t>
            </a:r>
            <a:r>
              <a:rPr lang="en-US" dirty="0"/>
              <a:t>.]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948264" y="2132856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M.Galuska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PoS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Bormio</a:t>
            </a:r>
            <a:r>
              <a:rPr lang="en-US" dirty="0" smtClean="0">
                <a:solidFill>
                  <a:srgbClr val="0070C0"/>
                </a:solidFill>
              </a:rPr>
              <a:t> 2013 </a:t>
            </a:r>
            <a:r>
              <a:rPr lang="en-US" dirty="0">
                <a:solidFill>
                  <a:srgbClr val="0070C0"/>
                </a:solidFill>
              </a:rPr>
              <a:t>(2013) </a:t>
            </a:r>
            <a:r>
              <a:rPr lang="en-US" dirty="0" smtClean="0">
                <a:solidFill>
                  <a:srgbClr val="0070C0"/>
                </a:solidFill>
              </a:rPr>
              <a:t>023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en-US" dirty="0" smtClean="0"/>
              <a:t>Scanning of D-states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09600" y="1268761"/>
            <a:ext cx="8210872" cy="1656184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LiberationSans"/>
              </a:rPr>
              <a:t>Many new results and update recently from </a:t>
            </a:r>
            <a:r>
              <a:rPr lang="en-US" sz="1800" dirty="0" err="1">
                <a:solidFill>
                  <a:schemeClr val="tx1"/>
                </a:solidFill>
                <a:latin typeface="LiberationSans"/>
              </a:rPr>
              <a:t>LHCb</a:t>
            </a:r>
            <a:r>
              <a:rPr lang="en-US" sz="1800" dirty="0">
                <a:solidFill>
                  <a:schemeClr val="tx1"/>
                </a:solidFill>
                <a:latin typeface="LiberationSans"/>
              </a:rPr>
              <a:t>: width of D</a:t>
            </a:r>
            <a:r>
              <a:rPr lang="en-US" sz="1800" baseline="-25000" dirty="0">
                <a:solidFill>
                  <a:schemeClr val="tx1"/>
                </a:solidFill>
                <a:latin typeface="LiberationSans"/>
              </a:rPr>
              <a:t>S</a:t>
            </a:r>
            <a:r>
              <a:rPr lang="en-US" sz="1800" dirty="0">
                <a:solidFill>
                  <a:schemeClr val="tx1"/>
                </a:solidFill>
                <a:latin typeface="LiberationSans"/>
              </a:rPr>
              <a:t> is still a </a:t>
            </a:r>
            <a:r>
              <a:rPr lang="en-US" sz="1800" dirty="0" smtClean="0">
                <a:solidFill>
                  <a:schemeClr val="tx1"/>
                </a:solidFill>
                <a:latin typeface="LiberationSans"/>
              </a:rPr>
              <a:t>challenge</a:t>
            </a:r>
          </a:p>
          <a:p>
            <a:r>
              <a:rPr lang="en-US" sz="1800" dirty="0">
                <a:solidFill>
                  <a:schemeClr val="tx1"/>
                </a:solidFill>
                <a:latin typeface="LiberationSans"/>
              </a:rPr>
              <a:t>PANDA will scan resonance mass to </a:t>
            </a:r>
            <a:r>
              <a:rPr lang="en-US" sz="1800" dirty="0" smtClean="0">
                <a:solidFill>
                  <a:schemeClr val="tx1"/>
                </a:solidFill>
                <a:latin typeface="LiberationSans"/>
              </a:rPr>
              <a:t>determine </a:t>
            </a:r>
            <a:r>
              <a:rPr lang="en-US" sz="1800" dirty="0">
                <a:solidFill>
                  <a:schemeClr val="tx1"/>
                </a:solidFill>
                <a:latin typeface="LiberationSans"/>
              </a:rPr>
              <a:t>precisely the width of </a:t>
            </a:r>
            <a:r>
              <a:rPr lang="en-US" sz="1800" dirty="0" smtClean="0">
                <a:solidFill>
                  <a:schemeClr val="tx1"/>
                </a:solidFill>
                <a:latin typeface="LiberationSans"/>
              </a:rPr>
              <a:t>D</a:t>
            </a:r>
            <a:r>
              <a:rPr lang="en-US" sz="1800" baseline="-25000" dirty="0" smtClean="0">
                <a:solidFill>
                  <a:schemeClr val="tx1"/>
                </a:solidFill>
                <a:latin typeface="LiberationSans"/>
              </a:rPr>
              <a:t>S</a:t>
            </a:r>
            <a:endParaRPr lang="en-US" sz="1800" baseline="-25000" dirty="0">
              <a:solidFill>
                <a:schemeClr val="tx1"/>
              </a:solidFill>
              <a:latin typeface="LiberationSans"/>
            </a:endParaRPr>
          </a:p>
          <a:p>
            <a:r>
              <a:rPr lang="en-US" sz="1800" dirty="0">
                <a:solidFill>
                  <a:schemeClr val="tx1"/>
                </a:solidFill>
                <a:latin typeface="LiberationSans"/>
              </a:rPr>
              <a:t>Mass resolution ~ 100 </a:t>
            </a:r>
            <a:r>
              <a:rPr lang="en-US" sz="1800" dirty="0" err="1">
                <a:solidFill>
                  <a:schemeClr val="tx1"/>
                </a:solidFill>
                <a:latin typeface="LiberationSans"/>
              </a:rPr>
              <a:t>keV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28.08.2014</a:t>
            </a:r>
            <a:endParaRPr lang="ru-RU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PANIC 2014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12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3960440" cy="294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3960440" cy="294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2280" y="5373216"/>
            <a:ext cx="134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9ACD"/>
                </a:solidFill>
                <a:latin typeface="LiberationSans-Bold"/>
              </a:rPr>
              <a:t>D</a:t>
            </a:r>
            <a:r>
              <a:rPr lang="en-US" sz="1000" b="1" dirty="0">
                <a:solidFill>
                  <a:srgbClr val="669ACD"/>
                </a:solidFill>
                <a:latin typeface="LiberationSans-Bold"/>
              </a:rPr>
              <a:t>S </a:t>
            </a:r>
            <a:r>
              <a:rPr lang="en-US" b="1" dirty="0">
                <a:solidFill>
                  <a:srgbClr val="669ACD"/>
                </a:solidFill>
                <a:latin typeface="LiberationSans-Bold"/>
              </a:rPr>
              <a:t>mesons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5373216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9ACD"/>
                </a:solidFill>
                <a:latin typeface="LiberationSans-Bold"/>
              </a:rPr>
              <a:t>D mesons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19872" y="59492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A. </a:t>
            </a:r>
            <a:r>
              <a:rPr lang="en-US" dirty="0" err="1" smtClean="0"/>
              <a:t>Palano</a:t>
            </a:r>
            <a:r>
              <a:rPr lang="en-US" dirty="0" smtClean="0"/>
              <a:t> from CHARM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9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8" y="1196752"/>
            <a:ext cx="414069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778098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  <a:latin typeface="LiberationSans-BoldItalic"/>
              </a:rPr>
              <a:t>Challenges in D</a:t>
            </a:r>
            <a:r>
              <a:rPr lang="en-US" sz="1600" dirty="0">
                <a:solidFill>
                  <a:srgbClr val="FFFFFF"/>
                </a:solidFill>
                <a:latin typeface="LiberationSans-BoldItalic"/>
              </a:rPr>
              <a:t>S </a:t>
            </a:r>
            <a:r>
              <a:rPr lang="en-US" sz="2800" dirty="0">
                <a:solidFill>
                  <a:srgbClr val="FFFFFF"/>
                </a:solidFill>
                <a:latin typeface="LiberationSans-BoldItalic"/>
              </a:rPr>
              <a:t>meson spectroscopy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13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73380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2687150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33"/>
                </a:solidFill>
                <a:latin typeface="LiberationSans"/>
              </a:rPr>
              <a:t>D</a:t>
            </a:r>
            <a:r>
              <a:rPr lang="en-US" sz="1000" dirty="0">
                <a:solidFill>
                  <a:srgbClr val="FF3333"/>
                </a:solidFill>
                <a:latin typeface="LiberationSans"/>
              </a:rPr>
              <a:t>S</a:t>
            </a:r>
            <a:r>
              <a:rPr lang="en-US" dirty="0">
                <a:solidFill>
                  <a:srgbClr val="FF3333"/>
                </a:solidFill>
                <a:latin typeface="LiberationSans"/>
              </a:rPr>
              <a:t>(2317)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72669" y="2396803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33"/>
                </a:solidFill>
                <a:latin typeface="LiberationSans"/>
              </a:rPr>
              <a:t>D</a:t>
            </a:r>
            <a:r>
              <a:rPr lang="en-US" sz="1000" dirty="0">
                <a:solidFill>
                  <a:srgbClr val="FF3333"/>
                </a:solidFill>
                <a:latin typeface="LiberationSans"/>
              </a:rPr>
              <a:t>S</a:t>
            </a:r>
            <a:r>
              <a:rPr lang="en-US" dirty="0">
                <a:solidFill>
                  <a:srgbClr val="FF3333"/>
                </a:solidFill>
                <a:latin typeface="LiberationSans"/>
              </a:rPr>
              <a:t>(2460)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17875" y="1884893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33"/>
                </a:solidFill>
                <a:latin typeface="LiberationSans"/>
              </a:rPr>
              <a:t>D</a:t>
            </a:r>
            <a:r>
              <a:rPr lang="en-US" sz="1000" dirty="0">
                <a:solidFill>
                  <a:srgbClr val="FF3333"/>
                </a:solidFill>
                <a:latin typeface="LiberationSans"/>
              </a:rPr>
              <a:t>S</a:t>
            </a:r>
            <a:r>
              <a:rPr lang="en-US" dirty="0">
                <a:solidFill>
                  <a:srgbClr val="FF3333"/>
                </a:solidFill>
                <a:latin typeface="LiberationSans"/>
              </a:rPr>
              <a:t>(2535)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1484784"/>
            <a:ext cx="15121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ε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LiberationSans"/>
              </a:rPr>
              <a:t>= 35%</a:t>
            </a:r>
          </a:p>
          <a:p>
            <a:r>
              <a:rPr lang="en-US" sz="1400" dirty="0" err="1">
                <a:solidFill>
                  <a:srgbClr val="00009A"/>
                </a:solidFill>
                <a:latin typeface="LiberationSans"/>
              </a:rPr>
              <a:t>Sig+comb</a:t>
            </a:r>
            <a:r>
              <a:rPr lang="en-US" sz="1400" dirty="0">
                <a:solidFill>
                  <a:srgbClr val="00009A"/>
                </a:solidFill>
                <a:latin typeface="LiberationSans"/>
              </a:rPr>
              <a:t> </a:t>
            </a:r>
            <a:r>
              <a:rPr lang="en-US" sz="1400" dirty="0" err="1">
                <a:solidFill>
                  <a:srgbClr val="00009A"/>
                </a:solidFill>
                <a:latin typeface="LiberationSans"/>
              </a:rPr>
              <a:t>bkg</a:t>
            </a:r>
            <a:endParaRPr lang="en-US" sz="1400" dirty="0">
              <a:solidFill>
                <a:srgbClr val="00009A"/>
              </a:solidFill>
              <a:latin typeface="LiberationSans"/>
            </a:endParaRPr>
          </a:p>
          <a:p>
            <a:r>
              <a:rPr lang="en-US" sz="1400" dirty="0">
                <a:solidFill>
                  <a:srgbClr val="FF3333"/>
                </a:solidFill>
                <a:latin typeface="LiberationSans"/>
              </a:rPr>
              <a:t>Fit to Sig. events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397" y="1225719"/>
            <a:ext cx="29340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LiberationSans"/>
              </a:rPr>
              <a:t>3 states included in this simulation:</a:t>
            </a:r>
          </a:p>
          <a:p>
            <a:r>
              <a:rPr lang="en-US" sz="1200" b="1" dirty="0">
                <a:solidFill>
                  <a:schemeClr val="bg1"/>
                </a:solidFill>
                <a:latin typeface="LiberationSans"/>
              </a:rPr>
              <a:t>D</a:t>
            </a:r>
            <a:r>
              <a:rPr lang="en-US" sz="1200" b="1" baseline="-25000" dirty="0">
                <a:solidFill>
                  <a:schemeClr val="bg1"/>
                </a:solidFill>
                <a:latin typeface="LiberationSans"/>
              </a:rPr>
              <a:t>S</a:t>
            </a:r>
            <a:r>
              <a:rPr lang="en-US" sz="1200" b="1" dirty="0">
                <a:solidFill>
                  <a:schemeClr val="bg1"/>
                </a:solidFill>
                <a:latin typeface="LiberationSans"/>
              </a:rPr>
              <a:t>(2317), D</a:t>
            </a:r>
            <a:r>
              <a:rPr lang="en-US" sz="1200" b="1" baseline="-25000" dirty="0">
                <a:solidFill>
                  <a:schemeClr val="bg1"/>
                </a:solidFill>
                <a:latin typeface="LiberationSans"/>
              </a:rPr>
              <a:t>S</a:t>
            </a:r>
            <a:r>
              <a:rPr lang="en-US" sz="1200" b="1" dirty="0">
                <a:solidFill>
                  <a:schemeClr val="bg1"/>
                </a:solidFill>
                <a:latin typeface="LiberationSans"/>
              </a:rPr>
              <a:t>(2460) and D</a:t>
            </a:r>
            <a:r>
              <a:rPr lang="en-US" sz="1200" b="1" baseline="-25000" dirty="0">
                <a:solidFill>
                  <a:schemeClr val="bg1"/>
                </a:solidFill>
                <a:latin typeface="LiberationSans"/>
              </a:rPr>
              <a:t>S</a:t>
            </a:r>
            <a:r>
              <a:rPr lang="en-US" sz="1200" b="1" dirty="0">
                <a:solidFill>
                  <a:schemeClr val="bg1"/>
                </a:solidFill>
                <a:latin typeface="LiberationSans"/>
              </a:rPr>
              <a:t>(2535)</a:t>
            </a:r>
          </a:p>
          <a:p>
            <a:r>
              <a:rPr lang="en-US" sz="1200" b="1" dirty="0">
                <a:solidFill>
                  <a:schemeClr val="bg1"/>
                </a:solidFill>
                <a:latin typeface="LiberationSans"/>
              </a:rPr>
              <a:t>TRUTH MATCHED </a:t>
            </a:r>
            <a:r>
              <a:rPr lang="en-US" sz="1200" b="1" dirty="0" smtClean="0">
                <a:solidFill>
                  <a:schemeClr val="bg1"/>
                </a:solidFill>
                <a:latin typeface="LiberationSans"/>
              </a:rPr>
              <a:t>VALUES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p&gt;50 MeV/c</a:t>
            </a:r>
            <a:endParaRPr lang="ru-RU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5628" y="3861048"/>
                <a:ext cx="840283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92D050"/>
                    </a:solidFill>
                  </a:rPr>
                  <a:t>Goals:</a:t>
                </a:r>
              </a:p>
              <a:p>
                <a:r>
                  <a:rPr lang="en-US" dirty="0"/>
                  <a:t>1. Cross section measurement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1" i="1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n-US" b="1" i="1">
                        <a:solidFill>
                          <a:srgbClr val="FFFF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 i="1" dirty="0" smtClean="0"/>
                  <a:t>p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(unknown</a:t>
                </a:r>
                <a:r>
                  <a:rPr lang="en-US" dirty="0"/>
                  <a:t>, difficult predictions: 1-100 </a:t>
                </a:r>
                <a:r>
                  <a:rPr lang="en-US" dirty="0" err="1"/>
                  <a:t>nb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2. Measurement of the width with mass </a:t>
                </a:r>
                <a:r>
                  <a:rPr lang="en-US" dirty="0" smtClean="0"/>
                  <a:t>scan and </a:t>
                </a:r>
                <a:r>
                  <a:rPr lang="en-US" dirty="0"/>
                  <a:t>the excitation function of cross section</a:t>
                </a:r>
              </a:p>
              <a:p>
                <a:r>
                  <a:rPr lang="en-US" dirty="0"/>
                  <a:t>3. Mixing between D states with same </a:t>
                </a:r>
                <a:r>
                  <a:rPr lang="en-US" dirty="0" smtClean="0"/>
                  <a:t>spin, e.g</a:t>
                </a:r>
                <a:r>
                  <a:rPr lang="en-US" dirty="0"/>
                  <a:t>. D</a:t>
                </a:r>
                <a:r>
                  <a:rPr lang="en-US" baseline="-25000" dirty="0"/>
                  <a:t>S</a:t>
                </a:r>
                <a:r>
                  <a:rPr lang="en-US" dirty="0"/>
                  <a:t>(2460) and D</a:t>
                </a:r>
                <a:r>
                  <a:rPr lang="en-US" baseline="-25000" dirty="0"/>
                  <a:t>S</a:t>
                </a:r>
                <a:r>
                  <a:rPr lang="en-US" dirty="0"/>
                  <a:t>(2535)</a:t>
                </a:r>
              </a:p>
              <a:p>
                <a:r>
                  <a:rPr lang="en-US" dirty="0"/>
                  <a:t>4. Chiral symmetry breaking, involving very </a:t>
                </a:r>
                <a:r>
                  <a:rPr lang="en-US" dirty="0" smtClean="0"/>
                  <a:t>precise mass </a:t>
                </a:r>
                <a:r>
                  <a:rPr lang="en-US" dirty="0"/>
                  <a:t>measurement: </a:t>
                </a:r>
                <a:r>
                  <a:rPr lang="en-US" dirty="0">
                    <a:solidFill>
                      <a:srgbClr val="FFFFFF"/>
                    </a:solidFill>
                  </a:rPr>
                  <a:t>D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S </a:t>
                </a:r>
                <a:r>
                  <a:rPr lang="en-US" dirty="0" smtClean="0"/>
                  <a:t>(</a:t>
                </a:r>
                <a:r>
                  <a:rPr lang="en-US" dirty="0"/>
                  <a:t>2317) and </a:t>
                </a:r>
                <a:r>
                  <a:rPr lang="en-US" dirty="0">
                    <a:solidFill>
                      <a:srgbClr val="FFFFFF"/>
                    </a:solidFill>
                  </a:rPr>
                  <a:t>D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S </a:t>
                </a:r>
                <a:r>
                  <a:rPr lang="en-US" dirty="0" smtClean="0"/>
                  <a:t>(</a:t>
                </a:r>
                <a:r>
                  <a:rPr lang="en-US" dirty="0"/>
                  <a:t>2460) </a:t>
                </a:r>
                <a:r>
                  <a:rPr lang="en-US" dirty="0" smtClean="0"/>
                  <a:t>can be </a:t>
                </a:r>
                <a:r>
                  <a:rPr lang="en-US" dirty="0"/>
                  <a:t>interpreted as chiral partners of the same heavy-light </a:t>
                </a:r>
                <a:r>
                  <a:rPr lang="en-US" dirty="0" smtClean="0"/>
                  <a:t>system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Problems</a:t>
                </a:r>
                <a:r>
                  <a:rPr lang="en-US" dirty="0" smtClean="0"/>
                  <a:t> – background is 1000 times higher than signal</a:t>
                </a:r>
              </a:p>
              <a:p>
                <a:r>
                  <a:rPr lang="en-US" dirty="0" smtClean="0">
                    <a:solidFill>
                      <a:srgbClr val="FFC000"/>
                    </a:solidFill>
                  </a:rPr>
                  <a:t>Expected</a:t>
                </a:r>
                <a:r>
                  <a:rPr lang="en-US" dirty="0" smtClean="0"/>
                  <a:t> – 10</a:t>
                </a:r>
                <a:r>
                  <a:rPr lang="en-US" baseline="30000" dirty="0" smtClean="0"/>
                  <a:t>3</a:t>
                </a:r>
                <a:r>
                  <a:rPr lang="en-US" dirty="0" smtClean="0"/>
                  <a:t>-10</a:t>
                </a:r>
                <a:r>
                  <a:rPr lang="en-US" baseline="30000" dirty="0" smtClean="0"/>
                  <a:t>5</a:t>
                </a:r>
                <a:r>
                  <a:rPr lang="en-US" dirty="0" smtClean="0"/>
                  <a:t> events/day </a:t>
                </a:r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28" y="3861048"/>
                <a:ext cx="8402835" cy="2308324"/>
              </a:xfrm>
              <a:prstGeom prst="rect">
                <a:avLst/>
              </a:prstGeom>
              <a:blipFill rotWithShape="1">
                <a:blip r:embed="rId4"/>
                <a:stretch>
                  <a:fillRect l="-653" t="-1055" b="-34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092280" y="2564904"/>
            <a:ext cx="1296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E. </a:t>
            </a:r>
            <a:r>
              <a:rPr lang="en-US" sz="1600" b="1" dirty="0" err="1" smtClean="0">
                <a:solidFill>
                  <a:srgbClr val="00B0F0"/>
                </a:solidFill>
              </a:rPr>
              <a:t>Prencipe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5264" y="3056482"/>
            <a:ext cx="1612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Work in progress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2616033"/>
            <a:ext cx="1612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Work in progress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3848" y="2685108"/>
            <a:ext cx="1296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E. </a:t>
            </a:r>
            <a:r>
              <a:rPr lang="en-US" sz="1600" b="1" dirty="0" err="1" smtClean="0">
                <a:solidFill>
                  <a:srgbClr val="00B0F0"/>
                </a:solidFill>
              </a:rPr>
              <a:t>Prencipe</a:t>
            </a:r>
            <a:endParaRPr lang="en-US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states study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14</a:t>
            </a:fld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3"/>
            <a:ext cx="7814758" cy="50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3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GluEballs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15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733800" cy="357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413"/>
            <a:ext cx="3888432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91" y="4293096"/>
            <a:ext cx="4155306" cy="137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6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sector exotics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16</a:t>
            </a:fld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8" y="1196752"/>
            <a:ext cx="799509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6099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59"/>
            <a:ext cx="3657639" cy="30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157192"/>
            <a:ext cx="5539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E.Prencipe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Talk, ICNFP -2014, PRD </a:t>
            </a:r>
            <a:r>
              <a:rPr lang="en-US" dirty="0">
                <a:solidFill>
                  <a:srgbClr val="FF0000"/>
                </a:solidFill>
              </a:rPr>
              <a:t>89, 112004 (2014)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1988840"/>
            <a:ext cx="792088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54" y="2132856"/>
            <a:ext cx="1080120" cy="216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3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quark sector - </a:t>
            </a:r>
            <a:r>
              <a:rPr lang="en-US" dirty="0" err="1" smtClean="0"/>
              <a:t>Isospin</a:t>
            </a:r>
            <a:r>
              <a:rPr lang="en-US" dirty="0" smtClean="0"/>
              <a:t> breaking study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17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>
              <a:buClr>
                <a:srgbClr val="DC9E1F"/>
              </a:buClr>
            </a:pPr>
            <a:r>
              <a:rPr lang="en-US" sz="2800" b="1" dirty="0">
                <a:solidFill>
                  <a:srgbClr val="FFFFFF"/>
                </a:solidFill>
              </a:rPr>
              <a:t>Study of channel: J/</a:t>
            </a:r>
            <a:r>
              <a:rPr lang="el-GR" sz="2800" b="1" dirty="0">
                <a:solidFill>
                  <a:srgbClr val="FFFFFF"/>
                </a:solidFill>
              </a:rPr>
              <a:t>ψ</a:t>
            </a:r>
            <a:r>
              <a:rPr lang="en-US" sz="2800" b="1" dirty="0">
                <a:solidFill>
                  <a:srgbClr val="FFFFFF"/>
                </a:solidFill>
              </a:rPr>
              <a:t> →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ϕϕγ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</a:rPr>
              <a:t>→ (K+K-) (K+K-)</a:t>
            </a:r>
            <a:r>
              <a:rPr lang="el-GR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γ</a:t>
            </a:r>
            <a:endParaRPr lang="ru-RU" sz="2800" b="1" dirty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r>
              <a:rPr lang="en-US" sz="2800" b="1" dirty="0">
                <a:solidFill>
                  <a:srgbClr val="95F5AE"/>
                </a:solidFill>
              </a:rPr>
              <a:t>Large </a:t>
            </a:r>
            <a:r>
              <a:rPr lang="en-US" sz="2800" b="1" dirty="0" err="1">
                <a:solidFill>
                  <a:srgbClr val="95F5AE"/>
                </a:solidFill>
              </a:rPr>
              <a:t>isospin</a:t>
            </a:r>
            <a:r>
              <a:rPr lang="en-US" sz="2800" b="1" dirty="0">
                <a:solidFill>
                  <a:srgbClr val="95F5AE"/>
                </a:solidFill>
              </a:rPr>
              <a:t> breaking: </a:t>
            </a:r>
            <a:r>
              <a:rPr lang="el-GR" sz="2800" b="1" dirty="0">
                <a:solidFill>
                  <a:srgbClr val="95F5AE"/>
                </a:solidFill>
              </a:rPr>
              <a:t>η</a:t>
            </a:r>
            <a:r>
              <a:rPr lang="en-US" sz="2800" b="1" dirty="0">
                <a:solidFill>
                  <a:srgbClr val="95F5AE"/>
                </a:solidFill>
              </a:rPr>
              <a:t>(1440) and f0(980) showed </a:t>
            </a:r>
            <a:r>
              <a:rPr lang="en-US" sz="2800" b="1" dirty="0" err="1">
                <a:solidFill>
                  <a:srgbClr val="95F5AE"/>
                </a:solidFill>
              </a:rPr>
              <a:t>incompability</a:t>
            </a:r>
            <a:r>
              <a:rPr lang="en-US" sz="2800" b="1" dirty="0">
                <a:solidFill>
                  <a:srgbClr val="95F5AE"/>
                </a:solidFill>
              </a:rPr>
              <a:t> </a:t>
            </a:r>
            <a:r>
              <a:rPr lang="en-US" sz="2800" b="1" dirty="0">
                <a:solidFill>
                  <a:srgbClr val="FF5D5D"/>
                </a:solidFill>
              </a:rPr>
              <a:t>BESIII: PRL 108 (2012) </a:t>
            </a:r>
            <a:r>
              <a:rPr lang="en-US" sz="2800" b="1" dirty="0" smtClean="0">
                <a:solidFill>
                  <a:srgbClr val="FF5D5D"/>
                </a:solidFill>
              </a:rPr>
              <a:t>182001: </a:t>
            </a:r>
            <a:endParaRPr lang="ru-RU" sz="2800" b="1" dirty="0">
              <a:solidFill>
                <a:srgbClr val="FF5D5D"/>
              </a:solidFill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74" y="3356992"/>
            <a:ext cx="3639115" cy="115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24" y="4653136"/>
            <a:ext cx="680402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01139" y="3935351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But !!!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913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Hyperon-anti-hyperon production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18</a:t>
            </a:fld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2" y="1600200"/>
            <a:ext cx="722979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1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Exclusive double hyperon study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19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DC9E1F"/>
              </a:buClr>
            </a:pPr>
            <a:r>
              <a:rPr lang="en-US" sz="2000" b="1" dirty="0">
                <a:solidFill>
                  <a:srgbClr val="FFFFFF"/>
                </a:solidFill>
              </a:rPr>
              <a:t>Measurement of spin observables – spin density matrix (polarization) </a:t>
            </a:r>
            <a:r>
              <a:rPr lang="en-US" sz="2000" b="1" dirty="0" smtClean="0">
                <a:solidFill>
                  <a:srgbClr val="FFFFFF"/>
                </a:solidFill>
              </a:rPr>
              <a:t>and </a:t>
            </a:r>
            <a:r>
              <a:rPr lang="en-US" sz="2000" b="1" dirty="0">
                <a:solidFill>
                  <a:srgbClr val="FFFFFF"/>
                </a:solidFill>
              </a:rPr>
              <a:t>correlation parameters</a:t>
            </a:r>
          </a:p>
          <a:p>
            <a:pPr lvl="0">
              <a:buClr>
                <a:srgbClr val="DC9E1F"/>
              </a:buClr>
            </a:pPr>
            <a:r>
              <a:rPr lang="en-US" sz="2000" b="1" dirty="0">
                <a:solidFill>
                  <a:srgbClr val="FFFFFF"/>
                </a:solidFill>
              </a:rPr>
              <a:t>CP violation</a:t>
            </a:r>
          </a:p>
          <a:p>
            <a:pPr lvl="1">
              <a:buClr>
                <a:srgbClr val="DC9E1F"/>
              </a:buClr>
            </a:pPr>
            <a:r>
              <a:rPr lang="en-US" sz="2000" b="1" dirty="0">
                <a:solidFill>
                  <a:srgbClr val="FFFFFF"/>
                </a:solidFill>
              </a:rPr>
              <a:t>In decay width </a:t>
            </a:r>
            <a:r>
              <a:rPr lang="el-GR" sz="2000" b="1" dirty="0">
                <a:solidFill>
                  <a:srgbClr val="FFFFFF"/>
                </a:solidFill>
              </a:rPr>
              <a:t>Γ</a:t>
            </a:r>
            <a:r>
              <a:rPr lang="en-US" sz="2000" b="1" dirty="0">
                <a:solidFill>
                  <a:srgbClr val="FFFFFF"/>
                </a:solidFill>
              </a:rPr>
              <a:t>(Y</a:t>
            </a:r>
            <a:r>
              <a:rPr lang="en-US" sz="2000" b="1" i="1" dirty="0">
                <a:solidFill>
                  <a:srgbClr val="FFFFFF"/>
                </a:solidFill>
              </a:rPr>
              <a:t>→</a:t>
            </a:r>
            <a:r>
              <a:rPr lang="en-US" sz="2000" b="1" dirty="0">
                <a:solidFill>
                  <a:srgbClr val="FFFFFF"/>
                </a:solidFill>
              </a:rPr>
              <a:t>B</a:t>
            </a:r>
            <a:r>
              <a:rPr lang="en-US" sz="2000" b="1" i="1" dirty="0">
                <a:solidFill>
                  <a:srgbClr val="FFFFFF"/>
                </a:solidFill>
              </a:rPr>
              <a:t>π) </a:t>
            </a:r>
            <a:r>
              <a:rPr lang="en-US" sz="2000" b="1" dirty="0">
                <a:solidFill>
                  <a:srgbClr val="FFFFFF"/>
                </a:solidFill>
              </a:rPr>
              <a:t>and conjugate decay </a:t>
            </a:r>
            <a:r>
              <a:rPr lang="el-GR" sz="2000" b="1" dirty="0">
                <a:solidFill>
                  <a:srgbClr val="FFFFFF"/>
                </a:solidFill>
              </a:rPr>
              <a:t>Γ</a:t>
            </a:r>
            <a:r>
              <a:rPr lang="en-US" sz="2000" b="1" dirty="0">
                <a:solidFill>
                  <a:srgbClr val="FFFFFF"/>
                </a:solidFill>
              </a:rPr>
              <a:t>(¯Y </a:t>
            </a:r>
            <a:r>
              <a:rPr lang="en-US" sz="2000" b="1" i="1" dirty="0">
                <a:solidFill>
                  <a:srgbClr val="FFFFFF"/>
                </a:solidFill>
              </a:rPr>
              <a:t>→ </a:t>
            </a:r>
            <a:r>
              <a:rPr lang="en-US" sz="2000" b="1" dirty="0">
                <a:solidFill>
                  <a:srgbClr val="FFFFFF"/>
                </a:solidFill>
              </a:rPr>
              <a:t>¯B</a:t>
            </a:r>
            <a:r>
              <a:rPr lang="en-US" sz="2000" b="1" i="1" dirty="0">
                <a:solidFill>
                  <a:srgbClr val="FFFFFF"/>
                </a:solidFill>
              </a:rPr>
              <a:t>π)</a:t>
            </a:r>
          </a:p>
          <a:p>
            <a:pPr lvl="0">
              <a:buClr>
                <a:srgbClr val="DC9E1F"/>
              </a:buClr>
            </a:pPr>
            <a:r>
              <a:rPr lang="en-US" sz="2000" b="1" dirty="0">
                <a:solidFill>
                  <a:srgbClr val="FFFFFF"/>
                </a:solidFill>
              </a:rPr>
              <a:t>Much more with polarization: </a:t>
            </a:r>
          </a:p>
          <a:p>
            <a:pPr lvl="1">
              <a:buClr>
                <a:srgbClr val="DC9E1F"/>
              </a:buClr>
            </a:pPr>
            <a:r>
              <a:rPr lang="en-US" sz="2000" b="1" dirty="0">
                <a:solidFill>
                  <a:srgbClr val="FFFFFF"/>
                </a:solidFill>
              </a:rPr>
              <a:t>the asymmetry parameter </a:t>
            </a:r>
            <a:r>
              <a:rPr lang="en-US" sz="2000" b="1" i="1" dirty="0">
                <a:solidFill>
                  <a:srgbClr val="FFFFFF"/>
                </a:solidFill>
              </a:rPr>
              <a:t>α </a:t>
            </a:r>
            <a:r>
              <a:rPr lang="en-US" sz="2000" b="1" dirty="0">
                <a:solidFill>
                  <a:srgbClr val="FFFFFF"/>
                </a:solidFill>
              </a:rPr>
              <a:t>quantifies </a:t>
            </a:r>
          </a:p>
          <a:p>
            <a:pPr marL="457200" lvl="1" indent="0">
              <a:buClr>
                <a:srgbClr val="DC9E1F"/>
              </a:buClr>
              <a:buNone/>
            </a:pPr>
            <a:r>
              <a:rPr lang="en-US" sz="2000" b="1" dirty="0">
                <a:solidFill>
                  <a:srgbClr val="FFFFFF"/>
                </a:solidFill>
              </a:rPr>
              <a:t>     the tendency of the decay baryon to be </a:t>
            </a:r>
          </a:p>
          <a:p>
            <a:pPr marL="457200" lvl="1" indent="0">
              <a:buClr>
                <a:srgbClr val="DC9E1F"/>
              </a:buClr>
              <a:buNone/>
            </a:pPr>
            <a:r>
              <a:rPr lang="en-US" sz="2000" b="1" dirty="0">
                <a:solidFill>
                  <a:srgbClr val="FFFFFF"/>
                </a:solidFill>
              </a:rPr>
              <a:t>     preferably emitted in the hyperon spin direction</a:t>
            </a:r>
          </a:p>
          <a:p>
            <a:pPr lvl="1">
              <a:buClr>
                <a:srgbClr val="DC9E1F"/>
              </a:buClr>
            </a:pPr>
            <a:r>
              <a:rPr lang="en-US" sz="2000" b="1" dirty="0">
                <a:solidFill>
                  <a:srgbClr val="FFFFFF"/>
                </a:solidFill>
              </a:rPr>
              <a:t>With hyperon decay to another decay </a:t>
            </a:r>
          </a:p>
          <a:p>
            <a:pPr marL="457200" lvl="1" indent="0">
              <a:buClr>
                <a:srgbClr val="DC9E1F"/>
              </a:buClr>
              <a:buNone/>
            </a:pPr>
            <a:r>
              <a:rPr lang="en-US" sz="2000" b="1" dirty="0">
                <a:solidFill>
                  <a:srgbClr val="FFFFFF"/>
                </a:solidFill>
              </a:rPr>
              <a:t>     additional CP asymmetries can be achieved</a:t>
            </a:r>
          </a:p>
          <a:p>
            <a:pPr lvl="1">
              <a:buClr>
                <a:srgbClr val="DC9E1F"/>
              </a:buClr>
            </a:pPr>
            <a:endParaRPr lang="ru-RU" dirty="0">
              <a:solidFill>
                <a:srgbClr val="FFFFFF"/>
              </a:solidFill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2976"/>
            <a:ext cx="32004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81" y="4293096"/>
            <a:ext cx="227965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5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539552" y="1268760"/>
            <a:ext cx="7924800" cy="4824536"/>
          </a:xfrm>
        </p:spPr>
        <p:txBody>
          <a:bodyPr>
            <a:normAutofit/>
          </a:bodyPr>
          <a:lstStyle/>
          <a:p>
            <a:pPr lvl="0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Short introduction</a:t>
            </a:r>
            <a:r>
              <a:rPr lang="ru-RU" sz="1900" dirty="0">
                <a:solidFill>
                  <a:srgbClr val="FFFFFF"/>
                </a:solidFill>
                <a:latin typeface="Arial Black" pitchFamily="34" charset="0"/>
              </a:rPr>
              <a:t>: 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FAIR, HESR &amp; PANDA</a:t>
            </a:r>
          </a:p>
          <a:p>
            <a:pPr lvl="1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(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FAIR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 – 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F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acility for 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A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ntiproton and 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I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on 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R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esearch)</a:t>
            </a:r>
          </a:p>
          <a:p>
            <a:pPr lvl="1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(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HESR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 – 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H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igh 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E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nergy 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S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torage 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R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ing)</a:t>
            </a:r>
          </a:p>
          <a:p>
            <a:pPr lvl="1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(</a:t>
            </a:r>
            <a:r>
              <a:rPr lang="en-US" sz="1900" dirty="0">
                <a:solidFill>
                  <a:srgbClr val="95F5AE"/>
                </a:solidFill>
                <a:latin typeface="Arial Black" pitchFamily="34" charset="0"/>
              </a:rPr>
              <a:t>PANDA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– </a:t>
            </a:r>
            <a:r>
              <a:rPr lang="en-US" sz="1900" dirty="0" err="1">
                <a:solidFill>
                  <a:srgbClr val="FFFFFF"/>
                </a:solidFill>
                <a:latin typeface="Arial Black" pitchFamily="34" charset="0"/>
              </a:rPr>
              <a:t>anti</a:t>
            </a:r>
            <a:r>
              <a:rPr lang="en-US" sz="1900" dirty="0" err="1">
                <a:solidFill>
                  <a:srgbClr val="95F5AE"/>
                </a:solidFill>
                <a:latin typeface="Arial Black" pitchFamily="34" charset="0"/>
              </a:rPr>
              <a:t>P</a:t>
            </a:r>
            <a:r>
              <a:rPr lang="en-US" sz="1900" dirty="0" err="1">
                <a:solidFill>
                  <a:srgbClr val="FFFFFF"/>
                </a:solidFill>
                <a:latin typeface="Arial Black" pitchFamily="34" charset="0"/>
              </a:rPr>
              <a:t>roton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  </a:t>
            </a:r>
            <a:r>
              <a:rPr lang="en-US" sz="1900" dirty="0" err="1">
                <a:solidFill>
                  <a:srgbClr val="95F5AE"/>
                </a:solidFill>
                <a:latin typeface="Arial Black" pitchFamily="34" charset="0"/>
              </a:rPr>
              <a:t>AN</a:t>
            </a:r>
            <a:r>
              <a:rPr lang="en-US" sz="1900" dirty="0" err="1">
                <a:solidFill>
                  <a:srgbClr val="FFFFFF"/>
                </a:solidFill>
                <a:latin typeface="Arial Black" pitchFamily="34" charset="0"/>
              </a:rPr>
              <a:t>nihilation</a:t>
            </a: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 at </a:t>
            </a:r>
            <a:r>
              <a:rPr lang="en-US" sz="1900" dirty="0" err="1">
                <a:solidFill>
                  <a:srgbClr val="95F5AE"/>
                </a:solidFill>
                <a:latin typeface="Arial Black" pitchFamily="34" charset="0"/>
              </a:rPr>
              <a:t>DA</a:t>
            </a:r>
            <a:r>
              <a:rPr lang="en-US" sz="1900" dirty="0" err="1">
                <a:solidFill>
                  <a:srgbClr val="FFFFFF"/>
                </a:solidFill>
                <a:latin typeface="Arial Black" pitchFamily="34" charset="0"/>
              </a:rPr>
              <a:t>rmstadt</a:t>
            </a:r>
            <a:r>
              <a:rPr lang="en-US" sz="1900" dirty="0" smtClean="0">
                <a:solidFill>
                  <a:srgbClr val="FFFFFF"/>
                </a:solidFill>
                <a:latin typeface="Arial Black" pitchFamily="34" charset="0"/>
              </a:rPr>
              <a:t>)</a:t>
            </a:r>
            <a:endParaRPr lang="en-US" sz="1900" dirty="0">
              <a:solidFill>
                <a:srgbClr val="FFFFFF"/>
              </a:solidFill>
              <a:latin typeface="Arial Black" pitchFamily="34" charset="0"/>
            </a:endParaRPr>
          </a:p>
          <a:p>
            <a:pPr marL="342900" lvl="1" indent="-342900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Hadron Physics</a:t>
            </a:r>
          </a:p>
          <a:p>
            <a:pPr lvl="1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FFFFFF"/>
                </a:solidFill>
                <a:latin typeface="Arial Black" pitchFamily="34" charset="0"/>
              </a:rPr>
              <a:t>PANDA experiment advantages</a:t>
            </a:r>
          </a:p>
          <a:p>
            <a:pPr lvl="1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 smtClean="0">
                <a:solidFill>
                  <a:srgbClr val="FFFFFF"/>
                </a:solidFill>
                <a:latin typeface="Arial Black" pitchFamily="34" charset="0"/>
              </a:rPr>
              <a:t>Charm spectroscopy</a:t>
            </a:r>
            <a:endParaRPr lang="en-US" sz="1900" dirty="0">
              <a:solidFill>
                <a:srgbClr val="FFFFFF"/>
              </a:solidFill>
              <a:latin typeface="Arial Black" pitchFamily="34" charset="0"/>
            </a:endParaRPr>
          </a:p>
          <a:p>
            <a:pPr lvl="1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Light exotics</a:t>
            </a:r>
          </a:p>
          <a:p>
            <a:pPr lvl="1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Baryon studies</a:t>
            </a:r>
          </a:p>
          <a:p>
            <a:pPr lvl="0">
              <a:buClr>
                <a:srgbClr val="DC9E1F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latin typeface="Arial Black" pitchFamily="34" charset="0"/>
              </a:rPr>
              <a:t>Conclusion</a:t>
            </a:r>
            <a:endParaRPr lang="ru-RU" sz="1900" dirty="0">
              <a:solidFill>
                <a:srgbClr val="FFFF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20</a:t>
            </a:fld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2" y="3068960"/>
            <a:ext cx="900373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119675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Simulations studies of </a:t>
            </a:r>
            <a:r>
              <a:rPr lang="en-US" b="1" dirty="0" smtClean="0"/>
              <a:t>polarization </a:t>
            </a:r>
            <a:r>
              <a:rPr lang="en-US" b="1" dirty="0"/>
              <a:t>and spin correlations for Ξ and the recently derived </a:t>
            </a:r>
            <a:r>
              <a:rPr lang="en-US" b="1" dirty="0" smtClean="0"/>
              <a:t>polarization </a:t>
            </a:r>
            <a:r>
              <a:rPr lang="en-US" b="1" dirty="0"/>
              <a:t>parameters of the Ω show excellent prospects for PANDA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234888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</a:t>
            </a:r>
            <a:r>
              <a:rPr lang="en-US" dirty="0" smtClean="0"/>
              <a:t>and Plots by </a:t>
            </a:r>
            <a:r>
              <a:rPr lang="en-US" dirty="0"/>
              <a:t>Erik </a:t>
            </a:r>
            <a:r>
              <a:rPr lang="en-US" dirty="0" err="1"/>
              <a:t>Thomé</a:t>
            </a:r>
            <a:r>
              <a:rPr lang="en-US" dirty="0"/>
              <a:t>, Ph. D. Thesis, Uppsala University (2012).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7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260648"/>
            <a:ext cx="8305423" cy="792088"/>
          </a:xfrm>
        </p:spPr>
        <p:txBody>
          <a:bodyPr/>
          <a:lstStyle/>
          <a:p>
            <a:r>
              <a:rPr lang="en-US" dirty="0" smtClean="0"/>
              <a:t>Physics beyond the theme of the Talk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21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5328592" cy="5112568"/>
          </a:xfrm>
        </p:spPr>
        <p:txBody>
          <a:bodyPr>
            <a:normAutofit fontScale="77500" lnSpcReduction="20000"/>
          </a:bodyPr>
          <a:lstStyle/>
          <a:p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Nucleon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Structure 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Timelike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Nucleon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Formfactors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DC9E1F"/>
              </a:buClr>
            </a:pPr>
            <a:r>
              <a:rPr lang="en-US" sz="2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momentum dependent PDF </a:t>
            </a:r>
            <a:r>
              <a:rPr lang="en-US" sz="23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(Spin Studies in </a:t>
            </a:r>
            <a:r>
              <a:rPr lang="en-US" sz="23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Drell</a:t>
            </a:r>
            <a:r>
              <a:rPr lang="en-US" sz="23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-Yan Production) </a:t>
            </a:r>
          </a:p>
          <a:p>
            <a:pPr lvl="1">
              <a:buClr>
                <a:srgbClr val="DC9E1F"/>
              </a:buClr>
            </a:pP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Nuclear Physics </a:t>
            </a:r>
            <a:endParaRPr lang="en-US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of double </a:t>
            </a:r>
            <a:r>
              <a:rPr lang="el-GR" sz="2300" dirty="0">
                <a:latin typeface="Arial" panose="020B0604020202020204" pitchFamily="34" charset="0"/>
                <a:cs typeface="Arial" panose="020B0604020202020204" pitchFamily="34" charset="0"/>
              </a:rPr>
              <a:t>Λ-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A.Sanches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Talk 25/08)  </a:t>
            </a:r>
          </a:p>
          <a:p>
            <a:pPr marL="457200" lvl="1" indent="0">
              <a:buNone/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➔ </a:t>
            </a:r>
            <a:r>
              <a:rPr lang="el-GR" sz="2300" dirty="0">
                <a:latin typeface="Arial" panose="020B0604020202020204" pitchFamily="34" charset="0"/>
                <a:cs typeface="Arial" panose="020B0604020202020204" pitchFamily="34" charset="0"/>
              </a:rPr>
              <a:t>γ-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spectroscopy of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YY interaction </a:t>
            </a:r>
          </a:p>
          <a:p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Hadrons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in Nuclear 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</a:p>
          <a:p>
            <a:pPr lvl="1"/>
            <a:r>
              <a:rPr lang="en-US" sz="2400" b="1" dirty="0">
                <a:latin typeface="Arial,Bold"/>
              </a:rPr>
              <a:t>J/</a:t>
            </a:r>
            <a:r>
              <a:rPr lang="el-GR" sz="2400" b="1" dirty="0">
                <a:latin typeface="Arial,Bold"/>
              </a:rPr>
              <a:t>ψ </a:t>
            </a:r>
            <a:r>
              <a:rPr lang="en-US" sz="2400" b="1" dirty="0" smtClean="0">
                <a:latin typeface="Arial,Bold"/>
              </a:rPr>
              <a:t>absorption</a:t>
            </a:r>
          </a:p>
          <a:p>
            <a:pPr lvl="1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shift of charmed hadrons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nuclear matter</a:t>
            </a:r>
            <a:endParaRPr lang="en-US" sz="22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FFC000"/>
                </a:solidFill>
              </a:rPr>
              <a:t>Full physics program </a:t>
            </a:r>
            <a:r>
              <a:rPr lang="en-US" sz="2200" dirty="0">
                <a:solidFill>
                  <a:srgbClr val="FFC000"/>
                </a:solidFill>
              </a:rPr>
              <a:t>e-Print: arXiv:0903.3905</a:t>
            </a:r>
            <a:r>
              <a:rPr lang="en-US" sz="2200" b="1" dirty="0">
                <a:solidFill>
                  <a:srgbClr val="FFC000"/>
                </a:solidFill>
              </a:rPr>
              <a:t> [</a:t>
            </a:r>
            <a:r>
              <a:rPr lang="en-US" sz="2200" b="1" dirty="0" err="1">
                <a:solidFill>
                  <a:srgbClr val="FFC000"/>
                </a:solidFill>
              </a:rPr>
              <a:t>hep</a:t>
            </a:r>
            <a:r>
              <a:rPr lang="en-US" sz="2200" b="1" dirty="0">
                <a:solidFill>
                  <a:srgbClr val="FFC000"/>
                </a:solidFill>
              </a:rPr>
              <a:t>-ex</a:t>
            </a:r>
            <a:r>
              <a:rPr lang="en-US" sz="2200" b="1" dirty="0" smtClean="0">
                <a:solidFill>
                  <a:srgbClr val="FFC000"/>
                </a:solidFill>
              </a:rPr>
              <a:t>]</a:t>
            </a:r>
            <a:endParaRPr lang="en-US" sz="2200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4565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83415" y="3789040"/>
            <a:ext cx="3347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 smtClean="0"/>
              <a:t>Sudol </a:t>
            </a:r>
            <a:r>
              <a:rPr lang="da-DK" sz="1600" b="1" dirty="0"/>
              <a:t>et al. EPJA 44 (2010) 373 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83415" y="4072840"/>
            <a:ext cx="2933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M.C. </a:t>
            </a:r>
            <a:r>
              <a:rPr lang="en-US" sz="1600" b="1" dirty="0" err="1"/>
              <a:t>Mora</a:t>
            </a:r>
            <a:r>
              <a:rPr lang="en-US" sz="1600" b="1" dirty="0"/>
              <a:t> </a:t>
            </a:r>
            <a:r>
              <a:rPr lang="en-US" sz="1600" b="1" dirty="0" err="1"/>
              <a:t>Esp´ı</a:t>
            </a:r>
            <a:r>
              <a:rPr lang="en-US" sz="1600" b="1" dirty="0"/>
              <a:t>, PhD thesis (2012)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1239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22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8640960" cy="5184576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/>
              <a:t>The PANDA experiment will have a great potential for </a:t>
            </a:r>
            <a:r>
              <a:rPr lang="en-US" sz="2000" b="1" dirty="0" smtClean="0"/>
              <a:t>discovery (</a:t>
            </a:r>
            <a:r>
              <a:rPr lang="en-US" sz="2000" b="1" dirty="0" err="1" smtClean="0"/>
              <a:t>Glueballs</a:t>
            </a:r>
            <a:r>
              <a:rPr lang="en-US" sz="2000" b="1" dirty="0" smtClean="0"/>
              <a:t>, hybrids, XYZ …)</a:t>
            </a:r>
          </a:p>
          <a:p>
            <a:pPr algn="just"/>
            <a:endParaRPr lang="en-US" sz="2000" b="1" dirty="0"/>
          </a:p>
          <a:p>
            <a:pPr algn="just"/>
            <a:r>
              <a:rPr lang="en-US" sz="2000" b="1" dirty="0" smtClean="0"/>
              <a:t>Thanks to </a:t>
            </a:r>
            <a:r>
              <a:rPr lang="en-US" sz="2000" b="1" dirty="0" err="1" smtClean="0"/>
              <a:t>LHCb</a:t>
            </a:r>
            <a:r>
              <a:rPr lang="en-US" sz="2000" b="1" dirty="0" smtClean="0"/>
              <a:t> and electron B-factories for exciting results, </a:t>
            </a:r>
            <a:r>
              <a:rPr lang="en-US" sz="2000" b="1" dirty="0" smtClean="0">
                <a:solidFill>
                  <a:srgbClr val="92D050"/>
                </a:solidFill>
              </a:rPr>
              <a:t>but still too much left to investigate</a:t>
            </a:r>
            <a:r>
              <a:rPr lang="en-US" sz="2000" b="1" dirty="0" smtClean="0"/>
              <a:t>:</a:t>
            </a:r>
          </a:p>
          <a:p>
            <a:pPr lvl="1"/>
            <a:r>
              <a:rPr lang="en-US" sz="2000" b="1" dirty="0"/>
              <a:t>Annihilation process will give us the possibility to study directly gluon contribution and will give us unique possibility to investigate states with high spins and exotic quantum numbers. </a:t>
            </a:r>
          </a:p>
          <a:p>
            <a:pPr lvl="1"/>
            <a:r>
              <a:rPr lang="en-US" sz="2000" b="1" dirty="0" smtClean="0"/>
              <a:t>The </a:t>
            </a:r>
            <a:r>
              <a:rPr lang="en-US" sz="2000" b="1" dirty="0" err="1" smtClean="0"/>
              <a:t>unprecendent</a:t>
            </a:r>
            <a:r>
              <a:rPr lang="en-US" sz="2000" b="1" dirty="0" smtClean="0"/>
              <a:t> precision of PANDA detector and FAIR antiproton beam will allow to measure masses and width of the particle at the level of 30-100 </a:t>
            </a:r>
            <a:r>
              <a:rPr lang="en-US" sz="2000" b="1" dirty="0" err="1" smtClean="0"/>
              <a:t>keV</a:t>
            </a:r>
            <a:r>
              <a:rPr lang="en-US" sz="2000" b="1" dirty="0" smtClean="0"/>
              <a:t> to understand the nature of </a:t>
            </a:r>
            <a:r>
              <a:rPr lang="en-US" sz="2000" b="1" dirty="0" err="1" smtClean="0"/>
              <a:t>charmonium</a:t>
            </a:r>
            <a:r>
              <a:rPr lang="en-US" sz="2000" b="1" dirty="0" smtClean="0"/>
              <a:t> (-like) particles</a:t>
            </a:r>
            <a:r>
              <a:rPr lang="en-US" sz="2000" b="1" dirty="0"/>
              <a:t> </a:t>
            </a:r>
            <a:r>
              <a:rPr lang="en-US" sz="2000" b="1" dirty="0" smtClean="0"/>
              <a:t>and to study interference in particle production.</a:t>
            </a:r>
          </a:p>
          <a:p>
            <a:pPr lvl="1"/>
            <a:r>
              <a:rPr lang="en-US" sz="2000" b="1" dirty="0" smtClean="0"/>
              <a:t>Many predicted states yet have to be observed and measured precisely at PANDA.</a:t>
            </a:r>
          </a:p>
          <a:p>
            <a:pPr algn="just"/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6849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TEAM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23</a:t>
            </a:fld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84785"/>
            <a:ext cx="7924800" cy="369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624" y="530120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PANDA Collaboration, </a:t>
            </a:r>
            <a:r>
              <a:rPr lang="en-US" b="1" dirty="0" smtClean="0"/>
              <a:t>520 members,  69 Institutes, </a:t>
            </a:r>
            <a:r>
              <a:rPr lang="en-US" b="1" dirty="0"/>
              <a:t>18 Countries (2014)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4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7885113" cy="1362075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DETECTOR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25</a:t>
            </a:fld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7344816" cy="524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6021288"/>
            <a:ext cx="2664296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26</a:t>
            </a:fld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8" y="1124744"/>
            <a:ext cx="8309835" cy="509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83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tracking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27</a:t>
            </a:fld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848872" cy="524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 </a:t>
            </a:r>
            <a:r>
              <a:rPr lang="en-US" dirty="0" smtClean="0"/>
              <a:t>identification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28</a:t>
            </a:fld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5"/>
            <a:ext cx="7599511" cy="52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83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 </a:t>
            </a:r>
            <a:r>
              <a:rPr lang="en-US" dirty="0" smtClean="0"/>
              <a:t>calorimeters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29</a:t>
            </a:fld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488832" cy="525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facility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</a:t>
            </a:fld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84887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6274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1033"/>
            <a:ext cx="856895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112474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Areal </a:t>
            </a:r>
            <a:r>
              <a:rPr lang="en-US" dirty="0"/>
              <a:t>view July 27th, 2013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8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PDG 2012 states – conventional states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30</a:t>
            </a:fld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352928" cy="5400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</p:pic>
      <p:sp>
        <p:nvSpPr>
          <p:cNvPr id="7" name="Кольцо 6"/>
          <p:cNvSpPr/>
          <p:nvPr/>
        </p:nvSpPr>
        <p:spPr>
          <a:xfrm>
            <a:off x="3203848" y="1340768"/>
            <a:ext cx="1584176" cy="360040"/>
          </a:xfrm>
          <a:prstGeom prst="donut">
            <a:avLst>
              <a:gd name="adj" fmla="val 78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Кольцо 8"/>
          <p:cNvSpPr/>
          <p:nvPr/>
        </p:nvSpPr>
        <p:spPr>
          <a:xfrm>
            <a:off x="3191973" y="2636912"/>
            <a:ext cx="1584176" cy="432048"/>
          </a:xfrm>
          <a:prstGeom prst="donut">
            <a:avLst>
              <a:gd name="adj" fmla="val 78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7020272" y="2647687"/>
            <a:ext cx="1584176" cy="432048"/>
          </a:xfrm>
          <a:prstGeom prst="donut">
            <a:avLst>
              <a:gd name="adj" fmla="val 78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Кольцо 11"/>
          <p:cNvSpPr/>
          <p:nvPr/>
        </p:nvSpPr>
        <p:spPr>
          <a:xfrm>
            <a:off x="6876256" y="1341514"/>
            <a:ext cx="1584176" cy="360040"/>
          </a:xfrm>
          <a:prstGeom prst="donut">
            <a:avLst>
              <a:gd name="adj" fmla="val 78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Кольцо 12"/>
          <p:cNvSpPr/>
          <p:nvPr/>
        </p:nvSpPr>
        <p:spPr>
          <a:xfrm>
            <a:off x="4913649" y="1341514"/>
            <a:ext cx="1584176" cy="360040"/>
          </a:xfrm>
          <a:prstGeom prst="donut">
            <a:avLst>
              <a:gd name="adj" fmla="val 78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rgbClr val="FFFFFF"/>
                </a:solidFill>
              </a:rPr>
              <a:t>Conventional states: masses and width of </a:t>
            </a:r>
            <a:r>
              <a:rPr lang="el-GR" cap="none" dirty="0" smtClean="0">
                <a:solidFill>
                  <a:srgbClr val="95F5AE"/>
                </a:solidFill>
              </a:rPr>
              <a:t>η</a:t>
            </a:r>
            <a:r>
              <a:rPr lang="en-US" cap="none" baseline="-25000" dirty="0" smtClean="0">
                <a:solidFill>
                  <a:srgbClr val="95F5AE"/>
                </a:solidFill>
              </a:rPr>
              <a:t>c </a:t>
            </a:r>
            <a:endParaRPr lang="ru-RU" dirty="0">
              <a:solidFill>
                <a:srgbClr val="95F5A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31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5446"/>
            <a:ext cx="4320480" cy="443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80" y="1295446"/>
            <a:ext cx="3665990" cy="443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" y="1295446"/>
            <a:ext cx="9132928" cy="364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072" y="5085184"/>
            <a:ext cx="913292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Data </a:t>
            </a:r>
            <a:r>
              <a:rPr lang="en-US" sz="2800" b="1" dirty="0" smtClean="0">
                <a:solidFill>
                  <a:srgbClr val="C00000"/>
                </a:solidFill>
              </a:rPr>
              <a:t>from </a:t>
            </a:r>
            <a:r>
              <a:rPr lang="en-US" sz="2800" b="1" dirty="0" err="1" smtClean="0">
                <a:solidFill>
                  <a:srgbClr val="C00000"/>
                </a:solidFill>
              </a:rPr>
              <a:t>Xiaoyan</a:t>
            </a:r>
            <a:r>
              <a:rPr lang="en-US" sz="2800" b="1" dirty="0" smtClean="0">
                <a:solidFill>
                  <a:srgbClr val="C00000"/>
                </a:solidFill>
              </a:rPr>
              <a:t> SHEN Talk at PANDA-meeting  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FFFFFF"/>
                </a:solidFill>
              </a:rPr>
              <a:t>Conventional </a:t>
            </a:r>
            <a:r>
              <a:rPr lang="en-US" cap="none" dirty="0" smtClean="0">
                <a:solidFill>
                  <a:srgbClr val="FFFFFF"/>
                </a:solidFill>
              </a:rPr>
              <a:t>states: </a:t>
            </a:r>
            <a:r>
              <a:rPr lang="en-US" cap="none" dirty="0" err="1" smtClean="0">
                <a:solidFill>
                  <a:srgbClr val="95F5AE"/>
                </a:solidFill>
              </a:rPr>
              <a:t>h</a:t>
            </a:r>
            <a:r>
              <a:rPr lang="en-US" cap="none" baseline="-25000" dirty="0" err="1" smtClean="0">
                <a:solidFill>
                  <a:srgbClr val="95F5AE"/>
                </a:solidFill>
              </a:rPr>
              <a:t>c</a:t>
            </a:r>
            <a:r>
              <a:rPr lang="en-US" cap="none" dirty="0" smtClean="0">
                <a:solidFill>
                  <a:srgbClr val="95F5AE"/>
                </a:solidFill>
              </a:rPr>
              <a:t> width</a:t>
            </a:r>
            <a:endParaRPr lang="ru-RU" cap="none" dirty="0">
              <a:solidFill>
                <a:srgbClr val="95F5A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32</a:t>
            </a:fld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61899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176464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869159"/>
            <a:ext cx="439248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25144"/>
            <a:ext cx="4540424" cy="161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X(3872) scan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33</a:t>
            </a:fld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08" y="1124744"/>
            <a:ext cx="7523224" cy="459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3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X(3872)  puzzle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34</a:t>
            </a:fld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8920"/>
            <a:ext cx="9137430" cy="333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126876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mass value of </a:t>
            </a:r>
            <a:r>
              <a:rPr lang="en-US" sz="2400" dirty="0" smtClean="0"/>
              <a:t>M</a:t>
            </a:r>
            <a:r>
              <a:rPr lang="en-US" sz="2400" dirty="0"/>
              <a:t> = 3871.68 ± 0.17 MeV </a:t>
            </a:r>
            <a:r>
              <a:rPr lang="en-US" sz="2400" dirty="0" smtClean="0"/>
              <a:t> is .05±0.27</a:t>
            </a:r>
            <a:r>
              <a:rPr lang="en-US" sz="2400" dirty="0"/>
              <a:t> MeV </a:t>
            </a:r>
            <a:r>
              <a:rPr lang="en-US" sz="2400" dirty="0" smtClean="0"/>
              <a:t>lower than the </a:t>
            </a:r>
            <a:r>
              <a:rPr lang="en-US" sz="2400" dirty="0"/>
              <a:t>sum of masses of the D</a:t>
            </a:r>
            <a:r>
              <a:rPr lang="en-US" sz="2400" baseline="30000" dirty="0"/>
              <a:t>0</a:t>
            </a:r>
            <a:r>
              <a:rPr lang="en-US" sz="2400" dirty="0"/>
              <a:t> and D</a:t>
            </a:r>
            <a:r>
              <a:rPr lang="en-US" sz="2400" baseline="30000" dirty="0"/>
              <a:t>*0 </a:t>
            </a:r>
            <a:endParaRPr lang="en-US" sz="2400" baseline="30000" dirty="0" smtClean="0"/>
          </a:p>
          <a:p>
            <a:r>
              <a:rPr lang="en-US" sz="2400" dirty="0" smtClean="0"/>
              <a:t>PANDA  </a:t>
            </a:r>
            <a:r>
              <a:rPr lang="en-US" sz="2400" dirty="0"/>
              <a:t>will </a:t>
            </a:r>
            <a:r>
              <a:rPr lang="en-US" sz="2400" dirty="0" smtClean="0"/>
              <a:t>measure width at the level of 0.1 MeV with 20 </a:t>
            </a:r>
            <a:r>
              <a:rPr lang="en-US" sz="2400" dirty="0" err="1" smtClean="0"/>
              <a:t>keV</a:t>
            </a:r>
            <a:r>
              <a:rPr lang="en-US" sz="2400" dirty="0" smtClean="0"/>
              <a:t> accuracy.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7178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5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94184" y="1052735"/>
                <a:ext cx="4957936" cy="4769171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sz="2800" b="1" dirty="0" smtClean="0"/>
                  <a:t>Charge states Z(4430), Z(4020,4025)  - are observed (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Neutral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Z(4020) is also 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observed</a:t>
                </a:r>
                <a:r>
                  <a:rPr lang="en-US" sz="2800" b="1" dirty="0" smtClean="0"/>
                  <a:t>), they can not be  </a:t>
                </a:r>
                <a:r>
                  <a:rPr lang="en-US" sz="2800" b="1" dirty="0" err="1" smtClean="0"/>
                  <a:t>charmonium</a:t>
                </a:r>
                <a:r>
                  <a:rPr lang="en-US" sz="2800" b="1" dirty="0" smtClean="0"/>
                  <a:t> (charged)</a:t>
                </a:r>
              </a:p>
              <a:p>
                <a:r>
                  <a:rPr lang="en-US" sz="2800" b="1" dirty="0" smtClean="0"/>
                  <a:t>They </a:t>
                </a:r>
                <a:r>
                  <a:rPr lang="en-US" sz="2800" b="1" dirty="0"/>
                  <a:t>must contain a  </a:t>
                </a:r>
                <a:r>
                  <a:rPr lang="en-US" sz="2800" b="1" dirty="0" smtClean="0"/>
                  <a:t>cc-bar pair </a:t>
                </a:r>
                <a:r>
                  <a:rPr lang="en-US" sz="2800" b="1" dirty="0"/>
                  <a:t>due to its decay into ψ’π</a:t>
                </a:r>
                <a:r>
                  <a:rPr lang="en-US" sz="2800" b="1" baseline="30000" dirty="0"/>
                  <a:t>+</a:t>
                </a:r>
                <a:r>
                  <a:rPr lang="en-US" sz="2800" b="1" dirty="0"/>
                  <a:t>. </a:t>
                </a:r>
                <a:endParaRPr lang="en-US" sz="2800" b="1" dirty="0" smtClean="0"/>
              </a:p>
              <a:p>
                <a:r>
                  <a:rPr lang="en-US" sz="2800" b="1" dirty="0"/>
                  <a:t>D</a:t>
                </a:r>
                <a:r>
                  <a:rPr lang="en-US" sz="2800" b="1" dirty="0" smtClean="0"/>
                  <a:t>ecay </a:t>
                </a:r>
                <a:r>
                  <a:rPr lang="en-US" sz="2800" b="1" dirty="0"/>
                  <a:t>into J/ψπ</a:t>
                </a:r>
                <a:r>
                  <a:rPr lang="en-US" sz="2800" b="1" baseline="30000" dirty="0"/>
                  <a:t>+</a:t>
                </a:r>
                <a:r>
                  <a:rPr lang="en-US" sz="2800" b="1" dirty="0"/>
                  <a:t> is not </a:t>
                </a:r>
                <a:r>
                  <a:rPr lang="en-US" sz="2800" b="1" dirty="0" smtClean="0"/>
                  <a:t>observed</a:t>
                </a:r>
              </a:p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The ψ(2S)π </a:t>
                </a:r>
                <a:r>
                  <a:rPr lang="en-US" sz="2800" b="1" dirty="0" err="1">
                    <a:solidFill>
                      <a:srgbClr val="92D050"/>
                    </a:solidFill>
                  </a:rPr>
                  <a:t>Dalitz</a:t>
                </a:r>
                <a:r>
                  <a:rPr lang="en-US" sz="2800" b="1" dirty="0">
                    <a:solidFill>
                      <a:srgbClr val="92D050"/>
                    </a:solidFill>
                  </a:rPr>
                  <a:t> plot for the reaction</a:t>
                </a:r>
                <a:r>
                  <a:rPr lang="ru-RU" sz="2800" b="1" dirty="0">
                    <a:solidFill>
                      <a:srgbClr val="92D05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b="1" i="1">
                            <a:solidFill>
                              <a:srgbClr val="92D05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92D050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n-US" sz="2800" b="1" i="1">
                        <a:solidFill>
                          <a:srgbClr val="92D050"/>
                        </a:solidFill>
                        <a:latin typeface="Cambria Math"/>
                      </a:rPr>
                      <m:t>𝒑</m:t>
                    </m:r>
                    <m:r>
                      <a:rPr lang="en-US" sz="2800" b="1" i="1">
                        <a:solidFill>
                          <a:srgbClr val="92D050"/>
                        </a:solidFill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92D05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92D050"/>
                            </a:solidFill>
                            <a:latin typeface="Cambria Math"/>
                            <a:ea typeface="Cambria Math"/>
                          </a:rPr>
                          <m:t>𝒁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92D050"/>
                            </a:solidFill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r>
                      <a:rPr lang="en-US" sz="2800" b="1" i="1">
                        <a:solidFill>
                          <a:srgbClr val="92D050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92D05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92D050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92D050"/>
                            </a:solidFill>
                            <a:latin typeface="Cambria Math"/>
                            <a:ea typeface="Cambria Math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92D050"/>
                    </a:solidFill>
                  </a:rPr>
                  <a:t> with Z decaying into </a:t>
                </a:r>
                <a:r>
                  <a:rPr lang="en-US" sz="2800" b="1" dirty="0" smtClean="0">
                    <a:solidFill>
                      <a:srgbClr val="92D050"/>
                    </a:solidFill>
                  </a:rPr>
                  <a:t>ψ(2S)π (up picture)</a:t>
                </a:r>
              </a:p>
              <a:p>
                <a:r>
                  <a:rPr lang="en-US" sz="2800" b="1" dirty="0">
                    <a:solidFill>
                      <a:srgbClr val="92D050"/>
                    </a:solidFill>
                  </a:rPr>
                  <a:t>The ψ(2S)π invariant mass (blue). </a:t>
                </a:r>
                <a:r>
                  <a:rPr lang="en-US" sz="2800" b="1" dirty="0" err="1">
                    <a:solidFill>
                      <a:srgbClr val="92D050"/>
                    </a:solidFill>
                  </a:rPr>
                  <a:t>Combinatorics</a:t>
                </a:r>
                <a:r>
                  <a:rPr lang="en-US" sz="2800" b="1" dirty="0">
                    <a:solidFill>
                      <a:srgbClr val="92D050"/>
                    </a:solidFill>
                  </a:rPr>
                  <a:t> background in red</a:t>
                </a:r>
                <a:endParaRPr lang="ru-RU" sz="2800" b="1" dirty="0">
                  <a:solidFill>
                    <a:srgbClr val="92D050"/>
                  </a:solidFill>
                </a:endParaRPr>
              </a:p>
              <a:p>
                <a:endParaRPr lang="ru-RU" sz="2800" b="1" dirty="0"/>
              </a:p>
              <a:p>
                <a:endParaRPr lang="en-US" sz="2800" b="1" dirty="0" smtClean="0"/>
              </a:p>
            </p:txBody>
          </p:sp>
        </mc:Choice>
        <mc:Fallback xmlns="">
          <p:sp>
            <p:nvSpPr>
              <p:cNvPr id="6" name="Объект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94184" y="1052735"/>
                <a:ext cx="4957936" cy="4769171"/>
              </a:xfrm>
              <a:blipFill rotWithShape="1">
                <a:blip r:embed="rId2"/>
                <a:stretch>
                  <a:fillRect l="-1722" t="-1790" r="-3813" b="-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study: Z(4430) and others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35</a:t>
            </a:fld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</a:t>
            </a:r>
            <a:r>
              <a:rPr lang="ru-RU" smtClean="0"/>
              <a:t>2013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012"/>
            <a:ext cx="2581473" cy="227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09157"/>
            <a:ext cx="2581473" cy="2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3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z(4430) partners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36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Объект 1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PANDA can </a:t>
                </a:r>
                <a:r>
                  <a:rPr lang="en-US" sz="2400" dirty="0"/>
                  <a:t>investigate the Z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(4430) even further by switching to studies of the Z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(4430) in formation mode. </a:t>
                </a:r>
                <a:endParaRPr lang="en-US" sz="2400" dirty="0" smtClean="0"/>
              </a:p>
              <a:p>
                <a:r>
                  <a:rPr lang="en-US" sz="2400" dirty="0" smtClean="0"/>
                  <a:t>Due </a:t>
                </a:r>
                <a:r>
                  <a:rPr lang="en-US" sz="2400" dirty="0"/>
                  <a:t>to the charge of the Z, this is only possible by annihilating the antiprotons on a neutron in a deuterium target. Experimentally it is no problem to replace the hydrogen gas, for example in a pellet target, with deuterium. The reaction to look for in would then be</a:t>
                </a:r>
                <a:r>
                  <a:rPr lang="en-US" sz="2400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ru-RU" sz="28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US" sz="2800" b="0" i="1" smtClean="0">
                          <a:latin typeface="Cambria Math"/>
                        </a:rPr>
                        <m:t>𝑑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28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𝑠𝑝𝑒𝑐𝑡𝑎𝑡𝑜𝑟</m:t>
                          </m:r>
                        </m:sub>
                      </m:sSub>
                    </m:oMath>
                  </m:oMathPara>
                </a14:m>
                <a:endParaRPr lang="en-US" sz="2800" dirty="0" smtClean="0">
                  <a:ea typeface="Cambria Math"/>
                </a:endParaRPr>
              </a:p>
              <a:p>
                <a:pPr marL="0" indent="0" algn="ctr">
                  <a:buNone/>
                </a:pPr>
                <a:r>
                  <a:rPr lang="en-US" sz="2400" dirty="0" smtClean="0">
                    <a:ea typeface="Cambria Math"/>
                  </a:rPr>
                  <a:t>With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𝑍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𝜓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(2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𝑆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)</m:t>
                    </m:r>
                    <m:sSup>
                      <m:sSup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𝜓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2" name="Объек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1000" t="-1037" r="-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7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755576" y="260648"/>
                <a:ext cx="8208912" cy="792088"/>
              </a:xfrm>
            </p:spPr>
            <p:txBody>
              <a:bodyPr/>
              <a:lstStyle/>
              <a:p>
                <a:pPr marL="534988"/>
                <a:r>
                  <a:rPr lang="en-US" dirty="0" smtClean="0"/>
                  <a:t>OPEN </a:t>
                </a:r>
                <a:r>
                  <a:rPr lang="en-US" dirty="0" err="1" smtClean="0"/>
                  <a:t>CHARm</a:t>
                </a:r>
                <a:r>
                  <a:rPr lang="en-US" dirty="0" smtClean="0"/>
                  <a:t> in panda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𝑝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→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  <m:sup/>
                    </m:sSubSup>
                    <m:sSubSup>
                      <m:sSub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𝐷</m:t>
                        </m:r>
                      </m:e>
                      <m:sub/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(2317)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5576" y="260648"/>
                <a:ext cx="8208912" cy="792088"/>
              </a:xfrm>
              <a:blipFill rotWithShape="1">
                <a:blip r:embed="rId2"/>
                <a:stretch>
                  <a:fillRect b="-2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37</a:t>
            </a:fld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1"/>
            <a:ext cx="8448821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9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38</a:t>
            </a:fld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3968"/>
            <a:ext cx="8532118" cy="597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14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-25000" dirty="0" smtClean="0"/>
              <a:t>s</a:t>
            </a:r>
            <a:r>
              <a:rPr lang="en-US" dirty="0" smtClean="0"/>
              <a:t>*(2317) threshold scan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39</a:t>
            </a:fld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32229"/>
            <a:ext cx="7056784" cy="493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8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67544" y="3645024"/>
            <a:ext cx="3960440" cy="206997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High intensity mode</a:t>
            </a:r>
          </a:p>
          <a:p>
            <a:pPr lvl="1"/>
            <a:r>
              <a:rPr lang="en-US" b="1" dirty="0" smtClean="0"/>
              <a:t>Stochastic </a:t>
            </a:r>
            <a:r>
              <a:rPr lang="en-US" b="1" dirty="0"/>
              <a:t>cooling, p≥ 3.8 </a:t>
            </a:r>
            <a:r>
              <a:rPr lang="en-US" b="1" dirty="0" err="1"/>
              <a:t>GeV</a:t>
            </a:r>
            <a:r>
              <a:rPr lang="en-US" b="1" dirty="0"/>
              <a:t>/c</a:t>
            </a:r>
          </a:p>
          <a:p>
            <a:pPr lvl="1"/>
            <a:r>
              <a:rPr lang="en-US" b="1" dirty="0"/>
              <a:t>10</a:t>
            </a:r>
            <a:r>
              <a:rPr lang="en-US" b="1" baseline="30000" dirty="0"/>
              <a:t>11</a:t>
            </a:r>
            <a:r>
              <a:rPr lang="en-US" b="1" dirty="0"/>
              <a:t> antiprotons stored</a:t>
            </a:r>
          </a:p>
          <a:p>
            <a:pPr lvl="1"/>
            <a:r>
              <a:rPr lang="en-US" b="1" dirty="0"/>
              <a:t>Luminosity up to </a:t>
            </a:r>
            <a:r>
              <a:rPr lang="en-US" b="1" dirty="0" smtClean="0"/>
              <a:t>2⋅</a:t>
            </a:r>
            <a:r>
              <a:rPr lang="en-US" b="1" dirty="0"/>
              <a:t>10</a:t>
            </a:r>
            <a:r>
              <a:rPr lang="en-US" b="1" baseline="30000" dirty="0"/>
              <a:t>32</a:t>
            </a:r>
            <a:r>
              <a:rPr lang="en-US" b="1" dirty="0"/>
              <a:t> cm</a:t>
            </a:r>
            <a:r>
              <a:rPr lang="en-US" b="1" baseline="30000" dirty="0"/>
              <a:t>-2</a:t>
            </a:r>
            <a:r>
              <a:rPr lang="en-US" b="1" dirty="0"/>
              <a:t> </a:t>
            </a:r>
            <a:r>
              <a:rPr lang="en-US" b="1" dirty="0" smtClean="0"/>
              <a:t>s</a:t>
            </a:r>
            <a:r>
              <a:rPr lang="en-US" b="1" baseline="30000" dirty="0" smtClean="0"/>
              <a:t>-1</a:t>
            </a:r>
          </a:p>
          <a:p>
            <a:pPr lvl="1"/>
            <a:r>
              <a:rPr lang="el-GR" b="1" dirty="0" smtClean="0"/>
              <a:t>Δ </a:t>
            </a:r>
            <a:r>
              <a:rPr lang="en-US" b="1" dirty="0"/>
              <a:t>p/p = 2</a:t>
            </a:r>
            <a:r>
              <a:rPr lang="en-US" b="1" dirty="0">
                <a:solidFill>
                  <a:srgbClr val="FFFFFF"/>
                </a:solidFill>
              </a:rPr>
              <a:t> ⋅ </a:t>
            </a:r>
            <a:r>
              <a:rPr lang="en-US" b="1" dirty="0"/>
              <a:t>10</a:t>
            </a:r>
            <a:r>
              <a:rPr lang="en-US" b="1" baseline="30000" dirty="0"/>
              <a:t>-4</a:t>
            </a:r>
          </a:p>
          <a:p>
            <a:pPr lvl="1"/>
            <a:endParaRPr lang="en-US" b="1" baseline="30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facility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5112568" cy="301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23528" y="1484784"/>
                <a:ext cx="3456384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it-IT" b="1" dirty="0"/>
                  <a:t>  beam with momentum from 1.5 GeV/c up to15 GeV/c on a proton  fixed target (or nuclear target), average interaction rate  20 MHz,  </a:t>
                </a:r>
                <a:r>
                  <a:rPr lang="it-IT" b="1" dirty="0">
                    <a:sym typeface="Symbol" pitchFamily="18" charset="2"/>
                  </a:rPr>
                  <a:t></a:t>
                </a:r>
                <a:r>
                  <a:rPr lang="it-IT" b="1" dirty="0"/>
                  <a:t>s  from 2.25 up to 5.46 GeV, d&lt;100 </a:t>
                </a:r>
                <a:r>
                  <a:rPr lang="el-GR" b="1" dirty="0"/>
                  <a:t>μ</a:t>
                </a:r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84784"/>
                <a:ext cx="3456384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1411" t="-1653" r="-4233" b="-61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4355976" y="3717032"/>
            <a:ext cx="4572000" cy="19174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en-US" sz="1700" b="1" spc="30" dirty="0">
                <a:solidFill>
                  <a:srgbClr val="92D050"/>
                </a:solidFill>
              </a:rPr>
              <a:t>High resolution mode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en-US" sz="1700" b="1" spc="30" dirty="0">
                <a:solidFill>
                  <a:srgbClr val="FFFFFF"/>
                </a:solidFill>
              </a:rPr>
              <a:t>e- cooling, 1.5≤ p≤ 8.9 </a:t>
            </a:r>
            <a:r>
              <a:rPr lang="en-US" sz="1700" b="1" spc="30" dirty="0" err="1">
                <a:solidFill>
                  <a:srgbClr val="FFFFFF"/>
                </a:solidFill>
              </a:rPr>
              <a:t>GeV</a:t>
            </a:r>
            <a:r>
              <a:rPr lang="en-US" sz="1700" b="1" spc="30" dirty="0">
                <a:solidFill>
                  <a:srgbClr val="FFFFFF"/>
                </a:solidFill>
              </a:rPr>
              <a:t>/c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en-US" sz="1700" b="1" spc="30" dirty="0">
                <a:solidFill>
                  <a:srgbClr val="FFFFFF"/>
                </a:solidFill>
              </a:rPr>
              <a:t>10</a:t>
            </a:r>
            <a:r>
              <a:rPr lang="en-US" sz="1700" b="1" spc="30" baseline="30000" dirty="0">
                <a:solidFill>
                  <a:srgbClr val="FFFFFF"/>
                </a:solidFill>
              </a:rPr>
              <a:t>10</a:t>
            </a:r>
            <a:r>
              <a:rPr lang="en-US" sz="1700" b="1" spc="30" dirty="0">
                <a:solidFill>
                  <a:srgbClr val="FFFFFF"/>
                </a:solidFill>
              </a:rPr>
              <a:t> antiprotons stored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en-US" sz="1700" b="1" spc="30" dirty="0">
                <a:solidFill>
                  <a:srgbClr val="FFFFFF"/>
                </a:solidFill>
              </a:rPr>
              <a:t>Luminosity up to 2 ⋅10</a:t>
            </a:r>
            <a:r>
              <a:rPr lang="en-US" sz="1700" b="1" spc="30" baseline="30000" dirty="0">
                <a:solidFill>
                  <a:srgbClr val="FFFFFF"/>
                </a:solidFill>
              </a:rPr>
              <a:t>31</a:t>
            </a:r>
            <a:r>
              <a:rPr lang="en-US" sz="1700" b="1" spc="30" dirty="0">
                <a:solidFill>
                  <a:srgbClr val="FFFFFF"/>
                </a:solidFill>
              </a:rPr>
              <a:t> cm</a:t>
            </a:r>
            <a:r>
              <a:rPr lang="en-US" sz="1700" b="1" spc="30" baseline="30000" dirty="0">
                <a:solidFill>
                  <a:srgbClr val="FFFFFF"/>
                </a:solidFill>
              </a:rPr>
              <a:t>-2 </a:t>
            </a:r>
            <a:r>
              <a:rPr lang="en-US" sz="1700" b="1" spc="30" dirty="0">
                <a:solidFill>
                  <a:srgbClr val="FFFFFF"/>
                </a:solidFill>
              </a:rPr>
              <a:t>s</a:t>
            </a:r>
            <a:r>
              <a:rPr lang="en-US" sz="1700" b="1" spc="30" baseline="30000" dirty="0">
                <a:solidFill>
                  <a:srgbClr val="FFFFFF"/>
                </a:solidFill>
              </a:rPr>
              <a:t>-1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el-GR" sz="1700" b="1" spc="30" dirty="0">
                <a:solidFill>
                  <a:srgbClr val="FFFFFF"/>
                </a:solidFill>
              </a:rPr>
              <a:t>Δ</a:t>
            </a:r>
            <a:r>
              <a:rPr lang="en-US" sz="1700" b="1" spc="30" dirty="0">
                <a:solidFill>
                  <a:srgbClr val="FFFFFF"/>
                </a:solidFill>
              </a:rPr>
              <a:t> p/p = 4⋅10</a:t>
            </a:r>
            <a:r>
              <a:rPr lang="en-US" sz="1700" b="1" spc="30" baseline="30000" dirty="0">
                <a:solidFill>
                  <a:srgbClr val="FFFFFF"/>
                </a:solidFill>
              </a:rPr>
              <a:t>-5</a:t>
            </a:r>
            <a:endParaRPr lang="ru-RU" sz="1700" b="1" spc="30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predictions of D</a:t>
            </a:r>
            <a:r>
              <a:rPr lang="en-US" sz="1800" dirty="0" smtClean="0"/>
              <a:t>s</a:t>
            </a:r>
            <a:r>
              <a:rPr lang="en-US" dirty="0" smtClean="0"/>
              <a:t> width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40</a:t>
            </a:fld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2" y="1196751"/>
            <a:ext cx="7947168" cy="50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4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Hyperon production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41</a:t>
            </a:fld>
            <a:endParaRPr lang="ru-RU" dirty="0"/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13294" cy="298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472514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Almost full symmetry for the particles an anti-particles gives unique possibility to measure CP effects minimizing systematics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576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</a:t>
            </a:r>
            <a:r>
              <a:rPr lang="en-US" dirty="0" smtClean="0"/>
              <a:t>spectroscopy </a:t>
            </a:r>
            <a:r>
              <a:rPr lang="en-US" sz="2400" dirty="0" smtClean="0">
                <a:solidFill>
                  <a:srgbClr val="B7EEFB"/>
                </a:solidFill>
              </a:rPr>
              <a:t>(Erik </a:t>
            </a:r>
            <a:r>
              <a:rPr lang="en-US" sz="2400" dirty="0" err="1" smtClean="0">
                <a:solidFill>
                  <a:srgbClr val="B7EEFB"/>
                </a:solidFill>
              </a:rPr>
              <a:t>Thomé</a:t>
            </a:r>
            <a:r>
              <a:rPr lang="en-US" sz="2400" dirty="0" smtClean="0">
                <a:solidFill>
                  <a:srgbClr val="B7EEFB"/>
                </a:solidFill>
              </a:rPr>
              <a:t> PHD)</a:t>
            </a:r>
            <a:endParaRPr lang="ru-RU" sz="2400" dirty="0">
              <a:solidFill>
                <a:srgbClr val="B7EEFB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42</a:t>
            </a:fld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1"/>
            <a:ext cx="4824536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11262"/>
            <a:ext cx="3995936" cy="47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70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268760"/>
            <a:ext cx="77768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1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study in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43</a:t>
            </a:fld>
            <a:endParaRPr lang="ru-RU" dirty="0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3136"/>
            <a:ext cx="7776864" cy="164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0"/>
            <a:ext cx="1590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1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Perspectives for PANDA (2-hyperon)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44</a:t>
            </a:fld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9161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21847" y="5299467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*Sophie Grape, Ph. D. Thesis, Uppsala University 2009</a:t>
            </a:r>
          </a:p>
          <a:p>
            <a:r>
              <a:rPr lang="en-US" dirty="0"/>
              <a:t>** Erik </a:t>
            </a:r>
            <a:r>
              <a:rPr lang="en-US" dirty="0" err="1"/>
              <a:t>Thomé</a:t>
            </a:r>
            <a:r>
              <a:rPr lang="en-US" dirty="0"/>
              <a:t>, Ph. D. Thesis, Uppsala University 2012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4852481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Table prepared by Karin </a:t>
            </a:r>
            <a:r>
              <a:rPr lang="en-US" dirty="0" err="1" smtClean="0"/>
              <a:t>Schönning</a:t>
            </a:r>
            <a:r>
              <a:rPr lang="en-US" dirty="0" smtClean="0"/>
              <a:t> (BEACH 2014, Birmingham), based 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1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physics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45</a:t>
            </a:fld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395536" y="1124744"/>
            <a:ext cx="8424936" cy="4590256"/>
          </a:xfrm>
        </p:spPr>
        <p:txBody>
          <a:bodyPr>
            <a:normAutofit/>
          </a:bodyPr>
          <a:lstStyle/>
          <a:p>
            <a:r>
              <a:rPr lang="en-US" sz="2000" b="1" dirty="0"/>
              <a:t>Nucleon Structure from electromagnetic processes </a:t>
            </a:r>
          </a:p>
          <a:p>
            <a:pPr lvl="1"/>
            <a:r>
              <a:rPr lang="en-US" sz="2000" b="1" dirty="0" smtClean="0"/>
              <a:t>The </a:t>
            </a:r>
            <a:r>
              <a:rPr lang="en-US" sz="2000" b="1" dirty="0"/>
              <a:t>extension of form factor measurements to the so called time-like region separating the magnetic and electric components can be performed with an order of magnitude </a:t>
            </a:r>
            <a:r>
              <a:rPr lang="en-US" sz="2000" b="1" dirty="0" smtClean="0"/>
              <a:t>improvement</a:t>
            </a:r>
          </a:p>
          <a:p>
            <a:pPr lvl="1"/>
            <a:r>
              <a:rPr lang="en-US" sz="2000" b="1" dirty="0" smtClean="0"/>
              <a:t>clean </a:t>
            </a:r>
            <a:r>
              <a:rPr lang="en-US" sz="2000" b="1" dirty="0"/>
              <a:t>identification of </a:t>
            </a:r>
            <a:r>
              <a:rPr lang="en-US" sz="2000" b="1" dirty="0" err="1"/>
              <a:t>dileptons</a:t>
            </a:r>
            <a:r>
              <a:rPr lang="en-US" sz="2000" b="1" dirty="0"/>
              <a:t> can be used to measure a whole series of other electromagnetic processes like for example </a:t>
            </a:r>
            <a:r>
              <a:rPr lang="en-US" sz="2000" b="1" dirty="0" err="1"/>
              <a:t>Drell</a:t>
            </a:r>
            <a:r>
              <a:rPr lang="en-US" sz="2000" b="1" dirty="0"/>
              <a:t>-Yan in order to get access to the transverse spin structure functions.</a:t>
            </a:r>
          </a:p>
          <a:p>
            <a:r>
              <a:rPr lang="en-US" sz="2000" b="1" dirty="0"/>
              <a:t>S</a:t>
            </a:r>
            <a:r>
              <a:rPr lang="en-US" sz="2000" b="1" dirty="0" smtClean="0"/>
              <a:t>tudy </a:t>
            </a:r>
            <a:r>
              <a:rPr lang="en-US" sz="2000" b="1" dirty="0"/>
              <a:t>hyper-nuclei (including - double) and charm-nuclei, when the strange (one or two) or charmed particle "implanted" into the nuclei instead of the usual </a:t>
            </a:r>
            <a:r>
              <a:rPr lang="en-US" sz="2000" b="1" dirty="0" smtClean="0"/>
              <a:t>nucleon</a:t>
            </a:r>
          </a:p>
          <a:p>
            <a:r>
              <a:rPr lang="en-US" sz="2000" b="1" dirty="0" smtClean="0"/>
              <a:t>Hadrons in nuclear matter</a:t>
            </a:r>
          </a:p>
        </p:txBody>
      </p:sp>
    </p:spTree>
    <p:extLst>
      <p:ext uri="{BB962C8B-B14F-4D97-AF65-F5344CB8AC3E}">
        <p14:creationId xmlns:p14="http://schemas.microsoft.com/office/powerpoint/2010/main" val="31648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46</a:t>
            </a:fld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89" y="188640"/>
            <a:ext cx="850887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1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24800" cy="1224136"/>
          </a:xfrm>
        </p:spPr>
        <p:txBody>
          <a:bodyPr/>
          <a:lstStyle/>
          <a:p>
            <a:r>
              <a:rPr lang="en-US" dirty="0" smtClean="0"/>
              <a:t>Expected mass shift in nuclear matter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47</a:t>
            </a:fld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8761169" cy="186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8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detector requirements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Mochalov,  PANIC 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5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493096"/>
          </a:xfrm>
        </p:spPr>
        <p:txBody>
          <a:bodyPr>
            <a:normAutofit fontScale="85000" lnSpcReduction="10000"/>
          </a:bodyPr>
          <a:lstStyle/>
          <a:p>
            <a:pPr lvl="0">
              <a:buClr>
                <a:srgbClr val="DC9E1F"/>
              </a:buClr>
              <a:defRPr/>
            </a:pPr>
            <a:r>
              <a:rPr lang="en-US" sz="2400" b="1" spc="0" dirty="0">
                <a:solidFill>
                  <a:srgbClr val="FFFFFF"/>
                </a:solidFill>
                <a:cs typeface="Arial" charset="0"/>
              </a:rPr>
              <a:t>Capability to detect events with high rate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(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up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to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2</a:t>
            </a:r>
            <a:r>
              <a:rPr lang="it-IT" sz="2400" b="1" spc="0" dirty="0">
                <a:solidFill>
                  <a:srgbClr val="FFFFFF"/>
                </a:solidFill>
                <a:cs typeface="Arial" charset="0"/>
                <a:sym typeface="Symbol" pitchFamily="18" charset="2"/>
              </a:rPr>
              <a:t> · 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10</a:t>
            </a:r>
            <a:r>
              <a:rPr lang="de-DE" sz="2400" b="1" spc="0" baseline="30000" dirty="0">
                <a:solidFill>
                  <a:srgbClr val="FFFFFF"/>
                </a:solidFill>
                <a:cs typeface="Arial" charset="0"/>
              </a:rPr>
              <a:t>7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s</a:t>
            </a:r>
            <a:r>
              <a:rPr lang="de-DE" sz="2400" b="1" spc="0" baseline="30000" dirty="0">
                <a:solidFill>
                  <a:srgbClr val="FFFFFF"/>
                </a:solidFill>
                <a:cs typeface="Arial" charset="0"/>
              </a:rPr>
              <a:t>-1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interactions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) </a:t>
            </a:r>
            <a:endParaRPr lang="en-US" sz="2400" b="1" spc="0" dirty="0">
              <a:solidFill>
                <a:srgbClr val="FFFFFF"/>
              </a:solidFill>
              <a:cs typeface="Times New Roman" charset="0"/>
            </a:endParaRPr>
          </a:p>
          <a:p>
            <a:pPr lvl="0">
              <a:buClr>
                <a:srgbClr val="DC9E1F"/>
              </a:buClr>
              <a:defRPr/>
            </a:pP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Nearly 4</a:t>
            </a:r>
            <a:r>
              <a:rPr lang="el-GR" sz="2400" b="1" spc="0" dirty="0">
                <a:solidFill>
                  <a:srgbClr val="FFFFFF"/>
                </a:solidFill>
                <a:cs typeface="Times New Roman" charset="0"/>
              </a:rPr>
              <a:t>π</a:t>
            </a: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 solid angle for large acceptance and PWA</a:t>
            </a:r>
          </a:p>
          <a:p>
            <a:pPr lvl="0">
              <a:buClr>
                <a:srgbClr val="DC9E1F"/>
              </a:buClr>
              <a:defRPr/>
            </a:pP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p</a:t>
            </a:r>
            <a:r>
              <a:rPr lang="en-US" sz="2400" b="1" spc="0" baseline="30000" dirty="0">
                <a:solidFill>
                  <a:srgbClr val="FFFFFF"/>
                </a:solidFill>
                <a:cs typeface="Arial"/>
              </a:rPr>
              <a:t>±</a:t>
            </a: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, K</a:t>
            </a:r>
            <a:r>
              <a:rPr lang="en-US" sz="2400" b="1" spc="0" baseline="30000" dirty="0">
                <a:solidFill>
                  <a:srgbClr val="FFFFFF"/>
                </a:solidFill>
                <a:cs typeface="Arial"/>
              </a:rPr>
              <a:t>±</a:t>
            </a: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, p</a:t>
            </a:r>
            <a:r>
              <a:rPr lang="en-US" sz="2400" b="1" spc="0" baseline="30000" dirty="0">
                <a:solidFill>
                  <a:srgbClr val="FFFFFF"/>
                </a:solidFill>
                <a:cs typeface="Arial"/>
              </a:rPr>
              <a:t>±</a:t>
            </a: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, e</a:t>
            </a:r>
            <a:r>
              <a:rPr lang="en-US" sz="2400" b="1" spc="0" baseline="30000" dirty="0">
                <a:solidFill>
                  <a:srgbClr val="FFFFFF"/>
                </a:solidFill>
                <a:cs typeface="Arial"/>
              </a:rPr>
              <a:t>±</a:t>
            </a: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, </a:t>
            </a:r>
            <a:r>
              <a:rPr lang="el-GR" sz="2400" b="1" spc="0" dirty="0">
                <a:solidFill>
                  <a:srgbClr val="FFFFFF"/>
                </a:solidFill>
                <a:cs typeface="Times New Roman" charset="0"/>
              </a:rPr>
              <a:t>μ</a:t>
            </a:r>
            <a:r>
              <a:rPr lang="en-US" sz="2400" b="1" spc="0" baseline="30000" dirty="0">
                <a:solidFill>
                  <a:srgbClr val="FFFFFF"/>
                </a:solidFill>
                <a:cs typeface="Times New Roman" charset="0"/>
              </a:rPr>
              <a:t>±</a:t>
            </a: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, </a:t>
            </a:r>
            <a:r>
              <a:rPr lang="el-GR" sz="2400" b="1" spc="0" dirty="0">
                <a:solidFill>
                  <a:srgbClr val="FFFFFF"/>
                </a:solidFill>
                <a:cs typeface="Times New Roman" charset="0"/>
              </a:rPr>
              <a:t>γ</a:t>
            </a: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  identification</a:t>
            </a:r>
          </a:p>
          <a:p>
            <a:pPr lvl="0">
              <a:buClr>
                <a:srgbClr val="DC9E1F"/>
              </a:buClr>
              <a:defRPr/>
            </a:pPr>
            <a:r>
              <a:rPr lang="en-US" sz="2400" b="1" spc="0" dirty="0">
                <a:solidFill>
                  <a:srgbClr val="FFFFFF"/>
                </a:solidFill>
                <a:cs typeface="Times New Roman" charset="0"/>
              </a:rPr>
              <a:t>Displaced vertex detection – </a:t>
            </a:r>
            <a:r>
              <a:rPr lang="en-US" sz="2400" b="1" spc="0" dirty="0">
                <a:solidFill>
                  <a:srgbClr val="FFFFFF"/>
                </a:solidFill>
                <a:cs typeface="Arial" charset="0"/>
              </a:rPr>
              <a:t>vertex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information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for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 D, K</a:t>
            </a:r>
            <a:r>
              <a:rPr lang="en-US" sz="2400" b="1" spc="0" baseline="-25000" dirty="0">
                <a:solidFill>
                  <a:srgbClr val="FFFFFF"/>
                </a:solidFill>
                <a:cs typeface="Arial" charset="0"/>
              </a:rPr>
              <a:t>S,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l-GR" sz="2400" b="1" spc="0" dirty="0">
                <a:solidFill>
                  <a:srgbClr val="FFFFFF"/>
                </a:solidFill>
                <a:cs typeface="Arial" charset="0"/>
                <a:sym typeface="Symbol" pitchFamily="18" charset="2"/>
              </a:rPr>
              <a:t></a:t>
            </a:r>
            <a:r>
              <a:rPr lang="it-IT" sz="2400" b="1" spc="0" dirty="0">
                <a:solidFill>
                  <a:srgbClr val="FFFFFF"/>
                </a:solidFill>
                <a:cs typeface="Arial" charset="0"/>
                <a:sym typeface="Symbol" pitchFamily="18" charset="2"/>
              </a:rPr>
              <a:t>, </a:t>
            </a:r>
            <a:r>
              <a:rPr lang="el-GR" sz="2400" b="1" spc="0" dirty="0">
                <a:solidFill>
                  <a:srgbClr val="FFFFFF"/>
                </a:solidFill>
                <a:cs typeface="Arial" charset="0"/>
                <a:sym typeface="Symbol" pitchFamily="18" charset="2"/>
              </a:rPr>
              <a:t>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(c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  <a:sym typeface="Symbol" pitchFamily="18" charset="2"/>
              </a:rPr>
              <a:t>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= 317 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  <a:sym typeface="Symbol" pitchFamily="18" charset="2"/>
              </a:rPr>
              <a:t>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m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for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D</a:t>
            </a:r>
            <a:r>
              <a:rPr lang="de-DE" sz="2400" b="1" spc="0" baseline="30000" dirty="0">
                <a:solidFill>
                  <a:srgbClr val="FFFFFF"/>
                </a:solidFill>
                <a:cs typeface="Arial" charset="0"/>
              </a:rPr>
              <a:t>±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)</a:t>
            </a:r>
            <a:endParaRPr lang="en-US" sz="2400" b="1" spc="0" dirty="0">
              <a:solidFill>
                <a:srgbClr val="FFFFFF"/>
              </a:solidFill>
              <a:cs typeface="Times New Roman" charset="0"/>
            </a:endParaRPr>
          </a:p>
          <a:p>
            <a:pPr lvl="0">
              <a:buClr>
                <a:srgbClr val="DC9E1F"/>
              </a:buClr>
              <a:defRPr/>
            </a:pP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Photon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detection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from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10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MeV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to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10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GeV</a:t>
            </a:r>
            <a:endParaRPr lang="de-DE" sz="2400" b="1" spc="0" dirty="0">
              <a:solidFill>
                <a:srgbClr val="FFFFFF"/>
              </a:solidFill>
              <a:cs typeface="Arial" charset="0"/>
            </a:endParaRPr>
          </a:p>
          <a:p>
            <a:r>
              <a:rPr lang="en-US" sz="2400" b="1" spc="0" dirty="0">
                <a:solidFill>
                  <a:srgbClr val="FFFFFF"/>
                </a:solidFill>
                <a:cs typeface="Arial" charset="0"/>
              </a:rPr>
              <a:t>E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fficient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event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selection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&amp; </a:t>
            </a:r>
            <a:r>
              <a:rPr lang="en-US" sz="2400" b="1" spc="0" dirty="0">
                <a:solidFill>
                  <a:srgbClr val="FFFFFF"/>
                </a:solidFill>
                <a:cs typeface="Arial" charset="0"/>
              </a:rPr>
              <a:t>g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ood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>
                <a:solidFill>
                  <a:srgbClr val="FFFFFF"/>
                </a:solidFill>
                <a:cs typeface="Arial" charset="0"/>
              </a:rPr>
              <a:t>momentum</a:t>
            </a:r>
            <a:r>
              <a:rPr lang="de-DE" sz="2400" b="1" spc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2400" b="1" spc="0" dirty="0" err="1" smtClean="0">
                <a:solidFill>
                  <a:srgbClr val="FFFFFF"/>
                </a:solidFill>
                <a:cs typeface="Arial" charset="0"/>
              </a:rPr>
              <a:t>resolution</a:t>
            </a:r>
            <a:endParaRPr lang="en-US" sz="2400" b="1" dirty="0"/>
          </a:p>
          <a:p>
            <a:r>
              <a:rPr lang="en-US" sz="2400" b="1" dirty="0" smtClean="0"/>
              <a:t>Self-triggered </a:t>
            </a:r>
            <a:r>
              <a:rPr lang="en-US" sz="2400" b="1" dirty="0"/>
              <a:t>electronics</a:t>
            </a:r>
          </a:p>
          <a:p>
            <a:r>
              <a:rPr lang="en-US" sz="2400" b="1" dirty="0" smtClean="0"/>
              <a:t>Free </a:t>
            </a:r>
            <a:r>
              <a:rPr lang="en-US" sz="2400" b="1" dirty="0"/>
              <a:t>streaming data</a:t>
            </a:r>
          </a:p>
          <a:p>
            <a:r>
              <a:rPr lang="en-US" sz="2400" b="1" dirty="0" smtClean="0"/>
              <a:t>20 </a:t>
            </a:r>
            <a:r>
              <a:rPr lang="en-US" sz="2400" b="1" dirty="0"/>
              <a:t>MHz interaction rate</a:t>
            </a:r>
          </a:p>
          <a:p>
            <a:r>
              <a:rPr lang="en-US" sz="2400" b="1" dirty="0" smtClean="0"/>
              <a:t>Complete </a:t>
            </a:r>
            <a:r>
              <a:rPr lang="en-US" sz="2400" b="1" dirty="0"/>
              <a:t>real-time event reconstruction</a:t>
            </a:r>
            <a:endParaRPr lang="de-DE" sz="2400" b="1" spc="0" dirty="0">
              <a:solidFill>
                <a:srgbClr val="FFFFFF"/>
              </a:solidFill>
              <a:cs typeface="Arial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5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6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09600" y="1268760"/>
                <a:ext cx="3733800" cy="456041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1800" b="1" dirty="0" smtClean="0"/>
                  <a:t>Possibility to produce directly all quantum numbers (only J</a:t>
                </a:r>
                <a:r>
                  <a:rPr lang="en-US" sz="1800" b="1" baseline="30000" dirty="0" smtClean="0"/>
                  <a:t>PC</a:t>
                </a:r>
                <a:r>
                  <a:rPr lang="en-US" sz="1800" b="1" dirty="0" smtClean="0"/>
                  <a:t>=1</a:t>
                </a:r>
                <a:r>
                  <a:rPr lang="en-US" sz="1800" b="1" baseline="30000" dirty="0" smtClean="0"/>
                  <a:t>--</a:t>
                </a:r>
                <a:r>
                  <a:rPr lang="en-US" sz="1800" b="1" dirty="0" smtClean="0"/>
                  <a:t> are allowed in direct production at </a:t>
                </a:r>
                <a:r>
                  <a:rPr lang="en-US" sz="1800" b="1" dirty="0" err="1" smtClean="0"/>
                  <a:t>e</a:t>
                </a:r>
                <a:r>
                  <a:rPr lang="en-US" sz="1800" b="1" baseline="30000" dirty="0" err="1" smtClean="0"/>
                  <a:t>+</a:t>
                </a:r>
                <a:r>
                  <a:rPr lang="en-US" sz="1800" b="1" dirty="0" err="1" smtClean="0"/>
                  <a:t>e</a:t>
                </a:r>
                <a:r>
                  <a:rPr lang="en-US" sz="1800" b="1" baseline="30000" dirty="0" smtClean="0"/>
                  <a:t>-</a:t>
                </a:r>
                <a:r>
                  <a:rPr lang="en-US" sz="1800" b="1" dirty="0" smtClean="0"/>
                  <a:t> colliders)</a:t>
                </a:r>
                <a:r>
                  <a:rPr lang="en-US" dirty="0" smtClean="0"/>
                  <a:t>.</a:t>
                </a:r>
              </a:p>
              <a:p>
                <a:r>
                  <a:rPr lang="en-US" sz="1800" b="1" dirty="0" smtClean="0"/>
                  <a:t>In </a:t>
                </a:r>
                <a:r>
                  <a:rPr lang="en-US" sz="1800" b="1" dirty="0"/>
                  <a:t>the formation mode, masses and widths will be measured very accurately. </a:t>
                </a:r>
                <a:r>
                  <a:rPr lang="en-US" sz="1800" b="1" dirty="0" smtClean="0"/>
                  <a:t>The accuracy of mass and width measurements depends </a:t>
                </a:r>
                <a:r>
                  <a:rPr lang="en-US" sz="1800" b="1" dirty="0">
                    <a:solidFill>
                      <a:srgbClr val="95F5AE"/>
                    </a:solidFill>
                  </a:rPr>
                  <a:t>only on the beam </a:t>
                </a:r>
                <a:r>
                  <a:rPr lang="en-US" sz="1800" b="1" dirty="0"/>
                  <a:t>parameters, not on the detector </a:t>
                </a:r>
                <a:r>
                  <a:rPr lang="en-US" sz="1800" b="1" dirty="0" smtClean="0"/>
                  <a:t>resolution. Detector characteristics are important for selection of a </a:t>
                </a:r>
                <a:r>
                  <a:rPr lang="en-US" sz="1800" b="1" dirty="0"/>
                  <a:t>given final </a:t>
                </a:r>
                <a:r>
                  <a:rPr lang="en-US" sz="1800" b="1" dirty="0" smtClean="0"/>
                  <a:t>state and background suppression</a:t>
                </a:r>
                <a:endParaRPr lang="en-US" sz="1800" b="1" dirty="0"/>
              </a:p>
              <a:p>
                <a:r>
                  <a:rPr lang="en-US" sz="1800" b="1" dirty="0">
                    <a:solidFill>
                      <a:srgbClr val="FFC000"/>
                    </a:solidFill>
                  </a:rPr>
                  <a:t>Typical resolution: </a:t>
                </a:r>
              </a:p>
              <a:p>
                <a:pPr marL="0" indent="0">
                  <a:buNone/>
                </a:pPr>
                <a:r>
                  <a:rPr lang="en-US" sz="1800" b="1" dirty="0"/>
                  <a:t>	</a:t>
                </a:r>
                <a:r>
                  <a:rPr lang="en-US" sz="1800" b="1" dirty="0" err="1"/>
                  <a:t>e+e</a:t>
                </a:r>
                <a:r>
                  <a:rPr lang="en-US" sz="1800" b="1" dirty="0"/>
                  <a:t>- Crystal Ball: ~ 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10 MeV</a:t>
                </a:r>
              </a:p>
              <a:p>
                <a:pPr marL="0" indent="0">
                  <a:buNone/>
                </a:pPr>
                <a:r>
                  <a:rPr lang="en-US" sz="1800" b="1" dirty="0"/>
                  <a:t>	</a:t>
                </a:r>
                <a:r>
                  <a:rPr lang="it-IT" sz="1800" b="1" spc="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1800" b="1" i="1" spc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800" b="1" i="1" spc="0">
                            <a:solidFill>
                              <a:srgbClr val="FFFFFF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1800" b="1" dirty="0" smtClean="0"/>
                  <a:t>p </a:t>
                </a:r>
                <a:r>
                  <a:rPr lang="en-US" sz="1800" b="1" dirty="0" err="1"/>
                  <a:t>Fermilab</a:t>
                </a:r>
                <a:r>
                  <a:rPr lang="en-US" sz="1800" b="1" dirty="0"/>
                  <a:t>: </a:t>
                </a:r>
                <a:r>
                  <a:rPr lang="en-US" sz="1800" b="1" dirty="0">
                    <a:solidFill>
                      <a:srgbClr val="95F5AE"/>
                    </a:solidFill>
                  </a:rPr>
                  <a:t>240 </a:t>
                </a:r>
                <a:r>
                  <a:rPr lang="en-US" sz="1800" b="1" dirty="0" err="1">
                    <a:solidFill>
                      <a:srgbClr val="95F5AE"/>
                    </a:solidFill>
                  </a:rPr>
                  <a:t>keV</a:t>
                </a:r>
                <a:endParaRPr lang="en-US" sz="1800" b="1" dirty="0">
                  <a:solidFill>
                    <a:srgbClr val="95F5AE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/>
                  <a:t>	</a:t>
                </a:r>
                <a:r>
                  <a:rPr lang="it-IT" sz="1800" b="1" spc="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1800" b="1" i="1" spc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1800" b="1" i="1" spc="0">
                            <a:solidFill>
                              <a:srgbClr val="FFFFFF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1800" b="1" dirty="0" smtClean="0"/>
                  <a:t>p </a:t>
                </a:r>
                <a:r>
                  <a:rPr lang="en-US" sz="1800" b="1" dirty="0"/>
                  <a:t>PANDA: ~</a:t>
                </a:r>
                <a:r>
                  <a:rPr lang="en-US" sz="1800" b="1" dirty="0">
                    <a:solidFill>
                      <a:srgbClr val="95F5AE"/>
                    </a:solidFill>
                  </a:rPr>
                  <a:t>30-100 </a:t>
                </a:r>
                <a:r>
                  <a:rPr lang="en-US" sz="1800" b="1" dirty="0" err="1">
                    <a:solidFill>
                      <a:srgbClr val="95F5AE"/>
                    </a:solidFill>
                  </a:rPr>
                  <a:t>keV</a:t>
                </a:r>
                <a:endParaRPr lang="ru-RU" sz="1800" b="1" dirty="0">
                  <a:solidFill>
                    <a:srgbClr val="95F5AE"/>
                  </a:solidFill>
                </a:endParaRPr>
              </a:p>
            </p:txBody>
          </p:sp>
        </mc:Choice>
        <mc:Fallback xmlns="">
          <p:sp>
            <p:nvSpPr>
              <p:cNvPr id="7" name="Объект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09600" y="1268760"/>
                <a:ext cx="3733800" cy="4560416"/>
              </a:xfrm>
              <a:blipFill rotWithShape="1">
                <a:blip r:embed="rId2"/>
                <a:stretch>
                  <a:fillRect l="-653" t="-1604" r="-1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ADVANTAGES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6</a:t>
            </a:fld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16555"/>
            <a:ext cx="2701726" cy="209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83960"/>
            <a:ext cx="2736303" cy="211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12976"/>
            <a:ext cx="309721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7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Lattice QCD </a:t>
            </a:r>
            <a:r>
              <a:rPr lang="en-US" dirty="0" err="1" smtClean="0"/>
              <a:t>charmonium</a:t>
            </a:r>
            <a:r>
              <a:rPr lang="en-US" dirty="0" smtClean="0"/>
              <a:t> spectra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7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532859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5868144" y="1268760"/>
            <a:ext cx="2666256" cy="367485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lightest </a:t>
            </a:r>
            <a:r>
              <a:rPr lang="en-US" sz="2400" b="1" dirty="0" err="1" smtClean="0">
                <a:solidFill>
                  <a:srgbClr val="FF0000"/>
                </a:solidFill>
              </a:rPr>
              <a:t>supermultiplet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0000FF"/>
                </a:solidFill>
              </a:rPr>
              <a:t>first excited </a:t>
            </a:r>
            <a:r>
              <a:rPr lang="en-US" sz="2400" b="1" dirty="0" err="1" smtClean="0">
                <a:solidFill>
                  <a:srgbClr val="0000FF"/>
                </a:solidFill>
              </a:rPr>
              <a:t>supermultiplet</a:t>
            </a:r>
            <a:endParaRPr lang="en-US" sz="2400" b="1" dirty="0" smtClean="0">
              <a:solidFill>
                <a:srgbClr val="008100"/>
              </a:solidFill>
            </a:endParaRPr>
          </a:p>
          <a:p>
            <a:r>
              <a:rPr lang="en-US" sz="2400" b="1" dirty="0" smtClean="0">
                <a:solidFill>
                  <a:srgbClr val="008100"/>
                </a:solidFill>
              </a:rPr>
              <a:t>other </a:t>
            </a:r>
            <a:r>
              <a:rPr lang="en-US" sz="2400" b="1" dirty="0">
                <a:solidFill>
                  <a:srgbClr val="008100"/>
                </a:solidFill>
              </a:rPr>
              <a:t>states (cc</a:t>
            </a:r>
            <a:r>
              <a:rPr lang="en-US" sz="2400" b="1" dirty="0" smtClean="0">
                <a:solidFill>
                  <a:srgbClr val="008100"/>
                </a:solidFill>
              </a:rPr>
              <a:t>)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L</a:t>
            </a:r>
            <a:r>
              <a:rPr lang="en-US" b="1" dirty="0">
                <a:solidFill>
                  <a:schemeClr val="bg1"/>
                </a:solidFill>
              </a:rPr>
              <a:t>. Liu </a:t>
            </a:r>
            <a:r>
              <a:rPr lang="en-US" b="1" dirty="0" smtClean="0">
                <a:solidFill>
                  <a:schemeClr val="bg1"/>
                </a:solidFill>
              </a:rPr>
              <a:t>et al, </a:t>
            </a:r>
            <a:r>
              <a:rPr lang="en-US" b="1" dirty="0" err="1" smtClean="0">
                <a:solidFill>
                  <a:schemeClr val="bg1"/>
                </a:solidFill>
              </a:rPr>
              <a:t>arXiv</a:t>
            </a:r>
            <a:r>
              <a:rPr lang="en-US" b="1" dirty="0" smtClean="0">
                <a:solidFill>
                  <a:schemeClr val="bg1"/>
                </a:solidFill>
              </a:rPr>
              <a:t>: 1204.5425v1 </a:t>
            </a:r>
            <a:r>
              <a:rPr lang="en-US" b="1" dirty="0">
                <a:solidFill>
                  <a:schemeClr val="bg1"/>
                </a:solidFill>
              </a:rPr>
              <a:t>[</a:t>
            </a:r>
            <a:r>
              <a:rPr lang="en-US" b="1" dirty="0" err="1">
                <a:solidFill>
                  <a:schemeClr val="bg1"/>
                </a:solidFill>
              </a:rPr>
              <a:t>hep-ph</a:t>
            </a:r>
            <a:r>
              <a:rPr lang="en-US" b="1" dirty="0">
                <a:solidFill>
                  <a:schemeClr val="bg1"/>
                </a:solidFill>
              </a:rPr>
              <a:t>]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1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283968" y="1268760"/>
            <a:ext cx="4536504" cy="444624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j-lt"/>
              </a:rPr>
              <a:t>All </a:t>
            </a:r>
            <a:r>
              <a:rPr lang="en-US" sz="2000" dirty="0" err="1">
                <a:solidFill>
                  <a:srgbClr val="FFFF00"/>
                </a:solidFill>
                <a:latin typeface="+mj-lt"/>
              </a:rPr>
              <a:t>charmonium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 states below open charm threshold </a:t>
            </a:r>
            <a:r>
              <a:rPr lang="en-US" sz="2000" dirty="0" smtClean="0">
                <a:solidFill>
                  <a:srgbClr val="FFFF00"/>
                </a:solidFill>
                <a:latin typeface="+mj-lt"/>
              </a:rPr>
              <a:t>are observed 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r>
              <a:rPr lang="en-US" sz="2000" dirty="0">
                <a:solidFill>
                  <a:srgbClr val="FFFF00"/>
                </a:solidFill>
                <a:latin typeface="+mj-lt"/>
              </a:rPr>
              <a:t>All </a:t>
            </a:r>
            <a:r>
              <a:rPr lang="en-US" sz="2000" dirty="0" err="1">
                <a:solidFill>
                  <a:srgbClr val="FFFF00"/>
                </a:solidFill>
                <a:latin typeface="+mj-lt"/>
              </a:rPr>
              <a:t>charmonium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 1</a:t>
            </a:r>
            <a:r>
              <a:rPr lang="en-US" sz="2000" baseline="30000" dirty="0">
                <a:solidFill>
                  <a:srgbClr val="FFFF00"/>
                </a:solidFill>
                <a:latin typeface="+mj-lt"/>
              </a:rPr>
              <a:t>-- 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states </a:t>
            </a:r>
            <a:r>
              <a:rPr lang="en-US" sz="2000" dirty="0" smtClean="0">
                <a:solidFill>
                  <a:srgbClr val="FFFF00"/>
                </a:solidFill>
                <a:latin typeface="+mj-lt"/>
              </a:rPr>
              <a:t>are observed 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Above open charm threshold: </a:t>
            </a:r>
            <a:endParaRPr lang="en-US" sz="2000" dirty="0" smtClean="0">
              <a:latin typeface="+mj-lt"/>
            </a:endParaRPr>
          </a:p>
          <a:p>
            <a:pPr lvl="1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+mj-lt"/>
              </a:rPr>
              <a:t>many 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expected states </a:t>
            </a: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+mj-lt"/>
              </a:rPr>
              <a:t>are not 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observed </a:t>
            </a:r>
            <a:endParaRPr lang="en-US" sz="2000" dirty="0" smtClean="0">
              <a:solidFill>
                <a:schemeClr val="tx1">
                  <a:lumMod val="65000"/>
                </a:schemeClr>
              </a:solidFill>
              <a:latin typeface="+mj-lt"/>
            </a:endParaRPr>
          </a:p>
          <a:p>
            <a:pPr lvl="1"/>
            <a:r>
              <a:rPr lang="en-US" sz="2000" dirty="0" smtClean="0">
                <a:solidFill>
                  <a:srgbClr val="FF5D5D"/>
                </a:solidFill>
                <a:latin typeface="+mj-lt"/>
              </a:rPr>
              <a:t>many </a:t>
            </a:r>
            <a:r>
              <a:rPr lang="en-US" sz="2000" dirty="0">
                <a:solidFill>
                  <a:srgbClr val="FF5D5D"/>
                </a:solidFill>
                <a:latin typeface="+mj-lt"/>
              </a:rPr>
              <a:t>unexpected </a:t>
            </a:r>
            <a:r>
              <a:rPr lang="en-US" sz="2000" dirty="0" smtClean="0">
                <a:solidFill>
                  <a:srgbClr val="FF5D5D"/>
                </a:solidFill>
                <a:latin typeface="+mj-lt"/>
              </a:rPr>
              <a:t>ones are observed </a:t>
            </a:r>
            <a:endParaRPr lang="en-US" sz="2000" dirty="0">
              <a:solidFill>
                <a:srgbClr val="FF5D5D"/>
              </a:solidFill>
              <a:latin typeface="+mj-lt"/>
            </a:endParaRPr>
          </a:p>
          <a:p>
            <a:r>
              <a:rPr lang="en-US" sz="2000" dirty="0">
                <a:latin typeface="+mj-lt"/>
              </a:rPr>
              <a:t>S</a:t>
            </a:r>
            <a:r>
              <a:rPr lang="en-US" sz="2000" dirty="0" smtClean="0">
                <a:latin typeface="+mj-lt"/>
              </a:rPr>
              <a:t>tates </a:t>
            </a:r>
            <a:r>
              <a:rPr lang="en-US" sz="2000" dirty="0">
                <a:latin typeface="+mj-lt"/>
              </a:rPr>
              <a:t>with high angular momentum predicted in potential models (</a:t>
            </a:r>
            <a:r>
              <a:rPr lang="en-US" sz="2000" dirty="0" smtClean="0">
                <a:latin typeface="+mj-lt"/>
              </a:rPr>
              <a:t>J&gt;3) have to be verified for theory’s confirmation(?).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Suppressed at B factories, </a:t>
            </a:r>
            <a:r>
              <a:rPr lang="en-US" sz="2000" dirty="0" smtClean="0">
                <a:latin typeface="+mj-lt"/>
              </a:rPr>
              <a:t>they may be observed at </a:t>
            </a:r>
            <a:r>
              <a:rPr lang="en-US" sz="2000" dirty="0">
                <a:latin typeface="+mj-lt"/>
              </a:rPr>
              <a:t>PANDA</a:t>
            </a:r>
            <a:endParaRPr lang="ru-RU" sz="2000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Charm spectroscopy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80" y="1268413"/>
            <a:ext cx="3110040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3733800" cy="5112568"/>
          </a:xfrm>
        </p:spPr>
        <p:txBody>
          <a:bodyPr>
            <a:noAutofit/>
          </a:bodyPr>
          <a:lstStyle/>
          <a:p>
            <a:pPr marL="0" lvl="0" indent="0">
              <a:buClr>
                <a:srgbClr val="DC9E1F"/>
              </a:buClr>
              <a:buNone/>
            </a:pPr>
            <a:r>
              <a:rPr lang="en-US" sz="2200" dirty="0">
                <a:solidFill>
                  <a:srgbClr val="FFFFFF"/>
                </a:solidFill>
              </a:rPr>
              <a:t>The </a:t>
            </a:r>
            <a:r>
              <a:rPr lang="en-US" sz="2200" dirty="0" err="1">
                <a:solidFill>
                  <a:srgbClr val="FFFFFF"/>
                </a:solidFill>
              </a:rPr>
              <a:t>h’</a:t>
            </a:r>
            <a:r>
              <a:rPr lang="en-US" sz="2200" baseline="-25000" dirty="0" err="1">
                <a:solidFill>
                  <a:srgbClr val="FFFFFF"/>
                </a:solidFill>
              </a:rPr>
              <a:t>c</a:t>
            </a:r>
            <a:r>
              <a:rPr lang="en-US" sz="2200" dirty="0">
                <a:solidFill>
                  <a:srgbClr val="FFFFFF"/>
                </a:solidFill>
              </a:rPr>
              <a:t> (n=2, </a:t>
            </a:r>
            <a:r>
              <a:rPr lang="en-US" sz="2200" baseline="30000" dirty="0">
                <a:solidFill>
                  <a:srgbClr val="FFFFFF"/>
                </a:solidFill>
              </a:rPr>
              <a:t>1</a:t>
            </a:r>
            <a:r>
              <a:rPr lang="en-US" sz="2200" dirty="0">
                <a:solidFill>
                  <a:srgbClr val="FFFFFF"/>
                </a:solidFill>
              </a:rPr>
              <a:t>P</a:t>
            </a:r>
            <a:r>
              <a:rPr lang="en-US" sz="2200" baseline="-25000" dirty="0">
                <a:solidFill>
                  <a:srgbClr val="FFFFFF"/>
                </a:solidFill>
              </a:rPr>
              <a:t>1</a:t>
            </a:r>
            <a:r>
              <a:rPr lang="en-US" sz="2200" dirty="0">
                <a:solidFill>
                  <a:srgbClr val="FFFFFF"/>
                </a:solidFill>
              </a:rPr>
              <a:t>, m=3934-3956 </a:t>
            </a:r>
            <a:r>
              <a:rPr lang="en-US" sz="2200" dirty="0" err="1">
                <a:solidFill>
                  <a:srgbClr val="FFFFFF"/>
                </a:solidFill>
              </a:rPr>
              <a:t>GeV</a:t>
            </a:r>
            <a:r>
              <a:rPr lang="en-US" sz="2200" dirty="0">
                <a:solidFill>
                  <a:srgbClr val="FFFFFF"/>
                </a:solidFill>
              </a:rPr>
              <a:t>) state with J</a:t>
            </a:r>
            <a:r>
              <a:rPr lang="en-US" sz="2200" baseline="30000" dirty="0">
                <a:solidFill>
                  <a:srgbClr val="FFFFFF"/>
                </a:solidFill>
              </a:rPr>
              <a:t>PC</a:t>
            </a:r>
            <a:r>
              <a:rPr lang="en-US" sz="2200" dirty="0">
                <a:solidFill>
                  <a:srgbClr val="FFFFFF"/>
                </a:solidFill>
              </a:rPr>
              <a:t>=0</a:t>
            </a:r>
            <a:r>
              <a:rPr lang="en-US" sz="2200" baseline="30000" dirty="0">
                <a:solidFill>
                  <a:srgbClr val="FFFFFF"/>
                </a:solidFill>
              </a:rPr>
              <a:t>−+</a:t>
            </a:r>
            <a:r>
              <a:rPr lang="en-US" sz="2200" dirty="0">
                <a:solidFill>
                  <a:srgbClr val="FFFFFF"/>
                </a:solidFill>
              </a:rPr>
              <a:t> is one of the yet unobserved states</a:t>
            </a:r>
          </a:p>
          <a:p>
            <a:pPr marL="0" lvl="0" indent="0">
              <a:buClr>
                <a:srgbClr val="DC9E1F"/>
              </a:buClr>
              <a:buNone/>
            </a:pPr>
            <a:r>
              <a:rPr lang="en-US" sz="2200" dirty="0" err="1">
                <a:solidFill>
                  <a:srgbClr val="FFFFFF"/>
                </a:solidFill>
              </a:rPr>
              <a:t>h</a:t>
            </a:r>
            <a:r>
              <a:rPr lang="en-US" sz="2200" baseline="-25000" dirty="0" err="1">
                <a:solidFill>
                  <a:srgbClr val="FFFFFF"/>
                </a:solidFill>
              </a:rPr>
              <a:t>c</a:t>
            </a:r>
            <a:r>
              <a:rPr lang="en-US" sz="2200" dirty="0">
                <a:solidFill>
                  <a:srgbClr val="FFFFFF"/>
                </a:solidFill>
              </a:rPr>
              <a:t> (n=1) was never observed in B decays, as 0 </a:t>
            </a:r>
            <a:r>
              <a:rPr lang="en-US" sz="2200" baseline="30000" dirty="0">
                <a:solidFill>
                  <a:srgbClr val="FFFFFF"/>
                </a:solidFill>
              </a:rPr>
              <a:t>−+</a:t>
            </a:r>
            <a:r>
              <a:rPr lang="en-US" sz="2200" dirty="0">
                <a:solidFill>
                  <a:srgbClr val="FFFFFF"/>
                </a:solidFill>
              </a:rPr>
              <a:t>→0 </a:t>
            </a:r>
            <a:r>
              <a:rPr lang="en-US" sz="2200" baseline="30000" dirty="0">
                <a:solidFill>
                  <a:srgbClr val="FFFFFF"/>
                </a:solidFill>
              </a:rPr>
              <a:t>−+</a:t>
            </a:r>
            <a:r>
              <a:rPr lang="en-US" sz="2200" dirty="0">
                <a:solidFill>
                  <a:srgbClr val="FFFFFF"/>
                </a:solidFill>
              </a:rPr>
              <a:t>1</a:t>
            </a:r>
            <a:r>
              <a:rPr lang="en-US" sz="2200" baseline="30000" dirty="0">
                <a:solidFill>
                  <a:srgbClr val="FFFFFF"/>
                </a:solidFill>
              </a:rPr>
              <a:t>+−</a:t>
            </a:r>
            <a:r>
              <a:rPr lang="en-US" sz="2200" dirty="0">
                <a:solidFill>
                  <a:srgbClr val="FFFFFF"/>
                </a:solidFill>
              </a:rPr>
              <a:t> is forbidden</a:t>
            </a:r>
          </a:p>
          <a:p>
            <a:pPr marL="0" lvl="0" indent="0">
              <a:buClr>
                <a:srgbClr val="DC9E1F"/>
              </a:buClr>
              <a:buNone/>
            </a:pPr>
            <a:r>
              <a:rPr lang="en-US" sz="2200" dirty="0" err="1">
                <a:solidFill>
                  <a:srgbClr val="FFFFFF"/>
                </a:solidFill>
              </a:rPr>
              <a:t>h</a:t>
            </a:r>
            <a:r>
              <a:rPr lang="en-US" sz="2200" baseline="-25000" dirty="0" err="1">
                <a:solidFill>
                  <a:srgbClr val="FFFFFF"/>
                </a:solidFill>
              </a:rPr>
              <a:t>c</a:t>
            </a:r>
            <a:r>
              <a:rPr lang="en-US" sz="2200" dirty="0">
                <a:solidFill>
                  <a:srgbClr val="FFFFFF"/>
                </a:solidFill>
              </a:rPr>
              <a:t> (n=1) was observed at CLEO and BESIII in the </a:t>
            </a:r>
            <a:r>
              <a:rPr lang="en-US" sz="2200" dirty="0" err="1">
                <a:solidFill>
                  <a:srgbClr val="FFFFFF"/>
                </a:solidFill>
              </a:rPr>
              <a:t>isospin</a:t>
            </a:r>
            <a:r>
              <a:rPr lang="en-US" sz="2200" dirty="0">
                <a:solidFill>
                  <a:srgbClr val="FFFFFF"/>
                </a:solidFill>
              </a:rPr>
              <a:t> violating decay </a:t>
            </a:r>
          </a:p>
          <a:p>
            <a:pPr marL="0" lvl="0" indent="0">
              <a:buClr>
                <a:srgbClr val="DC9E1F"/>
              </a:buClr>
              <a:buNone/>
            </a:pPr>
            <a:r>
              <a:rPr lang="en-US" sz="2200" dirty="0">
                <a:solidFill>
                  <a:srgbClr val="FFFFFF"/>
                </a:solidFill>
              </a:rPr>
              <a:t>ψ</a:t>
            </a:r>
            <a:r>
              <a:rPr lang="en-US" sz="2200" baseline="30000" dirty="0">
                <a:solidFill>
                  <a:srgbClr val="FFFFFF"/>
                </a:solidFill>
              </a:rPr>
              <a:t>0</a:t>
            </a:r>
            <a:r>
              <a:rPr lang="en-US" sz="2200" dirty="0">
                <a:solidFill>
                  <a:srgbClr val="FFFFFF"/>
                </a:solidFill>
              </a:rPr>
              <a:t>→</a:t>
            </a:r>
            <a:r>
              <a:rPr lang="en-US" sz="2200" dirty="0" smtClean="0">
                <a:solidFill>
                  <a:srgbClr val="FFFFFF"/>
                </a:solidFill>
              </a:rPr>
              <a:t>h</a:t>
            </a:r>
            <a:r>
              <a:rPr lang="en-US" sz="2200" baseline="-25000" dirty="0" smtClean="0">
                <a:solidFill>
                  <a:srgbClr val="FFFFFF"/>
                </a:solidFill>
              </a:rPr>
              <a:t>c</a:t>
            </a:r>
            <a:r>
              <a:rPr lang="en-US" sz="2200" dirty="0" smtClean="0">
                <a:solidFill>
                  <a:srgbClr val="FFFFFF"/>
                </a:solidFill>
              </a:rPr>
              <a:t>π</a:t>
            </a:r>
            <a:r>
              <a:rPr lang="en-US" sz="2200" baseline="30000" dirty="0" smtClean="0">
                <a:solidFill>
                  <a:srgbClr val="FFFFFF"/>
                </a:solidFill>
              </a:rPr>
              <a:t>0 </a:t>
            </a:r>
          </a:p>
          <a:p>
            <a:pPr marL="0" lvl="0" indent="0">
              <a:buClr>
                <a:srgbClr val="DC9E1F"/>
              </a:buClr>
              <a:buNone/>
            </a:pPr>
            <a:r>
              <a:rPr lang="en-US" sz="2200" dirty="0" smtClean="0"/>
              <a:t>MC </a:t>
            </a:r>
            <a:r>
              <a:rPr lang="en-US" sz="2200" dirty="0"/>
              <a:t>simulations were performed for the </a:t>
            </a:r>
            <a:r>
              <a:rPr lang="en-US" sz="2200" dirty="0" smtClean="0"/>
              <a:t>decay p(bar)p→ (π+π−</a:t>
            </a:r>
            <a:r>
              <a:rPr lang="en-US" sz="2200" dirty="0"/>
              <a:t>)</a:t>
            </a:r>
            <a:r>
              <a:rPr lang="en-US" sz="2200" dirty="0" err="1" smtClean="0"/>
              <a:t>recoil+h’</a:t>
            </a:r>
            <a:r>
              <a:rPr lang="en-US" sz="2200" baseline="-25000" dirty="0" err="1" smtClean="0"/>
              <a:t>c</a:t>
            </a:r>
            <a:endParaRPr lang="ru-RU" sz="2200" baseline="-25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of high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9</a:t>
            </a:fld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28.08.2014</a:t>
            </a:r>
            <a:endParaRPr lang="en-US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3"/>
            <a:ext cx="5087457" cy="358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1124744"/>
            <a:ext cx="489654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54577" y="6021288"/>
            <a:ext cx="397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arXiV:1311.7597 [</a:t>
            </a:r>
            <a:r>
              <a:rPr lang="en-US" dirty="0" err="1" smtClean="0">
                <a:solidFill>
                  <a:srgbClr val="FFC000"/>
                </a:solidFill>
              </a:rPr>
              <a:t>hep</a:t>
            </a:r>
            <a:r>
              <a:rPr lang="en-US" dirty="0" smtClean="0">
                <a:solidFill>
                  <a:srgbClr val="FFC000"/>
                </a:solidFill>
              </a:rPr>
              <a:t>-ex]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5" y="4797152"/>
            <a:ext cx="4896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Cross-section simulation 4.5 </a:t>
            </a:r>
            <a:r>
              <a:rPr lang="en-US" sz="2200" dirty="0" err="1" smtClean="0"/>
              <a:t>nb</a:t>
            </a:r>
            <a:r>
              <a:rPr lang="en-US" sz="2200" dirty="0" smtClean="0"/>
              <a:t> for </a:t>
            </a:r>
            <a:r>
              <a:rPr lang="en-US" sz="2200" dirty="0" err="1" smtClean="0"/>
              <a:t>h’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50 </a:t>
            </a:r>
            <a:r>
              <a:rPr lang="en-US" sz="2200" dirty="0" err="1" smtClean="0"/>
              <a:t>nb</a:t>
            </a:r>
            <a:r>
              <a:rPr lang="en-US" sz="2200" dirty="0" smtClean="0"/>
              <a:t> for X(3872)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44008" y="1484784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S. Lange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7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13188</TotalTime>
  <Words>2134</Words>
  <Application>Microsoft Office PowerPoint</Application>
  <PresentationFormat>Экран (4:3)</PresentationFormat>
  <Paragraphs>302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Горизонт</vt:lpstr>
      <vt:lpstr>Study of hadron properties at PANDA</vt:lpstr>
      <vt:lpstr>content</vt:lpstr>
      <vt:lpstr>FAIR facility</vt:lpstr>
      <vt:lpstr>FAIR facility</vt:lpstr>
      <vt:lpstr>Main detector requirements</vt:lpstr>
      <vt:lpstr>PANDA ADVANTAGES</vt:lpstr>
      <vt:lpstr>Lattice QCD charmonium spectra</vt:lpstr>
      <vt:lpstr>Charm spectroscopy</vt:lpstr>
      <vt:lpstr>Study of high </vt:lpstr>
      <vt:lpstr>Radiative Cascade for 3F4 (= 2S+1LJ ) cc state</vt:lpstr>
      <vt:lpstr>X (3872) puzzle</vt:lpstr>
      <vt:lpstr>Scanning of D-states</vt:lpstr>
      <vt:lpstr>Challenges in DS meson spectroscopy</vt:lpstr>
      <vt:lpstr>Exotic states study</vt:lpstr>
      <vt:lpstr>GluEballs</vt:lpstr>
      <vt:lpstr>Light sector exotics</vt:lpstr>
      <vt:lpstr>Light quark sector - Isospin breaking study</vt:lpstr>
      <vt:lpstr>Hyperon-anti-hyperon production</vt:lpstr>
      <vt:lpstr>Exclusive double hyperon study</vt:lpstr>
      <vt:lpstr>Презентация PowerPoint</vt:lpstr>
      <vt:lpstr>Physics beyond the theme of the Talk</vt:lpstr>
      <vt:lpstr>SUMMARY</vt:lpstr>
      <vt:lpstr>PANDA TEAM</vt:lpstr>
      <vt:lpstr>BACKUP slides</vt:lpstr>
      <vt:lpstr>PANDA DETECTOR</vt:lpstr>
      <vt:lpstr>Презентация PowerPoint</vt:lpstr>
      <vt:lpstr>PANDA tracking</vt:lpstr>
      <vt:lpstr>PANDA identification</vt:lpstr>
      <vt:lpstr>PANDA calorimeters</vt:lpstr>
      <vt:lpstr>PDG 2012 states – conventional states</vt:lpstr>
      <vt:lpstr>Conventional states: masses and width of ηc </vt:lpstr>
      <vt:lpstr>Conventional states: hc width</vt:lpstr>
      <vt:lpstr>X(3872) scan</vt:lpstr>
      <vt:lpstr>X(3872)  puzzle</vt:lpstr>
      <vt:lpstr>Charge study: Z(4430) and others</vt:lpstr>
      <vt:lpstr>Search for z(4430) partners</vt:lpstr>
      <vt:lpstr>OPEN CHARm in panda( p) ̅p→〖D^+〗_s^  D_^∗  _s0(2317)</vt:lpstr>
      <vt:lpstr>Презентация PowerPoint</vt:lpstr>
      <vt:lpstr>Ds*(2317) threshold scan</vt:lpstr>
      <vt:lpstr>Theory predictions of Ds width</vt:lpstr>
      <vt:lpstr>Pair Hyperon production</vt:lpstr>
      <vt:lpstr>BARYON spectroscopy (Erik Thomé PHD)</vt:lpstr>
      <vt:lpstr>Polarization study in</vt:lpstr>
      <vt:lpstr>Perspectives for PANDA (2-hyperon)</vt:lpstr>
      <vt:lpstr>Other physics</vt:lpstr>
      <vt:lpstr>Презентация PowerPoint</vt:lpstr>
      <vt:lpstr>Expected mass shift in nuclear matter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vmochalov</dc:creator>
  <cp:lastModifiedBy>vmochalov</cp:lastModifiedBy>
  <cp:revision>414</cp:revision>
  <dcterms:created xsi:type="dcterms:W3CDTF">2012-08-27T07:40:24Z</dcterms:created>
  <dcterms:modified xsi:type="dcterms:W3CDTF">2014-08-26T09:37:28Z</dcterms:modified>
</cp:coreProperties>
</file>