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56" r:id="rId2"/>
    <p:sldId id="291" r:id="rId3"/>
    <p:sldId id="347" r:id="rId4"/>
    <p:sldId id="363" r:id="rId5"/>
    <p:sldId id="290" r:id="rId6"/>
    <p:sldId id="333" r:id="rId7"/>
    <p:sldId id="341" r:id="rId8"/>
    <p:sldId id="292" r:id="rId9"/>
    <p:sldId id="346" r:id="rId10"/>
    <p:sldId id="293" r:id="rId11"/>
    <p:sldId id="337" r:id="rId12"/>
    <p:sldId id="294" r:id="rId13"/>
    <p:sldId id="349" r:id="rId14"/>
    <p:sldId id="329" r:id="rId15"/>
    <p:sldId id="330" r:id="rId16"/>
    <p:sldId id="304" r:id="rId17"/>
    <p:sldId id="350" r:id="rId18"/>
    <p:sldId id="320" r:id="rId19"/>
    <p:sldId id="342" r:id="rId20"/>
    <p:sldId id="303" r:id="rId21"/>
    <p:sldId id="314" r:id="rId22"/>
    <p:sldId id="364" r:id="rId23"/>
    <p:sldId id="365" r:id="rId24"/>
    <p:sldId id="345" r:id="rId25"/>
    <p:sldId id="306" r:id="rId26"/>
    <p:sldId id="300" r:id="rId27"/>
    <p:sldId id="299" r:id="rId28"/>
    <p:sldId id="351" r:id="rId29"/>
    <p:sldId id="353" r:id="rId30"/>
    <p:sldId id="352" r:id="rId31"/>
    <p:sldId id="360" r:id="rId32"/>
    <p:sldId id="354" r:id="rId33"/>
    <p:sldId id="361" r:id="rId34"/>
    <p:sldId id="348" r:id="rId35"/>
    <p:sldId id="357" r:id="rId36"/>
    <p:sldId id="358" r:id="rId37"/>
    <p:sldId id="355" r:id="rId38"/>
    <p:sldId id="359" r:id="rId39"/>
    <p:sldId id="356" r:id="rId40"/>
    <p:sldId id="286" r:id="rId41"/>
    <p:sldId id="321" r:id="rId42"/>
    <p:sldId id="301" r:id="rId43"/>
    <p:sldId id="307" r:id="rId44"/>
    <p:sldId id="362" r:id="rId45"/>
  </p:sldIdLst>
  <p:sldSz cx="9144000" cy="6858000" type="screen4x3"/>
  <p:notesSz cx="6858000" cy="9144000"/>
  <p:defaultTex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5pPr>
    <a:lvl6pPr marL="2286000" algn="l" defTabSz="914400" rtl="0" eaLnBrk="1" latinLnBrk="0" hangingPunct="1">
      <a:defRPr sz="3200" kern="1200">
        <a:solidFill>
          <a:schemeClr val="bg1"/>
        </a:solidFill>
        <a:latin typeface="Times New Roman" pitchFamily="16" charset="0"/>
        <a:ea typeface="Droid Sans Fallback" charset="0"/>
        <a:cs typeface="Droid Sans Fallback" charset="0"/>
      </a:defRPr>
    </a:lvl6pPr>
    <a:lvl7pPr marL="2743200" algn="l" defTabSz="914400" rtl="0" eaLnBrk="1" latinLnBrk="0" hangingPunct="1">
      <a:defRPr sz="3200" kern="1200">
        <a:solidFill>
          <a:schemeClr val="bg1"/>
        </a:solidFill>
        <a:latin typeface="Times New Roman" pitchFamily="16" charset="0"/>
        <a:ea typeface="Droid Sans Fallback" charset="0"/>
        <a:cs typeface="Droid Sans Fallback" charset="0"/>
      </a:defRPr>
    </a:lvl7pPr>
    <a:lvl8pPr marL="3200400" algn="l" defTabSz="914400" rtl="0" eaLnBrk="1" latinLnBrk="0" hangingPunct="1">
      <a:defRPr sz="3200" kern="1200">
        <a:solidFill>
          <a:schemeClr val="bg1"/>
        </a:solidFill>
        <a:latin typeface="Times New Roman" pitchFamily="16" charset="0"/>
        <a:ea typeface="Droid Sans Fallback" charset="0"/>
        <a:cs typeface="Droid Sans Fallback" charset="0"/>
      </a:defRPr>
    </a:lvl8pPr>
    <a:lvl9pPr marL="3657600" algn="l" defTabSz="914400" rtl="0" eaLnBrk="1" latinLnBrk="0" hangingPunct="1">
      <a:defRPr sz="3200" kern="1200">
        <a:solidFill>
          <a:schemeClr val="bg1"/>
        </a:solidFill>
        <a:latin typeface="Times New Roman" pitchFamily="16"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00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87"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88"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89"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0"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1" name="Rectangle 6"/>
          <p:cNvSpPr>
            <a:spLocks noGrp="1" noRot="1" noChangeAspect="1" noChangeArrowheads="1"/>
          </p:cNvSpPr>
          <p:nvPr>
            <p:ph type="sldImg"/>
          </p:nvPr>
        </p:nvSpPr>
        <p:spPr bwMode="auto">
          <a:xfrm>
            <a:off x="1143000" y="685800"/>
            <a:ext cx="4570413" cy="3427413"/>
          </a:xfrm>
          <a:prstGeom prst="rect">
            <a:avLst/>
          </a:prstGeom>
          <a:solidFill>
            <a:srgbClr val="FFFFFF"/>
          </a:solidFill>
          <a:ln w="9360" cap="sq">
            <a:solidFill>
              <a:srgbClr val="000000"/>
            </a:solidFill>
            <a:miter lim="800000"/>
            <a:headEnd/>
            <a:tailEnd/>
          </a:ln>
        </p:spPr>
      </p:sp>
      <p:sp>
        <p:nvSpPr>
          <p:cNvPr id="2055" name="Rectangle 7"/>
          <p:cNvSpPr>
            <a:spLocks noGrp="1" noChangeArrowheads="1"/>
          </p:cNvSpPr>
          <p:nvPr>
            <p:ph type="body"/>
          </p:nvPr>
        </p:nvSpPr>
        <p:spPr bwMode="auto">
          <a:xfrm>
            <a:off x="914400" y="4343400"/>
            <a:ext cx="5027613" cy="4113213"/>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ru-RU" altLang="ru-RU" noProof="0" smtClean="0"/>
          </a:p>
        </p:txBody>
      </p:sp>
    </p:spTree>
    <p:extLst>
      <p:ext uri="{BB962C8B-B14F-4D97-AF65-F5344CB8AC3E}">
        <p14:creationId xmlns:p14="http://schemas.microsoft.com/office/powerpoint/2010/main" val="31951224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a:ln/>
        </p:spPr>
      </p:sp>
      <p:sp>
        <p:nvSpPr>
          <p:cNvPr id="17411" name="Text Box 2"/>
          <p:cNvSpPr txBox="1">
            <a:spLocks noChangeArrowheads="1"/>
          </p:cNvSpPr>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41602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572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04000" y="120650"/>
            <a:ext cx="2081213" cy="54594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57188" y="120650"/>
            <a:ext cx="6094412" cy="54594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972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mtClean="0"/>
              <a:t>Образец заголовка</a:t>
            </a:r>
            <a:endParaRPr lang="ru-RU"/>
          </a:p>
        </p:txBody>
      </p:sp>
      <p:sp>
        <p:nvSpPr>
          <p:cNvPr id="3" name="Номер слайда 7"/>
          <p:cNvSpPr>
            <a:spLocks noGrp="1"/>
          </p:cNvSpPr>
          <p:nvPr>
            <p:ph type="sldNum" sz="quarter" idx="10"/>
          </p:nvPr>
        </p:nvSpPr>
        <p:spPr>
          <a:xfrm>
            <a:off x="8758238" y="6286500"/>
            <a:ext cx="134937" cy="330200"/>
          </a:xfrm>
          <a:prstGeom prst="rect">
            <a:avLst/>
          </a:prstGeom>
        </p:spPr>
        <p:txBody>
          <a:bodyPr/>
          <a:lstStyle>
            <a:lvl1pPr>
              <a:defRPr/>
            </a:lvl1pPr>
          </a:lstStyle>
          <a:p>
            <a:pPr>
              <a:defRPr/>
            </a:pPr>
            <a:fld id="{D6E6C784-3A4D-41D7-937B-1D281E25E066}" type="slidenum">
              <a:rPr lang="ru-RU"/>
              <a:pPr>
                <a:defRPr/>
              </a:pPr>
              <a:t>‹#›</a:t>
            </a:fld>
            <a:endParaRPr lang="ru-RU" dirty="0"/>
          </a:p>
        </p:txBody>
      </p:sp>
    </p:spTree>
    <p:extLst>
      <p:ext uri="{BB962C8B-B14F-4D97-AF65-F5344CB8AC3E}">
        <p14:creationId xmlns:p14="http://schemas.microsoft.com/office/powerpoint/2010/main" val="25833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248400"/>
            <a:ext cx="2133600" cy="457200"/>
          </a:xfrm>
          <a:prstGeom prst="rect">
            <a:avLst/>
          </a:prstGeom>
        </p:spPr>
        <p:txBody>
          <a:bodyPr/>
          <a:lstStyle>
            <a:lvl1pPr>
              <a:defRPr/>
            </a:lvl1pPr>
          </a:lstStyle>
          <a:p>
            <a:r>
              <a:rPr lang="ru-RU" altLang="ru-RU" dirty="0" smtClean="0"/>
              <a:t>04.10.2016</a:t>
            </a:r>
            <a:endParaRPr lang="ru-RU" altLang="ru-RU" dirty="0"/>
          </a:p>
        </p:txBody>
      </p:sp>
      <p:sp>
        <p:nvSpPr>
          <p:cNvPr id="4" name="Нижний колонтитул 3"/>
          <p:cNvSpPr>
            <a:spLocks noGrp="1"/>
          </p:cNvSpPr>
          <p:nvPr>
            <p:ph type="ftr" sz="quarter" idx="11"/>
          </p:nvPr>
        </p:nvSpPr>
        <p:spPr>
          <a:xfrm>
            <a:off x="2700338" y="6248400"/>
            <a:ext cx="4608512" cy="457200"/>
          </a:xfrm>
          <a:prstGeom prst="rect">
            <a:avLst/>
          </a:prstGeom>
        </p:spPr>
        <p:txBody>
          <a:bodyPr/>
          <a:lstStyle>
            <a:lvl1pPr>
              <a:defRPr/>
            </a:lvl1pPr>
          </a:lstStyle>
          <a:p>
            <a:r>
              <a:rPr lang="ru-RU" altLang="ru-RU" dirty="0"/>
              <a:t>В. Мочалов, </a:t>
            </a:r>
            <a:r>
              <a:rPr kumimoji="0" lang="ru-RU" altLang="ru-RU" sz="1400" b="1" i="1" u="none" strike="noStrike" kern="1200" cap="none" spc="0" normalizeH="0" baseline="0" noProof="0" dirty="0" smtClean="0">
                <a:ln>
                  <a:noFill/>
                </a:ln>
                <a:solidFill>
                  <a:srgbClr val="FFFFFF"/>
                </a:solidFill>
                <a:effectLst>
                  <a:outerShdw blurRad="38100" dist="38100" dir="2700000" algn="tl">
                    <a:srgbClr val="010199"/>
                  </a:outerShdw>
                </a:effectLst>
                <a:uLnTx/>
                <a:uFillTx/>
                <a:latin typeface="Arial" charset="0"/>
                <a:ea typeface="+mn-ea"/>
                <a:cs typeface="+mn-cs"/>
              </a:rPr>
              <a:t>Семинар ОФВЭ  ПИЯФ</a:t>
            </a:r>
            <a:endParaRPr lang="ru-RU" altLang="ru-RU" dirty="0"/>
          </a:p>
        </p:txBody>
      </p:sp>
      <p:sp>
        <p:nvSpPr>
          <p:cNvPr id="5" name="Номер слайда 4"/>
          <p:cNvSpPr>
            <a:spLocks noGrp="1"/>
          </p:cNvSpPr>
          <p:nvPr>
            <p:ph type="sldNum" sz="quarter" idx="12"/>
          </p:nvPr>
        </p:nvSpPr>
        <p:spPr>
          <a:xfrm>
            <a:off x="7596188" y="6248400"/>
            <a:ext cx="1090612" cy="457200"/>
          </a:xfrm>
          <a:prstGeom prst="rect">
            <a:avLst/>
          </a:prstGeom>
        </p:spPr>
        <p:txBody>
          <a:bodyPr/>
          <a:lstStyle>
            <a:lvl1pPr>
              <a:defRPr/>
            </a:lvl1pPr>
          </a:lstStyle>
          <a:p>
            <a:fld id="{4C8DC5E3-8641-42B7-B58F-CBD53F911718}" type="slidenum">
              <a:rPr lang="ru-RU" altLang="ru-RU"/>
              <a:pPr/>
              <a:t>‹#›</a:t>
            </a:fld>
            <a:endParaRPr lang="ru-RU" altLang="ru-RU"/>
          </a:p>
        </p:txBody>
      </p:sp>
    </p:spTree>
    <p:extLst>
      <p:ext uri="{BB962C8B-B14F-4D97-AF65-F5344CB8AC3E}">
        <p14:creationId xmlns:p14="http://schemas.microsoft.com/office/powerpoint/2010/main" val="311424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337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12301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5403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1863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6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gradFill rotWithShape="0">
          <a:gsLst>
            <a:gs pos="0">
              <a:srgbClr val="CCCCFF">
                <a:alpha val="96000"/>
              </a:srgbClr>
            </a:gs>
            <a:gs pos="50000">
              <a:srgbClr val="CCFFFF"/>
            </a:gs>
            <a:gs pos="100000">
              <a:srgbClr val="CCCC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9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730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0022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50000">
              <a:srgbClr val="CCFFFF"/>
            </a:gs>
            <a:gs pos="100000">
              <a:srgbClr val="CCCCFF"/>
            </a:gs>
          </a:gsLst>
          <a:lin ang="5400000" scaled="1"/>
        </a:gradFill>
        <a:effectLst/>
      </p:bgPr>
    </p:bg>
    <p:spTree>
      <p:nvGrpSpPr>
        <p:cNvPr id="1" name=""/>
        <p:cNvGrpSpPr/>
        <p:nvPr/>
      </p:nvGrpSpPr>
      <p:grpSpPr>
        <a:xfrm>
          <a:off x="0" y="0"/>
          <a:ext cx="0" cy="0"/>
          <a:chOff x="0" y="0"/>
          <a:chExt cx="0" cy="0"/>
        </a:xfrm>
      </p:grpSpPr>
      <p:sp>
        <p:nvSpPr>
          <p:cNvPr id="1026" name="Line 1"/>
          <p:cNvSpPr>
            <a:spLocks noChangeShapeType="1"/>
          </p:cNvSpPr>
          <p:nvPr/>
        </p:nvSpPr>
        <p:spPr bwMode="auto">
          <a:xfrm>
            <a:off x="357188" y="6224588"/>
            <a:ext cx="7772400" cy="1587"/>
          </a:xfrm>
          <a:prstGeom prst="line">
            <a:avLst/>
          </a:prstGeom>
          <a:noFill/>
          <a:ln w="76320" cap="sq">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027" name="Line 2"/>
          <p:cNvSpPr>
            <a:spLocks noChangeShapeType="1"/>
          </p:cNvSpPr>
          <p:nvPr/>
        </p:nvSpPr>
        <p:spPr bwMode="auto">
          <a:xfrm>
            <a:off x="357188" y="652463"/>
            <a:ext cx="7772400" cy="1587"/>
          </a:xfrm>
          <a:prstGeom prst="line">
            <a:avLst/>
          </a:prstGeom>
          <a:noFill/>
          <a:ln w="76320" cap="sq">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1028"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72475" y="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9" name="Rectangle 4"/>
          <p:cNvSpPr>
            <a:spLocks noGrp="1" noChangeArrowheads="1"/>
          </p:cNvSpPr>
          <p:nvPr>
            <p:ph type="title"/>
          </p:nvPr>
        </p:nvSpPr>
        <p:spPr bwMode="auto">
          <a:xfrm>
            <a:off x="357188" y="120650"/>
            <a:ext cx="77644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 name="Text Box 5"/>
          <p:cNvSpPr txBox="1">
            <a:spLocks noChangeArrowheads="1"/>
          </p:cNvSpPr>
          <p:nvPr/>
        </p:nvSpPr>
        <p:spPr bwMode="auto">
          <a:xfrm>
            <a:off x="179511" y="6308725"/>
            <a:ext cx="3240361" cy="309958"/>
          </a:xfrm>
          <a:prstGeom prst="rect">
            <a:avLst/>
          </a:prstGeom>
          <a:noFill/>
          <a:ln>
            <a:noFill/>
          </a:ln>
          <a:effectLst/>
          <a:extLst/>
        </p:spPr>
        <p:txBody>
          <a:bodyPr wrap="square" lIns="90000" tIns="46800" rIns="90000" bIns="46800">
            <a:spAutoFit/>
          </a:bodyPr>
          <a:lstStyle>
            <a:lvl1pPr marL="269875" indent="-268288">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1pPr>
            <a:lvl2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2pPr>
            <a:lvl3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3pPr>
            <a:lvl4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4pPr>
            <a:lvl5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5pPr>
            <a:lvl6pPr marL="25146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6pPr>
            <a:lvl7pPr marL="29718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7pPr>
            <a:lvl8pPr marL="34290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8pPr>
            <a:lvl9pPr marL="38862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9pPr>
          </a:lstStyle>
          <a:p>
            <a:pPr eaLnBrk="1" hangingPunct="1">
              <a:lnSpc>
                <a:spcPct val="100000"/>
              </a:lnSpc>
              <a:spcBef>
                <a:spcPct val="0"/>
              </a:spcBef>
              <a:buClrTx/>
              <a:buFontTx/>
              <a:buNone/>
            </a:pPr>
            <a:r>
              <a:rPr lang="en-US" altLang="ru-RU" sz="1400" b="1" baseline="0" dirty="0" err="1" smtClean="0">
                <a:solidFill>
                  <a:srgbClr val="000000"/>
                </a:solidFill>
              </a:rPr>
              <a:t>A.N.Vasiliev</a:t>
            </a:r>
            <a:r>
              <a:rPr lang="en-US" altLang="ru-RU" sz="1400" b="1" baseline="0" dirty="0" smtClean="0">
                <a:solidFill>
                  <a:srgbClr val="000000"/>
                </a:solidFill>
              </a:rPr>
              <a:t> – NRC KI-IHEP,  </a:t>
            </a:r>
            <a:r>
              <a:rPr lang="en-US" altLang="ru-RU" sz="1400" b="1" baseline="0" dirty="0" err="1" smtClean="0">
                <a:solidFill>
                  <a:srgbClr val="000000"/>
                </a:solidFill>
              </a:rPr>
              <a:t>Protvino</a:t>
            </a:r>
            <a:endParaRPr lang="ru-RU" altLang="ru-RU" sz="1400" b="1" dirty="0">
              <a:solidFill>
                <a:srgbClr val="000000"/>
              </a:solidFill>
            </a:endParaRPr>
          </a:p>
        </p:txBody>
      </p:sp>
      <p:sp>
        <p:nvSpPr>
          <p:cNvPr id="1030" name="Text Box 6"/>
          <p:cNvSpPr txBox="1">
            <a:spLocks noChangeArrowheads="1"/>
          </p:cNvSpPr>
          <p:nvPr/>
        </p:nvSpPr>
        <p:spPr bwMode="auto">
          <a:xfrm>
            <a:off x="2987824" y="6340475"/>
            <a:ext cx="5904656" cy="309958"/>
          </a:xfrm>
          <a:prstGeom prst="rect">
            <a:avLst/>
          </a:prstGeom>
          <a:noFill/>
          <a:ln>
            <a:noFill/>
          </a:ln>
          <a:effectLs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5pPr>
            <a:lvl6pPr marL="25146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6pPr>
            <a:lvl7pPr marL="29718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7pPr>
            <a:lvl8pPr marL="34290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8pPr>
            <a:lvl9pPr marL="38862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9pPr>
          </a:lstStyle>
          <a:p>
            <a:pPr algn="ctr" eaLnBrk="1" hangingPunct="1">
              <a:lnSpc>
                <a:spcPct val="100000"/>
              </a:lnSpc>
              <a:spcBef>
                <a:spcPct val="0"/>
              </a:spcBef>
              <a:buClrTx/>
              <a:buFontTx/>
              <a:buNone/>
            </a:pPr>
            <a:r>
              <a:rPr lang="en-US" altLang="ru-RU" sz="1400" b="1" dirty="0" smtClean="0">
                <a:solidFill>
                  <a:srgbClr val="7030A0"/>
                </a:solidFill>
              </a:rPr>
              <a:t>PANDA</a:t>
            </a:r>
            <a:r>
              <a:rPr lang="en-US" altLang="ru-RU" sz="1400" b="1" baseline="0" dirty="0" smtClean="0">
                <a:solidFill>
                  <a:srgbClr val="7030A0"/>
                </a:solidFill>
              </a:rPr>
              <a:t> Collaboration meeting, Novosibirsk, September 4, 2017</a:t>
            </a:r>
            <a:endParaRPr lang="ru-RU" altLang="ru-RU" sz="1400" b="1" dirty="0">
              <a:solidFill>
                <a:srgbClr val="7030A0"/>
              </a:solidFill>
            </a:endParaRPr>
          </a:p>
        </p:txBody>
      </p:sp>
      <p:sp>
        <p:nvSpPr>
          <p:cNvPr id="1032" name="Rectangle 7"/>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2pPr>
      <a:lvl3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3pPr>
      <a:lvl4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4pPr>
      <a:lvl5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a:solidFill>
            <a:srgbClr val="0033CC"/>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FF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8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980728"/>
            <a:ext cx="8964613" cy="35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5pPr>
            <a:lvl6pPr marL="25146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6pPr>
            <a:lvl7pPr marL="29718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7pPr>
            <a:lvl8pPr marL="34290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8pPr>
            <a:lvl9pPr marL="38862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9pPr>
          </a:lstStyle>
          <a:p>
            <a:pPr algn="r" eaLnBrk="1" hangingPunct="1">
              <a:lnSpc>
                <a:spcPct val="100000"/>
              </a:lnSpc>
              <a:spcBef>
                <a:spcPct val="0"/>
              </a:spcBef>
              <a:buClrTx/>
              <a:buFontTx/>
              <a:buNone/>
            </a:pPr>
            <a:r>
              <a:rPr lang="ru-RU" altLang="ru-RU" sz="2800" i="1" dirty="0" smtClean="0">
                <a:solidFill>
                  <a:schemeClr val="tx1"/>
                </a:solidFill>
                <a:latin typeface="+mn-lt"/>
              </a:rPr>
              <a:t>П р о е к т</a:t>
            </a:r>
          </a:p>
          <a:p>
            <a:pPr algn="r" eaLnBrk="1" hangingPunct="1">
              <a:lnSpc>
                <a:spcPct val="100000"/>
              </a:lnSpc>
              <a:spcBef>
                <a:spcPct val="0"/>
              </a:spcBef>
              <a:buClrTx/>
              <a:buFontTx/>
              <a:buNone/>
            </a:pPr>
            <a:r>
              <a:rPr lang="ru-RU" altLang="ru-RU" sz="2800" i="1" dirty="0" smtClean="0">
                <a:solidFill>
                  <a:schemeClr val="tx1"/>
                </a:solidFill>
                <a:latin typeface="+mn-lt"/>
              </a:rPr>
              <a:t>1</a:t>
            </a:r>
            <a:r>
              <a:rPr lang="en-US" altLang="ru-RU" sz="2800" i="1" dirty="0" smtClean="0">
                <a:solidFill>
                  <a:schemeClr val="tx1"/>
                </a:solidFill>
                <a:latin typeface="+mn-lt"/>
              </a:rPr>
              <a:t>6</a:t>
            </a:r>
            <a:r>
              <a:rPr lang="ru-RU" altLang="ru-RU" sz="2800" i="1" dirty="0" smtClean="0">
                <a:solidFill>
                  <a:schemeClr val="tx1"/>
                </a:solidFill>
                <a:latin typeface="+mn-lt"/>
              </a:rPr>
              <a:t>.08.2017</a:t>
            </a:r>
            <a:endParaRPr lang="en-US" altLang="ru-RU" sz="2800" i="1" dirty="0" smtClean="0">
              <a:solidFill>
                <a:schemeClr val="tx1"/>
              </a:solidFill>
              <a:latin typeface="+mn-lt"/>
            </a:endParaRPr>
          </a:p>
          <a:p>
            <a:pPr algn="ctr" eaLnBrk="1" hangingPunct="1">
              <a:lnSpc>
                <a:spcPct val="100000"/>
              </a:lnSpc>
              <a:spcBef>
                <a:spcPct val="0"/>
              </a:spcBef>
              <a:buClrTx/>
              <a:buFontTx/>
              <a:buNone/>
            </a:pPr>
            <a:endParaRPr lang="ru-RU" altLang="ru-RU" sz="2800" b="1" dirty="0" smtClean="0">
              <a:solidFill>
                <a:srgbClr val="FF0000"/>
              </a:solidFill>
              <a:latin typeface="Arial Black" pitchFamily="32" charset="0"/>
            </a:endParaRPr>
          </a:p>
          <a:p>
            <a:pPr algn="ctr" eaLnBrk="1" hangingPunct="1">
              <a:lnSpc>
                <a:spcPct val="100000"/>
              </a:lnSpc>
              <a:spcBef>
                <a:spcPct val="0"/>
              </a:spcBef>
              <a:buClrTx/>
              <a:buFontTx/>
              <a:buNone/>
            </a:pPr>
            <a:endParaRPr lang="ru-RU" altLang="ru-RU" sz="2800" b="1" dirty="0">
              <a:solidFill>
                <a:srgbClr val="FF0000"/>
              </a:solidFill>
              <a:latin typeface="Arial Black" pitchFamily="32" charset="0"/>
            </a:endParaRPr>
          </a:p>
          <a:p>
            <a:pPr algn="ctr" eaLnBrk="1" hangingPunct="1">
              <a:lnSpc>
                <a:spcPct val="100000"/>
              </a:lnSpc>
              <a:spcBef>
                <a:spcPct val="0"/>
              </a:spcBef>
              <a:buClrTx/>
              <a:buFontTx/>
              <a:buNone/>
            </a:pPr>
            <a:r>
              <a:rPr lang="en-US" altLang="ru-RU" sz="2800" b="1" dirty="0" smtClean="0">
                <a:solidFill>
                  <a:srgbClr val="FF0000"/>
                </a:solidFill>
                <a:latin typeface="Arial Black" pitchFamily="32" charset="0"/>
              </a:rPr>
              <a:t>SPASCHARM project at U70 in </a:t>
            </a:r>
            <a:r>
              <a:rPr lang="en-US" altLang="ru-RU" sz="2800" b="1" dirty="0" err="1" smtClean="0">
                <a:solidFill>
                  <a:srgbClr val="FF0000"/>
                </a:solidFill>
                <a:latin typeface="Arial Black" pitchFamily="32" charset="0"/>
              </a:rPr>
              <a:t>Protvino</a:t>
            </a:r>
            <a:r>
              <a:rPr lang="en-US" altLang="ru-RU" sz="2800" b="1" dirty="0" smtClean="0">
                <a:solidFill>
                  <a:srgbClr val="FF0000"/>
                </a:solidFill>
                <a:latin typeface="Arial Black" pitchFamily="32" charset="0"/>
              </a:rPr>
              <a:t> </a:t>
            </a:r>
            <a:r>
              <a:rPr lang="ru-RU" altLang="ru-RU" sz="2800" b="1" dirty="0">
                <a:solidFill>
                  <a:srgbClr val="FF0000"/>
                </a:solidFill>
                <a:latin typeface="Arial Black" pitchFamily="32" charset="0"/>
              </a:rPr>
              <a:t/>
            </a:r>
            <a:br>
              <a:rPr lang="ru-RU" altLang="ru-RU" sz="2800" b="1" dirty="0">
                <a:solidFill>
                  <a:srgbClr val="FF0000"/>
                </a:solidFill>
                <a:latin typeface="Arial Black" pitchFamily="32" charset="0"/>
              </a:rPr>
            </a:br>
            <a:r>
              <a:rPr lang="ru-RU" altLang="ru-RU" sz="2800" b="1" dirty="0">
                <a:solidFill>
                  <a:srgbClr val="FF0000"/>
                </a:solidFill>
                <a:latin typeface="Arial Black" pitchFamily="32" charset="0"/>
              </a:rPr>
              <a:t/>
            </a:r>
            <a:br>
              <a:rPr lang="ru-RU" altLang="ru-RU" sz="2800" b="1" dirty="0">
                <a:solidFill>
                  <a:srgbClr val="FF0000"/>
                </a:solidFill>
                <a:latin typeface="Arial Black" pitchFamily="32" charset="0"/>
              </a:rPr>
            </a:br>
            <a:r>
              <a:rPr lang="ru-RU" altLang="ru-RU" sz="2800" b="1" dirty="0">
                <a:solidFill>
                  <a:srgbClr val="FF0000"/>
                </a:solidFill>
                <a:latin typeface="Arial Black" pitchFamily="32" charset="0"/>
              </a:rPr>
              <a:t/>
            </a:r>
            <a:br>
              <a:rPr lang="ru-RU" altLang="ru-RU" sz="2800" b="1" dirty="0">
                <a:solidFill>
                  <a:srgbClr val="FF0000"/>
                </a:solidFill>
                <a:latin typeface="Arial Black" pitchFamily="32" charset="0"/>
              </a:rPr>
            </a:br>
            <a:r>
              <a:rPr lang="en-US" altLang="ru-RU" sz="2800" b="1" i="1" dirty="0" smtClean="0">
                <a:solidFill>
                  <a:srgbClr val="990099"/>
                </a:solidFill>
                <a:latin typeface="Comic Sans MS" pitchFamily="64" charset="0"/>
              </a:rPr>
              <a:t>A.N. </a:t>
            </a:r>
            <a:r>
              <a:rPr lang="en-US" altLang="ru-RU" sz="2800" b="1" i="1" dirty="0" err="1" smtClean="0">
                <a:solidFill>
                  <a:srgbClr val="990099"/>
                </a:solidFill>
                <a:latin typeface="Comic Sans MS" pitchFamily="64" charset="0"/>
              </a:rPr>
              <a:t>Vasiliev</a:t>
            </a:r>
            <a:endParaRPr lang="ru-RU" altLang="ru-RU" sz="2800" b="1" i="1" dirty="0">
              <a:solidFill>
                <a:srgbClr val="990099"/>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242888"/>
            <a:ext cx="8208963" cy="1150938"/>
          </a:xfrm>
        </p:spPr>
        <p:txBody>
          <a:bodyPr/>
          <a:lstStyle/>
          <a:p>
            <a:pPr eaLnBrk="1" hangingPunct="1"/>
            <a:r>
              <a:rPr lang="en-US" sz="2000" dirty="0" smtClean="0">
                <a:solidFill>
                  <a:srgbClr val="00B050"/>
                </a:solidFill>
              </a:rPr>
              <a:t>Old</a:t>
            </a:r>
            <a:r>
              <a:rPr lang="en-US" sz="2000" dirty="0" smtClean="0"/>
              <a:t> polarization experiments for </a:t>
            </a:r>
            <a:r>
              <a:rPr lang="en-US" sz="2000" dirty="0" smtClean="0">
                <a:solidFill>
                  <a:schemeClr val="tx1"/>
                </a:solidFill>
              </a:rPr>
              <a:t>inclusive </a:t>
            </a:r>
            <a:r>
              <a:rPr lang="en-US" sz="2000" dirty="0" smtClean="0"/>
              <a:t>reactions</a:t>
            </a:r>
            <a:r>
              <a:rPr lang="en-US" sz="2000" dirty="0" smtClean="0">
                <a:solidFill>
                  <a:schemeClr val="tx1"/>
                </a:solidFill>
              </a:rPr>
              <a:t>  </a:t>
            </a:r>
            <a:r>
              <a:rPr lang="en-US" sz="2000" dirty="0"/>
              <a:t>in </a:t>
            </a:r>
            <a:r>
              <a:rPr lang="en-US" sz="2000" dirty="0" err="1" smtClean="0"/>
              <a:t>Protvino</a:t>
            </a:r>
            <a:endParaRPr lang="ru-RU" altLang="ru-RU" sz="2000" b="1" dirty="0" smtClean="0">
              <a:solidFill>
                <a:srgbClr val="FF0000"/>
              </a:solidFill>
              <a:latin typeface="Comic Sans MS" pitchFamily="66" charset="0"/>
            </a:endParaRPr>
          </a:p>
        </p:txBody>
      </p:sp>
      <p:pic>
        <p:nvPicPr>
          <p:cNvPr id="20483" name="Picture 3" descr="forward_incl"/>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4140200" cy="2305050"/>
          </a:xfrm>
          <a:solidFill>
            <a:srgbClr val="FFFF99"/>
          </a:solidFill>
          <a:extLs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107950" y="3213100"/>
            <a:ext cx="9036050" cy="37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spcBef>
                <a:spcPct val="50000"/>
              </a:spcBef>
              <a:defRPr/>
            </a:pPr>
            <a:r>
              <a:rPr lang="en-US" altLang="ru-RU" sz="1800" b="0" dirty="0" smtClean="0">
                <a:solidFill>
                  <a:schemeClr val="tx1"/>
                </a:solidFill>
                <a:latin typeface="+mj-lt"/>
              </a:rPr>
              <a:t>In reaction </a:t>
            </a:r>
            <a:r>
              <a:rPr lang="en-US" altLang="ru-RU" sz="1800" b="0" dirty="0" smtClean="0">
                <a:solidFill>
                  <a:schemeClr val="tx1"/>
                </a:solidFill>
                <a:latin typeface="+mj-lt"/>
                <a:sym typeface="Symbol" pitchFamily="18" charset="2"/>
              </a:rPr>
              <a:t></a:t>
            </a:r>
            <a:r>
              <a:rPr lang="en-US" altLang="ru-RU" sz="1800" b="0" baseline="30000" dirty="0" smtClean="0">
                <a:solidFill>
                  <a:schemeClr val="tx1"/>
                </a:solidFill>
                <a:latin typeface="+mj-lt"/>
                <a:sym typeface="Symbol" pitchFamily="18" charset="2"/>
              </a:rPr>
              <a:t>-</a:t>
            </a:r>
            <a:r>
              <a:rPr lang="en-US" altLang="ru-RU" sz="1800" b="0" dirty="0" smtClean="0">
                <a:solidFill>
                  <a:schemeClr val="tx1"/>
                </a:solidFill>
                <a:latin typeface="+mj-lt"/>
                <a:sym typeface="Symbol" pitchFamily="18" charset="2"/>
              </a:rPr>
              <a:t>d</a:t>
            </a:r>
            <a:r>
              <a:rPr lang="en-US" altLang="ru-RU" sz="1800" b="0" baseline="30000" dirty="0" smtClean="0">
                <a:solidFill>
                  <a:schemeClr val="tx1"/>
                </a:solidFill>
                <a:latin typeface="+mj-lt"/>
                <a:sym typeface="Symbol" pitchFamily="18" charset="2"/>
              </a:rPr>
              <a:t>0</a:t>
            </a:r>
            <a:r>
              <a:rPr lang="en-US" altLang="ru-RU" sz="1800" b="0" dirty="0" smtClean="0">
                <a:solidFill>
                  <a:schemeClr val="tx1"/>
                </a:solidFill>
                <a:latin typeface="+mj-lt"/>
                <a:sym typeface="Symbol" pitchFamily="18" charset="2"/>
              </a:rPr>
              <a:t>X at 40 GeV/c  </a:t>
            </a:r>
            <a:r>
              <a:rPr lang="en-US" altLang="ru-RU" sz="1600" b="0" dirty="0" smtClean="0">
                <a:solidFill>
                  <a:srgbClr val="FF0000"/>
                </a:solidFill>
                <a:latin typeface="Arial Black" pitchFamily="34" charset="0"/>
                <a:sym typeface="Symbol" pitchFamily="18" charset="2"/>
              </a:rPr>
              <a:t>A</a:t>
            </a:r>
            <a:r>
              <a:rPr lang="en-US" altLang="ru-RU" sz="1600" b="0" baseline="-25000" dirty="0" smtClean="0">
                <a:solidFill>
                  <a:srgbClr val="FF0000"/>
                </a:solidFill>
                <a:latin typeface="Arial Black" pitchFamily="34" charset="0"/>
                <a:sym typeface="Symbol" pitchFamily="18" charset="2"/>
              </a:rPr>
              <a:t>N</a:t>
            </a:r>
            <a:r>
              <a:rPr lang="en-US" altLang="ru-RU" sz="1600" b="0" dirty="0" smtClean="0">
                <a:solidFill>
                  <a:srgbClr val="FF0000"/>
                </a:solidFill>
                <a:latin typeface="Arial Black" pitchFamily="34" charset="0"/>
                <a:sym typeface="Symbol" pitchFamily="18" charset="2"/>
              </a:rPr>
              <a:t> = (16±5)% </a:t>
            </a:r>
            <a:r>
              <a:rPr lang="en-US" altLang="ru-RU" sz="1600" dirty="0" smtClean="0">
                <a:solidFill>
                  <a:schemeClr val="tx1"/>
                </a:solidFill>
                <a:latin typeface="+mn-lt"/>
                <a:sym typeface="Symbol" pitchFamily="18" charset="2"/>
              </a:rPr>
              <a:t>at</a:t>
            </a:r>
            <a:r>
              <a:rPr lang="ru-RU" altLang="ru-RU" sz="1600" dirty="0" smtClean="0">
                <a:solidFill>
                  <a:schemeClr val="tx1"/>
                </a:solidFill>
                <a:latin typeface="+mn-lt"/>
                <a:sym typeface="Symbol" pitchFamily="18" charset="2"/>
              </a:rPr>
              <a:t> </a:t>
            </a:r>
            <a:r>
              <a:rPr lang="en-US" altLang="ru-RU" sz="1600" dirty="0" err="1" smtClean="0">
                <a:solidFill>
                  <a:schemeClr val="tx1"/>
                </a:solidFill>
                <a:latin typeface="+mn-lt"/>
                <a:sym typeface="Symbol" pitchFamily="18" charset="2"/>
              </a:rPr>
              <a:t>p</a:t>
            </a:r>
            <a:r>
              <a:rPr lang="en-US" altLang="ru-RU" sz="1600" baseline="-25000" dirty="0" err="1" smtClean="0">
                <a:solidFill>
                  <a:schemeClr val="tx1"/>
                </a:solidFill>
                <a:latin typeface="+mn-lt"/>
                <a:sym typeface="Symbol" pitchFamily="18" charset="2"/>
              </a:rPr>
              <a:t>T</a:t>
            </a:r>
            <a:r>
              <a:rPr lang="en-US" altLang="ru-RU" sz="1600" dirty="0" smtClean="0">
                <a:solidFill>
                  <a:schemeClr val="tx1"/>
                </a:solidFill>
                <a:latin typeface="+mn-lt"/>
                <a:sym typeface="Symbol" pitchFamily="18" charset="2"/>
              </a:rPr>
              <a:t> </a:t>
            </a:r>
            <a:r>
              <a:rPr lang="ru-RU" altLang="ru-RU" sz="1600" dirty="0" smtClean="0">
                <a:solidFill>
                  <a:schemeClr val="tx1"/>
                </a:solidFill>
                <a:latin typeface="+mn-lt"/>
                <a:sym typeface="Symbol" pitchFamily="18" charset="2"/>
              </a:rPr>
              <a:t>=(0.7-1.8) </a:t>
            </a:r>
            <a:r>
              <a:rPr lang="en-US" altLang="ru-RU" sz="1600" dirty="0" smtClean="0">
                <a:solidFill>
                  <a:schemeClr val="tx1"/>
                </a:solidFill>
                <a:latin typeface="+mn-lt"/>
                <a:sym typeface="Symbol" pitchFamily="18" charset="2"/>
              </a:rPr>
              <a:t>GeV/c and </a:t>
            </a:r>
            <a:r>
              <a:rPr lang="en-US" altLang="ru-RU" sz="1600" dirty="0">
                <a:solidFill>
                  <a:schemeClr val="tx1"/>
                </a:solidFill>
                <a:latin typeface="+mn-lt"/>
                <a:sym typeface="Symbol" pitchFamily="18" charset="2"/>
              </a:rPr>
              <a:t>at </a:t>
            </a:r>
            <a:r>
              <a:rPr lang="en-US" altLang="ru-RU" sz="1600" dirty="0" err="1">
                <a:solidFill>
                  <a:schemeClr val="tx1"/>
                </a:solidFill>
                <a:latin typeface="+mn-lt"/>
                <a:sym typeface="Symbol" pitchFamily="18" charset="2"/>
              </a:rPr>
              <a:t>x</a:t>
            </a:r>
            <a:r>
              <a:rPr lang="en-US" altLang="ru-RU" sz="1600" baseline="-25000" dirty="0" err="1">
                <a:solidFill>
                  <a:schemeClr val="tx1"/>
                </a:solidFill>
                <a:latin typeface="+mn-lt"/>
                <a:sym typeface="Symbol" pitchFamily="18" charset="2"/>
              </a:rPr>
              <a:t>F</a:t>
            </a:r>
            <a:r>
              <a:rPr lang="en-US" altLang="ru-RU" sz="1600" dirty="0">
                <a:solidFill>
                  <a:schemeClr val="tx1"/>
                </a:solidFill>
                <a:latin typeface="+mn-lt"/>
                <a:sym typeface="Symbol" pitchFamily="18" charset="2"/>
              </a:rPr>
              <a:t>&gt;0.7 </a:t>
            </a:r>
            <a:endParaRPr lang="en-US" altLang="ru-RU" sz="1600" dirty="0" smtClean="0">
              <a:solidFill>
                <a:schemeClr val="tx1"/>
              </a:solidFill>
              <a:latin typeface="+mn-lt"/>
              <a:sym typeface="Symbol" pitchFamily="18" charset="2"/>
            </a:endParaRPr>
          </a:p>
        </p:txBody>
      </p:sp>
      <p:sp>
        <p:nvSpPr>
          <p:cNvPr id="20485" name="Номер слайда 7"/>
          <p:cNvSpPr>
            <a:spLocks noGrp="1"/>
          </p:cNvSpPr>
          <p:nvPr>
            <p:ph type="sldNum" sz="quarter" idx="4294967295"/>
          </p:nvPr>
        </p:nvSpPr>
        <p:spPr bwMode="auto">
          <a:xfrm>
            <a:off x="8316416" y="6286500"/>
            <a:ext cx="576759"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8FA14A1-8638-4F28-B041-20C01C2EAB2D}" type="slidenum">
              <a:rPr lang="ru-RU" altLang="ru-RU" smtClean="0"/>
              <a:pPr eaLnBrk="1" hangingPunct="1"/>
              <a:t>10</a:t>
            </a:fld>
            <a:endParaRPr lang="ru-RU" altLang="ru-RU" dirty="0" smtClean="0"/>
          </a:p>
        </p:txBody>
      </p:sp>
      <p:sp>
        <p:nvSpPr>
          <p:cNvPr id="2" name="TextBox 1"/>
          <p:cNvSpPr txBox="1"/>
          <p:nvPr/>
        </p:nvSpPr>
        <p:spPr>
          <a:xfrm>
            <a:off x="4499992" y="692696"/>
            <a:ext cx="4464621" cy="2008755"/>
          </a:xfrm>
          <a:prstGeom prst="rect">
            <a:avLst/>
          </a:prstGeom>
          <a:noFill/>
        </p:spPr>
        <p:txBody>
          <a:bodyPr wrap="square">
            <a:spAutoFit/>
          </a:bodyPr>
          <a:lstStyle/>
          <a:p>
            <a:r>
              <a:rPr lang="en-US" sz="2000" b="1" dirty="0" smtClean="0">
                <a:solidFill>
                  <a:srgbClr val="0070C0"/>
                </a:solidFill>
                <a:latin typeface="Arial Black" panose="020B0A04020102020204" pitchFamily="34" charset="0"/>
              </a:rPr>
              <a:t>Beam fragmentation region</a:t>
            </a:r>
          </a:p>
          <a:p>
            <a:pPr algn="just"/>
            <a:r>
              <a:rPr lang="en-US" altLang="ru-RU" sz="2000" b="0" dirty="0" smtClean="0">
                <a:solidFill>
                  <a:srgbClr val="7030A0"/>
                </a:solidFill>
                <a:latin typeface="+mn-lt"/>
                <a:sym typeface="Symbol" pitchFamily="18" charset="2"/>
              </a:rPr>
              <a:t>At small transverse momenta </a:t>
            </a:r>
            <a:r>
              <a:rPr lang="en-US" altLang="ru-RU" sz="2000" b="0" dirty="0" err="1" smtClean="0">
                <a:solidFill>
                  <a:srgbClr val="7030A0"/>
                </a:solidFill>
                <a:latin typeface="+mn-lt"/>
                <a:sym typeface="Symbol" pitchFamily="18" charset="2"/>
              </a:rPr>
              <a:t>p</a:t>
            </a:r>
            <a:r>
              <a:rPr lang="en-US" altLang="ru-RU" sz="2000" b="0" baseline="-25000" dirty="0" err="1" smtClean="0">
                <a:solidFill>
                  <a:srgbClr val="7030A0"/>
                </a:solidFill>
                <a:latin typeface="+mn-lt"/>
                <a:sym typeface="Symbol" pitchFamily="18" charset="2"/>
              </a:rPr>
              <a:t>T</a:t>
            </a:r>
            <a:r>
              <a:rPr lang="ru-RU" sz="2000" b="0" dirty="0" smtClean="0">
                <a:solidFill>
                  <a:srgbClr val="7030A0"/>
                </a:solidFill>
                <a:latin typeface="+mn-lt"/>
              </a:rPr>
              <a:t> </a:t>
            </a:r>
            <a:r>
              <a:rPr lang="en-US" sz="2000" b="0" dirty="0" smtClean="0">
                <a:solidFill>
                  <a:srgbClr val="7030A0"/>
                </a:solidFill>
                <a:latin typeface="+mn-lt"/>
              </a:rPr>
              <a:t>transverse single-spin asy</a:t>
            </a:r>
            <a:r>
              <a:rPr lang="en-US" sz="2000" dirty="0" smtClean="0">
                <a:solidFill>
                  <a:srgbClr val="7030A0"/>
                </a:solidFill>
                <a:latin typeface="+mn-lt"/>
              </a:rPr>
              <a:t>mmetry </a:t>
            </a:r>
            <a:r>
              <a:rPr lang="ru-RU" sz="2000" b="0" dirty="0" smtClean="0">
                <a:solidFill>
                  <a:srgbClr val="7030A0"/>
                </a:solidFill>
                <a:latin typeface="+mn-lt"/>
              </a:rPr>
              <a:t> </a:t>
            </a:r>
            <a:r>
              <a:rPr lang="en-US" sz="2000" dirty="0" smtClean="0">
                <a:solidFill>
                  <a:srgbClr val="7030A0"/>
                </a:solidFill>
                <a:latin typeface="+mn-lt"/>
              </a:rPr>
              <a:t>A</a:t>
            </a:r>
            <a:r>
              <a:rPr lang="en-US" sz="2000" baseline="-25000" dirty="0" smtClean="0">
                <a:solidFill>
                  <a:srgbClr val="7030A0"/>
                </a:solidFill>
                <a:latin typeface="+mn-lt"/>
              </a:rPr>
              <a:t>N</a:t>
            </a:r>
            <a:r>
              <a:rPr lang="en-US" sz="2000" dirty="0" smtClean="0">
                <a:solidFill>
                  <a:srgbClr val="7030A0"/>
                </a:solidFill>
                <a:latin typeface="+mn-lt"/>
              </a:rPr>
              <a:t> is zero</a:t>
            </a:r>
            <a:r>
              <a:rPr lang="ru-RU" sz="2000" b="1" dirty="0" smtClean="0">
                <a:solidFill>
                  <a:srgbClr val="7030A0"/>
                </a:solidFill>
                <a:latin typeface="+mn-lt"/>
              </a:rPr>
              <a:t>. </a:t>
            </a:r>
            <a:r>
              <a:rPr lang="en-US" sz="2000" b="1" dirty="0" smtClean="0">
                <a:solidFill>
                  <a:srgbClr val="7030A0"/>
                </a:solidFill>
                <a:latin typeface="+mn-lt"/>
              </a:rPr>
              <a:t>  </a:t>
            </a:r>
            <a:r>
              <a:rPr lang="en-US" sz="2000" b="1" dirty="0" smtClean="0">
                <a:solidFill>
                  <a:srgbClr val="7030A0"/>
                </a:solidFill>
              </a:rPr>
              <a:t>A </a:t>
            </a:r>
            <a:r>
              <a:rPr lang="en-US" sz="2000" b="1" dirty="0">
                <a:solidFill>
                  <a:srgbClr val="7030A0"/>
                </a:solidFill>
              </a:rPr>
              <a:t>noticeable asymmetry appears at</a:t>
            </a:r>
            <a:r>
              <a:rPr lang="ru-RU" sz="2000" b="1" dirty="0" smtClean="0">
                <a:solidFill>
                  <a:srgbClr val="7030A0"/>
                </a:solidFill>
                <a:latin typeface="+mn-lt"/>
              </a:rPr>
              <a:t> </a:t>
            </a:r>
            <a:r>
              <a:rPr lang="en-US" altLang="ru-RU" sz="2000" b="1" dirty="0" err="1" smtClean="0">
                <a:solidFill>
                  <a:srgbClr val="7030A0"/>
                </a:solidFill>
                <a:latin typeface="+mn-lt"/>
                <a:sym typeface="Symbol" pitchFamily="18" charset="2"/>
              </a:rPr>
              <a:t>p</a:t>
            </a:r>
            <a:r>
              <a:rPr lang="en-US" altLang="ru-RU" sz="2000" b="1" baseline="-25000" dirty="0" err="1" smtClean="0">
                <a:solidFill>
                  <a:srgbClr val="7030A0"/>
                </a:solidFill>
                <a:latin typeface="+mn-lt"/>
                <a:sym typeface="Symbol" pitchFamily="18" charset="2"/>
              </a:rPr>
              <a:t>T</a:t>
            </a:r>
            <a:r>
              <a:rPr lang="ru-RU" altLang="ru-RU" sz="2000" b="1" baseline="-25000" dirty="0" smtClean="0">
                <a:solidFill>
                  <a:srgbClr val="7030A0"/>
                </a:solidFill>
                <a:latin typeface="+mn-lt"/>
                <a:sym typeface="Symbol" pitchFamily="18" charset="2"/>
              </a:rPr>
              <a:t>   </a:t>
            </a:r>
            <a:r>
              <a:rPr lang="ru-RU" altLang="ru-RU" sz="2000" b="1" dirty="0" smtClean="0">
                <a:solidFill>
                  <a:srgbClr val="7030A0"/>
                </a:solidFill>
                <a:latin typeface="+mn-lt"/>
                <a:sym typeface="Symbol" pitchFamily="18" charset="2"/>
              </a:rPr>
              <a:t> </a:t>
            </a:r>
            <a:r>
              <a:rPr lang="en-US" altLang="ru-RU" sz="2000" b="1" dirty="0" smtClean="0">
                <a:solidFill>
                  <a:srgbClr val="7030A0"/>
                </a:solidFill>
                <a:latin typeface="+mn-lt"/>
                <a:sym typeface="Symbol" pitchFamily="18" charset="2"/>
              </a:rPr>
              <a:t>~ 1 GeV/</a:t>
            </a:r>
            <a:r>
              <a:rPr lang="ru-RU" altLang="ru-RU" sz="2000" b="1" dirty="0" smtClean="0">
                <a:solidFill>
                  <a:srgbClr val="7030A0"/>
                </a:solidFill>
                <a:latin typeface="+mn-lt"/>
                <a:sym typeface="Symbol" pitchFamily="18" charset="2"/>
              </a:rPr>
              <a:t>с  </a:t>
            </a:r>
            <a:r>
              <a:rPr lang="en-US" altLang="ru-RU" sz="2000" b="1" dirty="0" smtClean="0">
                <a:solidFill>
                  <a:srgbClr val="7030A0"/>
                </a:solidFill>
                <a:latin typeface="+mn-lt"/>
                <a:sym typeface="Symbol" pitchFamily="18" charset="2"/>
              </a:rPr>
              <a:t>and higher </a:t>
            </a:r>
            <a:r>
              <a:rPr lang="en-US" altLang="ru-RU" sz="2000" dirty="0" smtClean="0">
                <a:solidFill>
                  <a:srgbClr val="7030A0"/>
                </a:solidFill>
                <a:latin typeface="+mn-lt"/>
                <a:sym typeface="Symbol" pitchFamily="18" charset="2"/>
              </a:rPr>
              <a:t>even in the </a:t>
            </a:r>
            <a:r>
              <a:rPr lang="en-US" altLang="ru-RU" sz="2000" dirty="0" err="1">
                <a:solidFill>
                  <a:srgbClr val="7030A0"/>
                </a:solidFill>
                <a:sym typeface="Symbol" pitchFamily="18" charset="2"/>
              </a:rPr>
              <a:t>u</a:t>
            </a:r>
            <a:r>
              <a:rPr lang="en-US" sz="2000" dirty="0" err="1" smtClean="0">
                <a:solidFill>
                  <a:srgbClr val="7030A0"/>
                </a:solidFill>
              </a:rPr>
              <a:t>npolarized</a:t>
            </a:r>
            <a:r>
              <a:rPr lang="en-US" sz="2000" dirty="0" smtClean="0">
                <a:solidFill>
                  <a:srgbClr val="7030A0"/>
                </a:solidFill>
              </a:rPr>
              <a:t> </a:t>
            </a:r>
            <a:r>
              <a:rPr lang="en-US" altLang="ru-RU" sz="2000" dirty="0" smtClean="0">
                <a:solidFill>
                  <a:srgbClr val="7030A0"/>
                </a:solidFill>
                <a:latin typeface="+mn-lt"/>
                <a:sym typeface="Symbol" pitchFamily="18" charset="2"/>
              </a:rPr>
              <a:t>beam fragmentation region.</a:t>
            </a:r>
            <a:endParaRPr lang="ru-RU" sz="2000" b="1" dirty="0">
              <a:solidFill>
                <a:srgbClr val="7030A0"/>
              </a:solidFill>
              <a:latin typeface="+mn-lt"/>
            </a:endParaRPr>
          </a:p>
        </p:txBody>
      </p:sp>
      <p:pic>
        <p:nvPicPr>
          <p:cNvPr id="20487" name="Picture 27" descr="proza40_pi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005263"/>
            <a:ext cx="4032250"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8" name="TextBox 2"/>
          <p:cNvSpPr txBox="1">
            <a:spLocks noChangeArrowheads="1"/>
          </p:cNvSpPr>
          <p:nvPr/>
        </p:nvSpPr>
        <p:spPr bwMode="auto">
          <a:xfrm>
            <a:off x="4787900" y="4437063"/>
            <a:ext cx="4176713"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r>
              <a:rPr lang="en-US" altLang="ru-RU" b="0" dirty="0" smtClean="0">
                <a:latin typeface="Arial Black" pitchFamily="34" charset="0"/>
              </a:rPr>
              <a:t>Central region</a:t>
            </a:r>
            <a:endParaRPr lang="ru-RU" altLang="ru-RU" b="0" dirty="0">
              <a:latin typeface="Arial Black" pitchFamily="34" charset="0"/>
            </a:endParaRPr>
          </a:p>
          <a:p>
            <a:pPr algn="just" eaLnBrk="1" hangingPunct="1"/>
            <a:r>
              <a:rPr lang="en-US" altLang="ru-RU" b="0" dirty="0" smtClean="0"/>
              <a:t>Transverse single-spin symmetry is big in the reactions</a:t>
            </a:r>
            <a:r>
              <a:rPr lang="ru-RU" altLang="ru-RU" b="0" dirty="0" smtClean="0"/>
              <a:t> </a:t>
            </a:r>
            <a:r>
              <a:rPr lang="en-US" altLang="ru-RU" b="0" dirty="0" smtClean="0"/>
              <a:t> </a:t>
            </a:r>
            <a:r>
              <a:rPr lang="el-GR" altLang="ru-RU" dirty="0" smtClean="0">
                <a:solidFill>
                  <a:srgbClr val="FF3300"/>
                </a:solidFill>
              </a:rPr>
              <a:t>π</a:t>
            </a:r>
            <a:r>
              <a:rPr lang="en-US" altLang="ru-RU" baseline="30000" dirty="0">
                <a:solidFill>
                  <a:srgbClr val="FF3300"/>
                </a:solidFill>
              </a:rPr>
              <a:t>-</a:t>
            </a:r>
            <a:r>
              <a:rPr lang="en-US" altLang="ru-RU" dirty="0">
                <a:solidFill>
                  <a:srgbClr val="FF3300"/>
                </a:solidFill>
              </a:rPr>
              <a:t>p(d)</a:t>
            </a:r>
            <a:r>
              <a:rPr lang="en-US" altLang="ru-RU" baseline="-25000" dirty="0">
                <a:solidFill>
                  <a:srgbClr val="FF3300"/>
                </a:solidFill>
              </a:rPr>
              <a:t>↑</a:t>
            </a:r>
            <a:r>
              <a:rPr lang="en-US" altLang="ru-RU" dirty="0">
                <a:solidFill>
                  <a:srgbClr val="FF3300"/>
                </a:solidFill>
              </a:rPr>
              <a:t>→</a:t>
            </a:r>
            <a:r>
              <a:rPr lang="el-GR" altLang="ru-RU" dirty="0">
                <a:solidFill>
                  <a:srgbClr val="FF3300"/>
                </a:solidFill>
              </a:rPr>
              <a:t>π</a:t>
            </a:r>
            <a:r>
              <a:rPr lang="en-US" altLang="ru-RU" baseline="30000" dirty="0">
                <a:solidFill>
                  <a:srgbClr val="FF3300"/>
                </a:solidFill>
              </a:rPr>
              <a:t>0</a:t>
            </a:r>
            <a:r>
              <a:rPr lang="en-US" altLang="ru-RU" dirty="0">
                <a:solidFill>
                  <a:srgbClr val="FF3300"/>
                </a:solidFill>
              </a:rPr>
              <a:t>(</a:t>
            </a:r>
            <a:r>
              <a:rPr lang="el-GR" altLang="ru-RU" dirty="0">
                <a:solidFill>
                  <a:srgbClr val="FF3300"/>
                </a:solidFill>
                <a:cs typeface="Arial" charset="0"/>
              </a:rPr>
              <a:t>η</a:t>
            </a:r>
            <a:r>
              <a:rPr lang="en-US" altLang="ru-RU" dirty="0">
                <a:solidFill>
                  <a:srgbClr val="FF3300"/>
                </a:solidFill>
              </a:rPr>
              <a:t>)X</a:t>
            </a:r>
            <a:r>
              <a:rPr lang="ru-RU" altLang="ru-RU" dirty="0">
                <a:solidFill>
                  <a:srgbClr val="FF3300"/>
                </a:solidFill>
              </a:rPr>
              <a:t> </a:t>
            </a:r>
            <a:r>
              <a:rPr lang="en-US" altLang="ru-RU" b="0" dirty="0" smtClean="0">
                <a:solidFill>
                  <a:srgbClr val="0070C0"/>
                </a:solidFill>
              </a:rPr>
              <a:t>in the central region</a:t>
            </a:r>
            <a:r>
              <a:rPr lang="ru-RU" altLang="ru-RU" b="0" dirty="0" smtClean="0">
                <a:solidFill>
                  <a:srgbClr val="0070C0"/>
                </a:solidFill>
              </a:rPr>
              <a:t> (</a:t>
            </a:r>
            <a:r>
              <a:rPr lang="en-US" altLang="ru-RU" b="0" dirty="0" err="1">
                <a:solidFill>
                  <a:srgbClr val="0070C0"/>
                </a:solidFill>
              </a:rPr>
              <a:t>x</a:t>
            </a:r>
            <a:r>
              <a:rPr lang="en-US" altLang="ru-RU" b="0" baseline="-25000" dirty="0" err="1" smtClean="0">
                <a:solidFill>
                  <a:srgbClr val="0070C0"/>
                </a:solidFill>
                <a:sym typeface="Symbol" pitchFamily="18" charset="2"/>
              </a:rPr>
              <a:t>F</a:t>
            </a:r>
            <a:r>
              <a:rPr lang="ru-RU" altLang="ru-RU" b="0" baseline="-25000" dirty="0" smtClean="0">
                <a:solidFill>
                  <a:srgbClr val="0070C0"/>
                </a:solidFill>
                <a:sym typeface="Symbol" pitchFamily="18" charset="2"/>
              </a:rPr>
              <a:t> </a:t>
            </a:r>
            <a:r>
              <a:rPr lang="ru-RU" altLang="ru-RU" b="0" dirty="0">
                <a:solidFill>
                  <a:srgbClr val="0070C0"/>
                </a:solidFill>
                <a:sym typeface="Symbol" pitchFamily="18" charset="2"/>
              </a:rPr>
              <a:t>=0)</a:t>
            </a:r>
            <a:r>
              <a:rPr lang="en-US" altLang="ru-RU" b="0" dirty="0">
                <a:solidFill>
                  <a:srgbClr val="0070C0"/>
                </a:solidFill>
              </a:rPr>
              <a:t> </a:t>
            </a:r>
            <a:r>
              <a:rPr lang="en-US" altLang="ru-RU" b="0" dirty="0" smtClean="0">
                <a:solidFill>
                  <a:srgbClr val="0070C0"/>
                </a:solidFill>
              </a:rPr>
              <a:t>and does not depend on target material.  </a:t>
            </a:r>
            <a:r>
              <a:rPr lang="ru-RU" altLang="ru-RU" b="0" dirty="0" smtClean="0">
                <a:solidFill>
                  <a:srgbClr val="0070C0"/>
                </a:solidFill>
              </a:rPr>
              <a:t>  </a:t>
            </a:r>
            <a:endParaRPr lang="ru-RU" altLang="ru-RU" b="0" i="1" dirty="0">
              <a:solidFill>
                <a:srgbClr val="0070C0"/>
              </a:solidFill>
            </a:endParaRPr>
          </a:p>
        </p:txBody>
      </p:sp>
    </p:spTree>
    <p:extLst>
      <p:ext uri="{BB962C8B-B14F-4D97-AF65-F5344CB8AC3E}">
        <p14:creationId xmlns:p14="http://schemas.microsoft.com/office/powerpoint/2010/main" val="55679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388424" cy="512763"/>
          </a:xfrm>
        </p:spPr>
        <p:txBody>
          <a:bodyPr/>
          <a:lstStyle/>
          <a:p>
            <a:r>
              <a:rPr lang="en-US" sz="2000" dirty="0" smtClean="0">
                <a:solidFill>
                  <a:srgbClr val="00B050"/>
                </a:solidFill>
              </a:rPr>
              <a:t>New</a:t>
            </a:r>
            <a:r>
              <a:rPr lang="en-US" sz="2000" dirty="0" smtClean="0"/>
              <a:t> </a:t>
            </a:r>
            <a:r>
              <a:rPr lang="en-US" sz="2000" dirty="0"/>
              <a:t>polarization experiments </a:t>
            </a:r>
            <a:r>
              <a:rPr lang="en-US" sz="2000" dirty="0" smtClean="0"/>
              <a:t>for </a:t>
            </a:r>
            <a:r>
              <a:rPr lang="en-US" sz="2000" dirty="0" smtClean="0">
                <a:solidFill>
                  <a:schemeClr val="tx1"/>
                </a:solidFill>
              </a:rPr>
              <a:t>inclusive </a:t>
            </a:r>
            <a:r>
              <a:rPr lang="en-US" sz="2000" dirty="0"/>
              <a:t>reactions</a:t>
            </a:r>
            <a:r>
              <a:rPr lang="en-US" sz="2000" dirty="0">
                <a:solidFill>
                  <a:schemeClr val="tx1"/>
                </a:solidFill>
              </a:rPr>
              <a:t>  </a:t>
            </a:r>
            <a:r>
              <a:rPr lang="en-US" sz="2000" dirty="0"/>
              <a:t>in </a:t>
            </a:r>
            <a:r>
              <a:rPr lang="en-US" sz="2000" dirty="0" err="1"/>
              <a:t>Protvino</a:t>
            </a:r>
            <a:endParaRPr lang="ru-RU" sz="2000" dirty="0">
              <a:latin typeface="+mn-lt"/>
            </a:endParaRPr>
          </a:p>
        </p:txBody>
      </p:sp>
      <p:sp>
        <p:nvSpPr>
          <p:cNvPr id="3" name="Объект 2"/>
          <p:cNvSpPr>
            <a:spLocks noGrp="1"/>
          </p:cNvSpPr>
          <p:nvPr>
            <p:ph idx="1"/>
          </p:nvPr>
        </p:nvSpPr>
        <p:spPr>
          <a:xfrm>
            <a:off x="467544" y="836712"/>
            <a:ext cx="8217669" cy="5112568"/>
          </a:xfrm>
        </p:spPr>
        <p:txBody>
          <a:bodyPr/>
          <a:lstStyle/>
          <a:p>
            <a:pPr algn="just"/>
            <a:r>
              <a:rPr lang="en-US" sz="2800" dirty="0" smtClean="0"/>
              <a:t>         </a:t>
            </a:r>
            <a:r>
              <a:rPr lang="en-US" dirty="0" smtClean="0"/>
              <a:t>Our previous experiments </a:t>
            </a:r>
            <a:r>
              <a:rPr lang="en-US" dirty="0"/>
              <a:t>using </a:t>
            </a:r>
            <a:r>
              <a:rPr lang="en-US" dirty="0" smtClean="0"/>
              <a:t>π-meson beam revealed </a:t>
            </a:r>
            <a:r>
              <a:rPr lang="en-US" dirty="0"/>
              <a:t>a </a:t>
            </a:r>
            <a:r>
              <a:rPr lang="en-US" dirty="0" smtClean="0"/>
              <a:t>significant non-zero transverse single-spin </a:t>
            </a:r>
            <a:r>
              <a:rPr lang="en-US" dirty="0"/>
              <a:t>asymmetry, </a:t>
            </a:r>
            <a:r>
              <a:rPr lang="en-US" b="1" i="1" dirty="0">
                <a:solidFill>
                  <a:srgbClr val="00B050"/>
                </a:solidFill>
              </a:rPr>
              <a:t>both in the central region and in the fragmentation region of the </a:t>
            </a:r>
            <a:r>
              <a:rPr lang="en-US" b="1" i="1" dirty="0" smtClean="0">
                <a:solidFill>
                  <a:srgbClr val="00B050"/>
                </a:solidFill>
              </a:rPr>
              <a:t>π-meson beam at moderate transverse momenta.</a:t>
            </a:r>
          </a:p>
          <a:p>
            <a:pPr algn="just"/>
            <a:endParaRPr lang="en-US" b="1" i="1" dirty="0" smtClean="0">
              <a:solidFill>
                <a:srgbClr val="00B050"/>
              </a:solidFill>
            </a:endParaRPr>
          </a:p>
          <a:p>
            <a:pPr algn="just"/>
            <a:r>
              <a:rPr lang="en-US" dirty="0" smtClean="0">
                <a:solidFill>
                  <a:srgbClr val="7030A0"/>
                </a:solidFill>
              </a:rPr>
              <a:t>          Significant spin effects </a:t>
            </a:r>
            <a:r>
              <a:rPr lang="en-US" dirty="0">
                <a:solidFill>
                  <a:srgbClr val="7030A0"/>
                </a:solidFill>
              </a:rPr>
              <a:t>can be expected near the boundary of the phase volume, since large effects are </a:t>
            </a:r>
            <a:r>
              <a:rPr lang="en-US" dirty="0" smtClean="0">
                <a:solidFill>
                  <a:srgbClr val="7030A0"/>
                </a:solidFill>
              </a:rPr>
              <a:t>observed in </a:t>
            </a:r>
            <a:r>
              <a:rPr lang="en-US" dirty="0">
                <a:solidFill>
                  <a:srgbClr val="7030A0"/>
                </a:solidFill>
              </a:rPr>
              <a:t>the corresponding exclusive charge-exchange </a:t>
            </a:r>
            <a:r>
              <a:rPr lang="en-US" dirty="0" smtClean="0">
                <a:solidFill>
                  <a:srgbClr val="7030A0"/>
                </a:solidFill>
              </a:rPr>
              <a:t>reactions.</a:t>
            </a:r>
          </a:p>
          <a:p>
            <a:pPr algn="just"/>
            <a:endParaRPr lang="en-US" dirty="0" smtClean="0"/>
          </a:p>
          <a:p>
            <a:pPr algn="just"/>
            <a:r>
              <a:rPr lang="en-US" dirty="0" smtClean="0"/>
              <a:t>    </a:t>
            </a:r>
            <a:r>
              <a:rPr lang="en-US" b="1" dirty="0" smtClean="0">
                <a:solidFill>
                  <a:srgbClr val="FF0000"/>
                </a:solidFill>
                <a:latin typeface="Arial Black" panose="020B0A04020102020204" pitchFamily="34" charset="0"/>
              </a:rPr>
              <a:t>Motivation:</a:t>
            </a:r>
            <a:r>
              <a:rPr lang="en-US" dirty="0" smtClean="0"/>
              <a:t> </a:t>
            </a:r>
            <a:r>
              <a:rPr lang="en-US" sz="2200" dirty="0" smtClean="0"/>
              <a:t>there </a:t>
            </a:r>
            <a:r>
              <a:rPr lang="en-US" sz="2200" dirty="0"/>
              <a:t>is reason to believe that </a:t>
            </a:r>
            <a:r>
              <a:rPr lang="en-US" sz="2200" i="1" dirty="0">
                <a:solidFill>
                  <a:srgbClr val="0070C0"/>
                </a:solidFill>
                <a:latin typeface="Arial Black" panose="020B0A04020102020204" pitchFamily="34" charset="0"/>
              </a:rPr>
              <a:t>for a wide range of reactions </a:t>
            </a:r>
            <a:r>
              <a:rPr lang="en-US" sz="2200" dirty="0"/>
              <a:t>available in the SPASCHARM setup for meson </a:t>
            </a:r>
            <a:r>
              <a:rPr lang="en-US" sz="2200" dirty="0" smtClean="0"/>
              <a:t>beams </a:t>
            </a:r>
            <a:r>
              <a:rPr lang="en-US" sz="2200" b="1" dirty="0" smtClean="0">
                <a:solidFill>
                  <a:schemeClr val="tx1"/>
                </a:solidFill>
              </a:rPr>
              <a:t>(phase 1),</a:t>
            </a:r>
            <a:r>
              <a:rPr lang="en-US" sz="2200" dirty="0" smtClean="0"/>
              <a:t> </a:t>
            </a:r>
            <a:r>
              <a:rPr lang="en-US" sz="2000" i="1" u="sng" dirty="0">
                <a:solidFill>
                  <a:srgbClr val="0070C0"/>
                </a:solidFill>
                <a:latin typeface="Arial Black" panose="020B0A04020102020204" pitchFamily="34" charset="0"/>
              </a:rPr>
              <a:t>there will also be a </a:t>
            </a:r>
            <a:r>
              <a:rPr lang="en-US" sz="2000" i="1" u="sng" dirty="0" smtClean="0">
                <a:solidFill>
                  <a:srgbClr val="0070C0"/>
                </a:solidFill>
                <a:latin typeface="Arial Black" panose="020B0A04020102020204" pitchFamily="34" charset="0"/>
              </a:rPr>
              <a:t>significant transverse single-spin asymmetry of hadron production (</a:t>
            </a:r>
            <a:r>
              <a:rPr lang="en-US" sz="2000" b="1" i="1" u="sng" dirty="0" smtClean="0">
                <a:solidFill>
                  <a:srgbClr val="0070C0"/>
                </a:solidFill>
                <a:latin typeface="Arial Black" panose="020B0A04020102020204" pitchFamily="34" charset="0"/>
              </a:rPr>
              <a:t>A</a:t>
            </a:r>
            <a:r>
              <a:rPr lang="en-US" sz="2000" b="1" i="1" u="sng" baseline="-25000" dirty="0" smtClean="0">
                <a:solidFill>
                  <a:srgbClr val="0070C0"/>
                </a:solidFill>
                <a:latin typeface="Arial Black" panose="020B0A04020102020204" pitchFamily="34" charset="0"/>
              </a:rPr>
              <a:t>N</a:t>
            </a:r>
            <a:r>
              <a:rPr lang="en-US" sz="2000" b="1" i="1" u="sng" dirty="0" smtClean="0">
                <a:solidFill>
                  <a:srgbClr val="0070C0"/>
                </a:solidFill>
                <a:latin typeface="Arial Black" panose="020B0A04020102020204" pitchFamily="34" charset="0"/>
              </a:rPr>
              <a:t>)</a:t>
            </a:r>
            <a:endParaRPr lang="en-US" sz="2000" b="1" i="1" u="sng" dirty="0" smtClean="0">
              <a:solidFill>
                <a:srgbClr val="00B050"/>
              </a:solidFill>
              <a:latin typeface="+mj-lt"/>
            </a:endParaRPr>
          </a:p>
        </p:txBody>
      </p:sp>
      <p:sp>
        <p:nvSpPr>
          <p:cNvPr id="4" name="Номер слайда 3"/>
          <p:cNvSpPr txBox="1">
            <a:spLocks/>
          </p:cNvSpPr>
          <p:nvPr/>
        </p:nvSpPr>
        <p:spPr bwMode="auto">
          <a:xfrm>
            <a:off x="8244408" y="6286500"/>
            <a:ext cx="6487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11</a:t>
            </a:fld>
            <a:endParaRPr lang="ru-RU" altLang="ru-RU" dirty="0" smtClean="0"/>
          </a:p>
        </p:txBody>
      </p:sp>
    </p:spTree>
    <p:extLst>
      <p:ext uri="{BB962C8B-B14F-4D97-AF65-F5344CB8AC3E}">
        <p14:creationId xmlns:p14="http://schemas.microsoft.com/office/powerpoint/2010/main" val="247679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23850" y="116632"/>
            <a:ext cx="7799388" cy="648543"/>
          </a:xfrm>
        </p:spPr>
        <p:txBody>
          <a:bodyPr/>
          <a:lstStyle/>
          <a:p>
            <a:r>
              <a:rPr lang="en-US" altLang="ru-RU" sz="2000" dirty="0" smtClean="0">
                <a:solidFill>
                  <a:srgbClr val="00B050"/>
                </a:solidFill>
                <a:cs typeface="Arial" charset="0"/>
              </a:rPr>
              <a:t>Old</a:t>
            </a:r>
            <a:r>
              <a:rPr lang="en-US" altLang="ru-RU" sz="2000" dirty="0" smtClean="0">
                <a:cs typeface="Arial" charset="0"/>
              </a:rPr>
              <a:t> p</a:t>
            </a:r>
            <a:r>
              <a:rPr lang="en-US" altLang="ru-RU" sz="2000" b="1" dirty="0" smtClean="0">
                <a:solidFill>
                  <a:srgbClr val="FF0000"/>
                </a:solidFill>
                <a:cs typeface="Arial" charset="0"/>
              </a:rPr>
              <a:t>olarization experiment </a:t>
            </a:r>
            <a:r>
              <a:rPr lang="en-US" altLang="ru-RU" sz="2000" dirty="0" smtClean="0">
                <a:cs typeface="Arial" charset="0"/>
              </a:rPr>
              <a:t>for</a:t>
            </a:r>
            <a:r>
              <a:rPr lang="en-US" altLang="ru-RU" sz="2000" b="1" dirty="0" smtClean="0">
                <a:solidFill>
                  <a:srgbClr val="FF0000"/>
                </a:solidFill>
                <a:cs typeface="Arial" charset="0"/>
              </a:rPr>
              <a:t> </a:t>
            </a:r>
            <a:r>
              <a:rPr lang="en-US" altLang="ru-RU" sz="2000" b="1" dirty="0" smtClean="0">
                <a:solidFill>
                  <a:schemeClr val="tx1"/>
                </a:solidFill>
                <a:cs typeface="Arial" charset="0"/>
              </a:rPr>
              <a:t>inclusive reactions </a:t>
            </a:r>
            <a:r>
              <a:rPr lang="en-US" altLang="ru-RU" sz="2000" b="1" dirty="0" smtClean="0">
                <a:cs typeface="Arial" charset="0"/>
              </a:rPr>
              <a:t>in the </a:t>
            </a:r>
            <a:r>
              <a:rPr lang="en-US" altLang="ru-RU" sz="2000" b="1" dirty="0" smtClean="0">
                <a:solidFill>
                  <a:srgbClr val="0070C0"/>
                </a:solidFill>
                <a:cs typeface="Arial" charset="0"/>
              </a:rPr>
              <a:t>polarized target fragmentation region</a:t>
            </a:r>
            <a:r>
              <a:rPr lang="en-US" altLang="ru-RU" sz="2000" b="1" dirty="0" smtClean="0">
                <a:cs typeface="Arial" charset="0"/>
              </a:rPr>
              <a:t> in </a:t>
            </a:r>
            <a:r>
              <a:rPr lang="en-US" altLang="ru-RU" sz="2000" b="1" dirty="0" err="1" smtClean="0">
                <a:cs typeface="Arial" charset="0"/>
              </a:rPr>
              <a:t>Protvino</a:t>
            </a:r>
            <a:r>
              <a:rPr lang="ru-RU" altLang="ru-RU" sz="2000" b="1" dirty="0" smtClean="0">
                <a:solidFill>
                  <a:srgbClr val="FF0000"/>
                </a:solidFill>
                <a:cs typeface="Arial" charset="0"/>
              </a:rPr>
              <a:t/>
            </a:r>
            <a:br>
              <a:rPr lang="ru-RU" altLang="ru-RU" sz="2000" b="1" dirty="0" smtClean="0">
                <a:solidFill>
                  <a:srgbClr val="FF0000"/>
                </a:solidFill>
                <a:cs typeface="Arial" charset="0"/>
              </a:rPr>
            </a:br>
            <a:endParaRPr lang="ru-RU" altLang="ru-RU" sz="2000" b="1" dirty="0" smtClean="0">
              <a:solidFill>
                <a:srgbClr val="FF0000"/>
              </a:solidFill>
            </a:endParaRPr>
          </a:p>
        </p:txBody>
      </p:sp>
      <p:sp>
        <p:nvSpPr>
          <p:cNvPr id="21507" name="Номер слайда 3"/>
          <p:cNvSpPr>
            <a:spLocks noGrp="1"/>
          </p:cNvSpPr>
          <p:nvPr>
            <p:ph type="sldNum" sz="quarter" idx="4294967295"/>
          </p:nvPr>
        </p:nvSpPr>
        <p:spPr bwMode="auto">
          <a:xfrm>
            <a:off x="8244408" y="6286500"/>
            <a:ext cx="6487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2ED4065-A429-4C53-B551-0793D5015002}" type="slidenum">
              <a:rPr lang="ru-RU" altLang="ru-RU" smtClean="0"/>
              <a:pPr eaLnBrk="1" hangingPunct="1"/>
              <a:t>12</a:t>
            </a:fld>
            <a:endParaRPr lang="ru-RU" altLang="ru-RU" dirty="0" smtClean="0"/>
          </a:p>
        </p:txBody>
      </p:sp>
      <p:pic>
        <p:nvPicPr>
          <p:cNvPr id="21508" name="Picture 130" descr="proza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765175"/>
            <a:ext cx="4175125" cy="3671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643438" y="765175"/>
            <a:ext cx="4500562" cy="3149580"/>
          </a:xfrm>
          <a:prstGeom prst="rect">
            <a:avLst/>
          </a:prstGeom>
        </p:spPr>
        <p:txBody>
          <a:bodyPr>
            <a:spAutoFit/>
          </a:bodyPr>
          <a:lstStyle/>
          <a:p>
            <a:pPr algn="just">
              <a:lnSpc>
                <a:spcPct val="80000"/>
              </a:lnSpc>
              <a:defRPr/>
            </a:pPr>
            <a:r>
              <a:rPr lang="en-US" sz="2000" b="1" dirty="0" smtClean="0">
                <a:solidFill>
                  <a:schemeClr val="tx1"/>
                </a:solidFill>
              </a:rPr>
              <a:t>←A</a:t>
            </a:r>
            <a:r>
              <a:rPr lang="en-US" sz="2000" b="1" baseline="-25000" dirty="0" smtClean="0">
                <a:solidFill>
                  <a:schemeClr val="tx1"/>
                </a:solidFill>
              </a:rPr>
              <a:t>N</a:t>
            </a:r>
            <a:r>
              <a:rPr lang="en-US" sz="2000" dirty="0" smtClean="0"/>
              <a:t> </a:t>
            </a:r>
            <a:r>
              <a:rPr lang="en-US" sz="2000" dirty="0" smtClean="0">
                <a:solidFill>
                  <a:schemeClr val="accent2"/>
                </a:solidFill>
              </a:rPr>
              <a:t>in inclusive production of</a:t>
            </a:r>
            <a:r>
              <a:rPr lang="en-US" altLang="ru-RU" sz="2000" b="0" dirty="0" smtClean="0">
                <a:solidFill>
                  <a:srgbClr val="0070C0"/>
                </a:solidFill>
              </a:rPr>
              <a:t> </a:t>
            </a:r>
            <a:r>
              <a:rPr lang="el-GR" altLang="ru-RU" sz="2000" b="0" dirty="0">
                <a:solidFill>
                  <a:srgbClr val="0070C0"/>
                </a:solidFill>
                <a:cs typeface="Arial" pitchFamily="34" charset="0"/>
              </a:rPr>
              <a:t>π</a:t>
            </a:r>
            <a:r>
              <a:rPr lang="en-US" altLang="ru-RU" sz="2000" b="0" baseline="30000" dirty="0">
                <a:solidFill>
                  <a:srgbClr val="0070C0"/>
                </a:solidFill>
                <a:cs typeface="Arial" pitchFamily="34" charset="0"/>
              </a:rPr>
              <a:t>0 </a:t>
            </a:r>
            <a:r>
              <a:rPr lang="ru-RU" altLang="ru-RU" sz="2000" b="0" dirty="0" smtClean="0">
                <a:solidFill>
                  <a:srgbClr val="0070C0"/>
                </a:solidFill>
              </a:rPr>
              <a:t>-</a:t>
            </a:r>
            <a:r>
              <a:rPr lang="en-US" altLang="ru-RU" sz="2000" dirty="0" smtClean="0">
                <a:solidFill>
                  <a:srgbClr val="0070C0"/>
                </a:solidFill>
              </a:rPr>
              <a:t>meson</a:t>
            </a:r>
            <a:r>
              <a:rPr lang="ru-RU" altLang="ru-RU" sz="2000" b="0" dirty="0" smtClean="0">
                <a:solidFill>
                  <a:srgbClr val="0070C0"/>
                </a:solidFill>
              </a:rPr>
              <a:t> </a:t>
            </a:r>
            <a:r>
              <a:rPr lang="en-US" altLang="ru-RU" sz="2000" b="0" dirty="0" smtClean="0">
                <a:solidFill>
                  <a:srgbClr val="0070C0"/>
                </a:solidFill>
              </a:rPr>
              <a:t>at</a:t>
            </a:r>
            <a:r>
              <a:rPr lang="ru-RU" altLang="ru-RU" sz="2000" b="0" dirty="0" smtClean="0">
                <a:solidFill>
                  <a:srgbClr val="0070C0"/>
                </a:solidFill>
              </a:rPr>
              <a:t> </a:t>
            </a:r>
            <a:r>
              <a:rPr lang="ru-RU" altLang="ru-RU" sz="2000" b="0" dirty="0">
                <a:solidFill>
                  <a:srgbClr val="0070C0"/>
                </a:solidFill>
              </a:rPr>
              <a:t>50 </a:t>
            </a:r>
            <a:r>
              <a:rPr lang="en-US" altLang="ru-RU" sz="2000" dirty="0" smtClean="0">
                <a:solidFill>
                  <a:srgbClr val="0070C0"/>
                </a:solidFill>
              </a:rPr>
              <a:t>GeV</a:t>
            </a:r>
            <a:r>
              <a:rPr lang="ru-RU" altLang="ru-RU" sz="2000" b="0" dirty="0" smtClean="0">
                <a:solidFill>
                  <a:srgbClr val="0070C0"/>
                </a:solidFill>
              </a:rPr>
              <a:t> </a:t>
            </a:r>
            <a:r>
              <a:rPr lang="en-US" altLang="ru-RU" sz="2000" b="0" dirty="0" smtClean="0">
                <a:solidFill>
                  <a:srgbClr val="0070C0"/>
                </a:solidFill>
              </a:rPr>
              <a:t>in the </a:t>
            </a:r>
            <a:r>
              <a:rPr lang="en-US" altLang="ru-RU" sz="2000" b="0" dirty="0" smtClean="0">
                <a:solidFill>
                  <a:schemeClr val="tx1"/>
                </a:solidFill>
              </a:rPr>
              <a:t>polarized particle fragmentation region </a:t>
            </a:r>
            <a:r>
              <a:rPr lang="en-US" altLang="ru-RU" sz="2000" b="0" dirty="0" smtClean="0">
                <a:solidFill>
                  <a:srgbClr val="0070C0"/>
                </a:solidFill>
              </a:rPr>
              <a:t>at</a:t>
            </a:r>
            <a:r>
              <a:rPr lang="ru-RU" altLang="ru-RU" sz="2000" b="0" dirty="0" smtClean="0">
                <a:solidFill>
                  <a:srgbClr val="0070C0"/>
                </a:solidFill>
              </a:rPr>
              <a:t> </a:t>
            </a:r>
            <a:r>
              <a:rPr lang="en-US" altLang="ru-RU" sz="2000" b="0" dirty="0" smtClean="0">
                <a:solidFill>
                  <a:srgbClr val="0070C0"/>
                </a:solidFill>
              </a:rPr>
              <a:t>0.25&lt;</a:t>
            </a:r>
            <a:r>
              <a:rPr lang="en-US" altLang="ru-RU" sz="2000" b="0" dirty="0" err="1" smtClean="0">
                <a:solidFill>
                  <a:srgbClr val="0070C0"/>
                </a:solidFill>
              </a:rPr>
              <a:t>x</a:t>
            </a:r>
            <a:r>
              <a:rPr lang="en-US" altLang="ru-RU" sz="2000" b="0" baseline="-25000" dirty="0" err="1" smtClean="0">
                <a:solidFill>
                  <a:srgbClr val="0070C0"/>
                </a:solidFill>
              </a:rPr>
              <a:t>F</a:t>
            </a:r>
            <a:r>
              <a:rPr lang="en-US" altLang="ru-RU" sz="2000" b="0" dirty="0" smtClean="0">
                <a:solidFill>
                  <a:srgbClr val="0070C0"/>
                </a:solidFill>
              </a:rPr>
              <a:t>&lt;0.6 is </a:t>
            </a:r>
            <a:r>
              <a:rPr lang="ru-RU" altLang="ru-RU" sz="2000" b="1" dirty="0">
                <a:solidFill>
                  <a:srgbClr val="0070C0"/>
                </a:solidFill>
              </a:rPr>
              <a:t>(</a:t>
            </a:r>
            <a:r>
              <a:rPr lang="en-US" altLang="ru-RU" sz="2000" b="1" dirty="0">
                <a:solidFill>
                  <a:srgbClr val="0070C0"/>
                </a:solidFill>
                <a:effectLst>
                  <a:outerShdw blurRad="38100" dist="38100" dir="2700000" algn="tl">
                    <a:srgbClr val="FFFFFF"/>
                  </a:outerShdw>
                </a:effectLst>
              </a:rPr>
              <a:t>6</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2</a:t>
            </a:r>
            <a:r>
              <a:rPr lang="ru-RU" altLang="ru-RU" sz="2000" b="1" dirty="0">
                <a:solidFill>
                  <a:srgbClr val="0070C0"/>
                </a:solidFill>
                <a:effectLst>
                  <a:outerShdw blurRad="38100" dist="38100" dir="2700000" algn="tl">
                    <a:srgbClr val="FFFFFF"/>
                  </a:outerShdw>
                </a:effectLst>
                <a:sym typeface="Symbol" pitchFamily="18" charset="2"/>
              </a:rPr>
              <a:t></a:t>
            </a:r>
            <a:r>
              <a:rPr lang="en-US" altLang="ru-RU" sz="2000" b="1" dirty="0">
                <a:solidFill>
                  <a:srgbClr val="0070C0"/>
                </a:solidFill>
                <a:effectLst>
                  <a:outerShdw blurRad="38100" dist="38100" dir="2700000" algn="tl">
                    <a:srgbClr val="FFFFFF"/>
                  </a:outerShdw>
                </a:effectLst>
              </a:rPr>
              <a:t>1</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5</a:t>
            </a:r>
            <a:r>
              <a:rPr lang="ru-RU" altLang="ru-RU" sz="2000" b="1" dirty="0">
                <a:solidFill>
                  <a:srgbClr val="0070C0"/>
                </a:solidFill>
              </a:rPr>
              <a:t>)</a:t>
            </a:r>
            <a:r>
              <a:rPr lang="en-US" altLang="ru-RU" sz="2000" b="1" dirty="0" smtClean="0">
                <a:solidFill>
                  <a:srgbClr val="0070C0"/>
                </a:solidFill>
              </a:rPr>
              <a:t>% </a:t>
            </a:r>
            <a:r>
              <a:rPr lang="en-US" altLang="ru-RU" sz="2000" b="1" dirty="0" smtClean="0">
                <a:solidFill>
                  <a:schemeClr val="tx1"/>
                </a:solidFill>
              </a:rPr>
              <a:t>(</a:t>
            </a:r>
            <a:r>
              <a:rPr lang="en-US" altLang="ru-RU" sz="2000" b="1" i="1" dirty="0" smtClean="0">
                <a:solidFill>
                  <a:schemeClr val="tx1"/>
                </a:solidFill>
              </a:rPr>
              <a:t>black points below</a:t>
            </a:r>
            <a:r>
              <a:rPr lang="en-US" altLang="ru-RU" sz="2000" b="1" dirty="0" smtClean="0">
                <a:solidFill>
                  <a:schemeClr val="tx1"/>
                </a:solidFill>
              </a:rPr>
              <a:t>) </a:t>
            </a:r>
            <a:r>
              <a:rPr lang="en-US" altLang="ru-RU" sz="2000" b="0" dirty="0" smtClean="0">
                <a:solidFill>
                  <a:schemeClr val="tx1"/>
                </a:solidFill>
                <a:sym typeface="Wingdings" panose="05000000000000000000" pitchFamily="2" charset="2"/>
              </a:rPr>
              <a:t></a:t>
            </a:r>
            <a:r>
              <a:rPr lang="en-US" altLang="ru-RU" sz="2000" b="0" dirty="0" smtClean="0">
                <a:solidFill>
                  <a:srgbClr val="0070C0"/>
                </a:solidFill>
              </a:rPr>
              <a:t> </a:t>
            </a:r>
            <a:r>
              <a:rPr lang="en-US" altLang="ru-RU" sz="2000" dirty="0" smtClean="0">
                <a:solidFill>
                  <a:srgbClr val="0070C0"/>
                </a:solidFill>
              </a:rPr>
              <a:t>c</a:t>
            </a:r>
            <a:r>
              <a:rPr lang="en-US" sz="2000" dirty="0" smtClean="0">
                <a:solidFill>
                  <a:srgbClr val="0070C0"/>
                </a:solidFill>
              </a:rPr>
              <a:t>oincides </a:t>
            </a:r>
            <a:r>
              <a:rPr lang="en-US" sz="2000" dirty="0">
                <a:solidFill>
                  <a:srgbClr val="0070C0"/>
                </a:solidFill>
              </a:rPr>
              <a:t>with the results of other </a:t>
            </a:r>
            <a:r>
              <a:rPr lang="en-US" sz="2000" dirty="0" smtClean="0">
                <a:solidFill>
                  <a:srgbClr val="0070C0"/>
                </a:solidFill>
              </a:rPr>
              <a:t>measurements:</a:t>
            </a:r>
          </a:p>
          <a:p>
            <a:pPr marL="457200" indent="-457200">
              <a:lnSpc>
                <a:spcPct val="80000"/>
              </a:lnSpc>
              <a:buAutoNum type="arabicParenR"/>
              <a:defRPr/>
            </a:pPr>
            <a:r>
              <a:rPr lang="en-US" sz="2000" b="1" dirty="0" smtClean="0">
                <a:solidFill>
                  <a:schemeClr val="tx1"/>
                </a:solidFill>
              </a:rPr>
              <a:t>A</a:t>
            </a:r>
            <a:r>
              <a:rPr lang="en-US" sz="2000" b="1" baseline="-25000" dirty="0" smtClean="0">
                <a:solidFill>
                  <a:schemeClr val="tx1"/>
                </a:solidFill>
              </a:rPr>
              <a:t>N</a:t>
            </a:r>
            <a:r>
              <a:rPr lang="en-US" sz="2000" dirty="0" smtClean="0"/>
              <a:t> </a:t>
            </a:r>
            <a:r>
              <a:rPr lang="en-US" sz="2000" dirty="0" smtClean="0">
                <a:solidFill>
                  <a:srgbClr val="0070C0"/>
                </a:solidFill>
              </a:rPr>
              <a:t>in the reaction</a:t>
            </a:r>
            <a:r>
              <a:rPr lang="ru-RU" altLang="ru-RU" sz="2000" b="0" dirty="0" smtClean="0">
                <a:solidFill>
                  <a:srgbClr val="0070C0"/>
                </a:solidFill>
              </a:rPr>
              <a:t> </a:t>
            </a:r>
            <a:r>
              <a:rPr lang="el-GR" altLang="ru-RU" sz="2000" b="0" dirty="0">
                <a:solidFill>
                  <a:srgbClr val="0070C0"/>
                </a:solidFill>
                <a:cs typeface="Arial" pitchFamily="34" charset="0"/>
              </a:rPr>
              <a:t>π</a:t>
            </a:r>
            <a:r>
              <a:rPr lang="en-US" altLang="ru-RU" sz="2000" b="0" baseline="30000" dirty="0">
                <a:solidFill>
                  <a:srgbClr val="0070C0"/>
                </a:solidFill>
                <a:cs typeface="Arial" pitchFamily="34" charset="0"/>
              </a:rPr>
              <a:t>-</a:t>
            </a:r>
            <a:r>
              <a:rPr lang="en-US" altLang="ru-RU" sz="2000" b="0" dirty="0">
                <a:solidFill>
                  <a:srgbClr val="0070C0"/>
                </a:solidFill>
              </a:rPr>
              <a:t>p</a:t>
            </a:r>
            <a:r>
              <a:rPr lang="en-US" altLang="ru-RU" sz="2000" b="0" baseline="-25000" dirty="0">
                <a:solidFill>
                  <a:srgbClr val="0070C0"/>
                </a:solidFill>
                <a:cs typeface="Arial" pitchFamily="34" charset="0"/>
              </a:rPr>
              <a:t>↑</a:t>
            </a:r>
            <a:r>
              <a:rPr lang="en-US" altLang="ru-RU" sz="2000" b="0" dirty="0">
                <a:solidFill>
                  <a:srgbClr val="0070C0"/>
                </a:solidFill>
                <a:cs typeface="Arial" pitchFamily="34" charset="0"/>
              </a:rPr>
              <a:t>→</a:t>
            </a:r>
            <a:r>
              <a:rPr lang="el-GR" altLang="ru-RU" sz="2000" b="0" dirty="0">
                <a:solidFill>
                  <a:srgbClr val="0070C0"/>
                </a:solidFill>
                <a:cs typeface="Arial" pitchFamily="34" charset="0"/>
              </a:rPr>
              <a:t>π</a:t>
            </a:r>
            <a:r>
              <a:rPr lang="en-US" altLang="ru-RU" sz="2000" b="0" baseline="30000" dirty="0">
                <a:solidFill>
                  <a:srgbClr val="0070C0"/>
                </a:solidFill>
                <a:cs typeface="Arial" pitchFamily="34" charset="0"/>
              </a:rPr>
              <a:t>0</a:t>
            </a:r>
            <a:r>
              <a:rPr lang="en-US" altLang="ru-RU" sz="2000" b="0" dirty="0">
                <a:solidFill>
                  <a:srgbClr val="0070C0"/>
                </a:solidFill>
                <a:cs typeface="Arial" pitchFamily="34" charset="0"/>
              </a:rPr>
              <a:t>X</a:t>
            </a:r>
            <a:r>
              <a:rPr lang="en-US" altLang="ru-RU" sz="2000" b="0" dirty="0">
                <a:solidFill>
                  <a:srgbClr val="0070C0"/>
                </a:solidFill>
              </a:rPr>
              <a:t> </a:t>
            </a:r>
            <a:r>
              <a:rPr lang="en-US" altLang="ru-RU" sz="2000" dirty="0" smtClean="0">
                <a:solidFill>
                  <a:srgbClr val="0070C0"/>
                </a:solidFill>
              </a:rPr>
              <a:t>at</a:t>
            </a:r>
            <a:r>
              <a:rPr lang="en-US" altLang="ru-RU" sz="2000" b="0" dirty="0" smtClean="0">
                <a:solidFill>
                  <a:srgbClr val="0070C0"/>
                </a:solidFill>
              </a:rPr>
              <a:t> </a:t>
            </a:r>
            <a:r>
              <a:rPr lang="en-US" altLang="ru-RU" sz="2000" b="0" dirty="0">
                <a:solidFill>
                  <a:srgbClr val="0070C0"/>
                </a:solidFill>
              </a:rPr>
              <a:t>40 </a:t>
            </a:r>
            <a:r>
              <a:rPr lang="en-US" altLang="ru-RU" sz="2000" dirty="0" smtClean="0">
                <a:solidFill>
                  <a:srgbClr val="0070C0"/>
                </a:solidFill>
              </a:rPr>
              <a:t>GeV </a:t>
            </a:r>
            <a:r>
              <a:rPr lang="en-US" altLang="ru-RU" sz="2000" b="0" dirty="0" smtClean="0">
                <a:solidFill>
                  <a:srgbClr val="0070C0"/>
                </a:solidFill>
              </a:rPr>
              <a:t> </a:t>
            </a:r>
            <a:r>
              <a:rPr lang="ru-RU" altLang="ru-RU" sz="2000" b="1" dirty="0">
                <a:solidFill>
                  <a:srgbClr val="0070C0"/>
                </a:solidFill>
              </a:rPr>
              <a:t>(</a:t>
            </a:r>
            <a:r>
              <a:rPr lang="en-US" altLang="ru-RU" sz="2000" b="1" dirty="0">
                <a:solidFill>
                  <a:srgbClr val="0070C0"/>
                </a:solidFill>
                <a:effectLst>
                  <a:outerShdw blurRad="38100" dist="38100" dir="2700000" algn="tl">
                    <a:srgbClr val="FFFFFF"/>
                  </a:outerShdw>
                </a:effectLst>
              </a:rPr>
              <a:t>6</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9</a:t>
            </a:r>
            <a:r>
              <a:rPr lang="ru-RU" altLang="ru-RU" sz="2000" b="1" dirty="0">
                <a:solidFill>
                  <a:srgbClr val="0070C0"/>
                </a:solidFill>
                <a:effectLst>
                  <a:outerShdw blurRad="38100" dist="38100" dir="2700000" algn="tl">
                    <a:srgbClr val="FFFFFF"/>
                  </a:outerShdw>
                </a:effectLst>
                <a:sym typeface="Symbol" pitchFamily="18" charset="2"/>
              </a:rPr>
              <a:t></a:t>
            </a:r>
            <a:r>
              <a:rPr lang="en-US" altLang="ru-RU" sz="2000" b="1" dirty="0">
                <a:solidFill>
                  <a:srgbClr val="0070C0"/>
                </a:solidFill>
                <a:effectLst>
                  <a:outerShdw blurRad="38100" dist="38100" dir="2700000" algn="tl">
                    <a:srgbClr val="FFFFFF"/>
                  </a:outerShdw>
                </a:effectLst>
                <a:sym typeface="Symbol" pitchFamily="18" charset="2"/>
              </a:rPr>
              <a:t>2</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8</a:t>
            </a:r>
            <a:r>
              <a:rPr lang="ru-RU" altLang="ru-RU" sz="2000" b="1" dirty="0" smtClean="0">
                <a:solidFill>
                  <a:srgbClr val="0070C0"/>
                </a:solidFill>
              </a:rPr>
              <a:t>)</a:t>
            </a:r>
            <a:r>
              <a:rPr lang="en-US" altLang="ru-RU" sz="2000" b="1" dirty="0" smtClean="0">
                <a:solidFill>
                  <a:srgbClr val="0070C0"/>
                </a:solidFill>
              </a:rPr>
              <a:t>%</a:t>
            </a:r>
            <a:r>
              <a:rPr lang="ru-RU" altLang="ru-RU" sz="2000" b="1" dirty="0" smtClean="0">
                <a:solidFill>
                  <a:schemeClr val="tx1"/>
                </a:solidFill>
              </a:rPr>
              <a:t> </a:t>
            </a:r>
            <a:r>
              <a:rPr lang="en-US" altLang="ru-RU" sz="2000" b="1" i="1" dirty="0" smtClean="0">
                <a:solidFill>
                  <a:srgbClr val="0070C0"/>
                </a:solidFill>
              </a:rPr>
              <a:t>(blue points below) </a:t>
            </a:r>
            <a:r>
              <a:rPr lang="en-US" altLang="ru-RU" sz="2000" dirty="0" smtClean="0">
                <a:solidFill>
                  <a:srgbClr val="0070C0"/>
                </a:solidFill>
              </a:rPr>
              <a:t>and 2) with the </a:t>
            </a:r>
            <a:r>
              <a:rPr lang="en-US" altLang="ru-RU" sz="2000" dirty="0" err="1" smtClean="0">
                <a:solidFill>
                  <a:srgbClr val="0070C0"/>
                </a:solidFill>
              </a:rPr>
              <a:t>Fermilab</a:t>
            </a:r>
            <a:r>
              <a:rPr lang="ru-RU" altLang="ru-RU" sz="2000" b="0" dirty="0" smtClean="0">
                <a:solidFill>
                  <a:srgbClr val="0070C0"/>
                </a:solidFill>
              </a:rPr>
              <a:t> </a:t>
            </a:r>
            <a:r>
              <a:rPr lang="en-US" altLang="ru-RU" sz="2000" b="0" dirty="0" smtClean="0">
                <a:solidFill>
                  <a:srgbClr val="0070C0"/>
                </a:solidFill>
              </a:rPr>
              <a:t>E704 results </a:t>
            </a:r>
            <a:r>
              <a:rPr lang="en-US" altLang="ru-RU" sz="2000" dirty="0" smtClean="0">
                <a:solidFill>
                  <a:srgbClr val="0070C0"/>
                </a:solidFill>
              </a:rPr>
              <a:t>at </a:t>
            </a:r>
            <a:r>
              <a:rPr lang="en-US" altLang="ru-RU" sz="2000" b="0" dirty="0" smtClean="0">
                <a:solidFill>
                  <a:srgbClr val="0070C0"/>
                </a:solidFill>
              </a:rPr>
              <a:t>200 </a:t>
            </a:r>
            <a:r>
              <a:rPr lang="en-US" altLang="ru-RU" sz="2000" b="0" dirty="0">
                <a:solidFill>
                  <a:srgbClr val="0070C0"/>
                </a:solidFill>
              </a:rPr>
              <a:t>GeV </a:t>
            </a:r>
            <a:r>
              <a:rPr lang="ru-RU" altLang="ru-RU" sz="2000" b="1" dirty="0">
                <a:solidFill>
                  <a:srgbClr val="0070C0"/>
                </a:solidFill>
              </a:rPr>
              <a:t>(</a:t>
            </a:r>
            <a:r>
              <a:rPr lang="en-US" altLang="ru-RU" sz="2000" b="1" dirty="0">
                <a:solidFill>
                  <a:srgbClr val="0070C0"/>
                </a:solidFill>
                <a:effectLst>
                  <a:outerShdw blurRad="38100" dist="38100" dir="2700000" algn="tl">
                    <a:srgbClr val="FFFFFF"/>
                  </a:outerShdw>
                </a:effectLst>
              </a:rPr>
              <a:t>6</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3</a:t>
            </a:r>
            <a:r>
              <a:rPr lang="ru-RU" altLang="ru-RU" sz="2000" b="1" dirty="0">
                <a:solidFill>
                  <a:srgbClr val="0070C0"/>
                </a:solidFill>
                <a:effectLst>
                  <a:outerShdw blurRad="38100" dist="38100" dir="2700000" algn="tl">
                    <a:srgbClr val="FFFFFF"/>
                  </a:outerShdw>
                </a:effectLst>
                <a:sym typeface="Symbol" pitchFamily="18" charset="2"/>
              </a:rPr>
              <a:t></a:t>
            </a:r>
            <a:r>
              <a:rPr lang="en-US" altLang="ru-RU" sz="2000" b="1" dirty="0">
                <a:solidFill>
                  <a:srgbClr val="0070C0"/>
                </a:solidFill>
                <a:effectLst>
                  <a:outerShdw blurRad="38100" dist="38100" dir="2700000" algn="tl">
                    <a:srgbClr val="FFFFFF"/>
                  </a:outerShdw>
                </a:effectLst>
                <a:sym typeface="Symbol" pitchFamily="18" charset="2"/>
              </a:rPr>
              <a:t>0</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7</a:t>
            </a:r>
            <a:r>
              <a:rPr lang="ru-RU" altLang="ru-RU" sz="2000" b="1" dirty="0" smtClean="0">
                <a:solidFill>
                  <a:srgbClr val="0070C0"/>
                </a:solidFill>
              </a:rPr>
              <a:t>)</a:t>
            </a:r>
            <a:r>
              <a:rPr lang="en-US" altLang="ru-RU" sz="2000" b="1" dirty="0" smtClean="0">
                <a:solidFill>
                  <a:srgbClr val="0070C0"/>
                </a:solidFill>
              </a:rPr>
              <a:t>% </a:t>
            </a:r>
            <a:r>
              <a:rPr lang="en-US" altLang="ru-RU" sz="2000" b="1" i="1" dirty="0" smtClean="0">
                <a:solidFill>
                  <a:srgbClr val="FF0000"/>
                </a:solidFill>
              </a:rPr>
              <a:t>(red points below)</a:t>
            </a:r>
            <a:endParaRPr lang="en-US" altLang="ru-RU" sz="2000" b="1" i="1" dirty="0" smtClean="0">
              <a:solidFill>
                <a:srgbClr val="0070C0"/>
              </a:solidFill>
            </a:endParaRPr>
          </a:p>
          <a:p>
            <a:pPr>
              <a:lnSpc>
                <a:spcPct val="80000"/>
              </a:lnSpc>
              <a:defRPr/>
            </a:pPr>
            <a:r>
              <a:rPr lang="en-US" altLang="ru-RU" sz="2000" b="1" u="sng" dirty="0">
                <a:solidFill>
                  <a:schemeClr val="tx1"/>
                </a:solidFill>
              </a:rPr>
              <a:t>A</a:t>
            </a:r>
            <a:r>
              <a:rPr lang="en-US" altLang="ru-RU" sz="2000" b="1" u="sng" dirty="0" smtClean="0">
                <a:solidFill>
                  <a:schemeClr val="tx1"/>
                </a:solidFill>
              </a:rPr>
              <a:t>ll three results are shown below:</a:t>
            </a:r>
            <a:endParaRPr lang="ru-RU" altLang="ru-RU" sz="2000" b="1" u="sng" dirty="0">
              <a:solidFill>
                <a:schemeClr val="tx1"/>
              </a:solidFill>
            </a:endParaRPr>
          </a:p>
        </p:txBody>
      </p:sp>
      <p:pic>
        <p:nvPicPr>
          <p:cNvPr id="21510" name="Picture 7" descr="proza50_40_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3914754"/>
            <a:ext cx="3887787" cy="22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8"/>
          <p:cNvSpPr txBox="1">
            <a:spLocks noChangeArrowheads="1"/>
          </p:cNvSpPr>
          <p:nvPr/>
        </p:nvSpPr>
        <p:spPr bwMode="auto">
          <a:xfrm>
            <a:off x="323850" y="3789363"/>
            <a:ext cx="4464174" cy="233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r>
              <a:rPr lang="en-US" altLang="ru-RU" sz="1800" i="1" dirty="0" smtClean="0">
                <a:solidFill>
                  <a:srgbClr val="0070C0"/>
                </a:solidFill>
              </a:rPr>
              <a:t>Conclusion</a:t>
            </a:r>
            <a:r>
              <a:rPr lang="ru-RU" altLang="ru-RU" sz="1800" i="1" dirty="0" smtClean="0">
                <a:solidFill>
                  <a:srgbClr val="0070C0"/>
                </a:solidFill>
              </a:rPr>
              <a:t>: </a:t>
            </a:r>
            <a:r>
              <a:rPr lang="en-US" altLang="ru-RU" sz="1800" i="1" dirty="0" smtClean="0">
                <a:solidFill>
                  <a:srgbClr val="0070C0"/>
                </a:solidFill>
              </a:rPr>
              <a:t>Transverse single-spin asymmetry</a:t>
            </a:r>
            <a:r>
              <a:rPr lang="ru-RU" altLang="ru-RU" sz="1800" i="1" dirty="0" smtClean="0">
                <a:solidFill>
                  <a:srgbClr val="0070C0"/>
                </a:solidFill>
              </a:rPr>
              <a:t> </a:t>
            </a:r>
            <a:r>
              <a:rPr lang="en-US" altLang="ru-RU" sz="1800" i="1" dirty="0">
                <a:solidFill>
                  <a:srgbClr val="0070C0"/>
                </a:solidFill>
              </a:rPr>
              <a:t>A</a:t>
            </a:r>
            <a:r>
              <a:rPr lang="en-US" altLang="ru-RU" sz="1800" i="1" baseline="-25000" dirty="0">
                <a:solidFill>
                  <a:srgbClr val="0070C0"/>
                </a:solidFill>
              </a:rPr>
              <a:t>N</a:t>
            </a:r>
            <a:r>
              <a:rPr lang="en-US" altLang="ru-RU" sz="1800" i="1" dirty="0">
                <a:solidFill>
                  <a:srgbClr val="0070C0"/>
                </a:solidFill>
              </a:rPr>
              <a:t> </a:t>
            </a:r>
            <a:r>
              <a:rPr lang="en-US" altLang="ru-RU" sz="1800" i="1" dirty="0" smtClean="0">
                <a:solidFill>
                  <a:srgbClr val="0070C0"/>
                </a:solidFill>
              </a:rPr>
              <a:t>in </a:t>
            </a:r>
            <a:r>
              <a:rPr lang="en-US" altLang="ru-RU" sz="1800" i="1" dirty="0" smtClean="0">
                <a:solidFill>
                  <a:schemeClr val="tx1"/>
                </a:solidFill>
              </a:rPr>
              <a:t>inclusive production of </a:t>
            </a:r>
            <a:r>
              <a:rPr lang="el-GR" altLang="ru-RU" sz="1800" i="1" dirty="0" smtClean="0">
                <a:solidFill>
                  <a:schemeClr val="tx1"/>
                </a:solidFill>
                <a:cs typeface="Arial" charset="0"/>
              </a:rPr>
              <a:t>π</a:t>
            </a:r>
            <a:r>
              <a:rPr lang="en-US" altLang="ru-RU" sz="1800" i="1" baseline="30000" dirty="0">
                <a:solidFill>
                  <a:schemeClr val="tx1"/>
                </a:solidFill>
                <a:cs typeface="Arial" charset="0"/>
              </a:rPr>
              <a:t>0 </a:t>
            </a:r>
            <a:r>
              <a:rPr lang="ru-RU" altLang="ru-RU" sz="1800" i="1" dirty="0" smtClean="0">
                <a:solidFill>
                  <a:schemeClr val="tx1"/>
                </a:solidFill>
              </a:rPr>
              <a:t>–</a:t>
            </a:r>
            <a:r>
              <a:rPr lang="en-US" altLang="ru-RU" sz="1800" i="1" dirty="0">
                <a:solidFill>
                  <a:schemeClr val="tx1"/>
                </a:solidFill>
              </a:rPr>
              <a:t> </a:t>
            </a:r>
            <a:r>
              <a:rPr lang="en-US" altLang="ru-RU" sz="1800" i="1" dirty="0" smtClean="0">
                <a:solidFill>
                  <a:schemeClr val="tx1"/>
                </a:solidFill>
              </a:rPr>
              <a:t>meson</a:t>
            </a:r>
            <a:r>
              <a:rPr lang="ru-RU" altLang="ru-RU" sz="1800" i="1" dirty="0" smtClean="0">
                <a:solidFill>
                  <a:schemeClr val="tx1"/>
                </a:solidFill>
              </a:rPr>
              <a:t> </a:t>
            </a:r>
            <a:r>
              <a:rPr lang="en-US" altLang="ru-RU" sz="1800" i="1" dirty="0" smtClean="0">
                <a:solidFill>
                  <a:schemeClr val="tx1"/>
                </a:solidFill>
              </a:rPr>
              <a:t>in the fragmentation range of polarized proton </a:t>
            </a:r>
            <a:r>
              <a:rPr lang="en-US" altLang="ru-RU" sz="1800" dirty="0" smtClean="0"/>
              <a:t>b</a:t>
            </a:r>
            <a:r>
              <a:rPr lang="en-US" sz="1800" dirty="0" smtClean="0"/>
              <a:t>ehaves </a:t>
            </a:r>
            <a:r>
              <a:rPr lang="en-US" sz="1800" dirty="0"/>
              <a:t>in a similar manner at beam energies of 40-200 GeV, and its behavior is practically independent of the type of the beam particle (40, 50, and 200 GeV)</a:t>
            </a:r>
            <a:endParaRPr lang="ru-RU" altLang="ru-RU" sz="1800" b="0" i="1" dirty="0">
              <a:solidFill>
                <a:srgbClr val="0070C0"/>
              </a:solidFill>
            </a:endParaRPr>
          </a:p>
        </p:txBody>
      </p:sp>
    </p:spTree>
    <p:extLst>
      <p:ext uri="{BB962C8B-B14F-4D97-AF65-F5344CB8AC3E}">
        <p14:creationId xmlns:p14="http://schemas.microsoft.com/office/powerpoint/2010/main" val="282112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SPIN is the gravedigger of theories</a:t>
            </a:r>
            <a:endParaRPr lang="ru-RU" dirty="0"/>
          </a:p>
        </p:txBody>
      </p:sp>
      <p:sp>
        <p:nvSpPr>
          <p:cNvPr id="3" name="Объект 2"/>
          <p:cNvSpPr>
            <a:spLocks noGrp="1"/>
          </p:cNvSpPr>
          <p:nvPr>
            <p:ph idx="1"/>
          </p:nvPr>
        </p:nvSpPr>
        <p:spPr>
          <a:xfrm>
            <a:off x="467544" y="836712"/>
            <a:ext cx="8217669" cy="5112568"/>
          </a:xfrm>
        </p:spPr>
        <p:txBody>
          <a:bodyPr/>
          <a:lstStyle/>
          <a:p>
            <a:pPr algn="just"/>
            <a:r>
              <a:rPr lang="en-US" sz="2800" b="1" dirty="0" smtClean="0">
                <a:solidFill>
                  <a:schemeClr val="tx1"/>
                </a:solidFill>
                <a:latin typeface="+mj-lt"/>
              </a:rPr>
              <a:t>Experiments with spin have killed more theories than any other physical parameter</a:t>
            </a:r>
            <a:r>
              <a:rPr lang="ru-RU" sz="2800" b="1" dirty="0" smtClean="0">
                <a:solidFill>
                  <a:schemeClr val="tx1"/>
                </a:solidFill>
                <a:latin typeface="+mj-lt"/>
              </a:rPr>
              <a:t>.</a:t>
            </a:r>
            <a:r>
              <a:rPr lang="en-US" sz="2800" b="1" dirty="0" smtClean="0">
                <a:solidFill>
                  <a:schemeClr val="tx1"/>
                </a:solidFill>
                <a:latin typeface="+mj-lt"/>
              </a:rPr>
              <a:t>  </a:t>
            </a:r>
            <a:endParaRPr lang="ru-RU" sz="2800" b="1" dirty="0" smtClean="0">
              <a:solidFill>
                <a:schemeClr val="tx1"/>
              </a:solidFill>
              <a:latin typeface="+mj-lt"/>
            </a:endParaRPr>
          </a:p>
          <a:p>
            <a:pPr algn="just"/>
            <a:r>
              <a:rPr lang="en-US" sz="2800" dirty="0" smtClean="0">
                <a:solidFill>
                  <a:srgbClr val="7030A0"/>
                </a:solidFill>
                <a:latin typeface="+mj-lt"/>
              </a:rPr>
              <a:t>(</a:t>
            </a:r>
            <a:r>
              <a:rPr lang="en-US" sz="2800" dirty="0">
                <a:solidFill>
                  <a:srgbClr val="7030A0"/>
                </a:solidFill>
                <a:latin typeface="+mj-lt"/>
              </a:rPr>
              <a:t>E</a:t>
            </a:r>
            <a:r>
              <a:rPr lang="en-US" sz="2800" dirty="0" smtClean="0">
                <a:solidFill>
                  <a:srgbClr val="7030A0"/>
                </a:solidFill>
                <a:latin typeface="+mj-lt"/>
              </a:rPr>
              <a:t>lliot Leader,  Cambridge Univ.)</a:t>
            </a:r>
            <a:endParaRPr lang="ru-RU" sz="2800" dirty="0" smtClean="0">
              <a:solidFill>
                <a:srgbClr val="7030A0"/>
              </a:solidFill>
              <a:latin typeface="+mj-lt"/>
            </a:endParaRPr>
          </a:p>
          <a:p>
            <a:pPr algn="just"/>
            <a:endParaRPr lang="ru-RU" sz="2000" b="1" dirty="0" smtClean="0">
              <a:solidFill>
                <a:schemeClr val="tx1"/>
              </a:solidFill>
              <a:latin typeface="+mj-lt"/>
            </a:endParaRPr>
          </a:p>
          <a:p>
            <a:pPr algn="just"/>
            <a:endParaRPr lang="en-US" sz="2000" b="1" dirty="0" smtClean="0">
              <a:solidFill>
                <a:schemeClr val="tx1"/>
              </a:solidFill>
              <a:latin typeface="+mj-lt"/>
            </a:endParaRPr>
          </a:p>
          <a:p>
            <a:pPr algn="just"/>
            <a:r>
              <a:rPr lang="en-US" sz="2800" b="1" dirty="0" smtClean="0">
                <a:solidFill>
                  <a:schemeClr val="tx1"/>
                </a:solidFill>
                <a:latin typeface="+mj-lt"/>
              </a:rPr>
              <a:t>Polarization data has often been the graveyard of fashionable theories. If theorists had their way they might well ban such measurements altogether out of self-protection</a:t>
            </a:r>
            <a:r>
              <a:rPr lang="ru-RU" sz="2800" b="1" dirty="0" smtClean="0">
                <a:solidFill>
                  <a:schemeClr val="tx1"/>
                </a:solidFill>
                <a:latin typeface="+mj-lt"/>
              </a:rPr>
              <a:t>.</a:t>
            </a:r>
            <a:r>
              <a:rPr lang="en-US" sz="2800" b="1" dirty="0" smtClean="0">
                <a:solidFill>
                  <a:schemeClr val="tx1"/>
                </a:solidFill>
                <a:latin typeface="+mj-lt"/>
              </a:rPr>
              <a:t> </a:t>
            </a:r>
            <a:endParaRPr lang="ru-RU" sz="2800" b="1" dirty="0" smtClean="0">
              <a:solidFill>
                <a:schemeClr val="tx1"/>
              </a:solidFill>
              <a:latin typeface="+mj-lt"/>
            </a:endParaRPr>
          </a:p>
          <a:p>
            <a:pPr algn="just"/>
            <a:r>
              <a:rPr lang="en-US" sz="2800" b="1" dirty="0" smtClean="0">
                <a:solidFill>
                  <a:schemeClr val="tx1"/>
                </a:solidFill>
                <a:latin typeface="+mj-lt"/>
              </a:rPr>
              <a:t> </a:t>
            </a:r>
            <a:r>
              <a:rPr lang="en-US" sz="2800" dirty="0" smtClean="0">
                <a:solidFill>
                  <a:srgbClr val="7030A0"/>
                </a:solidFill>
                <a:latin typeface="+mj-lt"/>
              </a:rPr>
              <a:t>(James </a:t>
            </a:r>
            <a:r>
              <a:rPr lang="en-US" sz="2800" dirty="0" err="1" smtClean="0">
                <a:solidFill>
                  <a:srgbClr val="7030A0"/>
                </a:solidFill>
                <a:latin typeface="+mj-lt"/>
              </a:rPr>
              <a:t>Bjorken</a:t>
            </a:r>
            <a:r>
              <a:rPr lang="ru-RU" sz="2800" dirty="0" smtClean="0">
                <a:solidFill>
                  <a:srgbClr val="7030A0"/>
                </a:solidFill>
                <a:latin typeface="+mj-lt"/>
              </a:rPr>
              <a:t>, </a:t>
            </a:r>
            <a:r>
              <a:rPr lang="en-US" sz="2800" dirty="0" err="1" smtClean="0">
                <a:solidFill>
                  <a:srgbClr val="7030A0"/>
                </a:solidFill>
                <a:latin typeface="+mj-lt"/>
              </a:rPr>
              <a:t>Fermilab</a:t>
            </a:r>
            <a:r>
              <a:rPr lang="en-US" sz="2800" dirty="0" smtClean="0">
                <a:solidFill>
                  <a:srgbClr val="7030A0"/>
                </a:solidFill>
                <a:latin typeface="+mj-lt"/>
              </a:rPr>
              <a:t>)</a:t>
            </a:r>
          </a:p>
        </p:txBody>
      </p:sp>
      <p:sp>
        <p:nvSpPr>
          <p:cNvPr id="4" name="Номер слайда 3"/>
          <p:cNvSpPr txBox="1">
            <a:spLocks/>
          </p:cNvSpPr>
          <p:nvPr/>
        </p:nvSpPr>
        <p:spPr bwMode="auto">
          <a:xfrm>
            <a:off x="8244408" y="6286500"/>
            <a:ext cx="6487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13</a:t>
            </a:fld>
            <a:endParaRPr lang="ru-RU" altLang="ru-RU" dirty="0" smtClean="0"/>
          </a:p>
        </p:txBody>
      </p:sp>
    </p:spTree>
    <p:extLst>
      <p:ext uri="{BB962C8B-B14F-4D97-AF65-F5344CB8AC3E}">
        <p14:creationId xmlns:p14="http://schemas.microsoft.com/office/powerpoint/2010/main" val="1022438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7188" y="120651"/>
            <a:ext cx="7815212" cy="428029"/>
          </a:xfrm>
        </p:spPr>
        <p:txBody>
          <a:bodyPr/>
          <a:lstStyle/>
          <a:p>
            <a:r>
              <a:rPr lang="ru-RU" altLang="ru-RU" sz="2000" dirty="0" smtClean="0">
                <a:latin typeface="Arial" charset="0"/>
                <a:cs typeface="Arial" charset="0"/>
              </a:rPr>
              <a:t/>
            </a:r>
            <a:br>
              <a:rPr lang="ru-RU" altLang="ru-RU" sz="2000" dirty="0" smtClean="0">
                <a:latin typeface="Arial" charset="0"/>
                <a:cs typeface="Arial" charset="0"/>
              </a:rPr>
            </a:br>
            <a:r>
              <a:rPr lang="en-US" sz="2000" dirty="0"/>
              <a:t>Model of </a:t>
            </a:r>
            <a:r>
              <a:rPr lang="en-US" sz="2000" dirty="0" err="1"/>
              <a:t>chromagnetic</a:t>
            </a:r>
            <a:r>
              <a:rPr lang="en-US" sz="2000" dirty="0"/>
              <a:t> polarization of </a:t>
            </a:r>
            <a:r>
              <a:rPr lang="en-US" sz="2000" dirty="0" smtClean="0"/>
              <a:t>quarks </a:t>
            </a:r>
            <a:r>
              <a:rPr lang="ru-RU" altLang="ru-RU" sz="2000" dirty="0" smtClean="0">
                <a:latin typeface="Arial" charset="0"/>
                <a:cs typeface="Arial" charset="0"/>
              </a:rPr>
              <a:t>(</a:t>
            </a:r>
            <a:r>
              <a:rPr lang="en-US" altLang="ru-RU" sz="2000" dirty="0" smtClean="0">
                <a:latin typeface="Arial" charset="0"/>
                <a:cs typeface="Arial" charset="0"/>
              </a:rPr>
              <a:t>CPQ</a:t>
            </a:r>
            <a:r>
              <a:rPr lang="ru-RU" altLang="ru-RU" sz="2000" dirty="0" smtClean="0">
                <a:latin typeface="Arial" charset="0"/>
                <a:cs typeface="Arial" charset="0"/>
              </a:rPr>
              <a:t>)</a:t>
            </a:r>
            <a:br>
              <a:rPr lang="ru-RU" altLang="ru-RU" sz="2000" dirty="0" smtClean="0">
                <a:latin typeface="Arial" charset="0"/>
                <a:cs typeface="Arial" charset="0"/>
              </a:rPr>
            </a:br>
            <a:r>
              <a:rPr lang="ru-RU" altLang="ru-RU" sz="1600" dirty="0" smtClean="0">
                <a:solidFill>
                  <a:schemeClr val="tx1"/>
                </a:solidFill>
                <a:latin typeface="Arial" charset="0"/>
                <a:cs typeface="Arial" charset="0"/>
              </a:rPr>
              <a:t>(</a:t>
            </a:r>
            <a:r>
              <a:rPr lang="en-US" altLang="ru-RU" sz="1600" dirty="0" smtClean="0">
                <a:solidFill>
                  <a:schemeClr val="tx1"/>
                </a:solidFill>
                <a:latin typeface="Arial" charset="0"/>
                <a:cs typeface="Arial" charset="0"/>
              </a:rPr>
              <a:t>CPQ model by  V.V. Abramov</a:t>
            </a:r>
            <a:r>
              <a:rPr lang="ru-RU" altLang="ru-RU" sz="1600" dirty="0" smtClean="0">
                <a:solidFill>
                  <a:schemeClr val="tx1"/>
                </a:solidFill>
                <a:latin typeface="Arial" charset="0"/>
                <a:cs typeface="Arial" charset="0"/>
              </a:rPr>
              <a:t>) </a:t>
            </a:r>
            <a:r>
              <a:rPr lang="ru-RU" altLang="ru-RU" sz="2000" dirty="0" smtClean="0">
                <a:latin typeface="Arial" charset="0"/>
                <a:cs typeface="Arial" charset="0"/>
              </a:rPr>
              <a:t/>
            </a:r>
            <a:br>
              <a:rPr lang="ru-RU" altLang="ru-RU" sz="2000" dirty="0" smtClean="0">
                <a:latin typeface="Arial" charset="0"/>
                <a:cs typeface="Arial" charset="0"/>
              </a:rPr>
            </a:br>
            <a:endParaRPr lang="ru-RU" altLang="ru-RU" sz="2000" b="1" dirty="0" smtClean="0">
              <a:solidFill>
                <a:srgbClr val="FF0000"/>
              </a:solidFill>
            </a:endParaRPr>
          </a:p>
        </p:txBody>
      </p:sp>
      <p:sp>
        <p:nvSpPr>
          <p:cNvPr id="21507" name="Номер слайда 3"/>
          <p:cNvSpPr>
            <a:spLocks noGrp="1"/>
          </p:cNvSpPr>
          <p:nvPr>
            <p:ph type="sldNum" sz="quarter" idx="4294967295"/>
          </p:nvPr>
        </p:nvSpPr>
        <p:spPr bwMode="auto">
          <a:xfrm>
            <a:off x="8388424" y="628650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2ED4065-A429-4C53-B551-0793D5015002}" type="slidenum">
              <a:rPr lang="ru-RU" altLang="ru-RU" smtClean="0"/>
              <a:pPr eaLnBrk="1" hangingPunct="1"/>
              <a:t>14</a:t>
            </a:fld>
            <a:endParaRPr lang="ru-RU" altLang="ru-RU" dirty="0" smtClean="0"/>
          </a:p>
        </p:txBody>
      </p:sp>
      <p:pic>
        <p:nvPicPr>
          <p:cNvPr id="8" name="Рисунок 7" descr="obra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107" y="1772816"/>
            <a:ext cx="677926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7544" y="692696"/>
            <a:ext cx="8424936" cy="1102546"/>
          </a:xfrm>
          <a:prstGeom prst="rect">
            <a:avLst/>
          </a:prstGeom>
          <a:noFill/>
        </p:spPr>
        <p:txBody>
          <a:bodyPr wrap="square" rtlCol="0">
            <a:spAutoFit/>
          </a:bodyPr>
          <a:lstStyle/>
          <a:p>
            <a:pPr algn="just"/>
            <a:r>
              <a:rPr lang="en-US" sz="1600" dirty="0">
                <a:solidFill>
                  <a:schemeClr val="tx1"/>
                </a:solidFill>
              </a:rPr>
              <a:t>A phenomenological model of the </a:t>
            </a:r>
            <a:r>
              <a:rPr lang="en-US" sz="1600" dirty="0" err="1">
                <a:solidFill>
                  <a:schemeClr val="tx1"/>
                </a:solidFill>
              </a:rPr>
              <a:t>chromomagnetic</a:t>
            </a:r>
            <a:r>
              <a:rPr lang="en-US" sz="1600" dirty="0">
                <a:solidFill>
                  <a:schemeClr val="tx1"/>
                </a:solidFill>
              </a:rPr>
              <a:t> polarization of quarks was proposed to explain, in the framework of one mechanism, polarization phenomena for a large number of inclusive reactions. The model is based on the hypothesis of the formation of an </a:t>
            </a:r>
            <a:r>
              <a:rPr lang="en-US" sz="1600" b="1" i="1" dirty="0">
                <a:solidFill>
                  <a:srgbClr val="FF0000"/>
                </a:solidFill>
                <a:latin typeface="Arial Black" panose="020B0A04020102020204" pitchFamily="34" charset="0"/>
              </a:rPr>
              <a:t>effective transverse circular </a:t>
            </a:r>
            <a:r>
              <a:rPr lang="en-US" sz="1600" b="1" i="1" dirty="0" err="1">
                <a:solidFill>
                  <a:srgbClr val="FF0000"/>
                </a:solidFill>
                <a:latin typeface="Arial Black" panose="020B0A04020102020204" pitchFamily="34" charset="0"/>
              </a:rPr>
              <a:t>chromomagnetic</a:t>
            </a:r>
            <a:r>
              <a:rPr lang="en-US" sz="1600" b="1" i="1" dirty="0">
                <a:solidFill>
                  <a:srgbClr val="FF0000"/>
                </a:solidFill>
                <a:latin typeface="Arial Black" panose="020B0A04020102020204" pitchFamily="34" charset="0"/>
              </a:rPr>
              <a:t> field</a:t>
            </a:r>
            <a:r>
              <a:rPr lang="en-US" sz="1600" b="1" dirty="0">
                <a:solidFill>
                  <a:schemeClr val="tx1"/>
                </a:solidFill>
                <a:latin typeface="Arial Black" panose="020B0A04020102020204" pitchFamily="34" charset="0"/>
              </a:rPr>
              <a:t> </a:t>
            </a:r>
            <a:r>
              <a:rPr lang="en-US" sz="1600" b="1" dirty="0" smtClean="0">
                <a:solidFill>
                  <a:schemeClr val="tx1"/>
                </a:solidFill>
                <a:latin typeface="Arial Black" panose="020B0A04020102020204" pitchFamily="34" charset="0"/>
              </a:rPr>
              <a:t> </a:t>
            </a:r>
            <a:r>
              <a:rPr lang="en-US" sz="1600" b="1" dirty="0" smtClean="0">
                <a:solidFill>
                  <a:schemeClr val="tx1"/>
                </a:solidFill>
              </a:rPr>
              <a:t>B</a:t>
            </a:r>
            <a:r>
              <a:rPr lang="en-US" sz="1600" b="1" baseline="30000" dirty="0" smtClean="0">
                <a:solidFill>
                  <a:schemeClr val="tx1"/>
                </a:solidFill>
              </a:rPr>
              <a:t>a</a:t>
            </a:r>
            <a:r>
              <a:rPr lang="en-US" sz="1600" dirty="0" smtClean="0">
                <a:solidFill>
                  <a:schemeClr val="tx1"/>
                </a:solidFill>
              </a:rPr>
              <a:t> </a:t>
            </a:r>
            <a:r>
              <a:rPr lang="en-US" sz="1600" dirty="0">
                <a:solidFill>
                  <a:schemeClr val="tx1"/>
                </a:solidFill>
              </a:rPr>
              <a:t>in the hadron interaction </a:t>
            </a:r>
            <a:r>
              <a:rPr lang="en-US" sz="1600" dirty="0" smtClean="0">
                <a:solidFill>
                  <a:schemeClr val="tx1"/>
                </a:solidFill>
              </a:rPr>
              <a:t>region.</a:t>
            </a:r>
            <a:endParaRPr lang="ru-RU" sz="1600" b="1" dirty="0">
              <a:solidFill>
                <a:srgbClr val="FF0000"/>
              </a:solidFill>
            </a:endParaRPr>
          </a:p>
        </p:txBody>
      </p:sp>
      <p:sp>
        <p:nvSpPr>
          <p:cNvPr id="11" name="TextBox 10"/>
          <p:cNvSpPr txBox="1"/>
          <p:nvPr/>
        </p:nvSpPr>
        <p:spPr>
          <a:xfrm>
            <a:off x="107504" y="3797796"/>
            <a:ext cx="8964488" cy="2681503"/>
          </a:xfrm>
          <a:prstGeom prst="rect">
            <a:avLst/>
          </a:prstGeom>
          <a:noFill/>
        </p:spPr>
        <p:txBody>
          <a:bodyPr wrap="square" rtlCol="0">
            <a:spAutoFit/>
          </a:bodyPr>
          <a:lstStyle/>
          <a:p>
            <a:pPr algn="just"/>
            <a:r>
              <a:rPr lang="ru-RU" sz="1600" dirty="0" smtClean="0">
                <a:solidFill>
                  <a:schemeClr val="accent2"/>
                </a:solidFill>
              </a:rPr>
              <a:t> </a:t>
            </a:r>
            <a:r>
              <a:rPr lang="en-US" sz="1600" dirty="0" smtClean="0">
                <a:solidFill>
                  <a:schemeClr val="accent2"/>
                </a:solidFill>
              </a:rPr>
              <a:t>Fig.</a:t>
            </a:r>
            <a:r>
              <a:rPr lang="ru-RU" sz="1600" dirty="0" smtClean="0">
                <a:solidFill>
                  <a:schemeClr val="accent2"/>
                </a:solidFill>
              </a:rPr>
              <a:t> </a:t>
            </a:r>
            <a:r>
              <a:rPr lang="en-US" sz="1600" dirty="0" smtClean="0">
                <a:solidFill>
                  <a:schemeClr val="accent2"/>
                </a:solidFill>
              </a:rPr>
              <a:t>1</a:t>
            </a:r>
            <a:r>
              <a:rPr lang="ru-RU" sz="1600" dirty="0" smtClean="0">
                <a:solidFill>
                  <a:schemeClr val="accent2"/>
                </a:solidFill>
              </a:rPr>
              <a:t>. </a:t>
            </a:r>
            <a:r>
              <a:rPr lang="en-US" sz="1600" dirty="0">
                <a:solidFill>
                  <a:srgbClr val="0070C0"/>
                </a:solidFill>
              </a:rPr>
              <a:t>Schematic representation of the interaction region of hadrons in the </a:t>
            </a:r>
            <a:r>
              <a:rPr lang="en-US" sz="1600" dirty="0" err="1">
                <a:solidFill>
                  <a:srgbClr val="0070C0"/>
                </a:solidFill>
              </a:rPr>
              <a:t>cms</a:t>
            </a:r>
            <a:r>
              <a:rPr lang="en-US" sz="1600" dirty="0">
                <a:solidFill>
                  <a:srgbClr val="0070C0"/>
                </a:solidFill>
              </a:rPr>
              <a:t>. An effective circular transverse </a:t>
            </a:r>
            <a:r>
              <a:rPr lang="en-US" sz="1600" dirty="0" err="1">
                <a:solidFill>
                  <a:srgbClr val="0070C0"/>
                </a:solidFill>
              </a:rPr>
              <a:t>chromomagnetic</a:t>
            </a:r>
            <a:r>
              <a:rPr lang="en-US" sz="1600" dirty="0">
                <a:solidFill>
                  <a:srgbClr val="0070C0"/>
                </a:solidFill>
              </a:rPr>
              <a:t> field, formed by relativistic spectator quarks, deflects quark probes with spin directed upwards or downwards in different directions. The interaction region can be regarded as a microscopic Stern-</a:t>
            </a:r>
            <a:r>
              <a:rPr lang="en-US" sz="1600" dirty="0" err="1">
                <a:solidFill>
                  <a:srgbClr val="0070C0"/>
                </a:solidFill>
              </a:rPr>
              <a:t>Gerlach</a:t>
            </a:r>
            <a:r>
              <a:rPr lang="en-US" sz="1600" dirty="0">
                <a:solidFill>
                  <a:srgbClr val="0070C0"/>
                </a:solidFill>
              </a:rPr>
              <a:t> device. This dependence of the force acting on the quark on the direction of its spin leads to polarization effects, such as the </a:t>
            </a:r>
            <a:r>
              <a:rPr lang="en-US" sz="1600" dirty="0" smtClean="0">
                <a:solidFill>
                  <a:srgbClr val="0070C0"/>
                </a:solidFill>
              </a:rPr>
              <a:t>transverse single-spin </a:t>
            </a:r>
            <a:r>
              <a:rPr lang="en-US" sz="1600" dirty="0">
                <a:solidFill>
                  <a:srgbClr val="0070C0"/>
                </a:solidFill>
              </a:rPr>
              <a:t>asymmetry </a:t>
            </a:r>
            <a:r>
              <a:rPr lang="en-US" sz="1600" dirty="0" smtClean="0">
                <a:solidFill>
                  <a:srgbClr val="0070C0"/>
                </a:solidFill>
              </a:rPr>
              <a:t>A</a:t>
            </a:r>
            <a:r>
              <a:rPr lang="en-US" sz="1600" baseline="-25000" dirty="0" smtClean="0">
                <a:solidFill>
                  <a:srgbClr val="0070C0"/>
                </a:solidFill>
              </a:rPr>
              <a:t>N</a:t>
            </a:r>
            <a:r>
              <a:rPr lang="ru-RU" sz="1600" dirty="0" smtClean="0">
                <a:solidFill>
                  <a:srgbClr val="0070C0"/>
                </a:solidFill>
              </a:rPr>
              <a:t>. </a:t>
            </a:r>
          </a:p>
          <a:p>
            <a:pPr algn="just"/>
            <a:r>
              <a:rPr lang="ru-RU" sz="1600" dirty="0" smtClean="0">
                <a:solidFill>
                  <a:schemeClr val="accent2"/>
                </a:solidFill>
              </a:rPr>
              <a:t>	</a:t>
            </a:r>
            <a:r>
              <a:rPr lang="en-US" sz="1600" dirty="0"/>
              <a:t> </a:t>
            </a:r>
            <a:r>
              <a:rPr lang="en-US" sz="1600" dirty="0">
                <a:solidFill>
                  <a:schemeClr val="tx1"/>
                </a:solidFill>
              </a:rPr>
              <a:t>Another important phenomenon within the framework of the CPQ model that affects the measured transverse single-spin asymmetry of A</a:t>
            </a:r>
            <a:r>
              <a:rPr lang="en-US" sz="1600" baseline="-25000" dirty="0">
                <a:solidFill>
                  <a:schemeClr val="tx1"/>
                </a:solidFill>
              </a:rPr>
              <a:t>N </a:t>
            </a:r>
            <a:r>
              <a:rPr lang="en-US" sz="1600" dirty="0">
                <a:solidFill>
                  <a:schemeClr val="tx1"/>
                </a:solidFill>
              </a:rPr>
              <a:t> is </a:t>
            </a:r>
            <a:r>
              <a:rPr lang="en-US" sz="1600" dirty="0">
                <a:solidFill>
                  <a:srgbClr val="FF0000"/>
                </a:solidFill>
              </a:rPr>
              <a:t>the spin precession of the quark probe  in the color field</a:t>
            </a:r>
            <a:r>
              <a:rPr lang="en-US" sz="1600" dirty="0">
                <a:solidFill>
                  <a:schemeClr val="tx1"/>
                </a:solidFill>
              </a:rPr>
              <a:t>, which changes the direction of its spin, the magnitude of the Stern-</a:t>
            </a:r>
            <a:r>
              <a:rPr lang="en-US" sz="1600" dirty="0" err="1">
                <a:solidFill>
                  <a:schemeClr val="tx1"/>
                </a:solidFill>
              </a:rPr>
              <a:t>Gerlach</a:t>
            </a:r>
            <a:r>
              <a:rPr lang="en-US" sz="1600" dirty="0">
                <a:solidFill>
                  <a:schemeClr val="tx1"/>
                </a:solidFill>
              </a:rPr>
              <a:t> force, and, consequently, the final transverse single-spin asymmetry.  </a:t>
            </a:r>
            <a:endParaRPr lang="ru-RU" sz="1600" dirty="0">
              <a:solidFill>
                <a:schemeClr val="tx1"/>
              </a:solidFill>
            </a:endParaRPr>
          </a:p>
          <a:p>
            <a:pPr algn="just"/>
            <a:endParaRPr lang="ru-RU" sz="1600" dirty="0" smtClean="0">
              <a:solidFill>
                <a:schemeClr val="tx1"/>
              </a:solidFill>
            </a:endParaRPr>
          </a:p>
        </p:txBody>
      </p:sp>
    </p:spTree>
    <p:extLst>
      <p:ext uri="{BB962C8B-B14F-4D97-AF65-F5344CB8AC3E}">
        <p14:creationId xmlns:p14="http://schemas.microsoft.com/office/powerpoint/2010/main" val="3261732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7188" y="0"/>
            <a:ext cx="7766050" cy="765175"/>
          </a:xfrm>
        </p:spPr>
        <p:txBody>
          <a:bodyPr/>
          <a:lstStyle/>
          <a:p>
            <a:r>
              <a:rPr lang="en-US" altLang="ru-RU" sz="2000" b="1" dirty="0" smtClean="0">
                <a:solidFill>
                  <a:srgbClr val="FF0000"/>
                </a:solidFill>
              </a:rPr>
              <a:t>Examples of the results of the CPQ model calculations</a:t>
            </a:r>
            <a:endParaRPr lang="ru-RU" altLang="ru-RU" sz="1600" b="1" dirty="0" smtClean="0">
              <a:solidFill>
                <a:srgbClr val="FF0000"/>
              </a:solidFill>
            </a:endParaRPr>
          </a:p>
        </p:txBody>
      </p:sp>
      <p:sp>
        <p:nvSpPr>
          <p:cNvPr id="21507" name="Номер слайда 3"/>
          <p:cNvSpPr>
            <a:spLocks noGrp="1"/>
          </p:cNvSpPr>
          <p:nvPr>
            <p:ph type="sldNum" sz="quarter" idx="4294967295"/>
          </p:nvPr>
        </p:nvSpPr>
        <p:spPr bwMode="auto">
          <a:xfrm>
            <a:off x="8388424" y="628650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2ED4065-A429-4C53-B551-0793D5015002}" type="slidenum">
              <a:rPr lang="ru-RU" altLang="ru-RU" smtClean="0"/>
              <a:pPr eaLnBrk="1" hangingPunct="1"/>
              <a:t>15</a:t>
            </a:fld>
            <a:endParaRPr lang="ru-RU" altLang="ru-RU" smtClean="0"/>
          </a:p>
        </p:txBody>
      </p:sp>
      <p:sp>
        <p:nvSpPr>
          <p:cNvPr id="21511" name="TextBox 8"/>
          <p:cNvSpPr txBox="1">
            <a:spLocks noChangeArrowheads="1"/>
          </p:cNvSpPr>
          <p:nvPr/>
        </p:nvSpPr>
        <p:spPr bwMode="auto">
          <a:xfrm>
            <a:off x="323850" y="3789364"/>
            <a:ext cx="1151806" cy="70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endParaRPr lang="ru-RU" altLang="ru-RU" sz="1800" i="1" dirty="0" smtClean="0">
              <a:solidFill>
                <a:srgbClr val="0070C0"/>
              </a:solidFill>
            </a:endParaRPr>
          </a:p>
          <a:p>
            <a:pPr algn="just" eaLnBrk="1" hangingPunct="1"/>
            <a:endParaRPr lang="ru-RU" altLang="ru-RU" sz="1800" b="0" i="1" dirty="0">
              <a:solidFill>
                <a:srgbClr val="0070C0"/>
              </a:solidFill>
            </a:endParaRPr>
          </a:p>
        </p:txBody>
      </p:sp>
      <p:pic>
        <p:nvPicPr>
          <p:cNvPr id="2050" name="Picture 2"/>
          <p:cNvPicPr>
            <a:picLocks noChangeAspect="1" noChangeArrowheads="1"/>
          </p:cNvPicPr>
          <p:nvPr/>
        </p:nvPicPr>
        <p:blipFill>
          <a:blip r:embed="rId2" cstate="print"/>
          <a:srcRect l="1458" t="43066" r="7824" b="1289"/>
          <a:stretch>
            <a:fillRect/>
          </a:stretch>
        </p:blipFill>
        <p:spPr bwMode="auto">
          <a:xfrm>
            <a:off x="179512" y="1556792"/>
            <a:ext cx="4320480" cy="366482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458" t="43066" r="8620" b="1289"/>
          <a:stretch>
            <a:fillRect/>
          </a:stretch>
        </p:blipFill>
        <p:spPr bwMode="auto">
          <a:xfrm>
            <a:off x="4644008" y="1556792"/>
            <a:ext cx="4212976" cy="3664828"/>
          </a:xfrm>
          <a:prstGeom prst="rect">
            <a:avLst/>
          </a:prstGeom>
          <a:noFill/>
          <a:ln w="9525">
            <a:noFill/>
            <a:miter lim="800000"/>
            <a:headEnd/>
            <a:tailEnd/>
          </a:ln>
        </p:spPr>
      </p:pic>
    </p:spTree>
    <p:extLst>
      <p:ext uri="{BB962C8B-B14F-4D97-AF65-F5344CB8AC3E}">
        <p14:creationId xmlns:p14="http://schemas.microsoft.com/office/powerpoint/2010/main" val="148074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0650"/>
            <a:ext cx="7726114" cy="500038"/>
          </a:xfrm>
        </p:spPr>
        <p:txBody>
          <a:bodyPr/>
          <a:lstStyle/>
          <a:p>
            <a:r>
              <a:rPr lang="en-US" dirty="0"/>
              <a:t>Strategy of SPASCHARM experiment</a:t>
            </a:r>
            <a:endParaRPr lang="ru-RU" dirty="0"/>
          </a:p>
        </p:txBody>
      </p:sp>
      <p:sp>
        <p:nvSpPr>
          <p:cNvPr id="3" name="Объект 2"/>
          <p:cNvSpPr>
            <a:spLocks noGrp="1"/>
          </p:cNvSpPr>
          <p:nvPr>
            <p:ph idx="1"/>
          </p:nvPr>
        </p:nvSpPr>
        <p:spPr>
          <a:xfrm>
            <a:off x="251520" y="836712"/>
            <a:ext cx="8433693" cy="5256584"/>
          </a:xfrm>
        </p:spPr>
        <p:txBody>
          <a:bodyPr/>
          <a:lstStyle/>
          <a:p>
            <a:pPr algn="just"/>
            <a:r>
              <a:rPr lang="en-US" dirty="0" smtClean="0"/>
              <a:t>			</a:t>
            </a:r>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16</a:t>
            </a:fld>
            <a:endParaRPr lang="ru-RU" altLang="ru-RU" dirty="0" smtClean="0"/>
          </a:p>
        </p:txBody>
      </p:sp>
      <p:sp>
        <p:nvSpPr>
          <p:cNvPr id="6" name="TextBox 5"/>
          <p:cNvSpPr txBox="1"/>
          <p:nvPr/>
        </p:nvSpPr>
        <p:spPr>
          <a:xfrm>
            <a:off x="395536" y="836712"/>
            <a:ext cx="8280920" cy="5322483"/>
          </a:xfrm>
          <a:prstGeom prst="rect">
            <a:avLst/>
          </a:prstGeom>
          <a:noFill/>
        </p:spPr>
        <p:txBody>
          <a:bodyPr wrap="square" rtlCol="0">
            <a:spAutoFit/>
          </a:bodyPr>
          <a:lstStyle/>
          <a:p>
            <a:r>
              <a:rPr lang="en-US" sz="2000" b="1" dirty="0">
                <a:solidFill>
                  <a:schemeClr val="tx1"/>
                </a:solidFill>
                <a:latin typeface="Arial Black" panose="020B0A04020102020204" pitchFamily="34" charset="0"/>
              </a:rPr>
              <a:t>2017 - 2021  phase 1     </a:t>
            </a:r>
            <a:r>
              <a:rPr lang="en-US" sz="2000" b="1" i="1" u="sng" dirty="0">
                <a:solidFill>
                  <a:srgbClr val="7030A0"/>
                </a:solidFill>
              </a:rPr>
              <a:t>Existing beam  </a:t>
            </a:r>
            <a:r>
              <a:rPr lang="en-US" sz="2000" b="1" i="1" u="sng" dirty="0" smtClean="0">
                <a:solidFill>
                  <a:srgbClr val="7030A0"/>
                </a:solidFill>
              </a:rPr>
              <a:t>line </a:t>
            </a:r>
            <a:r>
              <a:rPr lang="en-US" sz="2000" b="1" i="1" u="sng" dirty="0">
                <a:solidFill>
                  <a:srgbClr val="7030A0"/>
                </a:solidFill>
              </a:rPr>
              <a:t>14 </a:t>
            </a:r>
            <a:r>
              <a:rPr lang="en-US" sz="2000" dirty="0">
                <a:solidFill>
                  <a:schemeClr val="tx1"/>
                </a:solidFill>
              </a:rPr>
              <a:t>at accelerator U70 and </a:t>
            </a:r>
            <a:r>
              <a:rPr lang="en-US" sz="2000" b="1" i="1" u="sng" dirty="0">
                <a:solidFill>
                  <a:srgbClr val="7030A0"/>
                </a:solidFill>
              </a:rPr>
              <a:t>existing pilot version of the  SPASCHARM set-up</a:t>
            </a:r>
            <a:r>
              <a:rPr lang="en-US" sz="2000" dirty="0">
                <a:solidFill>
                  <a:srgbClr val="0070C0"/>
                </a:solidFill>
              </a:rPr>
              <a:t>. </a:t>
            </a:r>
            <a:r>
              <a:rPr lang="en-US" sz="2000" dirty="0">
                <a:solidFill>
                  <a:schemeClr val="tx1"/>
                </a:solidFill>
              </a:rPr>
              <a:t>Polarization study with pion (kaon, antiproton) beams on </a:t>
            </a:r>
            <a:r>
              <a:rPr lang="en-US" sz="2000" b="1" i="1" dirty="0">
                <a:solidFill>
                  <a:srgbClr val="FF0000"/>
                </a:solidFill>
              </a:rPr>
              <a:t>transversely polarized target.</a:t>
            </a:r>
            <a:r>
              <a:rPr lang="en-US" sz="2000" dirty="0">
                <a:solidFill>
                  <a:srgbClr val="0070C0"/>
                </a:solidFill>
              </a:rPr>
              <a:t> </a:t>
            </a:r>
            <a:r>
              <a:rPr lang="en-US" sz="2000" dirty="0">
                <a:solidFill>
                  <a:schemeClr val="tx1"/>
                </a:solidFill>
              </a:rPr>
              <a:t>First data taking run will be in Spring 2018.</a:t>
            </a:r>
          </a:p>
          <a:p>
            <a:endParaRPr lang="en-US" sz="2000" dirty="0">
              <a:solidFill>
                <a:srgbClr val="0070C0"/>
              </a:solidFill>
            </a:endParaRPr>
          </a:p>
          <a:p>
            <a:pPr algn="just"/>
            <a:r>
              <a:rPr lang="en-US" sz="2000" dirty="0">
                <a:solidFill>
                  <a:schemeClr val="tx1"/>
                </a:solidFill>
                <a:latin typeface="Arial Black" panose="020B0A04020102020204" pitchFamily="34" charset="0"/>
              </a:rPr>
              <a:t>Since 2022 phase 2 </a:t>
            </a:r>
            <a:r>
              <a:rPr lang="en-US" sz="2000" b="1" i="1" u="sng" dirty="0">
                <a:solidFill>
                  <a:srgbClr val="7030A0"/>
                </a:solidFill>
              </a:rPr>
              <a:t>New beam </a:t>
            </a:r>
            <a:r>
              <a:rPr lang="en-US" sz="2000" b="1" i="1" u="sng" dirty="0" smtClean="0">
                <a:solidFill>
                  <a:srgbClr val="7030A0"/>
                </a:solidFill>
              </a:rPr>
              <a:t>line </a:t>
            </a:r>
            <a:r>
              <a:rPr lang="en-US" sz="2000" b="1" i="1" u="sng" dirty="0">
                <a:solidFill>
                  <a:srgbClr val="7030A0"/>
                </a:solidFill>
              </a:rPr>
              <a:t>24A </a:t>
            </a:r>
            <a:r>
              <a:rPr lang="en-US" sz="2000" dirty="0">
                <a:solidFill>
                  <a:srgbClr val="0070C0"/>
                </a:solidFill>
              </a:rPr>
              <a:t>with </a:t>
            </a:r>
            <a:r>
              <a:rPr lang="en-US" sz="2000" b="1" i="1" dirty="0">
                <a:solidFill>
                  <a:srgbClr val="FF0000"/>
                </a:solidFill>
              </a:rPr>
              <a:t>polarized antiproton and proton beams </a:t>
            </a:r>
            <a:r>
              <a:rPr lang="en-US" sz="2000" dirty="0">
                <a:solidFill>
                  <a:schemeClr val="tx1"/>
                </a:solidFill>
              </a:rPr>
              <a:t>will be built. The SPASCHARM set-up year by year will be enriched by  new detectors. </a:t>
            </a:r>
          </a:p>
          <a:p>
            <a:pPr algn="just"/>
            <a:r>
              <a:rPr lang="en-US" sz="2000" dirty="0">
                <a:solidFill>
                  <a:schemeClr val="tx1"/>
                </a:solidFill>
              </a:rPr>
              <a:t>			We can start with single-spin asymmetry  study in the polarized antiproton beam fragmentation region. First data taking run is anticipated in 2023. </a:t>
            </a:r>
          </a:p>
          <a:p>
            <a:pPr algn="just"/>
            <a:r>
              <a:rPr lang="en-US" sz="2000" dirty="0">
                <a:solidFill>
                  <a:schemeClr val="tx1"/>
                </a:solidFill>
                <a:sym typeface="Wingdings" panose="05000000000000000000" pitchFamily="2" charset="2"/>
              </a:rPr>
              <a:t>               We will move to the full SPASCHARM set-up, including </a:t>
            </a:r>
            <a:r>
              <a:rPr lang="en-US" sz="2000" b="1" i="1" dirty="0">
                <a:solidFill>
                  <a:srgbClr val="FF0000"/>
                </a:solidFill>
                <a:sym typeface="Wingdings" panose="05000000000000000000" pitchFamily="2" charset="2"/>
              </a:rPr>
              <a:t>longitudinally polarized target </a:t>
            </a:r>
            <a:r>
              <a:rPr lang="en-US" sz="2000" dirty="0">
                <a:solidFill>
                  <a:schemeClr val="tx1"/>
                </a:solidFill>
                <a:sym typeface="Wingdings" panose="05000000000000000000" pitchFamily="2" charset="2"/>
              </a:rPr>
              <a:t>in the solenoid. Some year we’ll start to measure</a:t>
            </a:r>
            <a:r>
              <a:rPr lang="en-US" sz="2000" dirty="0">
                <a:solidFill>
                  <a:srgbClr val="0070C0"/>
                </a:solidFill>
                <a:sym typeface="Wingdings" panose="05000000000000000000" pitchFamily="2" charset="2"/>
              </a:rPr>
              <a:t> </a:t>
            </a:r>
            <a:r>
              <a:rPr lang="en-US" sz="2000" i="1" dirty="0">
                <a:solidFill>
                  <a:schemeClr val="tx1"/>
                </a:solidFill>
              </a:rPr>
              <a:t>longitudinal double-spin </a:t>
            </a:r>
            <a:r>
              <a:rPr lang="en-US" sz="2000" i="1" dirty="0" smtClean="0">
                <a:solidFill>
                  <a:schemeClr val="tx1"/>
                </a:solidFill>
                <a:sym typeface="Wingdings" panose="05000000000000000000" pitchFamily="2" charset="2"/>
              </a:rPr>
              <a:t>asymmetry </a:t>
            </a:r>
            <a:r>
              <a:rPr lang="en-US" sz="2000" i="1" dirty="0">
                <a:solidFill>
                  <a:schemeClr val="tx1"/>
                </a:solidFill>
              </a:rPr>
              <a:t>A</a:t>
            </a:r>
            <a:r>
              <a:rPr lang="en-US" sz="2000" i="1" baseline="-25000" dirty="0">
                <a:solidFill>
                  <a:schemeClr val="tx1"/>
                </a:solidFill>
              </a:rPr>
              <a:t>LL</a:t>
            </a:r>
            <a:r>
              <a:rPr lang="en-US" sz="2000" baseline="-25000" dirty="0">
                <a:solidFill>
                  <a:schemeClr val="tx1"/>
                </a:solidFill>
              </a:rPr>
              <a:t> </a:t>
            </a:r>
            <a:r>
              <a:rPr lang="en-US" sz="2000" dirty="0">
                <a:solidFill>
                  <a:schemeClr val="tx1"/>
                </a:solidFill>
              </a:rPr>
              <a:t> in a variety of reactions </a:t>
            </a:r>
            <a:r>
              <a:rPr lang="en-US" sz="2000" dirty="0" smtClean="0">
                <a:solidFill>
                  <a:schemeClr val="tx1"/>
                </a:solidFill>
              </a:rPr>
              <a:t>sensitive to  </a:t>
            </a:r>
            <a:r>
              <a:rPr lang="en-US" sz="2000" dirty="0">
                <a:solidFill>
                  <a:schemeClr val="tx1"/>
                </a:solidFill>
              </a:rPr>
              <a:t>gluon polarization through </a:t>
            </a:r>
            <a:r>
              <a:rPr lang="en-US" sz="2000" dirty="0" err="1">
                <a:solidFill>
                  <a:schemeClr val="tx1"/>
                </a:solidFill>
              </a:rPr>
              <a:t>charmonia</a:t>
            </a:r>
            <a:r>
              <a:rPr lang="en-US" sz="2000" dirty="0">
                <a:solidFill>
                  <a:schemeClr val="tx1"/>
                </a:solidFill>
              </a:rPr>
              <a:t> production. </a:t>
            </a:r>
            <a:r>
              <a:rPr lang="en-US" sz="2000" dirty="0">
                <a:solidFill>
                  <a:schemeClr val="tx1"/>
                </a:solidFill>
                <a:sym typeface="Wingdings" panose="05000000000000000000" pitchFamily="2" charset="2"/>
              </a:rPr>
              <a:t> </a:t>
            </a:r>
            <a:endParaRPr lang="ru-RU" sz="2000" dirty="0">
              <a:solidFill>
                <a:schemeClr val="tx1"/>
              </a:solidFill>
            </a:endParaRPr>
          </a:p>
          <a:p>
            <a:endParaRPr lang="ru-RU" sz="2000" dirty="0"/>
          </a:p>
        </p:txBody>
      </p:sp>
    </p:spTree>
    <p:extLst>
      <p:ext uri="{BB962C8B-B14F-4D97-AF65-F5344CB8AC3E}">
        <p14:creationId xmlns:p14="http://schemas.microsoft.com/office/powerpoint/2010/main" val="191598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20650"/>
            <a:ext cx="7764462" cy="788070"/>
          </a:xfrm>
        </p:spPr>
        <p:txBody>
          <a:bodyPr/>
          <a:lstStyle/>
          <a:p>
            <a:r>
              <a:rPr lang="en-US" dirty="0" smtClean="0">
                <a:solidFill>
                  <a:schemeClr val="tx1"/>
                </a:solidFill>
              </a:rPr>
              <a:t>Phase 1</a:t>
            </a:r>
            <a:r>
              <a:rPr lang="ru-RU" dirty="0"/>
              <a:t/>
            </a:r>
            <a:br>
              <a:rPr lang="ru-RU" dirty="0"/>
            </a:br>
            <a:endParaRPr lang="ru-RU" dirty="0"/>
          </a:p>
        </p:txBody>
      </p:sp>
      <p:sp>
        <p:nvSpPr>
          <p:cNvPr id="3" name="Объект 2"/>
          <p:cNvSpPr>
            <a:spLocks noGrp="1"/>
          </p:cNvSpPr>
          <p:nvPr>
            <p:ph idx="1"/>
          </p:nvPr>
        </p:nvSpPr>
        <p:spPr>
          <a:xfrm>
            <a:off x="251520" y="836712"/>
            <a:ext cx="8433693" cy="5256584"/>
          </a:xfrm>
        </p:spPr>
        <p:txBody>
          <a:bodyPr/>
          <a:lstStyle/>
          <a:p>
            <a:pPr algn="just"/>
            <a:r>
              <a:rPr lang="en-US" dirty="0" smtClean="0"/>
              <a:t>			</a:t>
            </a:r>
            <a:r>
              <a:rPr lang="en-US" sz="2000" dirty="0" smtClean="0"/>
              <a:t>The </a:t>
            </a:r>
            <a:r>
              <a:rPr lang="en-US" sz="2000" dirty="0"/>
              <a:t>SPASCHARM experiment on the </a:t>
            </a:r>
            <a:r>
              <a:rPr lang="en-US" sz="2000" b="1" dirty="0">
                <a:solidFill>
                  <a:srgbClr val="FF0000"/>
                </a:solidFill>
              </a:rPr>
              <a:t>systematic study of polarization phenomena in exclusive and inclusive hadronic reactions in the energy range of the IHEP accelerator</a:t>
            </a:r>
            <a:r>
              <a:rPr lang="en-US" sz="2000" dirty="0">
                <a:solidFill>
                  <a:srgbClr val="FF0000"/>
                </a:solidFill>
                <a:latin typeface="Arial Black" panose="020B0A04020102020204" pitchFamily="34" charset="0"/>
              </a:rPr>
              <a:t> </a:t>
            </a:r>
            <a:r>
              <a:rPr lang="en-US" sz="2000" dirty="0" smtClean="0"/>
              <a:t>will be operated at the </a:t>
            </a:r>
            <a:r>
              <a:rPr lang="en-US" sz="2000" b="1" dirty="0" smtClean="0"/>
              <a:t>phase 1</a:t>
            </a:r>
            <a:r>
              <a:rPr lang="en-US" sz="2000" dirty="0" smtClean="0"/>
              <a:t> (2017-2021 years</a:t>
            </a:r>
            <a:r>
              <a:rPr lang="en-US" sz="2000" dirty="0"/>
              <a:t>). The main objective </a:t>
            </a:r>
            <a:r>
              <a:rPr lang="en-US" sz="2000" dirty="0" smtClean="0"/>
              <a:t>is </a:t>
            </a:r>
            <a:r>
              <a:rPr lang="en-US" sz="2000" dirty="0"/>
              <a:t>a detailed study of various polarization effects in the processes of particle formation and resonances consisting of </a:t>
            </a:r>
            <a:r>
              <a:rPr lang="en-US" sz="2000" b="1" dirty="0">
                <a:solidFill>
                  <a:srgbClr val="FF0000"/>
                </a:solidFill>
              </a:rPr>
              <a:t>u, d and s-quarks</a:t>
            </a:r>
            <a:r>
              <a:rPr lang="en-US" sz="2000" dirty="0"/>
              <a:t>.</a:t>
            </a:r>
            <a:endParaRPr lang="en-US" sz="2000" dirty="0" smtClean="0"/>
          </a:p>
          <a:p>
            <a:pPr algn="just"/>
            <a:r>
              <a:rPr lang="en-US" sz="2000" dirty="0" smtClean="0"/>
              <a:t>			</a:t>
            </a:r>
            <a:r>
              <a:rPr lang="en-US" sz="2000" dirty="0" smtClean="0">
                <a:solidFill>
                  <a:srgbClr val="7030A0"/>
                </a:solidFill>
              </a:rPr>
              <a:t>The </a:t>
            </a:r>
            <a:r>
              <a:rPr lang="en-US" sz="2000" dirty="0">
                <a:solidFill>
                  <a:srgbClr val="7030A0"/>
                </a:solidFill>
              </a:rPr>
              <a:t>created </a:t>
            </a:r>
            <a:r>
              <a:rPr lang="en-US" sz="2000" dirty="0" smtClean="0">
                <a:solidFill>
                  <a:srgbClr val="7030A0"/>
                </a:solidFill>
              </a:rPr>
              <a:t>setup </a:t>
            </a:r>
            <a:r>
              <a:rPr lang="en-US" sz="2000" dirty="0">
                <a:solidFill>
                  <a:srgbClr val="7030A0"/>
                </a:solidFill>
              </a:rPr>
              <a:t>will </a:t>
            </a:r>
            <a:r>
              <a:rPr lang="en-US" sz="2000" dirty="0" smtClean="0">
                <a:solidFill>
                  <a:srgbClr val="7030A0"/>
                </a:solidFill>
              </a:rPr>
              <a:t>detect </a:t>
            </a:r>
            <a:r>
              <a:rPr lang="en-US" sz="2000" dirty="0">
                <a:solidFill>
                  <a:srgbClr val="7030A0"/>
                </a:solidFill>
              </a:rPr>
              <a:t>dozens of different resonances and stable particles, </a:t>
            </a:r>
            <a:r>
              <a:rPr lang="en-US" sz="2000" dirty="0" smtClean="0">
                <a:solidFill>
                  <a:srgbClr val="7030A0"/>
                </a:solidFill>
              </a:rPr>
              <a:t>produced </a:t>
            </a:r>
            <a:r>
              <a:rPr lang="en-US" sz="2000" dirty="0">
                <a:solidFill>
                  <a:srgbClr val="7030A0"/>
                </a:solidFill>
              </a:rPr>
              <a:t>on </a:t>
            </a:r>
            <a:r>
              <a:rPr lang="en-US" sz="2000" dirty="0" smtClean="0">
                <a:solidFill>
                  <a:srgbClr val="7030A0"/>
                </a:solidFill>
              </a:rPr>
              <a:t>the </a:t>
            </a:r>
            <a:r>
              <a:rPr lang="en-US" sz="2000" b="1" dirty="0" smtClean="0">
                <a:solidFill>
                  <a:srgbClr val="FF0000"/>
                </a:solidFill>
              </a:rPr>
              <a:t>existing transversely polarized </a:t>
            </a:r>
            <a:r>
              <a:rPr lang="en-US" sz="2000" b="1" dirty="0">
                <a:solidFill>
                  <a:srgbClr val="FF0000"/>
                </a:solidFill>
              </a:rPr>
              <a:t>proton target</a:t>
            </a:r>
            <a:r>
              <a:rPr lang="en-US" sz="2000" b="1" dirty="0">
                <a:solidFill>
                  <a:schemeClr val="tx1"/>
                </a:solidFill>
              </a:rPr>
              <a:t>.</a:t>
            </a:r>
            <a:r>
              <a:rPr lang="en-US" sz="2000" b="1" dirty="0">
                <a:solidFill>
                  <a:srgbClr val="FF0000"/>
                </a:solidFill>
              </a:rPr>
              <a:t> </a:t>
            </a:r>
            <a:endParaRPr lang="en-US" sz="2000" b="1" dirty="0" smtClean="0">
              <a:solidFill>
                <a:srgbClr val="FF0000"/>
              </a:solidFill>
            </a:endParaRPr>
          </a:p>
          <a:p>
            <a:pPr algn="just"/>
            <a:r>
              <a:rPr lang="en-US" sz="2000" dirty="0">
                <a:solidFill>
                  <a:srgbClr val="FF0000"/>
                </a:solidFill>
                <a:latin typeface="Arial Black" panose="020B0A04020102020204" pitchFamily="34" charset="0"/>
              </a:rPr>
              <a:t>	</a:t>
            </a:r>
            <a:r>
              <a:rPr lang="en-US" sz="2000" dirty="0" smtClean="0">
                <a:solidFill>
                  <a:srgbClr val="FF0000"/>
                </a:solidFill>
                <a:latin typeface="Arial Black" panose="020B0A04020102020204" pitchFamily="34" charset="0"/>
              </a:rPr>
              <a:t>		</a:t>
            </a:r>
            <a:r>
              <a:rPr lang="en-US" sz="2000" dirty="0" smtClean="0"/>
              <a:t>Measurements </a:t>
            </a:r>
            <a:r>
              <a:rPr lang="en-US" sz="2000" dirty="0"/>
              <a:t>are planned on different types of </a:t>
            </a:r>
            <a:r>
              <a:rPr lang="en-US" sz="2000" dirty="0" smtClean="0"/>
              <a:t>beams </a:t>
            </a:r>
            <a:r>
              <a:rPr lang="ru-RU" sz="2000" dirty="0" smtClean="0"/>
              <a:t>(</a:t>
            </a:r>
            <a:r>
              <a:rPr lang="en-US" sz="2000" dirty="0" err="1" smtClean="0"/>
              <a:t>pions</a:t>
            </a:r>
            <a:r>
              <a:rPr lang="en-US" sz="2000" dirty="0" smtClean="0"/>
              <a:t>, kaons, protons, antiprotons</a:t>
            </a:r>
            <a:r>
              <a:rPr lang="ru-RU" sz="2000" dirty="0" smtClean="0"/>
              <a:t>). </a:t>
            </a:r>
            <a:endParaRPr lang="en-US" sz="2000" dirty="0" smtClean="0"/>
          </a:p>
          <a:p>
            <a:pPr algn="just"/>
            <a:r>
              <a:rPr lang="en-US" sz="2000" dirty="0"/>
              <a:t>	</a:t>
            </a:r>
            <a:r>
              <a:rPr lang="en-US" sz="2000" dirty="0" smtClean="0"/>
              <a:t>		</a:t>
            </a:r>
            <a:r>
              <a:rPr lang="en-US" sz="2000" dirty="0" smtClean="0">
                <a:solidFill>
                  <a:srgbClr val="7030A0"/>
                </a:solidFill>
              </a:rPr>
              <a:t>In </a:t>
            </a:r>
            <a:r>
              <a:rPr lang="en-US" sz="2000" dirty="0">
                <a:solidFill>
                  <a:srgbClr val="7030A0"/>
                </a:solidFill>
              </a:rPr>
              <a:t>parallel </a:t>
            </a:r>
            <a:r>
              <a:rPr lang="en-US" sz="2000" dirty="0" smtClean="0">
                <a:solidFill>
                  <a:srgbClr val="7030A0"/>
                </a:solidFill>
              </a:rPr>
              <a:t>with transverse single-spin asymmetry A</a:t>
            </a:r>
            <a:r>
              <a:rPr lang="en-US" sz="2000" baseline="-25000" dirty="0" smtClean="0">
                <a:solidFill>
                  <a:srgbClr val="7030A0"/>
                </a:solidFill>
              </a:rPr>
              <a:t>N</a:t>
            </a:r>
            <a:r>
              <a:rPr lang="en-US" sz="2000" dirty="0" smtClean="0">
                <a:solidFill>
                  <a:srgbClr val="7030A0"/>
                </a:solidFill>
              </a:rPr>
              <a:t> </a:t>
            </a:r>
            <a:r>
              <a:rPr lang="en-US" sz="2000" dirty="0">
                <a:solidFill>
                  <a:srgbClr val="7030A0"/>
                </a:solidFill>
              </a:rPr>
              <a:t>the polarization of hyperons and the elements of the spin matrix of the density of vector mesons will be </a:t>
            </a:r>
            <a:r>
              <a:rPr lang="en-US" sz="2000" dirty="0" smtClean="0">
                <a:solidFill>
                  <a:srgbClr val="7030A0"/>
                </a:solidFill>
              </a:rPr>
              <a:t>measured.</a:t>
            </a:r>
            <a:endParaRPr lang="ru-RU" sz="2000" dirty="0" smtClean="0">
              <a:solidFill>
                <a:srgbClr val="7030A0"/>
              </a:solidFill>
            </a:endParaRPr>
          </a:p>
          <a:p>
            <a:pPr algn="just"/>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17</a:t>
            </a:fld>
            <a:endParaRPr lang="ru-RU" altLang="ru-RU" dirty="0" smtClean="0"/>
          </a:p>
        </p:txBody>
      </p:sp>
    </p:spTree>
    <p:extLst>
      <p:ext uri="{BB962C8B-B14F-4D97-AF65-F5344CB8AC3E}">
        <p14:creationId xmlns:p14="http://schemas.microsoft.com/office/powerpoint/2010/main" val="3304967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0650"/>
            <a:ext cx="8014146" cy="512763"/>
          </a:xfrm>
        </p:spPr>
        <p:txBody>
          <a:bodyPr/>
          <a:lstStyle/>
          <a:p>
            <a:r>
              <a:rPr lang="en-US" altLang="ja-JP" sz="2000" dirty="0">
                <a:solidFill>
                  <a:schemeClr val="tx1"/>
                </a:solidFill>
                <a:latin typeface="Arial" pitchFamily="34" charset="0"/>
                <a:ea typeface="MS Mincho" pitchFamily="49" charset="-128"/>
                <a:cs typeface="Arial" pitchFamily="34" charset="0"/>
              </a:rPr>
              <a:t>Phase </a:t>
            </a:r>
            <a:r>
              <a:rPr lang="en-US" altLang="ja-JP" sz="2000" dirty="0" smtClean="0">
                <a:solidFill>
                  <a:schemeClr val="tx1"/>
                </a:solidFill>
                <a:latin typeface="Arial" pitchFamily="34" charset="0"/>
                <a:ea typeface="MS Mincho" pitchFamily="49" charset="-128"/>
                <a:cs typeface="Arial" pitchFamily="34" charset="0"/>
              </a:rPr>
              <a:t>1:</a:t>
            </a:r>
            <a:r>
              <a:rPr lang="en-US" altLang="ja-JP" sz="2000" dirty="0" smtClean="0">
                <a:latin typeface="Arial" pitchFamily="34" charset="0"/>
                <a:ea typeface="MS Mincho" pitchFamily="49" charset="-128"/>
                <a:cs typeface="Arial" pitchFamily="34" charset="0"/>
              </a:rPr>
              <a:t>  </a:t>
            </a:r>
            <a:r>
              <a:rPr lang="en-US" sz="2000" dirty="0" smtClean="0">
                <a:solidFill>
                  <a:schemeClr val="tx1"/>
                </a:solidFill>
              </a:rPr>
              <a:t>Physics program at the existing beam line # 14</a:t>
            </a:r>
            <a:endParaRPr lang="ru-RU" sz="20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11552394"/>
              </p:ext>
            </p:extLst>
          </p:nvPr>
        </p:nvGraphicFramePr>
        <p:xfrm>
          <a:off x="281296" y="1152767"/>
          <a:ext cx="8286160" cy="3860409"/>
        </p:xfrm>
        <a:graphic>
          <a:graphicData uri="http://schemas.openxmlformats.org/drawingml/2006/table">
            <a:tbl>
              <a:tblPr firstRow="1" firstCol="1" lastRow="1" lastCol="1" bandRow="1" bandCol="1">
                <a:tableStyleId>{5C22544A-7EE6-4342-B048-85BDC9FD1C3A}</a:tableStyleId>
              </a:tblPr>
              <a:tblGrid>
                <a:gridCol w="1035770"/>
                <a:gridCol w="1035770"/>
                <a:gridCol w="1035770"/>
                <a:gridCol w="1035770"/>
                <a:gridCol w="1035770"/>
                <a:gridCol w="1035770"/>
                <a:gridCol w="1035770"/>
                <a:gridCol w="1035770"/>
              </a:tblGrid>
              <a:tr h="168546">
                <a:tc>
                  <a:txBody>
                    <a:bodyPr/>
                    <a:lstStyle/>
                    <a:p>
                      <a:pPr algn="just">
                        <a:spcAft>
                          <a:spcPts val="0"/>
                        </a:spcAft>
                      </a:pPr>
                      <a:r>
                        <a:rPr lang="ru-RU" sz="1000" dirty="0">
                          <a:effectLst/>
                        </a:rPr>
                        <a:t>№</a:t>
                      </a:r>
                      <a:endParaRPr lang="ru-RU" sz="1200" dirty="0">
                        <a:effectLst/>
                        <a:latin typeface="Times New Roman"/>
                        <a:ea typeface="Times New Roman"/>
                      </a:endParaRPr>
                    </a:p>
                  </a:txBody>
                  <a:tcPr marL="68580" marR="68580" marT="0" marB="0"/>
                </a:tc>
                <a:tc>
                  <a:txBody>
                    <a:bodyPr/>
                    <a:lstStyle/>
                    <a:p>
                      <a:pPr algn="just">
                        <a:spcAft>
                          <a:spcPts val="0"/>
                        </a:spcAft>
                      </a:pPr>
                      <a:r>
                        <a:rPr lang="ru-RU" sz="1000">
                          <a:effectLst/>
                        </a:rPr>
                        <a:t>частица</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r>
                        <a:rPr lang="en-US" sz="1000" baseline="-25000">
                          <a:effectLst/>
                        </a:rPr>
                        <a:t>EV</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S/B</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частица</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r>
                        <a:rPr lang="en-US" sz="1000" baseline="-25000">
                          <a:effectLst/>
                        </a:rPr>
                        <a:t>EV</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S/B</a:t>
                      </a:r>
                      <a:endParaRPr lang="ru-RU" sz="1200">
                        <a:effectLst/>
                        <a:latin typeface="Times New Roman"/>
                        <a:ea typeface="Times New Roman"/>
                      </a:endParaRPr>
                    </a:p>
                  </a:txBody>
                  <a:tcPr marL="68580" marR="68580" marT="0" marB="0"/>
                </a:tc>
              </a:tr>
              <a:tr h="168546">
                <a:tc>
                  <a:txBody>
                    <a:bodyPr/>
                    <a:lstStyle/>
                    <a:p>
                      <a:pPr algn="just">
                        <a:spcAft>
                          <a:spcPts val="0"/>
                        </a:spcAft>
                      </a:pPr>
                      <a:r>
                        <a:rPr lang="en-US" sz="1000">
                          <a:effectLst/>
                        </a:rPr>
                        <a:t>1</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π</a:t>
                      </a:r>
                      <a:r>
                        <a:rPr lang="en-US" sz="1000" baseline="30000">
                          <a:effectLst/>
                        </a:rPr>
                        <a:t>+</a:t>
                      </a:r>
                      <a:r>
                        <a:rPr lang="en-US"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a:t>
                      </a:r>
                      <a:r>
                        <a:rPr lang="en-US" sz="1000">
                          <a:effectLst/>
                        </a:rPr>
                        <a:t>.2·10</a:t>
                      </a:r>
                      <a:r>
                        <a:rPr lang="en-US" sz="1000" baseline="30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η→ π</a:t>
                      </a:r>
                      <a:r>
                        <a:rPr lang="ru-RU" sz="1000" baseline="30000">
                          <a:effectLst/>
                        </a:rPr>
                        <a:t>+</a:t>
                      </a:r>
                      <a:r>
                        <a:rPr lang="ru-RU" sz="1000">
                          <a:effectLst/>
                        </a:rPr>
                        <a:t> π</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5.3·10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5</a:t>
                      </a:r>
                      <a:endParaRPr lang="ru-RU" sz="1200">
                        <a:effectLst/>
                        <a:latin typeface="Times New Roman"/>
                        <a:ea typeface="Times New Roman"/>
                      </a:endParaRPr>
                    </a:p>
                  </a:txBody>
                  <a:tcPr marL="68580" marR="68580" marT="0" marB="0"/>
                </a:tc>
              </a:tr>
              <a:tr h="337091">
                <a:tc>
                  <a:txBody>
                    <a:bodyPr/>
                    <a:lstStyle/>
                    <a:p>
                      <a:pPr algn="just">
                        <a:spcAft>
                          <a:spcPts val="0"/>
                        </a:spcAft>
                      </a:pPr>
                      <a:r>
                        <a:rPr lang="en-US" sz="1000">
                          <a:effectLst/>
                        </a:rPr>
                        <a:t>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8.7·10</a:t>
                      </a:r>
                      <a:r>
                        <a:rPr lang="en-US" sz="1000" baseline="30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21</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ω(782) → π</a:t>
                      </a:r>
                      <a:r>
                        <a:rPr lang="ru-RU" sz="1000" baseline="30000">
                          <a:effectLst/>
                        </a:rPr>
                        <a:t>+</a:t>
                      </a:r>
                      <a:r>
                        <a:rPr lang="ru-RU" sz="1000">
                          <a:effectLst/>
                        </a:rPr>
                        <a:t> π</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3.5·10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4</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3</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en-US"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6</a:t>
                      </a:r>
                      <a:r>
                        <a:rPr lang="en-US" sz="1000">
                          <a:effectLst/>
                        </a:rPr>
                        <a:t>.7·10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ω(782)→ </a:t>
                      </a:r>
                      <a:r>
                        <a:rPr lang="en-US" sz="1000">
                          <a:effectLst/>
                        </a:rPr>
                        <a:t>γ</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3.8</a:t>
                      </a:r>
                      <a:r>
                        <a:rPr lang="ru-RU" sz="1000">
                          <a:effectLst/>
                        </a:rPr>
                        <a:t>·10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0.5</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4</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en-US"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a:t>
                      </a:r>
                      <a:r>
                        <a:rPr lang="en-US" sz="1000">
                          <a:effectLst/>
                        </a:rPr>
                        <a:t>.</a:t>
                      </a:r>
                      <a:r>
                        <a:rPr lang="ru-RU" sz="1000">
                          <a:effectLst/>
                        </a:rPr>
                        <a:t>0</a:t>
                      </a:r>
                      <a:r>
                        <a:rPr lang="en-US" sz="1000">
                          <a:effectLst/>
                        </a:rPr>
                        <a:t>·10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23</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φ(1020)→ </a:t>
                      </a:r>
                      <a:r>
                        <a:rPr lang="en-US" sz="1000">
                          <a:effectLst/>
                        </a:rPr>
                        <a:t>K</a:t>
                      </a:r>
                      <a:r>
                        <a:rPr lang="ru-RU" sz="1000" baseline="30000">
                          <a:effectLst/>
                        </a:rPr>
                        <a:t>+</a:t>
                      </a:r>
                      <a:r>
                        <a:rPr lang="ru-RU" sz="1000">
                          <a:effectLst/>
                        </a:rPr>
                        <a:t> </a:t>
                      </a:r>
                      <a:r>
                        <a:rPr lang="en-US" sz="1000">
                          <a:effectLst/>
                        </a:rPr>
                        <a:t>K</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4.3</a:t>
                      </a:r>
                      <a:r>
                        <a:rPr lang="ru-RU" sz="1000">
                          <a:effectLst/>
                        </a:rPr>
                        <a:t>·10</a:t>
                      </a:r>
                      <a:r>
                        <a:rPr lang="en-US"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3.3</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p</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a:t>
                      </a:r>
                      <a:r>
                        <a:rPr lang="en-US" sz="1000">
                          <a:effectLst/>
                        </a:rPr>
                        <a:t>.</a:t>
                      </a:r>
                      <a:r>
                        <a:rPr lang="ru-RU" sz="1000">
                          <a:effectLst/>
                        </a:rPr>
                        <a:t>2</a:t>
                      </a:r>
                      <a:r>
                        <a:rPr lang="en-US" sz="1000">
                          <a:effectLst/>
                        </a:rPr>
                        <a:t>·10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a:t>
                      </a:r>
                      <a:r>
                        <a:rPr lang="ru-RU" sz="1000">
                          <a:effectLst/>
                        </a:rPr>
                        <a:t>(770)→ π</a:t>
                      </a:r>
                      <a:r>
                        <a:rPr lang="ru-RU" sz="1000" baseline="30000">
                          <a:effectLst/>
                        </a:rPr>
                        <a:t>+</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2.9</a:t>
                      </a:r>
                      <a:r>
                        <a:rPr lang="ru-RU" sz="1000">
                          <a:effectLst/>
                        </a:rPr>
                        <a:t>·10</a:t>
                      </a:r>
                      <a:r>
                        <a:rPr lang="en-US"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0.17</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p</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2.6·10</a:t>
                      </a:r>
                      <a:r>
                        <a:rPr lang="en-US"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25</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a:t>
                      </a:r>
                      <a:r>
                        <a:rPr lang="ru-RU" sz="1000">
                          <a:effectLst/>
                        </a:rPr>
                        <a:t>(770)→ π</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7.</a:t>
                      </a:r>
                      <a:r>
                        <a:rPr lang="en-US" sz="1000">
                          <a:effectLst/>
                        </a:rPr>
                        <a:t>5</a:t>
                      </a:r>
                      <a:r>
                        <a:rPr lang="ru-RU" sz="1000">
                          <a:effectLst/>
                        </a:rPr>
                        <a:t>·10</a:t>
                      </a:r>
                      <a:r>
                        <a:rPr lang="en-US"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0.33</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3.2·10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en-US" sz="1000" baseline="-25000">
                          <a:effectLst/>
                        </a:rPr>
                        <a:t>S</a:t>
                      </a:r>
                      <a:r>
                        <a:rPr lang="ru-RU" sz="1000">
                          <a:effectLst/>
                        </a:rPr>
                        <a:t>→ π</a:t>
                      </a:r>
                      <a:r>
                        <a:rPr lang="ru-RU" sz="1000" baseline="30000">
                          <a:effectLst/>
                        </a:rPr>
                        <a:t>0</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a:t>
                      </a:r>
                      <a:r>
                        <a:rPr lang="en-US" sz="1000">
                          <a:effectLst/>
                        </a:rPr>
                        <a:t>7</a:t>
                      </a:r>
                      <a:r>
                        <a:rPr lang="ru-RU" sz="1000">
                          <a:effectLst/>
                        </a:rPr>
                        <a:t>·10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0.29</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8.0·10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a</a:t>
                      </a:r>
                      <a:r>
                        <a:rPr lang="ru-RU" sz="1000" baseline="-25000">
                          <a:effectLst/>
                        </a:rPr>
                        <a:t>0</a:t>
                      </a:r>
                      <a:r>
                        <a:rPr lang="ru-RU" sz="1000">
                          <a:effectLst/>
                        </a:rPr>
                        <a:t>(980)→ η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.8·10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0.11</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en-US" sz="1000" baseline="-25000">
                          <a:effectLst/>
                        </a:rPr>
                        <a:t>L</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1.0·10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p</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a:t>
                      </a:r>
                      <a:r>
                        <a:rPr lang="en-US" sz="1000">
                          <a:effectLst/>
                        </a:rPr>
                        <a:t>4</a:t>
                      </a:r>
                      <a:r>
                        <a:rPr lang="ru-RU" sz="1000">
                          <a:effectLst/>
                        </a:rPr>
                        <a:t>·10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π</a:t>
                      </a:r>
                      <a:r>
                        <a:rPr lang="ru-RU" sz="1000" baseline="30000">
                          <a:effectLst/>
                        </a:rPr>
                        <a:t>0</a:t>
                      </a:r>
                      <a:r>
                        <a:rPr lang="ru-RU" sz="1000">
                          <a:effectLst/>
                        </a:rPr>
                        <a:t>→</a:t>
                      </a:r>
                      <a:r>
                        <a:rPr lang="en-US" sz="1000">
                          <a:effectLst/>
                        </a:rPr>
                        <a:t>γγ</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4.3·10</a:t>
                      </a:r>
                      <a:r>
                        <a:rPr lang="ru-RU" sz="1000" baseline="30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29</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p</a:t>
                      </a:r>
                      <a:r>
                        <a:rPr lang="ru-RU" sz="1000">
                          <a:effectLst/>
                        </a:rPr>
                        <a:t>̃ π</a:t>
                      </a:r>
                      <a:r>
                        <a:rPr lang="ru-RU" sz="1000" baseline="30000">
                          <a:effectLst/>
                        </a:rPr>
                        <a:t>+</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a:t>
                      </a:r>
                      <a:r>
                        <a:rPr lang="en-US" sz="1000">
                          <a:effectLst/>
                        </a:rPr>
                        <a:t>1</a:t>
                      </a:r>
                      <a:r>
                        <a:rPr lang="ru-RU" sz="1000">
                          <a:effectLst/>
                        </a:rPr>
                        <a:t>·10</a:t>
                      </a:r>
                      <a:r>
                        <a:rPr lang="en-US"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20</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11</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η</a:t>
                      </a:r>
                      <a:r>
                        <a:rPr lang="ru-RU" sz="1000">
                          <a:effectLst/>
                        </a:rPr>
                        <a:t> →</a:t>
                      </a:r>
                      <a:r>
                        <a:rPr lang="en-US" sz="1000">
                          <a:effectLst/>
                        </a:rPr>
                        <a:t>γγ</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4.2·10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n</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.8·10</a:t>
                      </a:r>
                      <a:r>
                        <a:rPr lang="en-US"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0.33</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η'→ π</a:t>
                      </a:r>
                      <a:r>
                        <a:rPr lang="ru-RU" sz="1000" baseline="30000">
                          <a:effectLst/>
                        </a:rPr>
                        <a:t>+</a:t>
                      </a:r>
                      <a:r>
                        <a:rPr lang="ru-RU" sz="1000">
                          <a:effectLst/>
                        </a:rPr>
                        <a:t> π</a:t>
                      </a:r>
                      <a:r>
                        <a:rPr lang="ru-RU" sz="1000" baseline="30000">
                          <a:effectLst/>
                        </a:rPr>
                        <a:t>−</a:t>
                      </a:r>
                      <a:r>
                        <a:rPr lang="ru-RU" sz="1000">
                          <a:effectLst/>
                        </a:rPr>
                        <a:t> η</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8.3·10</a:t>
                      </a:r>
                      <a:r>
                        <a:rPr lang="ru-RU" sz="1000" baseline="30000">
                          <a:effectLst/>
                        </a:rPr>
                        <a:t>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31</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n</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7</a:t>
                      </a:r>
                      <a:r>
                        <a:rPr lang="ru-RU" sz="1000">
                          <a:effectLst/>
                        </a:rPr>
                        <a:t>.</a:t>
                      </a:r>
                      <a:r>
                        <a:rPr lang="en-US" sz="1000">
                          <a:effectLst/>
                        </a:rPr>
                        <a:t>7</a:t>
                      </a:r>
                      <a:r>
                        <a:rPr lang="ru-RU" sz="1000">
                          <a:effectLst/>
                        </a:rPr>
                        <a:t>·10</a:t>
                      </a:r>
                      <a:r>
                        <a:rPr lang="ru-RU" sz="1000" baseline="30000">
                          <a:effectLst/>
                        </a:rPr>
                        <a:t>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2.2</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13</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en-US" sz="1000" baseline="-25000">
                          <a:effectLst/>
                        </a:rPr>
                        <a:t>S</a:t>
                      </a:r>
                      <a:r>
                        <a:rPr lang="ru-RU" sz="1000">
                          <a:effectLst/>
                        </a:rPr>
                        <a:t>→ π</a:t>
                      </a:r>
                      <a:r>
                        <a:rPr lang="ru-RU" sz="1000" baseline="30000">
                          <a:effectLst/>
                        </a:rPr>
                        <a:t>+</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a:t>
                      </a:r>
                      <a:r>
                        <a:rPr lang="en-US" sz="1000">
                          <a:effectLst/>
                        </a:rPr>
                        <a:t>3</a:t>
                      </a:r>
                      <a:r>
                        <a:rPr lang="ru-RU" sz="1000">
                          <a:effectLst/>
                        </a:rPr>
                        <a:t>·10</a:t>
                      </a:r>
                      <a:r>
                        <a:rPr lang="en-US"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3.3</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Δ</a:t>
                      </a:r>
                      <a:r>
                        <a:rPr lang="ru-RU" sz="1000" baseline="30000">
                          <a:effectLst/>
                        </a:rPr>
                        <a:t>++</a:t>
                      </a:r>
                      <a:r>
                        <a:rPr lang="ru-RU" sz="1000">
                          <a:effectLst/>
                        </a:rPr>
                        <a:t>→ </a:t>
                      </a:r>
                      <a:r>
                        <a:rPr lang="en-US" sz="1000">
                          <a:effectLst/>
                        </a:rPr>
                        <a:t>p</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9.3·10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0.5</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0</a:t>
                      </a:r>
                      <a:r>
                        <a:rPr lang="ru-RU" sz="1000">
                          <a:effectLst/>
                        </a:rPr>
                        <a:t>(770)→ π</a:t>
                      </a:r>
                      <a:r>
                        <a:rPr lang="ru-RU" sz="1000" baseline="30000">
                          <a:effectLst/>
                        </a:rPr>
                        <a:t>+</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4.2·10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33</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Δ</a:t>
                      </a:r>
                      <a:r>
                        <a:rPr lang="ru-RU" sz="1000" baseline="30000">
                          <a:effectLst/>
                        </a:rPr>
                        <a:t>−−</a:t>
                      </a:r>
                      <a:r>
                        <a:rPr lang="ru-RU" sz="1000">
                          <a:effectLst/>
                        </a:rPr>
                        <a:t>→ </a:t>
                      </a:r>
                      <a:r>
                        <a:rPr lang="en-US" sz="1000">
                          <a:effectLst/>
                        </a:rPr>
                        <a:t>p</a:t>
                      </a:r>
                      <a:r>
                        <a:rPr lang="ru-RU" sz="1000">
                          <a:effectLst/>
                        </a:rPr>
                        <a:t>̃  π</a:t>
                      </a:r>
                      <a:r>
                        <a:rPr lang="ru-RU" sz="1000" baseline="30000">
                          <a:effectLst/>
                        </a:rPr>
                        <a:t>−</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2.5·10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0.18</a:t>
                      </a:r>
                      <a:endParaRPr lang="ru-RU" sz="1200">
                        <a:effectLst/>
                        <a:latin typeface="Times New Roman"/>
                        <a:ea typeface="Times New Roman"/>
                      </a:endParaRPr>
                    </a:p>
                  </a:txBody>
                  <a:tcPr marL="68580" marR="68580" marT="0" marB="0"/>
                </a:tc>
              </a:tr>
              <a:tr h="337091">
                <a:tc>
                  <a:txBody>
                    <a:bodyPr/>
                    <a:lstStyle/>
                    <a:p>
                      <a:pPr algn="just">
                        <a:spcAft>
                          <a:spcPts val="0"/>
                        </a:spcAft>
                      </a:pPr>
                      <a:r>
                        <a:rPr lang="ru-RU" sz="1000">
                          <a:effectLst/>
                        </a:rPr>
                        <a:t>15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ru-RU" sz="1000">
                          <a:effectLst/>
                        </a:rPr>
                        <a:t>(892)→ </a:t>
                      </a:r>
                      <a:r>
                        <a:rPr lang="en-US" sz="1000">
                          <a:effectLst/>
                        </a:rPr>
                        <a:t>K</a:t>
                      </a:r>
                      <a:r>
                        <a:rPr lang="ru-RU" sz="1000" baseline="30000">
                          <a:effectLst/>
                        </a:rPr>
                        <a:t>+</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1.1·10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Ξ</a:t>
                      </a:r>
                      <a:r>
                        <a:rPr lang="ru-RU" sz="1000" baseline="30000">
                          <a:effectLst/>
                        </a:rPr>
                        <a:t>−</a:t>
                      </a:r>
                      <a:r>
                        <a:rPr lang="ru-RU" sz="1000">
                          <a:effectLst/>
                        </a:rPr>
                        <a:t>→ Λ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1.9·10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a:effectLst/>
                        </a:rPr>
                        <a:t>̃</a:t>
                      </a:r>
                      <a:r>
                        <a:rPr lang="ru-RU" sz="1000" baseline="30000">
                          <a:effectLst/>
                        </a:rPr>
                        <a:t>0*</a:t>
                      </a:r>
                      <a:r>
                        <a:rPr lang="ru-RU" sz="1000">
                          <a:effectLst/>
                        </a:rPr>
                        <a:t>(892)→ </a:t>
                      </a:r>
                      <a:r>
                        <a:rPr lang="en-US" sz="1000">
                          <a:effectLst/>
                        </a:rPr>
                        <a:t>K</a:t>
                      </a:r>
                      <a:r>
                        <a:rPr lang="ru-RU" sz="1000" baseline="30000">
                          <a:effectLst/>
                        </a:rPr>
                        <a:t>–</a:t>
                      </a:r>
                      <a:r>
                        <a:rPr lang="ru-RU" sz="1000">
                          <a:effectLst/>
                        </a:rPr>
                        <a:t> π</a:t>
                      </a:r>
                      <a:r>
                        <a:rPr lang="ru-RU" sz="1000" baseline="30000">
                          <a:effectLst/>
                        </a:rPr>
                        <a:t>+</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4.3·10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0.5</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35</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Ξ̃</a:t>
                      </a:r>
                      <a:r>
                        <a:rPr lang="ru-RU" sz="1000" baseline="30000">
                          <a:effectLst/>
                        </a:rPr>
                        <a:t>+</a:t>
                      </a:r>
                      <a:r>
                        <a:rPr lang="ru-RU" sz="1000">
                          <a:effectLst/>
                        </a:rPr>
                        <a:t>→ Λ̃ π</a:t>
                      </a:r>
                      <a:r>
                        <a:rPr lang="ru-RU" sz="1000" baseline="30000">
                          <a:effectLst/>
                        </a:rPr>
                        <a:t>+ </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1.6·10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r>
              <a:tr h="337091">
                <a:tc>
                  <a:txBody>
                    <a:bodyPr/>
                    <a:lstStyle/>
                    <a:p>
                      <a:pPr algn="just">
                        <a:spcAft>
                          <a:spcPts val="0"/>
                        </a:spcAft>
                      </a:pPr>
                      <a:r>
                        <a:rPr lang="ru-RU" sz="1000">
                          <a:effectLst/>
                        </a:rPr>
                        <a:t>17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a:t>
                      </a:r>
                      <a:r>
                        <a:rPr lang="ru-RU" sz="1000">
                          <a:effectLst/>
                        </a:rPr>
                        <a:t>(892)→ </a:t>
                      </a:r>
                      <a:r>
                        <a:rPr lang="en-US" sz="1000">
                          <a:effectLst/>
                        </a:rPr>
                        <a:t>K</a:t>
                      </a:r>
                      <a:r>
                        <a:rPr lang="ru-RU" sz="1000" baseline="30000">
                          <a:effectLst/>
                        </a:rPr>
                        <a:t>+</a:t>
                      </a:r>
                      <a:r>
                        <a:rPr lang="ru-RU" sz="1000">
                          <a:effectLst/>
                        </a:rPr>
                        <a:t> π</a:t>
                      </a:r>
                      <a:r>
                        <a:rPr lang="ru-RU" sz="1000" baseline="30000">
                          <a:effectLst/>
                        </a:rPr>
                        <a:t>0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1.9·10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0.38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36</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Σ</a:t>
                      </a:r>
                      <a:r>
                        <a:rPr lang="en-US" sz="1000" baseline="30000">
                          <a:effectLst/>
                        </a:rPr>
                        <a:t>0</a:t>
                      </a:r>
                      <a:r>
                        <a:rPr lang="en-US" sz="1000">
                          <a:effectLst/>
                        </a:rPr>
                        <a:t>→  </a:t>
                      </a:r>
                      <a:r>
                        <a:rPr lang="ru-RU" sz="1000">
                          <a:effectLst/>
                        </a:rPr>
                        <a:t>Λ</a:t>
                      </a:r>
                      <a:r>
                        <a:rPr lang="en-US" sz="1000">
                          <a:effectLst/>
                        </a:rPr>
                        <a:t> γ</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1.2·10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a:effectLst/>
                        </a:rPr>
                        <a:t>̃</a:t>
                      </a:r>
                      <a:r>
                        <a:rPr lang="ru-RU" sz="1000" baseline="30000">
                          <a:effectLst/>
                        </a:rPr>
                        <a:t>–*</a:t>
                      </a:r>
                      <a:r>
                        <a:rPr lang="ru-RU" sz="1000">
                          <a:effectLst/>
                        </a:rPr>
                        <a:t>(892)→ </a:t>
                      </a:r>
                      <a:r>
                        <a:rPr lang="en-US" sz="1000">
                          <a:effectLst/>
                        </a:rPr>
                        <a:t>K</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3.8·10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0.77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Σ</a:t>
                      </a:r>
                      <a:r>
                        <a:rPr lang="en-US" sz="1000" baseline="30000">
                          <a:effectLst/>
                        </a:rPr>
                        <a:t>0</a:t>
                      </a:r>
                      <a:r>
                        <a:rPr lang="en-US" sz="1000">
                          <a:effectLst/>
                        </a:rPr>
                        <a:t>(1385)→ </a:t>
                      </a:r>
                      <a:r>
                        <a:rPr lang="ru-RU" sz="1000">
                          <a:effectLst/>
                        </a:rPr>
                        <a:t>Λ π</a:t>
                      </a:r>
                      <a:r>
                        <a:rPr lang="en-US" sz="1000" baseline="30000">
                          <a:effectLst/>
                        </a:rPr>
                        <a:t>0 </a:t>
                      </a:r>
                      <a:r>
                        <a:rPr lang="en-US"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3.9·10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5</a:t>
                      </a:r>
                      <a:endParaRPr lang="ru-RU" sz="1200">
                        <a:effectLst/>
                        <a:latin typeface="Times New Roman"/>
                        <a:ea typeface="Times New Roman"/>
                      </a:endParaRPr>
                    </a:p>
                  </a:txBody>
                  <a:tcPr marL="68580" marR="68580" marT="0" marB="0"/>
                </a:tc>
              </a:tr>
              <a:tr h="0">
                <a:tc>
                  <a:txBody>
                    <a:bodyPr/>
                    <a:lstStyle/>
                    <a:p>
                      <a:pPr algn="just">
                        <a:spcAft>
                          <a:spcPts val="0"/>
                        </a:spcAft>
                      </a:pPr>
                      <a:r>
                        <a:rPr lang="ru-RU" sz="1000" dirty="0">
                          <a:effectLst/>
                        </a:rPr>
                        <a:t>19</a:t>
                      </a:r>
                      <a:endParaRPr lang="ru-RU" sz="1200" dirty="0">
                        <a:effectLst/>
                        <a:latin typeface="Times New Roman"/>
                        <a:ea typeface="Times New Roman"/>
                      </a:endParaRPr>
                    </a:p>
                  </a:txBody>
                  <a:tcPr marL="68580" marR="68580" marT="0" marB="0"/>
                </a:tc>
                <a:tc>
                  <a:txBody>
                    <a:bodyPr/>
                    <a:lstStyle/>
                    <a:p>
                      <a:pPr algn="just">
                        <a:spcAft>
                          <a:spcPts val="0"/>
                        </a:spcAft>
                      </a:pPr>
                      <a:r>
                        <a:rPr lang="ru-RU" sz="1000">
                          <a:effectLst/>
                        </a:rPr>
                        <a:t>ω(782)→ </a:t>
                      </a:r>
                      <a:r>
                        <a:rPr lang="en-US" sz="1000">
                          <a:effectLst/>
                        </a:rPr>
                        <a:t>e</a:t>
                      </a:r>
                      <a:r>
                        <a:rPr lang="ru-RU" sz="1000" baseline="30000">
                          <a:effectLst/>
                        </a:rPr>
                        <a:t>+</a:t>
                      </a:r>
                      <a:r>
                        <a:rPr lang="ru-RU" sz="1000">
                          <a:effectLst/>
                        </a:rPr>
                        <a:t> </a:t>
                      </a:r>
                      <a:r>
                        <a:rPr lang="en-US" sz="1000">
                          <a:effectLst/>
                        </a:rPr>
                        <a:t>e</a:t>
                      </a:r>
                      <a:r>
                        <a:rPr lang="ru-RU" sz="1000" baseline="30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1.7·10</a:t>
                      </a:r>
                      <a:r>
                        <a:rPr lang="ru-RU" sz="1000" baseline="30000">
                          <a:effectLst/>
                        </a:rPr>
                        <a:t>5  </a:t>
                      </a:r>
                      <a:endParaRPr lang="ru-RU" sz="1200">
                        <a:effectLst/>
                        <a:latin typeface="Times New Roman"/>
                        <a:ea typeface="Times New Roman"/>
                      </a:endParaRPr>
                    </a:p>
                  </a:txBody>
                  <a:tcPr marL="68580" marR="68580" marT="0" marB="0"/>
                </a:tc>
                <a:tc>
                  <a:txBody>
                    <a:bodyPr/>
                    <a:lstStyle/>
                    <a:p>
                      <a:pPr algn="just">
                        <a:spcAft>
                          <a:spcPts val="0"/>
                        </a:spcAft>
                      </a:pPr>
                      <a:r>
                        <a:rPr lang="de-DE" sz="1000">
                          <a:effectLst/>
                        </a:rPr>
                        <a:t>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0</a:t>
                      </a:r>
                      <a:r>
                        <a:rPr lang="ru-RU" sz="1000">
                          <a:effectLst/>
                        </a:rPr>
                        <a:t>(770)→ </a:t>
                      </a:r>
                      <a:r>
                        <a:rPr lang="en-US" sz="1000">
                          <a:effectLst/>
                        </a:rPr>
                        <a:t>μ</a:t>
                      </a:r>
                      <a:r>
                        <a:rPr lang="ru-RU" sz="1000" baseline="30000">
                          <a:effectLst/>
                        </a:rPr>
                        <a:t>+</a:t>
                      </a:r>
                      <a:r>
                        <a:rPr lang="ru-RU" sz="1000">
                          <a:effectLst/>
                        </a:rPr>
                        <a:t> </a:t>
                      </a:r>
                      <a:r>
                        <a:rPr lang="en-US" sz="1000">
                          <a:effectLst/>
                        </a:rPr>
                        <a:t>μ</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9.7·10</a:t>
                      </a:r>
                      <a:r>
                        <a:rPr lang="ru-RU" sz="1000" baseline="30000">
                          <a:effectLst/>
                        </a:rPr>
                        <a:t>4</a:t>
                      </a:r>
                      <a:endParaRPr lang="ru-RU" sz="1200">
                        <a:effectLst/>
                        <a:latin typeface="Times New Roman"/>
                        <a:ea typeface="Times New Roman"/>
                      </a:endParaRPr>
                    </a:p>
                  </a:txBody>
                  <a:tcPr marL="68580" marR="68580" marT="0" marB="0"/>
                </a:tc>
                <a:tc>
                  <a:txBody>
                    <a:bodyPr/>
                    <a:lstStyle/>
                    <a:p>
                      <a:pPr algn="just">
                        <a:spcAft>
                          <a:spcPts val="0"/>
                        </a:spcAft>
                      </a:pPr>
                      <a:r>
                        <a:rPr lang="en-US" sz="1000" dirty="0">
                          <a:effectLst/>
                        </a:rPr>
                        <a:t>1.43</a:t>
                      </a:r>
                      <a:endParaRPr lang="ru-RU" sz="12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0" y="702880"/>
            <a:ext cx="92525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altLang="ja-JP" sz="1800" b="1" dirty="0" smtClean="0">
                <a:solidFill>
                  <a:srgbClr val="FF0000"/>
                </a:solidFill>
                <a:latin typeface="Arial" pitchFamily="34" charset="0"/>
                <a:ea typeface="MS Mincho" pitchFamily="49" charset="-128"/>
                <a:cs typeface="Arial" pitchFamily="34" charset="0"/>
              </a:rPr>
              <a:t>38 </a:t>
            </a:r>
            <a:r>
              <a:rPr lang="en-US" altLang="ja-JP" sz="1800" b="1" dirty="0" smtClean="0">
                <a:solidFill>
                  <a:srgbClr val="FF0000"/>
                </a:solidFill>
                <a:latin typeface="Arial" pitchFamily="34" charset="0"/>
                <a:ea typeface="MS Mincho" pitchFamily="49" charset="-128"/>
                <a:cs typeface="Arial" pitchFamily="34" charset="0"/>
              </a:rPr>
              <a:t>reactions   </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π</a:t>
            </a:r>
            <a:r>
              <a:rPr kumimoji="0" lang="ru-RU"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p</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-&gt; «</a:t>
            </a:r>
            <a:r>
              <a:rPr lang="en-US" altLang="ja-JP" sz="1800" dirty="0" smtClean="0">
                <a:solidFill>
                  <a:schemeClr val="tx1"/>
                </a:solidFill>
                <a:latin typeface="Arial" pitchFamily="34" charset="0"/>
                <a:ea typeface="MS Mincho" pitchFamily="49" charset="-128"/>
                <a:cs typeface="Arial" pitchFamily="34" charset="0"/>
              </a:rPr>
              <a:t>particle</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 Х </a:t>
            </a:r>
            <a:r>
              <a:rPr lang="en-US" altLang="ja-JP" sz="1800" dirty="0">
                <a:solidFill>
                  <a:schemeClr val="tx1"/>
                </a:solidFill>
                <a:latin typeface="Arial" pitchFamily="34" charset="0"/>
                <a:ea typeface="MS Mincho" pitchFamily="49" charset="-128"/>
                <a:cs typeface="Arial" pitchFamily="34" charset="0"/>
              </a:rPr>
              <a:t> </a:t>
            </a:r>
            <a:r>
              <a:rPr lang="en-US" altLang="ja-JP" sz="1800" dirty="0" smtClean="0">
                <a:solidFill>
                  <a:schemeClr val="tx1"/>
                </a:solidFill>
                <a:latin typeface="Arial" pitchFamily="34" charset="0"/>
                <a:ea typeface="MS Mincho" pitchFamily="49" charset="-128"/>
                <a:cs typeface="Arial" pitchFamily="34" charset="0"/>
              </a:rPr>
              <a:t>at </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34 </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GeV</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23528" y="5157192"/>
            <a:ext cx="8424936" cy="931602"/>
          </a:xfrm>
          <a:prstGeom prst="rect">
            <a:avLst/>
          </a:prstGeom>
          <a:noFill/>
        </p:spPr>
        <p:txBody>
          <a:bodyPr wrap="square" rtlCol="0">
            <a:spAutoFit/>
          </a:bodyPr>
          <a:lstStyle/>
          <a:p>
            <a:pPr algn="just"/>
            <a:r>
              <a:rPr lang="en-US" sz="1800" dirty="0" smtClean="0">
                <a:solidFill>
                  <a:schemeClr val="tx1"/>
                </a:solidFill>
              </a:rPr>
              <a:t>Anticipated number of events</a:t>
            </a:r>
            <a:r>
              <a:rPr lang="ru-RU" sz="1800" dirty="0" smtClean="0">
                <a:solidFill>
                  <a:schemeClr val="tx1"/>
                </a:solidFill>
              </a:rPr>
              <a:t> </a:t>
            </a:r>
            <a:r>
              <a:rPr lang="en-US" sz="1800" dirty="0">
                <a:solidFill>
                  <a:schemeClr val="tx1"/>
                </a:solidFill>
              </a:rPr>
              <a:t>N</a:t>
            </a:r>
            <a:r>
              <a:rPr lang="en-US" sz="1800" baseline="-25000" dirty="0">
                <a:solidFill>
                  <a:schemeClr val="tx1"/>
                </a:solidFill>
              </a:rPr>
              <a:t>EV</a:t>
            </a:r>
            <a:r>
              <a:rPr lang="en-US" sz="1800" dirty="0">
                <a:solidFill>
                  <a:schemeClr val="tx1"/>
                </a:solidFill>
              </a:rPr>
              <a:t> </a:t>
            </a:r>
            <a:r>
              <a:rPr lang="en-US" sz="1800" dirty="0" smtClean="0">
                <a:solidFill>
                  <a:schemeClr val="tx1"/>
                </a:solidFill>
              </a:rPr>
              <a:t>for a few tens of inclusive reactions and ratio Signal/Background S</a:t>
            </a:r>
            <a:r>
              <a:rPr lang="ru-RU" sz="1800" dirty="0" smtClean="0">
                <a:solidFill>
                  <a:schemeClr val="tx1"/>
                </a:solidFill>
              </a:rPr>
              <a:t>/</a:t>
            </a:r>
            <a:r>
              <a:rPr lang="en-US" sz="1800" dirty="0">
                <a:solidFill>
                  <a:schemeClr val="tx1"/>
                </a:solidFill>
              </a:rPr>
              <a:t>B</a:t>
            </a:r>
            <a:r>
              <a:rPr lang="ru-RU" sz="1800" dirty="0">
                <a:solidFill>
                  <a:schemeClr val="tx1"/>
                </a:solidFill>
              </a:rPr>
              <a:t> </a:t>
            </a:r>
            <a:r>
              <a:rPr lang="en-US" sz="1800" dirty="0" smtClean="0">
                <a:solidFill>
                  <a:schemeClr val="tx1"/>
                </a:solidFill>
              </a:rPr>
              <a:t>for</a:t>
            </a:r>
            <a:r>
              <a:rPr lang="ru-RU" sz="1800" dirty="0" smtClean="0">
                <a:solidFill>
                  <a:schemeClr val="tx1"/>
                </a:solidFill>
              </a:rPr>
              <a:t> </a:t>
            </a:r>
            <a:r>
              <a:rPr lang="ru-RU" sz="1800" dirty="0">
                <a:solidFill>
                  <a:schemeClr val="tx1"/>
                </a:solidFill>
              </a:rPr>
              <a:t>π</a:t>
            </a:r>
            <a:r>
              <a:rPr lang="ru-RU" sz="1800" baseline="30000" dirty="0">
                <a:solidFill>
                  <a:schemeClr val="tx1"/>
                </a:solidFill>
              </a:rPr>
              <a:t>−</a:t>
            </a:r>
            <a:r>
              <a:rPr lang="ru-RU" sz="1800" dirty="0" smtClean="0">
                <a:solidFill>
                  <a:schemeClr val="tx1"/>
                </a:solidFill>
              </a:rPr>
              <a:t>-</a:t>
            </a:r>
            <a:r>
              <a:rPr lang="en-US" sz="1800" dirty="0" smtClean="0">
                <a:solidFill>
                  <a:schemeClr val="tx1"/>
                </a:solidFill>
              </a:rPr>
              <a:t> beam</a:t>
            </a:r>
            <a:r>
              <a:rPr lang="ru-RU" sz="1800" dirty="0" smtClean="0">
                <a:solidFill>
                  <a:schemeClr val="tx1"/>
                </a:solidFill>
              </a:rPr>
              <a:t>(6·10</a:t>
            </a:r>
            <a:r>
              <a:rPr lang="ru-RU" sz="1800" baseline="30000" dirty="0" smtClean="0">
                <a:solidFill>
                  <a:schemeClr val="tx1"/>
                </a:solidFill>
              </a:rPr>
              <a:t>10</a:t>
            </a:r>
            <a:r>
              <a:rPr lang="ru-RU" sz="1800" dirty="0" smtClean="0">
                <a:solidFill>
                  <a:schemeClr val="tx1"/>
                </a:solidFill>
              </a:rPr>
              <a:t> </a:t>
            </a:r>
            <a:r>
              <a:rPr lang="en-US" sz="1800" dirty="0" smtClean="0">
                <a:solidFill>
                  <a:schemeClr val="tx1"/>
                </a:solidFill>
              </a:rPr>
              <a:t>interactions</a:t>
            </a:r>
            <a:r>
              <a:rPr lang="ru-RU" sz="1800" dirty="0" smtClean="0">
                <a:solidFill>
                  <a:schemeClr val="tx1"/>
                </a:solidFill>
              </a:rPr>
              <a:t> – </a:t>
            </a:r>
            <a:r>
              <a:rPr lang="en-US" sz="1800" b="1" dirty="0" smtClean="0">
                <a:solidFill>
                  <a:srgbClr val="FF0000"/>
                </a:solidFill>
              </a:rPr>
              <a:t>or about 50 </a:t>
            </a:r>
            <a:r>
              <a:rPr lang="ru-RU" sz="1800" b="1" dirty="0" smtClean="0">
                <a:solidFill>
                  <a:srgbClr val="FF0000"/>
                </a:solidFill>
              </a:rPr>
              <a:t> </a:t>
            </a:r>
            <a:r>
              <a:rPr lang="en-US" sz="1800" b="1" dirty="0" smtClean="0">
                <a:solidFill>
                  <a:srgbClr val="FF0000"/>
                </a:solidFill>
              </a:rPr>
              <a:t>days of data taking with an efficiency of 70%). </a:t>
            </a:r>
            <a:r>
              <a:rPr lang="ru-RU" sz="1800" b="1" dirty="0" smtClean="0">
                <a:solidFill>
                  <a:srgbClr val="FF0000"/>
                </a:solidFill>
              </a:rPr>
              <a:t> </a:t>
            </a:r>
            <a:endParaRPr lang="ru-RU" sz="1800" b="1" dirty="0">
              <a:solidFill>
                <a:srgbClr val="FF0000"/>
              </a:solidFill>
            </a:endParaRPr>
          </a:p>
        </p:txBody>
      </p:sp>
      <p:sp>
        <p:nvSpPr>
          <p:cNvPr id="7"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18</a:t>
            </a:fld>
            <a:endParaRPr lang="ru-RU" altLang="ru-RU" dirty="0" smtClean="0"/>
          </a:p>
        </p:txBody>
      </p:sp>
    </p:spTree>
    <p:extLst>
      <p:ext uri="{BB962C8B-B14F-4D97-AF65-F5344CB8AC3E}">
        <p14:creationId xmlns:p14="http://schemas.microsoft.com/office/powerpoint/2010/main" val="2816946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121650" cy="512763"/>
          </a:xfrm>
        </p:spPr>
        <p:txBody>
          <a:bodyPr/>
          <a:lstStyle/>
          <a:p>
            <a:r>
              <a:rPr lang="en-US" dirty="0">
                <a:solidFill>
                  <a:schemeClr val="tx1"/>
                </a:solidFill>
              </a:rPr>
              <a:t>Phase 1 </a:t>
            </a:r>
            <a:r>
              <a:rPr lang="en-US" dirty="0" smtClean="0"/>
              <a:t>SPASCHARM pilot version in Spring 2018</a:t>
            </a:r>
            <a:endParaRPr lang="ru-RU" dirty="0"/>
          </a:p>
        </p:txBody>
      </p:sp>
      <p:sp>
        <p:nvSpPr>
          <p:cNvPr id="5"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19</a:t>
            </a:fld>
            <a:endParaRPr lang="ru-RU" altLang="ru-RU" dirty="0" smtClean="0"/>
          </a:p>
        </p:txBody>
      </p:sp>
      <p:pic>
        <p:nvPicPr>
          <p:cNvPr id="7" name="Picture 2" descr="C:\Users\user\Documents\СПАСЧАРМ\Год 2017\Доклад 22 февраля 2017\spascharm_2d_pilot_small_ecal.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0728"/>
            <a:ext cx="8514692" cy="459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52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Executive Summary</a:t>
            </a:r>
            <a:endParaRPr lang="ru-RU" dirty="0"/>
          </a:p>
        </p:txBody>
      </p:sp>
      <p:sp>
        <p:nvSpPr>
          <p:cNvPr id="3" name="Объект 2"/>
          <p:cNvSpPr>
            <a:spLocks noGrp="1"/>
          </p:cNvSpPr>
          <p:nvPr>
            <p:ph idx="1"/>
          </p:nvPr>
        </p:nvSpPr>
        <p:spPr>
          <a:xfrm>
            <a:off x="179512" y="764704"/>
            <a:ext cx="8964488" cy="5400600"/>
          </a:xfrm>
        </p:spPr>
        <p:txBody>
          <a:bodyPr/>
          <a:lstStyle/>
          <a:p>
            <a:r>
              <a:rPr lang="ru-RU" dirty="0" smtClean="0"/>
              <a:t> </a:t>
            </a:r>
            <a:r>
              <a:rPr lang="en-US" dirty="0" smtClean="0"/>
              <a:t> </a:t>
            </a:r>
          </a:p>
          <a:p>
            <a:endParaRPr lang="en-US" dirty="0"/>
          </a:p>
          <a:p>
            <a:endParaRPr lang="en-US" dirty="0" smtClean="0"/>
          </a:p>
          <a:p>
            <a:endParaRPr lang="ru-RU" sz="1600" i="1" dirty="0"/>
          </a:p>
        </p:txBody>
      </p:sp>
      <p:sp>
        <p:nvSpPr>
          <p:cNvPr id="4" name="Номер слайда 3"/>
          <p:cNvSpPr txBox="1">
            <a:spLocks/>
          </p:cNvSpPr>
          <p:nvPr/>
        </p:nvSpPr>
        <p:spPr bwMode="auto">
          <a:xfrm>
            <a:off x="8532440" y="6286500"/>
            <a:ext cx="43204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a:t>
            </a:fld>
            <a:endParaRPr lang="ru-RU" altLang="ru-RU" dirty="0" smtClean="0"/>
          </a:p>
        </p:txBody>
      </p:sp>
      <p:sp>
        <p:nvSpPr>
          <p:cNvPr id="5" name="TextBox 4"/>
          <p:cNvSpPr txBox="1"/>
          <p:nvPr/>
        </p:nvSpPr>
        <p:spPr>
          <a:xfrm>
            <a:off x="179512" y="692696"/>
            <a:ext cx="8568952" cy="5526513"/>
          </a:xfrm>
          <a:prstGeom prst="rect">
            <a:avLst/>
          </a:prstGeom>
          <a:noFill/>
        </p:spPr>
        <p:txBody>
          <a:bodyPr wrap="square" rtlCol="0">
            <a:spAutoFit/>
          </a:bodyPr>
          <a:lstStyle/>
          <a:p>
            <a:pPr algn="just"/>
            <a:r>
              <a:rPr lang="en-US" sz="2000" dirty="0">
                <a:solidFill>
                  <a:schemeClr val="tx1"/>
                </a:solidFill>
              </a:rPr>
              <a:t> </a:t>
            </a:r>
            <a:r>
              <a:rPr lang="en-US" sz="2000" dirty="0" smtClean="0">
                <a:solidFill>
                  <a:schemeClr val="tx1"/>
                </a:solidFill>
              </a:rPr>
              <a:t>     </a:t>
            </a:r>
            <a:r>
              <a:rPr lang="en-US" sz="1900" dirty="0" smtClean="0">
                <a:solidFill>
                  <a:schemeClr val="tx1"/>
                </a:solidFill>
              </a:rPr>
              <a:t>    </a:t>
            </a:r>
            <a:r>
              <a:rPr lang="ru-RU" sz="1900" dirty="0" err="1" smtClean="0">
                <a:solidFill>
                  <a:schemeClr val="tx1"/>
                </a:solidFill>
              </a:rPr>
              <a:t>At</a:t>
            </a:r>
            <a:r>
              <a:rPr lang="ru-RU" sz="1900" dirty="0" smtClean="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largest</a:t>
            </a:r>
            <a:r>
              <a:rPr lang="ru-RU" sz="1900" dirty="0">
                <a:solidFill>
                  <a:schemeClr val="tx1"/>
                </a:solidFill>
              </a:rPr>
              <a:t> </a:t>
            </a:r>
            <a:r>
              <a:rPr lang="ru-RU" sz="1900" dirty="0" err="1">
                <a:solidFill>
                  <a:schemeClr val="tx1"/>
                </a:solidFill>
              </a:rPr>
              <a:t>accelerator</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dirty="0" err="1">
                <a:solidFill>
                  <a:schemeClr val="tx1"/>
                </a:solidFill>
              </a:rPr>
              <a:t>Russia</a:t>
            </a:r>
            <a:r>
              <a:rPr lang="ru-RU" sz="1900" dirty="0">
                <a:solidFill>
                  <a:schemeClr val="tx1"/>
                </a:solidFill>
              </a:rPr>
              <a:t>, </a:t>
            </a:r>
            <a:r>
              <a:rPr lang="ru-RU" sz="1900" dirty="0" err="1">
                <a:solidFill>
                  <a:schemeClr val="tx1"/>
                </a:solidFill>
              </a:rPr>
              <a:t>the</a:t>
            </a:r>
            <a:r>
              <a:rPr lang="ru-RU" sz="1900" dirty="0">
                <a:solidFill>
                  <a:schemeClr val="tx1"/>
                </a:solidFill>
              </a:rPr>
              <a:t> U-70 </a:t>
            </a:r>
            <a:r>
              <a:rPr lang="ru-RU" sz="1900" dirty="0" err="1">
                <a:solidFill>
                  <a:schemeClr val="tx1"/>
                </a:solidFill>
              </a:rPr>
              <a:t>in</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National</a:t>
            </a:r>
            <a:r>
              <a:rPr lang="ru-RU" sz="1900" dirty="0">
                <a:solidFill>
                  <a:schemeClr val="tx1"/>
                </a:solidFill>
              </a:rPr>
              <a:t> </a:t>
            </a:r>
            <a:r>
              <a:rPr lang="ru-RU" sz="1900" dirty="0" err="1">
                <a:solidFill>
                  <a:schemeClr val="tx1"/>
                </a:solidFill>
              </a:rPr>
              <a:t>Research</a:t>
            </a:r>
            <a:r>
              <a:rPr lang="ru-RU" sz="1900" dirty="0">
                <a:solidFill>
                  <a:schemeClr val="tx1"/>
                </a:solidFill>
              </a:rPr>
              <a:t> </a:t>
            </a:r>
            <a:r>
              <a:rPr lang="ru-RU" sz="1900" dirty="0" err="1">
                <a:solidFill>
                  <a:schemeClr val="tx1"/>
                </a:solidFill>
              </a:rPr>
              <a:t>Center</a:t>
            </a:r>
            <a:r>
              <a:rPr lang="ru-RU" sz="1900" dirty="0">
                <a:solidFill>
                  <a:schemeClr val="tx1"/>
                </a:solidFill>
              </a:rPr>
              <a:t> </a:t>
            </a:r>
            <a:r>
              <a:rPr lang="ru-RU" sz="1900" dirty="0" err="1">
                <a:solidFill>
                  <a:schemeClr val="tx1"/>
                </a:solidFill>
              </a:rPr>
              <a:t>Kurchatov</a:t>
            </a:r>
            <a:r>
              <a:rPr lang="ru-RU" sz="1900" dirty="0">
                <a:solidFill>
                  <a:schemeClr val="tx1"/>
                </a:solidFill>
              </a:rPr>
              <a:t> </a:t>
            </a:r>
            <a:r>
              <a:rPr lang="ru-RU" sz="1900" dirty="0" err="1">
                <a:solidFill>
                  <a:schemeClr val="tx1"/>
                </a:solidFill>
              </a:rPr>
              <a:t>Institute</a:t>
            </a:r>
            <a:r>
              <a:rPr lang="ru-RU" sz="1900" dirty="0">
                <a:solidFill>
                  <a:schemeClr val="tx1"/>
                </a:solidFill>
              </a:rPr>
              <a:t> (NRC KI) - IHEP, </a:t>
            </a:r>
            <a:r>
              <a:rPr lang="ru-RU" sz="1900" dirty="0" err="1" smtClean="0">
                <a:solidFill>
                  <a:schemeClr val="tx1"/>
                </a:solidFill>
              </a:rPr>
              <a:t>Protvino</a:t>
            </a:r>
            <a:r>
              <a:rPr lang="en-US" sz="1900" dirty="0" smtClean="0">
                <a:solidFill>
                  <a:schemeClr val="tx1"/>
                </a:solidFill>
              </a:rPr>
              <a:t>,</a:t>
            </a:r>
            <a:r>
              <a:rPr lang="ru-RU" sz="1900" dirty="0" smtClean="0">
                <a:solidFill>
                  <a:schemeClr val="tx1"/>
                </a:solidFill>
              </a:rPr>
              <a:t> </a:t>
            </a:r>
            <a:r>
              <a:rPr lang="ru-RU" sz="1900" dirty="0">
                <a:solidFill>
                  <a:schemeClr val="tx1"/>
                </a:solidFill>
              </a:rPr>
              <a:t>a </a:t>
            </a:r>
            <a:r>
              <a:rPr lang="ru-RU" sz="1900" dirty="0" err="1">
                <a:solidFill>
                  <a:schemeClr val="tx1"/>
                </a:solidFill>
              </a:rPr>
              <a:t>significant</a:t>
            </a:r>
            <a:r>
              <a:rPr lang="ru-RU" sz="1900" dirty="0">
                <a:solidFill>
                  <a:schemeClr val="tx1"/>
                </a:solidFill>
              </a:rPr>
              <a:t> </a:t>
            </a:r>
            <a:r>
              <a:rPr lang="ru-RU" sz="1900" dirty="0" err="1">
                <a:solidFill>
                  <a:schemeClr val="tx1"/>
                </a:solidFill>
              </a:rPr>
              <a:t>base</a:t>
            </a:r>
            <a:r>
              <a:rPr lang="ru-RU" sz="1900" dirty="0">
                <a:solidFill>
                  <a:schemeClr val="tx1"/>
                </a:solidFill>
              </a:rPr>
              <a:t> </a:t>
            </a:r>
            <a:r>
              <a:rPr lang="ru-RU" sz="1900" dirty="0" err="1">
                <a:solidFill>
                  <a:schemeClr val="tx1"/>
                </a:solidFill>
              </a:rPr>
              <a:t>for</a:t>
            </a:r>
            <a:r>
              <a:rPr lang="ru-RU" sz="1900" dirty="0">
                <a:solidFill>
                  <a:schemeClr val="tx1"/>
                </a:solidFill>
              </a:rPr>
              <a:t> </a:t>
            </a:r>
            <a:r>
              <a:rPr lang="ru-RU" sz="1900" dirty="0" err="1">
                <a:solidFill>
                  <a:schemeClr val="tx1"/>
                </a:solidFill>
              </a:rPr>
              <a:t>conducting</a:t>
            </a:r>
            <a:r>
              <a:rPr lang="ru-RU" sz="1900" dirty="0">
                <a:solidFill>
                  <a:schemeClr val="tx1"/>
                </a:solidFill>
              </a:rPr>
              <a:t> </a:t>
            </a:r>
            <a:r>
              <a:rPr lang="ru-RU" sz="1900" dirty="0" err="1">
                <a:solidFill>
                  <a:schemeClr val="tx1"/>
                </a:solidFill>
              </a:rPr>
              <a:t>world-class</a:t>
            </a:r>
            <a:r>
              <a:rPr lang="ru-RU" sz="1900" dirty="0">
                <a:solidFill>
                  <a:schemeClr val="tx1"/>
                </a:solidFill>
              </a:rPr>
              <a:t> </a:t>
            </a:r>
            <a:r>
              <a:rPr lang="ru-RU" sz="1900" dirty="0" err="1">
                <a:solidFill>
                  <a:schemeClr val="tx1"/>
                </a:solidFill>
              </a:rPr>
              <a:t>research</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fixed</a:t>
            </a:r>
            <a:r>
              <a:rPr lang="ru-RU" sz="1900" dirty="0">
                <a:solidFill>
                  <a:schemeClr val="tx1"/>
                </a:solidFill>
              </a:rPr>
              <a:t> </a:t>
            </a:r>
            <a:r>
              <a:rPr lang="ru-RU" sz="1900" dirty="0" err="1">
                <a:solidFill>
                  <a:schemeClr val="tx1"/>
                </a:solidFill>
              </a:rPr>
              <a:t>target</a:t>
            </a:r>
            <a:r>
              <a:rPr lang="ru-RU" sz="1900" dirty="0">
                <a:solidFill>
                  <a:schemeClr val="tx1"/>
                </a:solidFill>
              </a:rPr>
              <a:t> </a:t>
            </a:r>
            <a:r>
              <a:rPr lang="ru-RU" sz="1900" b="1" dirty="0">
                <a:solidFill>
                  <a:srgbClr val="FF0000"/>
                </a:solidFill>
              </a:rPr>
              <a:t>SPASCHARM</a:t>
            </a:r>
            <a:r>
              <a:rPr lang="ru-RU" sz="1900" dirty="0">
                <a:solidFill>
                  <a:schemeClr val="tx1"/>
                </a:solidFill>
              </a:rPr>
              <a:t> </a:t>
            </a:r>
            <a:r>
              <a:rPr lang="ru-RU" sz="1900" dirty="0" err="1">
                <a:solidFill>
                  <a:schemeClr val="tx1"/>
                </a:solidFill>
              </a:rPr>
              <a:t>experiment</a:t>
            </a:r>
            <a:r>
              <a:rPr lang="ru-RU" sz="1900" dirty="0">
                <a:solidFill>
                  <a:schemeClr val="tx1"/>
                </a:solidFill>
              </a:rPr>
              <a:t> (</a:t>
            </a:r>
            <a:r>
              <a:rPr lang="ru-RU" sz="1900" b="1" dirty="0" err="1">
                <a:solidFill>
                  <a:srgbClr val="FF0000"/>
                </a:solidFill>
              </a:rPr>
              <a:t>SP</a:t>
            </a:r>
            <a:r>
              <a:rPr lang="ru-RU" sz="1900" dirty="0" err="1">
                <a:solidFill>
                  <a:schemeClr val="tx1"/>
                </a:solidFill>
              </a:rPr>
              <a:t>in</a:t>
            </a:r>
            <a:r>
              <a:rPr lang="ru-RU" sz="1900" dirty="0">
                <a:solidFill>
                  <a:schemeClr val="tx1"/>
                </a:solidFill>
              </a:rPr>
              <a:t> </a:t>
            </a:r>
            <a:r>
              <a:rPr lang="ru-RU" sz="1900" b="1" dirty="0" err="1">
                <a:solidFill>
                  <a:srgbClr val="FF0000"/>
                </a:solidFill>
              </a:rPr>
              <a:t>AS</a:t>
            </a:r>
            <a:r>
              <a:rPr lang="ru-RU" sz="1900" dirty="0" err="1">
                <a:solidFill>
                  <a:schemeClr val="tx1"/>
                </a:solidFill>
              </a:rPr>
              <a:t>ymmetry</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b="1" dirty="0" err="1">
                <a:solidFill>
                  <a:srgbClr val="FF0000"/>
                </a:solidFill>
              </a:rPr>
              <a:t>CHARM</a:t>
            </a:r>
            <a:r>
              <a:rPr lang="ru-RU" sz="1900" dirty="0" err="1">
                <a:solidFill>
                  <a:schemeClr val="tx1"/>
                </a:solidFill>
              </a:rPr>
              <a:t>onia</a:t>
            </a:r>
            <a:r>
              <a:rPr lang="ru-RU" sz="1900" dirty="0">
                <a:solidFill>
                  <a:schemeClr val="tx1"/>
                </a:solidFill>
              </a:rPr>
              <a:t>) </a:t>
            </a:r>
            <a:r>
              <a:rPr lang="ru-RU" sz="1900" dirty="0" err="1">
                <a:solidFill>
                  <a:schemeClr val="tx1"/>
                </a:solidFill>
              </a:rPr>
              <a:t>has</a:t>
            </a:r>
            <a:r>
              <a:rPr lang="ru-RU" sz="1900" dirty="0">
                <a:solidFill>
                  <a:schemeClr val="tx1"/>
                </a:solidFill>
              </a:rPr>
              <a:t> </a:t>
            </a:r>
            <a:r>
              <a:rPr lang="ru-RU" sz="1900" dirty="0" err="1">
                <a:solidFill>
                  <a:schemeClr val="tx1"/>
                </a:solidFill>
              </a:rPr>
              <a:t>been</a:t>
            </a:r>
            <a:r>
              <a:rPr lang="ru-RU" sz="1900" dirty="0">
                <a:solidFill>
                  <a:schemeClr val="tx1"/>
                </a:solidFill>
              </a:rPr>
              <a:t> </a:t>
            </a:r>
            <a:r>
              <a:rPr lang="ru-RU" sz="1900" dirty="0" err="1">
                <a:solidFill>
                  <a:schemeClr val="tx1"/>
                </a:solidFill>
              </a:rPr>
              <a:t>created</a:t>
            </a:r>
            <a:r>
              <a:rPr lang="ru-RU" sz="1900" dirty="0">
                <a:solidFill>
                  <a:schemeClr val="tx1"/>
                </a:solidFill>
              </a:rPr>
              <a:t>. </a:t>
            </a:r>
            <a:endParaRPr lang="en-US" sz="1900" dirty="0">
              <a:solidFill>
                <a:schemeClr val="tx1"/>
              </a:solidFill>
            </a:endParaRPr>
          </a:p>
          <a:p>
            <a:pPr algn="just"/>
            <a:r>
              <a:rPr lang="en-US"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project</a:t>
            </a:r>
            <a:r>
              <a:rPr lang="ru-RU" sz="1900" dirty="0">
                <a:solidFill>
                  <a:schemeClr val="tx1"/>
                </a:solidFill>
              </a:rPr>
              <a:t> </a:t>
            </a:r>
            <a:r>
              <a:rPr lang="ru-RU" sz="1900" dirty="0" err="1">
                <a:solidFill>
                  <a:schemeClr val="tx1"/>
                </a:solidFill>
              </a:rPr>
              <a:t>is</a:t>
            </a:r>
            <a:r>
              <a:rPr lang="ru-RU" sz="1900" dirty="0">
                <a:solidFill>
                  <a:schemeClr val="tx1"/>
                </a:solidFill>
              </a:rPr>
              <a:t> </a:t>
            </a:r>
            <a:r>
              <a:rPr lang="ru-RU" sz="1900" dirty="0" err="1">
                <a:solidFill>
                  <a:schemeClr val="tx1"/>
                </a:solidFill>
              </a:rPr>
              <a:t>aimed</a:t>
            </a:r>
            <a:r>
              <a:rPr lang="ru-RU" sz="1900" dirty="0">
                <a:solidFill>
                  <a:schemeClr val="tx1"/>
                </a:solidFill>
              </a:rPr>
              <a:t> </a:t>
            </a:r>
            <a:r>
              <a:rPr lang="ru-RU" sz="1900" dirty="0" err="1">
                <a:solidFill>
                  <a:schemeClr val="tx1"/>
                </a:solidFill>
              </a:rPr>
              <a:t>at</a:t>
            </a:r>
            <a:r>
              <a:rPr lang="ru-RU" sz="1900" dirty="0">
                <a:solidFill>
                  <a:schemeClr val="tx1"/>
                </a:solidFill>
              </a:rPr>
              <a:t> </a:t>
            </a:r>
            <a:r>
              <a:rPr lang="ru-RU" sz="1900" dirty="0" err="1">
                <a:solidFill>
                  <a:schemeClr val="tx1"/>
                </a:solidFill>
              </a:rPr>
              <a:t>studying</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b="1" i="1" dirty="0" err="1">
                <a:solidFill>
                  <a:srgbClr val="0070C0"/>
                </a:solidFill>
              </a:rPr>
              <a:t>spin</a:t>
            </a:r>
            <a:r>
              <a:rPr lang="ru-RU" sz="1900" b="1" i="1" dirty="0">
                <a:solidFill>
                  <a:srgbClr val="0070C0"/>
                </a:solidFill>
              </a:rPr>
              <a:t> </a:t>
            </a:r>
            <a:r>
              <a:rPr lang="ru-RU" sz="1900" b="1" i="1" dirty="0" err="1">
                <a:solidFill>
                  <a:srgbClr val="0070C0"/>
                </a:solidFill>
              </a:rPr>
              <a:t>structure</a:t>
            </a:r>
            <a:r>
              <a:rPr lang="ru-RU" sz="1900" b="1" i="1" dirty="0">
                <a:solidFill>
                  <a:srgbClr val="0070C0"/>
                </a:solidFill>
              </a:rPr>
              <a:t> </a:t>
            </a:r>
            <a:r>
              <a:rPr lang="ru-RU" sz="1900" b="1" i="1" dirty="0" err="1">
                <a:solidFill>
                  <a:srgbClr val="0070C0"/>
                </a:solidFill>
              </a:rPr>
              <a:t>of</a:t>
            </a:r>
            <a:r>
              <a:rPr lang="ru-RU" sz="1900" b="1" i="1" dirty="0">
                <a:solidFill>
                  <a:srgbClr val="0070C0"/>
                </a:solidFill>
              </a:rPr>
              <a:t> </a:t>
            </a:r>
            <a:r>
              <a:rPr lang="ru-RU" sz="1900" b="1" i="1" dirty="0" err="1">
                <a:solidFill>
                  <a:srgbClr val="0070C0"/>
                </a:solidFill>
              </a:rPr>
              <a:t>the</a:t>
            </a:r>
            <a:r>
              <a:rPr lang="ru-RU" sz="1900" b="1" i="1" dirty="0">
                <a:solidFill>
                  <a:srgbClr val="0070C0"/>
                </a:solidFill>
              </a:rPr>
              <a:t> </a:t>
            </a:r>
            <a:r>
              <a:rPr lang="ru-RU" sz="1900" b="1" i="1" dirty="0" err="1">
                <a:solidFill>
                  <a:srgbClr val="0070C0"/>
                </a:solidFill>
              </a:rPr>
              <a:t>nucleon</a:t>
            </a:r>
            <a:r>
              <a:rPr lang="ru-RU" sz="1900" b="1" i="1" dirty="0">
                <a:solidFill>
                  <a:srgbClr val="0070C0"/>
                </a:solidFill>
              </a:rPr>
              <a:t> </a:t>
            </a:r>
            <a:r>
              <a:rPr lang="ru-RU" sz="1900" b="1" i="1" dirty="0" err="1">
                <a:solidFill>
                  <a:srgbClr val="0070C0"/>
                </a:solidFill>
              </a:rPr>
              <a:t>and</a:t>
            </a:r>
            <a:r>
              <a:rPr lang="ru-RU" sz="1900" b="1" i="1" dirty="0">
                <a:solidFill>
                  <a:srgbClr val="0070C0"/>
                </a:solidFill>
              </a:rPr>
              <a:t> </a:t>
            </a:r>
            <a:r>
              <a:rPr lang="ru-RU" sz="1900" b="1" i="1" dirty="0" err="1">
                <a:solidFill>
                  <a:srgbClr val="0070C0"/>
                </a:solidFill>
              </a:rPr>
              <a:t>the</a:t>
            </a:r>
            <a:r>
              <a:rPr lang="ru-RU" sz="1900" b="1" i="1" dirty="0">
                <a:solidFill>
                  <a:srgbClr val="0070C0"/>
                </a:solidFill>
              </a:rPr>
              <a:t> </a:t>
            </a:r>
            <a:r>
              <a:rPr lang="ru-RU" sz="1900" b="1" i="1" dirty="0" err="1">
                <a:solidFill>
                  <a:srgbClr val="0070C0"/>
                </a:solidFill>
              </a:rPr>
              <a:t>spin</a:t>
            </a:r>
            <a:r>
              <a:rPr lang="ru-RU" sz="1900" b="1" i="1" dirty="0">
                <a:solidFill>
                  <a:srgbClr val="0070C0"/>
                </a:solidFill>
              </a:rPr>
              <a:t> </a:t>
            </a:r>
            <a:r>
              <a:rPr lang="ru-RU" sz="1900" b="1" i="1" dirty="0" err="1">
                <a:solidFill>
                  <a:srgbClr val="0070C0"/>
                </a:solidFill>
              </a:rPr>
              <a:t>dependence</a:t>
            </a:r>
            <a:r>
              <a:rPr lang="ru-RU" sz="1900" b="1" i="1" dirty="0">
                <a:solidFill>
                  <a:srgbClr val="0070C0"/>
                </a:solidFill>
              </a:rPr>
              <a:t> </a:t>
            </a:r>
            <a:r>
              <a:rPr lang="ru-RU" sz="1900" b="1" i="1" dirty="0" err="1">
                <a:solidFill>
                  <a:srgbClr val="0070C0"/>
                </a:solidFill>
              </a:rPr>
              <a:t>of</a:t>
            </a:r>
            <a:r>
              <a:rPr lang="ru-RU" sz="1900" b="1" i="1" dirty="0">
                <a:solidFill>
                  <a:srgbClr val="0070C0"/>
                </a:solidFill>
              </a:rPr>
              <a:t> </a:t>
            </a:r>
            <a:r>
              <a:rPr lang="ru-RU" sz="1900" b="1" i="1" dirty="0" err="1">
                <a:solidFill>
                  <a:srgbClr val="0070C0"/>
                </a:solidFill>
              </a:rPr>
              <a:t>the</a:t>
            </a:r>
            <a:r>
              <a:rPr lang="ru-RU" sz="1900" b="1" i="1" dirty="0">
                <a:solidFill>
                  <a:srgbClr val="0070C0"/>
                </a:solidFill>
              </a:rPr>
              <a:t> </a:t>
            </a:r>
            <a:r>
              <a:rPr lang="ru-RU" sz="1900" b="1" i="1" dirty="0" err="1">
                <a:solidFill>
                  <a:srgbClr val="0070C0"/>
                </a:solidFill>
              </a:rPr>
              <a:t>strong</a:t>
            </a:r>
            <a:r>
              <a:rPr lang="ru-RU" sz="1900" b="1" i="1" dirty="0">
                <a:solidFill>
                  <a:srgbClr val="0070C0"/>
                </a:solidFill>
              </a:rPr>
              <a:t> </a:t>
            </a:r>
            <a:r>
              <a:rPr lang="ru-RU" sz="1900" b="1" i="1" dirty="0" err="1">
                <a:solidFill>
                  <a:srgbClr val="0070C0"/>
                </a:solidFill>
              </a:rPr>
              <a:t>interaction</a:t>
            </a:r>
            <a:r>
              <a:rPr lang="ru-RU" sz="1900" b="1" i="1" dirty="0">
                <a:solidFill>
                  <a:srgbClr val="0070C0"/>
                </a:solidFill>
              </a:rPr>
              <a:t> </a:t>
            </a:r>
            <a:r>
              <a:rPr lang="ru-RU" sz="1900" dirty="0" err="1">
                <a:solidFill>
                  <a:schemeClr val="tx1"/>
                </a:solidFill>
              </a:rPr>
              <a:t>of</a:t>
            </a:r>
            <a:r>
              <a:rPr lang="ru-RU" sz="1900" dirty="0">
                <a:solidFill>
                  <a:schemeClr val="tx1"/>
                </a:solidFill>
              </a:rPr>
              <a:t> </a:t>
            </a:r>
            <a:r>
              <a:rPr lang="ru-RU" sz="1900" dirty="0" err="1">
                <a:solidFill>
                  <a:schemeClr val="tx1"/>
                </a:solidFill>
              </a:rPr>
              <a:t>antimatter</a:t>
            </a:r>
            <a:r>
              <a:rPr lang="ru-RU" sz="1900" dirty="0">
                <a:solidFill>
                  <a:schemeClr val="tx1"/>
                </a:solidFill>
              </a:rPr>
              <a:t> </a:t>
            </a:r>
            <a:r>
              <a:rPr lang="ru-RU" sz="1900" dirty="0" err="1">
                <a:solidFill>
                  <a:schemeClr val="tx1"/>
                </a:solidFill>
              </a:rPr>
              <a:t>and</a:t>
            </a:r>
            <a:r>
              <a:rPr lang="ru-RU" sz="1900" dirty="0">
                <a:solidFill>
                  <a:schemeClr val="tx1"/>
                </a:solidFill>
              </a:rPr>
              <a:t> </a:t>
            </a:r>
            <a:r>
              <a:rPr lang="ru-RU" sz="1900" dirty="0" err="1">
                <a:solidFill>
                  <a:schemeClr val="tx1"/>
                </a:solidFill>
              </a:rPr>
              <a:t>matter</a:t>
            </a:r>
            <a:r>
              <a:rPr lang="ru-RU" sz="1900" dirty="0">
                <a:solidFill>
                  <a:schemeClr val="tx1"/>
                </a:solidFill>
              </a:rPr>
              <a:t> </a:t>
            </a:r>
            <a:r>
              <a:rPr lang="ru-RU" sz="1900" dirty="0" err="1">
                <a:solidFill>
                  <a:schemeClr val="tx1"/>
                </a:solidFill>
              </a:rPr>
              <a:t>with</a:t>
            </a:r>
            <a:r>
              <a:rPr lang="ru-RU" sz="1900" dirty="0">
                <a:solidFill>
                  <a:schemeClr val="tx1"/>
                </a:solidFill>
              </a:rPr>
              <a:t> </a:t>
            </a:r>
            <a:r>
              <a:rPr lang="ru-RU" sz="1900" dirty="0" err="1">
                <a:solidFill>
                  <a:schemeClr val="tx1"/>
                </a:solidFill>
              </a:rPr>
              <a:t>matter</a:t>
            </a:r>
            <a:r>
              <a:rPr lang="ru-RU" sz="1900" dirty="0">
                <a:solidFill>
                  <a:schemeClr val="tx1"/>
                </a:solidFill>
              </a:rPr>
              <a:t> </a:t>
            </a:r>
            <a:r>
              <a:rPr lang="ru-RU" sz="1900" dirty="0" err="1">
                <a:solidFill>
                  <a:schemeClr val="tx1"/>
                </a:solidFill>
              </a:rPr>
              <a:t>at</a:t>
            </a:r>
            <a:r>
              <a:rPr lang="ru-RU" sz="1900" dirty="0">
                <a:solidFill>
                  <a:schemeClr val="tx1"/>
                </a:solidFill>
              </a:rPr>
              <a:t> </a:t>
            </a:r>
            <a:r>
              <a:rPr lang="ru-RU" sz="1900" dirty="0" err="1">
                <a:solidFill>
                  <a:schemeClr val="tx1"/>
                </a:solidFill>
              </a:rPr>
              <a:t>energies</a:t>
            </a:r>
            <a:r>
              <a:rPr lang="ru-RU" sz="1900" dirty="0">
                <a:solidFill>
                  <a:schemeClr val="tx1"/>
                </a:solidFill>
              </a:rPr>
              <a:t> </a:t>
            </a:r>
            <a:r>
              <a:rPr lang="ru-RU" sz="1900" dirty="0" err="1">
                <a:solidFill>
                  <a:schemeClr val="tx1"/>
                </a:solidFill>
              </a:rPr>
              <a:t>up</a:t>
            </a:r>
            <a:r>
              <a:rPr lang="ru-RU" sz="1900" dirty="0">
                <a:solidFill>
                  <a:schemeClr val="tx1"/>
                </a:solidFill>
              </a:rPr>
              <a:t> </a:t>
            </a:r>
            <a:r>
              <a:rPr lang="ru-RU" sz="1900" dirty="0" err="1">
                <a:solidFill>
                  <a:schemeClr val="tx1"/>
                </a:solidFill>
              </a:rPr>
              <a:t>to</a:t>
            </a:r>
            <a:r>
              <a:rPr lang="ru-RU" sz="1900" dirty="0">
                <a:solidFill>
                  <a:schemeClr val="tx1"/>
                </a:solidFill>
              </a:rPr>
              <a:t> 50 </a:t>
            </a:r>
            <a:r>
              <a:rPr lang="ru-RU" sz="1900" dirty="0" err="1">
                <a:solidFill>
                  <a:schemeClr val="tx1"/>
                </a:solidFill>
              </a:rPr>
              <a:t>GeV</a:t>
            </a:r>
            <a:r>
              <a:rPr lang="ru-RU" sz="1900" dirty="0">
                <a:solidFill>
                  <a:schemeClr val="tx1"/>
                </a:solidFill>
              </a:rPr>
              <a:t>. </a:t>
            </a:r>
            <a:endParaRPr lang="en-US" sz="1900" dirty="0">
              <a:solidFill>
                <a:schemeClr val="tx1"/>
              </a:solidFill>
            </a:endParaRPr>
          </a:p>
          <a:p>
            <a:pPr algn="just"/>
            <a:r>
              <a:rPr lang="en-US" sz="1900" dirty="0">
                <a:solidFill>
                  <a:schemeClr val="tx1"/>
                </a:solidFill>
              </a:rPr>
              <a:t>          </a:t>
            </a:r>
            <a:r>
              <a:rPr lang="ru-RU" sz="1900" dirty="0" err="1">
                <a:solidFill>
                  <a:schemeClr val="tx1"/>
                </a:solidFill>
              </a:rPr>
              <a:t>It</a:t>
            </a:r>
            <a:r>
              <a:rPr lang="ru-RU" sz="1900" dirty="0">
                <a:solidFill>
                  <a:schemeClr val="tx1"/>
                </a:solidFill>
              </a:rPr>
              <a:t> </a:t>
            </a:r>
            <a:r>
              <a:rPr lang="ru-RU" sz="1900" dirty="0" err="1">
                <a:solidFill>
                  <a:schemeClr val="tx1"/>
                </a:solidFill>
              </a:rPr>
              <a:t>is</a:t>
            </a:r>
            <a:r>
              <a:rPr lang="ru-RU" sz="1900" dirty="0">
                <a:solidFill>
                  <a:schemeClr val="tx1"/>
                </a:solidFill>
              </a:rPr>
              <a:t> </a:t>
            </a:r>
            <a:r>
              <a:rPr lang="ru-RU" sz="1900" dirty="0" err="1">
                <a:solidFill>
                  <a:schemeClr val="tx1"/>
                </a:solidFill>
              </a:rPr>
              <a:t>proposed</a:t>
            </a:r>
            <a:r>
              <a:rPr lang="ru-RU" sz="1900" dirty="0">
                <a:solidFill>
                  <a:schemeClr val="tx1"/>
                </a:solidFill>
              </a:rPr>
              <a:t> </a:t>
            </a:r>
            <a:r>
              <a:rPr lang="ru-RU" sz="1900" dirty="0" err="1">
                <a:solidFill>
                  <a:schemeClr val="tx1"/>
                </a:solidFill>
              </a:rPr>
              <a:t>to</a:t>
            </a:r>
            <a:r>
              <a:rPr lang="ru-RU" sz="1900" dirty="0">
                <a:solidFill>
                  <a:schemeClr val="tx1"/>
                </a:solidFill>
              </a:rPr>
              <a:t> </a:t>
            </a:r>
            <a:r>
              <a:rPr lang="ru-RU" sz="1900" dirty="0" err="1">
                <a:solidFill>
                  <a:schemeClr val="tx1"/>
                </a:solidFill>
              </a:rPr>
              <a:t>form</a:t>
            </a:r>
            <a:r>
              <a:rPr lang="ru-RU" sz="1900" dirty="0">
                <a:solidFill>
                  <a:schemeClr val="tx1"/>
                </a:solidFill>
              </a:rPr>
              <a:t> </a:t>
            </a:r>
            <a:r>
              <a:rPr lang="ru-RU" sz="1900" b="1" i="1" dirty="0" err="1">
                <a:solidFill>
                  <a:srgbClr val="0070C0"/>
                </a:solidFill>
              </a:rPr>
              <a:t>polarized</a:t>
            </a:r>
            <a:r>
              <a:rPr lang="ru-RU" sz="1900" b="1" i="1" dirty="0">
                <a:solidFill>
                  <a:srgbClr val="0070C0"/>
                </a:solidFill>
              </a:rPr>
              <a:t> </a:t>
            </a:r>
            <a:r>
              <a:rPr lang="ru-RU" sz="1900" b="1" i="1" dirty="0" err="1">
                <a:solidFill>
                  <a:srgbClr val="0070C0"/>
                </a:solidFill>
              </a:rPr>
              <a:t>beams</a:t>
            </a:r>
            <a:r>
              <a:rPr lang="ru-RU" sz="1900" b="1" i="1" dirty="0">
                <a:solidFill>
                  <a:srgbClr val="0070C0"/>
                </a:solidFill>
              </a:rPr>
              <a:t> </a:t>
            </a:r>
            <a:r>
              <a:rPr lang="ru-RU" sz="1900" b="1" i="1" dirty="0" err="1">
                <a:solidFill>
                  <a:srgbClr val="0070C0"/>
                </a:solidFill>
              </a:rPr>
              <a:t>of</a:t>
            </a:r>
            <a:r>
              <a:rPr lang="ru-RU" sz="1900" b="1" i="1" dirty="0">
                <a:solidFill>
                  <a:srgbClr val="0070C0"/>
                </a:solidFill>
              </a:rPr>
              <a:t> </a:t>
            </a:r>
            <a:r>
              <a:rPr lang="ru-RU" sz="1900" b="1" i="1" dirty="0" err="1">
                <a:solidFill>
                  <a:srgbClr val="0070C0"/>
                </a:solidFill>
              </a:rPr>
              <a:t>protons</a:t>
            </a:r>
            <a:r>
              <a:rPr lang="ru-RU" sz="1900" b="1" i="1" dirty="0">
                <a:solidFill>
                  <a:srgbClr val="0070C0"/>
                </a:solidFill>
              </a:rPr>
              <a:t> </a:t>
            </a:r>
            <a:r>
              <a:rPr lang="ru-RU" sz="1900" b="1" i="1" dirty="0" err="1">
                <a:solidFill>
                  <a:srgbClr val="0070C0"/>
                </a:solidFill>
              </a:rPr>
              <a:t>and</a:t>
            </a:r>
            <a:r>
              <a:rPr lang="ru-RU" sz="1900" b="1" i="1" dirty="0">
                <a:solidFill>
                  <a:srgbClr val="0070C0"/>
                </a:solidFill>
              </a:rPr>
              <a:t> </a:t>
            </a:r>
            <a:r>
              <a:rPr lang="ru-RU" sz="1900" b="1" i="1" dirty="0" err="1">
                <a:solidFill>
                  <a:srgbClr val="0070C0"/>
                </a:solidFill>
              </a:rPr>
              <a:t>antiprotons</a:t>
            </a:r>
            <a:r>
              <a:rPr lang="ru-RU" sz="1900" b="1" i="1" dirty="0">
                <a:solidFill>
                  <a:srgbClr val="0070C0"/>
                </a:solidFill>
              </a:rPr>
              <a:t> </a:t>
            </a:r>
            <a:r>
              <a:rPr lang="en-US" sz="1900" dirty="0">
                <a:solidFill>
                  <a:schemeClr val="tx1"/>
                </a:solidFill>
              </a:rPr>
              <a:t>at </a:t>
            </a:r>
            <a:r>
              <a:rPr lang="ru-RU" sz="1900" dirty="0" err="1">
                <a:solidFill>
                  <a:schemeClr val="tx1"/>
                </a:solidFill>
              </a:rPr>
              <a:t>the</a:t>
            </a:r>
            <a:r>
              <a:rPr lang="ru-RU" sz="1900" dirty="0">
                <a:solidFill>
                  <a:schemeClr val="tx1"/>
                </a:solidFill>
              </a:rPr>
              <a:t> </a:t>
            </a:r>
            <a:r>
              <a:rPr lang="ru-RU" sz="1900" dirty="0" err="1">
                <a:solidFill>
                  <a:schemeClr val="tx1"/>
                </a:solidFill>
              </a:rPr>
              <a:t>accelerator</a:t>
            </a:r>
            <a:r>
              <a:rPr lang="ru-RU" sz="1900" dirty="0">
                <a:solidFill>
                  <a:schemeClr val="tx1"/>
                </a:solidFill>
              </a:rPr>
              <a:t> U-70.  </a:t>
            </a:r>
            <a:r>
              <a:rPr lang="ru-RU" sz="1900" dirty="0" err="1">
                <a:solidFill>
                  <a:schemeClr val="tx1"/>
                </a:solidFill>
              </a:rPr>
              <a:t>Calculations</a:t>
            </a:r>
            <a:r>
              <a:rPr lang="ru-RU" sz="1900" dirty="0">
                <a:solidFill>
                  <a:schemeClr val="tx1"/>
                </a:solidFill>
              </a:rPr>
              <a:t> </a:t>
            </a:r>
            <a:r>
              <a:rPr lang="ru-RU" sz="1900" dirty="0" err="1">
                <a:solidFill>
                  <a:schemeClr val="tx1"/>
                </a:solidFill>
              </a:rPr>
              <a:t>of</a:t>
            </a:r>
            <a:r>
              <a:rPr lang="ru-RU" sz="1900" dirty="0">
                <a:solidFill>
                  <a:schemeClr val="tx1"/>
                </a:solidFill>
              </a:rPr>
              <a:t> </a:t>
            </a:r>
            <a:r>
              <a:rPr lang="ru-RU" sz="1900" dirty="0" err="1">
                <a:solidFill>
                  <a:schemeClr val="tx1"/>
                </a:solidFill>
              </a:rPr>
              <a:t>their</a:t>
            </a:r>
            <a:r>
              <a:rPr lang="ru-RU" sz="1900" dirty="0">
                <a:solidFill>
                  <a:schemeClr val="tx1"/>
                </a:solidFill>
              </a:rPr>
              <a:t> </a:t>
            </a:r>
            <a:r>
              <a:rPr lang="ru-RU" sz="1900" dirty="0" err="1">
                <a:solidFill>
                  <a:schemeClr val="tx1"/>
                </a:solidFill>
              </a:rPr>
              <a:t>parameters</a:t>
            </a:r>
            <a:r>
              <a:rPr lang="ru-RU" sz="1900" dirty="0">
                <a:solidFill>
                  <a:schemeClr val="tx1"/>
                </a:solidFill>
              </a:rPr>
              <a:t> </a:t>
            </a:r>
            <a:r>
              <a:rPr lang="ru-RU" sz="1900" dirty="0" err="1">
                <a:solidFill>
                  <a:schemeClr val="tx1"/>
                </a:solidFill>
              </a:rPr>
              <a:t>have</a:t>
            </a:r>
            <a:r>
              <a:rPr lang="ru-RU" sz="1900" dirty="0">
                <a:solidFill>
                  <a:schemeClr val="tx1"/>
                </a:solidFill>
              </a:rPr>
              <a:t> </a:t>
            </a:r>
            <a:r>
              <a:rPr lang="ru-RU" sz="1900" dirty="0" err="1">
                <a:solidFill>
                  <a:schemeClr val="tx1"/>
                </a:solidFill>
              </a:rPr>
              <a:t>been</a:t>
            </a:r>
            <a:r>
              <a:rPr lang="ru-RU" sz="1900" dirty="0">
                <a:solidFill>
                  <a:schemeClr val="tx1"/>
                </a:solidFill>
              </a:rPr>
              <a:t> </a:t>
            </a:r>
            <a:r>
              <a:rPr lang="ru-RU" sz="1900" dirty="0" err="1">
                <a:solidFill>
                  <a:schemeClr val="tx1"/>
                </a:solidFill>
              </a:rPr>
              <a:t>carried</a:t>
            </a:r>
            <a:r>
              <a:rPr lang="ru-RU" sz="1900" dirty="0">
                <a:solidFill>
                  <a:schemeClr val="tx1"/>
                </a:solidFill>
              </a:rPr>
              <a:t> </a:t>
            </a:r>
            <a:r>
              <a:rPr lang="ru-RU" sz="1900" dirty="0" err="1">
                <a:solidFill>
                  <a:schemeClr val="tx1"/>
                </a:solidFill>
              </a:rPr>
              <a:t>out</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intensity</a:t>
            </a:r>
            <a:r>
              <a:rPr lang="ru-RU" sz="1900" dirty="0">
                <a:solidFill>
                  <a:schemeClr val="tx1"/>
                </a:solidFill>
              </a:rPr>
              <a:t> </a:t>
            </a:r>
            <a:r>
              <a:rPr lang="ru-RU" sz="1900" dirty="0" err="1">
                <a:solidFill>
                  <a:schemeClr val="tx1"/>
                </a:solidFill>
              </a:rPr>
              <a:t>of</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antiproton</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ru-RU" sz="1900" dirty="0" err="1">
                <a:solidFill>
                  <a:schemeClr val="tx1"/>
                </a:solidFill>
              </a:rPr>
              <a:t>with</a:t>
            </a:r>
            <a:r>
              <a:rPr lang="ru-RU" sz="1900" dirty="0">
                <a:solidFill>
                  <a:schemeClr val="tx1"/>
                </a:solidFill>
              </a:rPr>
              <a:t> </a:t>
            </a:r>
            <a:r>
              <a:rPr lang="ru-RU" sz="1900" dirty="0" err="1">
                <a:solidFill>
                  <a:schemeClr val="tx1"/>
                </a:solidFill>
              </a:rPr>
              <a:t>energy</a:t>
            </a:r>
            <a:r>
              <a:rPr lang="ru-RU" sz="1900" dirty="0">
                <a:solidFill>
                  <a:schemeClr val="tx1"/>
                </a:solidFill>
              </a:rPr>
              <a:t> </a:t>
            </a:r>
            <a:r>
              <a:rPr lang="ru-RU" sz="1900" dirty="0" err="1">
                <a:solidFill>
                  <a:schemeClr val="tx1"/>
                </a:solidFill>
              </a:rPr>
              <a:t>of</a:t>
            </a:r>
            <a:r>
              <a:rPr lang="ru-RU" sz="1900" dirty="0">
                <a:solidFill>
                  <a:schemeClr val="tx1"/>
                </a:solidFill>
              </a:rPr>
              <a:t> 15 </a:t>
            </a:r>
            <a:r>
              <a:rPr lang="ru-RU" sz="1900" dirty="0" err="1">
                <a:solidFill>
                  <a:schemeClr val="tx1"/>
                </a:solidFill>
              </a:rPr>
              <a:t>GeV</a:t>
            </a:r>
            <a:r>
              <a:rPr lang="ru-RU" sz="1900" dirty="0">
                <a:solidFill>
                  <a:schemeClr val="tx1"/>
                </a:solidFill>
              </a:rPr>
              <a:t> </a:t>
            </a:r>
            <a:r>
              <a:rPr lang="ru-RU" sz="1900" dirty="0" err="1">
                <a:solidFill>
                  <a:schemeClr val="tx1"/>
                </a:solidFill>
              </a:rPr>
              <a:t>can</a:t>
            </a:r>
            <a:r>
              <a:rPr lang="ru-RU" sz="1900" dirty="0">
                <a:solidFill>
                  <a:schemeClr val="tx1"/>
                </a:solidFill>
              </a:rPr>
              <a:t> </a:t>
            </a:r>
            <a:r>
              <a:rPr lang="ru-RU" sz="1900" dirty="0" err="1">
                <a:solidFill>
                  <a:schemeClr val="tx1"/>
                </a:solidFill>
              </a:rPr>
              <a:t>reach</a:t>
            </a:r>
            <a:r>
              <a:rPr lang="ru-RU" sz="1900" dirty="0">
                <a:solidFill>
                  <a:schemeClr val="tx1"/>
                </a:solidFill>
              </a:rPr>
              <a:t> 10</a:t>
            </a:r>
            <a:r>
              <a:rPr lang="ru-RU" sz="1900" baseline="30000" dirty="0">
                <a:solidFill>
                  <a:schemeClr val="tx1"/>
                </a:solidFill>
              </a:rPr>
              <a:t>6</a:t>
            </a:r>
            <a:r>
              <a:rPr lang="ru-RU" sz="1900" dirty="0">
                <a:solidFill>
                  <a:schemeClr val="tx1"/>
                </a:solidFill>
              </a:rPr>
              <a:t> </a:t>
            </a:r>
            <a:r>
              <a:rPr lang="ru-RU" sz="1900" dirty="0" err="1">
                <a:solidFill>
                  <a:schemeClr val="tx1"/>
                </a:solidFill>
              </a:rPr>
              <a:t>antiprotons</a:t>
            </a:r>
            <a:r>
              <a:rPr lang="ru-RU" sz="1900" dirty="0">
                <a:solidFill>
                  <a:schemeClr val="tx1"/>
                </a:solidFill>
              </a:rPr>
              <a:t> </a:t>
            </a:r>
            <a:r>
              <a:rPr lang="ru-RU" sz="1900" dirty="0" err="1">
                <a:solidFill>
                  <a:schemeClr val="tx1"/>
                </a:solidFill>
              </a:rPr>
              <a:t>per</a:t>
            </a:r>
            <a:r>
              <a:rPr lang="ru-RU" sz="1900" dirty="0">
                <a:solidFill>
                  <a:schemeClr val="tx1"/>
                </a:solidFill>
              </a:rPr>
              <a:t> </a:t>
            </a:r>
            <a:r>
              <a:rPr lang="ru-RU" sz="1900" dirty="0" err="1">
                <a:solidFill>
                  <a:schemeClr val="tx1"/>
                </a:solidFill>
              </a:rPr>
              <a:t>accelerator</a:t>
            </a:r>
            <a:r>
              <a:rPr lang="ru-RU" sz="1900" dirty="0">
                <a:solidFill>
                  <a:schemeClr val="tx1"/>
                </a:solidFill>
              </a:rPr>
              <a:t> </a:t>
            </a:r>
            <a:r>
              <a:rPr lang="ru-RU" sz="1900" dirty="0" err="1">
                <a:solidFill>
                  <a:schemeClr val="tx1"/>
                </a:solidFill>
              </a:rPr>
              <a:t>cycle</a:t>
            </a:r>
            <a:r>
              <a:rPr lang="ru-RU" sz="1900" dirty="0">
                <a:solidFill>
                  <a:schemeClr val="tx1"/>
                </a:solidFill>
              </a:rPr>
              <a:t> (</a:t>
            </a:r>
            <a:r>
              <a:rPr lang="ru-RU" sz="1900" b="1" i="1" dirty="0">
                <a:solidFill>
                  <a:srgbClr val="0070C0"/>
                </a:solidFill>
              </a:rPr>
              <a:t>10</a:t>
            </a:r>
            <a:r>
              <a:rPr lang="ru-RU" sz="1900" b="1" i="1" baseline="30000" dirty="0">
                <a:solidFill>
                  <a:srgbClr val="0070C0"/>
                </a:solidFill>
              </a:rPr>
              <a:t>10</a:t>
            </a:r>
            <a:r>
              <a:rPr lang="ru-RU" sz="1900" b="1" i="1" dirty="0">
                <a:solidFill>
                  <a:srgbClr val="0070C0"/>
                </a:solidFill>
              </a:rPr>
              <a:t> </a:t>
            </a:r>
            <a:r>
              <a:rPr lang="ru-RU" sz="1900" b="1" i="1" dirty="0" err="1">
                <a:solidFill>
                  <a:srgbClr val="0070C0"/>
                </a:solidFill>
              </a:rPr>
              <a:t>antiprotons</a:t>
            </a:r>
            <a:r>
              <a:rPr lang="ru-RU" sz="1900" b="1" i="1" dirty="0">
                <a:solidFill>
                  <a:srgbClr val="0070C0"/>
                </a:solidFill>
              </a:rPr>
              <a:t> </a:t>
            </a:r>
            <a:r>
              <a:rPr lang="ru-RU" sz="1900" b="1" i="1" dirty="0" err="1">
                <a:solidFill>
                  <a:srgbClr val="0070C0"/>
                </a:solidFill>
              </a:rPr>
              <a:t>per</a:t>
            </a:r>
            <a:r>
              <a:rPr lang="ru-RU" sz="1900" b="1" i="1" dirty="0">
                <a:solidFill>
                  <a:srgbClr val="0070C0"/>
                </a:solidFill>
              </a:rPr>
              <a:t> </a:t>
            </a:r>
            <a:r>
              <a:rPr lang="ru-RU" sz="1900" b="1" i="1" dirty="0" err="1">
                <a:solidFill>
                  <a:srgbClr val="0070C0"/>
                </a:solidFill>
              </a:rPr>
              <a:t>day</a:t>
            </a:r>
            <a:r>
              <a:rPr lang="ru-RU" sz="1900" dirty="0">
                <a:solidFill>
                  <a:schemeClr val="tx1"/>
                </a:solidFill>
              </a:rPr>
              <a:t>) </a:t>
            </a:r>
            <a:r>
              <a:rPr lang="ru-RU" sz="1900" dirty="0" err="1">
                <a:solidFill>
                  <a:schemeClr val="tx1"/>
                </a:solidFill>
              </a:rPr>
              <a:t>for</a:t>
            </a:r>
            <a:r>
              <a:rPr lang="ru-RU" sz="1900" dirty="0">
                <a:solidFill>
                  <a:schemeClr val="tx1"/>
                </a:solidFill>
              </a:rPr>
              <a:t> </a:t>
            </a:r>
            <a:r>
              <a:rPr lang="ru-RU" sz="1900" dirty="0" err="1">
                <a:solidFill>
                  <a:schemeClr val="tx1"/>
                </a:solidFill>
              </a:rPr>
              <a:t>the</a:t>
            </a:r>
            <a:r>
              <a:rPr lang="ru-RU" sz="1900" dirty="0">
                <a:solidFill>
                  <a:schemeClr val="tx1"/>
                </a:solidFill>
              </a:rPr>
              <a:t> 10</a:t>
            </a:r>
            <a:r>
              <a:rPr lang="ru-RU" sz="1900" baseline="30000" dirty="0">
                <a:solidFill>
                  <a:schemeClr val="tx1"/>
                </a:solidFill>
              </a:rPr>
              <a:t>13</a:t>
            </a:r>
            <a:r>
              <a:rPr lang="ru-RU" sz="1900" dirty="0">
                <a:solidFill>
                  <a:schemeClr val="tx1"/>
                </a:solidFill>
              </a:rPr>
              <a:t> </a:t>
            </a:r>
            <a:r>
              <a:rPr lang="ru-RU" sz="1900" dirty="0" err="1">
                <a:solidFill>
                  <a:schemeClr val="tx1"/>
                </a:solidFill>
              </a:rPr>
              <a:t>primary</a:t>
            </a:r>
            <a:r>
              <a:rPr lang="ru-RU" sz="1900" dirty="0">
                <a:solidFill>
                  <a:schemeClr val="tx1"/>
                </a:solidFill>
              </a:rPr>
              <a:t> </a:t>
            </a:r>
            <a:r>
              <a:rPr lang="ru-RU" sz="1900" dirty="0" err="1">
                <a:solidFill>
                  <a:schemeClr val="tx1"/>
                </a:solidFill>
              </a:rPr>
              <a:t>protons</a:t>
            </a:r>
            <a:r>
              <a:rPr lang="ru-RU" sz="1900" dirty="0">
                <a:solidFill>
                  <a:schemeClr val="tx1"/>
                </a:solidFill>
              </a:rPr>
              <a:t> </a:t>
            </a:r>
            <a:r>
              <a:rPr lang="ru-RU" sz="1900" dirty="0" err="1">
                <a:solidFill>
                  <a:schemeClr val="tx1"/>
                </a:solidFill>
              </a:rPr>
              <a:t>from</a:t>
            </a:r>
            <a:r>
              <a:rPr lang="ru-RU" sz="1900" dirty="0">
                <a:solidFill>
                  <a:schemeClr val="tx1"/>
                </a:solidFill>
              </a:rPr>
              <a:t> </a:t>
            </a:r>
            <a:r>
              <a:rPr lang="ru-RU" sz="1900" dirty="0" err="1">
                <a:solidFill>
                  <a:schemeClr val="tx1"/>
                </a:solidFill>
              </a:rPr>
              <a:t>the</a:t>
            </a:r>
            <a:r>
              <a:rPr lang="ru-RU" sz="1900" dirty="0">
                <a:solidFill>
                  <a:schemeClr val="tx1"/>
                </a:solidFill>
              </a:rPr>
              <a:t> U-70 </a:t>
            </a:r>
            <a:r>
              <a:rPr lang="ru-RU" sz="1900" dirty="0" err="1">
                <a:solidFill>
                  <a:schemeClr val="tx1"/>
                </a:solidFill>
              </a:rPr>
              <a:t>to</a:t>
            </a:r>
            <a:r>
              <a:rPr lang="ru-RU" sz="1900" dirty="0">
                <a:solidFill>
                  <a:schemeClr val="tx1"/>
                </a:solidFill>
              </a:rPr>
              <a:t> </a:t>
            </a:r>
            <a:r>
              <a:rPr lang="en-US" sz="1900" dirty="0">
                <a:solidFill>
                  <a:schemeClr val="tx1"/>
                </a:solidFill>
              </a:rPr>
              <a:t>a</a:t>
            </a:r>
            <a:r>
              <a:rPr lang="ru-RU" sz="1900" dirty="0" smtClean="0">
                <a:solidFill>
                  <a:schemeClr val="tx1"/>
                </a:solidFill>
              </a:rPr>
              <a:t> </a:t>
            </a:r>
            <a:r>
              <a:rPr lang="ru-RU" sz="1900" dirty="0" err="1">
                <a:solidFill>
                  <a:schemeClr val="tx1"/>
                </a:solidFill>
              </a:rPr>
              <a:t>primary</a:t>
            </a:r>
            <a:r>
              <a:rPr lang="ru-RU" sz="1900" dirty="0">
                <a:solidFill>
                  <a:schemeClr val="tx1"/>
                </a:solidFill>
              </a:rPr>
              <a:t> </a:t>
            </a:r>
            <a:r>
              <a:rPr lang="ru-RU" sz="1900" dirty="0" err="1">
                <a:solidFill>
                  <a:schemeClr val="tx1"/>
                </a:solidFill>
              </a:rPr>
              <a:t>target</a:t>
            </a:r>
            <a:r>
              <a:rPr lang="ru-RU" sz="1900" dirty="0">
                <a:solidFill>
                  <a:schemeClr val="tx1"/>
                </a:solidFill>
              </a:rPr>
              <a:t>. </a:t>
            </a:r>
            <a:r>
              <a:rPr lang="en-US" sz="1900" dirty="0" smtClean="0">
                <a:solidFill>
                  <a:schemeClr val="tx1"/>
                </a:solidFill>
              </a:rPr>
              <a:t>The</a:t>
            </a:r>
            <a:r>
              <a:rPr lang="ru-RU" sz="1900" dirty="0" smtClean="0">
                <a:solidFill>
                  <a:schemeClr val="tx1"/>
                </a:solidFill>
              </a:rPr>
              <a:t> </a:t>
            </a:r>
            <a:r>
              <a:rPr lang="ru-RU" sz="1900" dirty="0" err="1">
                <a:solidFill>
                  <a:schemeClr val="tx1"/>
                </a:solidFill>
              </a:rPr>
              <a:t>polarized</a:t>
            </a:r>
            <a:r>
              <a:rPr lang="ru-RU" sz="1900" dirty="0">
                <a:solidFill>
                  <a:schemeClr val="tx1"/>
                </a:solidFill>
              </a:rPr>
              <a:t> </a:t>
            </a:r>
            <a:r>
              <a:rPr lang="ru-RU" sz="1900" dirty="0" err="1">
                <a:solidFill>
                  <a:schemeClr val="tx1"/>
                </a:solidFill>
              </a:rPr>
              <a:t>antiproton</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en-US" sz="1900" dirty="0" smtClean="0">
                <a:solidFill>
                  <a:schemeClr val="tx1"/>
                </a:solidFill>
              </a:rPr>
              <a:t>will be obtained by selecting antiprotons </a:t>
            </a:r>
            <a:r>
              <a:rPr lang="ru-RU" sz="1900" dirty="0" err="1" smtClean="0">
                <a:solidFill>
                  <a:schemeClr val="tx1"/>
                </a:solidFill>
              </a:rPr>
              <a:t>from</a:t>
            </a:r>
            <a:r>
              <a:rPr lang="ru-RU" sz="1900" dirty="0" smtClean="0">
                <a:solidFill>
                  <a:schemeClr val="tx1"/>
                </a:solidFill>
              </a:rPr>
              <a:t> </a:t>
            </a:r>
            <a:r>
              <a:rPr lang="ru-RU" sz="1900" dirty="0" err="1">
                <a:solidFill>
                  <a:schemeClr val="tx1"/>
                </a:solidFill>
              </a:rPr>
              <a:t>the</a:t>
            </a:r>
            <a:r>
              <a:rPr lang="ru-RU" sz="1900" dirty="0">
                <a:solidFill>
                  <a:schemeClr val="tx1"/>
                </a:solidFill>
              </a:rPr>
              <a:t> </a:t>
            </a:r>
            <a:r>
              <a:rPr lang="en-US" sz="1900" dirty="0" smtClean="0">
                <a:solidFill>
                  <a:schemeClr val="tx1"/>
                </a:solidFill>
              </a:rPr>
              <a:t>weak </a:t>
            </a:r>
            <a:r>
              <a:rPr lang="ru-RU" sz="1900" dirty="0" err="1" smtClean="0">
                <a:solidFill>
                  <a:schemeClr val="tx1"/>
                </a:solidFill>
              </a:rPr>
              <a:t>decay</a:t>
            </a:r>
            <a:r>
              <a:rPr lang="ru-RU" sz="1900" dirty="0" smtClean="0">
                <a:solidFill>
                  <a:schemeClr val="tx1"/>
                </a:solidFill>
              </a:rPr>
              <a:t> </a:t>
            </a:r>
            <a:r>
              <a:rPr lang="ru-RU" sz="1900" dirty="0" err="1">
                <a:solidFill>
                  <a:schemeClr val="tx1"/>
                </a:solidFill>
              </a:rPr>
              <a:t>of</a:t>
            </a:r>
            <a:r>
              <a:rPr lang="ru-RU" sz="1900" dirty="0">
                <a:solidFill>
                  <a:schemeClr val="tx1"/>
                </a:solidFill>
              </a:rPr>
              <a:t> </a:t>
            </a:r>
            <a:r>
              <a:rPr lang="ru-RU" sz="1900" dirty="0" err="1" smtClean="0">
                <a:solidFill>
                  <a:schemeClr val="tx1"/>
                </a:solidFill>
              </a:rPr>
              <a:t>anti</a:t>
            </a:r>
            <a:r>
              <a:rPr lang="en-US" sz="1900" dirty="0" smtClean="0">
                <a:solidFill>
                  <a:schemeClr val="tx1"/>
                </a:solidFill>
              </a:rPr>
              <a:t>-</a:t>
            </a:r>
            <a:r>
              <a:rPr lang="el-GR" sz="1900" dirty="0" smtClean="0">
                <a:solidFill>
                  <a:schemeClr val="tx1"/>
                </a:solidFill>
              </a:rPr>
              <a:t>Λ</a:t>
            </a:r>
            <a:r>
              <a:rPr lang="ru-RU" sz="1900" dirty="0" smtClean="0">
                <a:solidFill>
                  <a:schemeClr val="tx1"/>
                </a:solidFill>
              </a:rPr>
              <a:t> </a:t>
            </a:r>
            <a:r>
              <a:rPr lang="ru-RU" sz="1900" dirty="0" err="1">
                <a:solidFill>
                  <a:schemeClr val="tx1"/>
                </a:solidFill>
              </a:rPr>
              <a:t>hyperons</a:t>
            </a:r>
            <a:r>
              <a:rPr lang="ru-RU" sz="1900" dirty="0">
                <a:solidFill>
                  <a:schemeClr val="tx1"/>
                </a:solidFill>
              </a:rPr>
              <a:t>, </a:t>
            </a:r>
            <a:r>
              <a:rPr lang="en-US" sz="1900" dirty="0" smtClean="0">
                <a:solidFill>
                  <a:schemeClr val="tx1"/>
                </a:solidFill>
              </a:rPr>
              <a:t>produced in the primary target by the 60 GeV/c U70 </a:t>
            </a:r>
            <a:r>
              <a:rPr lang="en-US" sz="1900" dirty="0" err="1" smtClean="0">
                <a:solidFill>
                  <a:schemeClr val="tx1"/>
                </a:solidFill>
              </a:rPr>
              <a:t>extarcted</a:t>
            </a:r>
            <a:r>
              <a:rPr lang="en-US" sz="1900" dirty="0" smtClean="0">
                <a:solidFill>
                  <a:schemeClr val="tx1"/>
                </a:solidFill>
              </a:rPr>
              <a:t> proton beam. The polarized antiproton beam </a:t>
            </a:r>
            <a:r>
              <a:rPr lang="ru-RU" sz="1900" dirty="0" err="1" smtClean="0">
                <a:solidFill>
                  <a:schemeClr val="tx1"/>
                </a:solidFill>
              </a:rPr>
              <a:t>can</a:t>
            </a:r>
            <a:r>
              <a:rPr lang="ru-RU" sz="1900" dirty="0" smtClean="0">
                <a:solidFill>
                  <a:schemeClr val="tx1"/>
                </a:solidFill>
              </a:rPr>
              <a:t> </a:t>
            </a:r>
            <a:r>
              <a:rPr lang="ru-RU" sz="1900" dirty="0" err="1">
                <a:solidFill>
                  <a:schemeClr val="tx1"/>
                </a:solidFill>
              </a:rPr>
              <a:t>be</a:t>
            </a:r>
            <a:r>
              <a:rPr lang="ru-RU" sz="1900" dirty="0">
                <a:solidFill>
                  <a:schemeClr val="tx1"/>
                </a:solidFill>
              </a:rPr>
              <a:t> </a:t>
            </a:r>
            <a:r>
              <a:rPr lang="ru-RU" sz="1900" dirty="0" err="1">
                <a:solidFill>
                  <a:schemeClr val="tx1"/>
                </a:solidFill>
              </a:rPr>
              <a:t>reached</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b="1" i="1" dirty="0">
                <a:solidFill>
                  <a:srgbClr val="0070C0"/>
                </a:solidFill>
              </a:rPr>
              <a:t>2022</a:t>
            </a:r>
            <a:r>
              <a:rPr lang="ru-RU" sz="1900" dirty="0">
                <a:solidFill>
                  <a:schemeClr val="tx1"/>
                </a:solidFill>
              </a:rPr>
              <a:t>, </a:t>
            </a:r>
            <a:r>
              <a:rPr lang="en-US" sz="1900" dirty="0" smtClean="0">
                <a:solidFill>
                  <a:schemeClr val="tx1"/>
                </a:solidFill>
              </a:rPr>
              <a:t>and </a:t>
            </a:r>
            <a:r>
              <a:rPr lang="ru-RU" sz="1900" dirty="0" err="1" smtClean="0">
                <a:solidFill>
                  <a:schemeClr val="tx1"/>
                </a:solidFill>
              </a:rPr>
              <a:t>will</a:t>
            </a:r>
            <a:r>
              <a:rPr lang="ru-RU" sz="1900" dirty="0" smtClean="0">
                <a:solidFill>
                  <a:schemeClr val="tx1"/>
                </a:solidFill>
              </a:rPr>
              <a:t> </a:t>
            </a:r>
            <a:r>
              <a:rPr lang="ru-RU" sz="1900" dirty="0" err="1">
                <a:solidFill>
                  <a:schemeClr val="tx1"/>
                </a:solidFill>
              </a:rPr>
              <a:t>certainly</a:t>
            </a:r>
            <a:r>
              <a:rPr lang="ru-RU" sz="1900" dirty="0">
                <a:solidFill>
                  <a:schemeClr val="tx1"/>
                </a:solidFill>
              </a:rPr>
              <a:t> </a:t>
            </a:r>
            <a:r>
              <a:rPr lang="ru-RU" sz="1900" dirty="0" err="1">
                <a:solidFill>
                  <a:schemeClr val="tx1"/>
                </a:solidFill>
              </a:rPr>
              <a:t>be</a:t>
            </a:r>
            <a:r>
              <a:rPr lang="ru-RU" sz="1900" dirty="0">
                <a:solidFill>
                  <a:schemeClr val="tx1"/>
                </a:solidFill>
              </a:rPr>
              <a:t> a </a:t>
            </a:r>
            <a:r>
              <a:rPr lang="ru-RU" sz="1900" dirty="0" err="1">
                <a:solidFill>
                  <a:schemeClr val="tx1"/>
                </a:solidFill>
              </a:rPr>
              <a:t>unique</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world</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intensity</a:t>
            </a:r>
            <a:r>
              <a:rPr lang="ru-RU" sz="1900" dirty="0">
                <a:solidFill>
                  <a:schemeClr val="tx1"/>
                </a:solidFill>
              </a:rPr>
              <a:t> </a:t>
            </a:r>
            <a:r>
              <a:rPr lang="ru-RU" sz="1900" dirty="0" err="1">
                <a:solidFill>
                  <a:schemeClr val="tx1"/>
                </a:solidFill>
              </a:rPr>
              <a:t>of</a:t>
            </a:r>
            <a:r>
              <a:rPr lang="ru-RU" sz="1900" dirty="0">
                <a:solidFill>
                  <a:schemeClr val="tx1"/>
                </a:solidFill>
              </a:rPr>
              <a:t> a </a:t>
            </a:r>
            <a:r>
              <a:rPr lang="ru-RU" sz="1900" dirty="0" err="1">
                <a:solidFill>
                  <a:schemeClr val="tx1"/>
                </a:solidFill>
              </a:rPr>
              <a:t>polarized</a:t>
            </a:r>
            <a:r>
              <a:rPr lang="ru-RU" sz="1900" dirty="0">
                <a:solidFill>
                  <a:schemeClr val="tx1"/>
                </a:solidFill>
              </a:rPr>
              <a:t> </a:t>
            </a:r>
            <a:r>
              <a:rPr lang="ru-RU" sz="1900" dirty="0" err="1">
                <a:solidFill>
                  <a:schemeClr val="tx1"/>
                </a:solidFill>
              </a:rPr>
              <a:t>proton</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ru-RU" sz="1900" dirty="0" err="1">
                <a:solidFill>
                  <a:schemeClr val="tx1"/>
                </a:solidFill>
              </a:rPr>
              <a:t>with</a:t>
            </a:r>
            <a:r>
              <a:rPr lang="ru-RU" sz="1900" dirty="0">
                <a:solidFill>
                  <a:schemeClr val="tx1"/>
                </a:solidFill>
              </a:rPr>
              <a:t> </a:t>
            </a:r>
            <a:r>
              <a:rPr lang="ru-RU" sz="1900" dirty="0" err="1">
                <a:solidFill>
                  <a:schemeClr val="tx1"/>
                </a:solidFill>
              </a:rPr>
              <a:t>energies</a:t>
            </a:r>
            <a:r>
              <a:rPr lang="ru-RU" sz="1900" dirty="0">
                <a:solidFill>
                  <a:schemeClr val="tx1"/>
                </a:solidFill>
              </a:rPr>
              <a:t> </a:t>
            </a:r>
            <a:r>
              <a:rPr lang="ru-RU" sz="1900" dirty="0" err="1">
                <a:solidFill>
                  <a:schemeClr val="tx1"/>
                </a:solidFill>
              </a:rPr>
              <a:t>of</a:t>
            </a:r>
            <a:r>
              <a:rPr lang="ru-RU" sz="1900" dirty="0">
                <a:solidFill>
                  <a:schemeClr val="tx1"/>
                </a:solidFill>
              </a:rPr>
              <a:t> 10-45 </a:t>
            </a:r>
            <a:r>
              <a:rPr lang="ru-RU" sz="1900" dirty="0" err="1">
                <a:solidFill>
                  <a:schemeClr val="tx1"/>
                </a:solidFill>
              </a:rPr>
              <a:t>GeV</a:t>
            </a:r>
            <a:r>
              <a:rPr lang="ru-RU" sz="1900" dirty="0">
                <a:solidFill>
                  <a:schemeClr val="tx1"/>
                </a:solidFill>
              </a:rPr>
              <a:t> </a:t>
            </a:r>
            <a:r>
              <a:rPr lang="ru-RU" sz="1900" dirty="0" err="1">
                <a:solidFill>
                  <a:schemeClr val="tx1"/>
                </a:solidFill>
              </a:rPr>
              <a:t>will</a:t>
            </a:r>
            <a:r>
              <a:rPr lang="ru-RU" sz="1900" dirty="0">
                <a:solidFill>
                  <a:schemeClr val="tx1"/>
                </a:solidFill>
              </a:rPr>
              <a:t> </a:t>
            </a:r>
            <a:r>
              <a:rPr lang="ru-RU" sz="1900" dirty="0" err="1">
                <a:solidFill>
                  <a:schemeClr val="tx1"/>
                </a:solidFill>
              </a:rPr>
              <a:t>be</a:t>
            </a:r>
            <a:r>
              <a:rPr lang="ru-RU" sz="1900" dirty="0">
                <a:solidFill>
                  <a:schemeClr val="tx1"/>
                </a:solidFill>
              </a:rPr>
              <a:t> </a:t>
            </a:r>
            <a:r>
              <a:rPr lang="en-US" sz="1900" dirty="0" smtClean="0">
                <a:solidFill>
                  <a:schemeClr val="tx1"/>
                </a:solidFill>
              </a:rPr>
              <a:t>20-30 times bigger. </a:t>
            </a:r>
            <a:r>
              <a:rPr lang="en-US" sz="1900" dirty="0">
                <a:solidFill>
                  <a:schemeClr val="tx1"/>
                </a:solidFill>
              </a:rPr>
              <a:t>The mean </a:t>
            </a:r>
            <a:r>
              <a:rPr lang="en-US" sz="1900" b="1" i="1" dirty="0">
                <a:solidFill>
                  <a:srgbClr val="0070C0"/>
                </a:solidFill>
              </a:rPr>
              <a:t>polarization value </a:t>
            </a:r>
            <a:r>
              <a:rPr lang="en-US" sz="1900" dirty="0">
                <a:solidFill>
                  <a:schemeClr val="tx1"/>
                </a:solidFill>
              </a:rPr>
              <a:t>for the  both beams is </a:t>
            </a:r>
            <a:r>
              <a:rPr lang="en-US" sz="1900" b="1" i="1" dirty="0">
                <a:solidFill>
                  <a:srgbClr val="0070C0"/>
                </a:solidFill>
              </a:rPr>
              <a:t>45</a:t>
            </a:r>
            <a:r>
              <a:rPr lang="en-US" sz="1900" b="1" i="1" dirty="0" smtClean="0">
                <a:solidFill>
                  <a:srgbClr val="0070C0"/>
                </a:solidFill>
              </a:rPr>
              <a:t>%.  </a:t>
            </a:r>
            <a:r>
              <a:rPr lang="en-US" sz="1900" dirty="0" smtClean="0">
                <a:solidFill>
                  <a:schemeClr val="tx1"/>
                </a:solidFill>
              </a:rPr>
              <a:t>Polarized </a:t>
            </a:r>
            <a:r>
              <a:rPr lang="en-US" sz="1900" dirty="0">
                <a:solidFill>
                  <a:schemeClr val="tx1"/>
                </a:solidFill>
              </a:rPr>
              <a:t>antiprotons could add an entirely new research field to the </a:t>
            </a:r>
            <a:r>
              <a:rPr lang="en-US" sz="1900" dirty="0" smtClean="0">
                <a:solidFill>
                  <a:schemeClr val="tx1"/>
                </a:solidFill>
              </a:rPr>
              <a:t>SPASCHRM  </a:t>
            </a:r>
            <a:r>
              <a:rPr lang="en-US" sz="1900" dirty="0" err="1">
                <a:solidFill>
                  <a:schemeClr val="tx1"/>
                </a:solidFill>
              </a:rPr>
              <a:t>programme</a:t>
            </a:r>
            <a:r>
              <a:rPr lang="en-US" sz="1900" dirty="0">
                <a:solidFill>
                  <a:schemeClr val="tx1"/>
                </a:solidFill>
              </a:rPr>
              <a:t>.</a:t>
            </a:r>
            <a:r>
              <a:rPr lang="en-US" sz="1900" dirty="0" smtClean="0">
                <a:solidFill>
                  <a:schemeClr val="tx1"/>
                </a:solidFill>
              </a:rPr>
              <a:t> </a:t>
            </a:r>
            <a:endParaRPr lang="ru-RU" sz="1900" dirty="0">
              <a:solidFill>
                <a:schemeClr val="tx1"/>
              </a:solidFill>
            </a:endParaRPr>
          </a:p>
        </p:txBody>
      </p:sp>
    </p:spTree>
    <p:extLst>
      <p:ext uri="{BB962C8B-B14F-4D97-AF65-F5344CB8AC3E}">
        <p14:creationId xmlns:p14="http://schemas.microsoft.com/office/powerpoint/2010/main" val="1891262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32440" cy="633413"/>
          </a:xfrm>
        </p:spPr>
        <p:txBody>
          <a:bodyPr/>
          <a:lstStyle/>
          <a:p>
            <a:r>
              <a:rPr lang="en-US" dirty="0">
                <a:solidFill>
                  <a:schemeClr val="tx1"/>
                </a:solidFill>
              </a:rPr>
              <a:t>Phase 1 </a:t>
            </a:r>
            <a:r>
              <a:rPr lang="en-US" dirty="0" smtClean="0"/>
              <a:t>Magnet of the SPASCHARM polarized target</a:t>
            </a:r>
            <a:endParaRPr lang="ru-RU"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6768" y="908719"/>
            <a:ext cx="8207680" cy="48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20</a:t>
            </a:fld>
            <a:endParaRPr lang="ru-RU" altLang="ru-RU" dirty="0" smtClean="0"/>
          </a:p>
        </p:txBody>
      </p:sp>
    </p:spTree>
    <p:extLst>
      <p:ext uri="{BB962C8B-B14F-4D97-AF65-F5344CB8AC3E}">
        <p14:creationId xmlns:p14="http://schemas.microsoft.com/office/powerpoint/2010/main" val="730356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1 </a:t>
            </a:r>
            <a:r>
              <a:rPr lang="en-US" sz="2000" dirty="0" smtClean="0"/>
              <a:t>The cryostat of the </a:t>
            </a:r>
            <a:r>
              <a:rPr lang="en-US" sz="2000" dirty="0" smtClean="0"/>
              <a:t>transversely polarized </a:t>
            </a:r>
            <a:r>
              <a:rPr lang="en-US" sz="2000" dirty="0" smtClean="0"/>
              <a:t>target</a:t>
            </a:r>
            <a:endParaRPr lang="ru-RU" sz="2000" dirty="0"/>
          </a:p>
        </p:txBody>
      </p:sp>
      <p:sp>
        <p:nvSpPr>
          <p:cNvPr id="3" name="Объект 2"/>
          <p:cNvSpPr>
            <a:spLocks noGrp="1"/>
          </p:cNvSpPr>
          <p:nvPr>
            <p:ph idx="1"/>
          </p:nvPr>
        </p:nvSpPr>
        <p:spPr>
          <a:xfrm>
            <a:off x="2987824" y="620688"/>
            <a:ext cx="6048672" cy="5616624"/>
          </a:xfrm>
        </p:spPr>
        <p:txBody>
          <a:bodyPr/>
          <a:lstStyle/>
          <a:p>
            <a:pPr algn="just"/>
            <a:r>
              <a:rPr lang="ru-RU" sz="1700" dirty="0" smtClean="0"/>
              <a:t>    . </a:t>
            </a:r>
          </a:p>
          <a:p>
            <a:pPr algn="just"/>
            <a:r>
              <a:rPr lang="ru-RU" sz="1700" dirty="0" smtClean="0"/>
              <a:t>      </a:t>
            </a:r>
            <a:r>
              <a:rPr lang="en-US" sz="1800" dirty="0" smtClean="0"/>
              <a:t>The </a:t>
            </a:r>
            <a:r>
              <a:rPr lang="en-US" sz="1800" dirty="0"/>
              <a:t>working temperature of the target is </a:t>
            </a:r>
            <a:r>
              <a:rPr lang="en-US" sz="1800" b="1" dirty="0">
                <a:solidFill>
                  <a:srgbClr val="FF0000"/>
                </a:solidFill>
              </a:rPr>
              <a:t>30-40 </a:t>
            </a:r>
            <a:r>
              <a:rPr lang="en-US" sz="1800" b="1" dirty="0" err="1">
                <a:solidFill>
                  <a:srgbClr val="FF0000"/>
                </a:solidFill>
              </a:rPr>
              <a:t>mK.</a:t>
            </a:r>
            <a:r>
              <a:rPr lang="en-US" sz="1800" dirty="0"/>
              <a:t> Dipole m</a:t>
            </a:r>
            <a:r>
              <a:rPr lang="en-US" sz="1800" dirty="0" smtClean="0"/>
              <a:t>agnet  </a:t>
            </a:r>
            <a:r>
              <a:rPr lang="en-US" sz="1800" dirty="0"/>
              <a:t>is used for a </a:t>
            </a:r>
            <a:r>
              <a:rPr lang="en-US" sz="1800" b="1" dirty="0">
                <a:solidFill>
                  <a:srgbClr val="FF0000"/>
                </a:solidFill>
              </a:rPr>
              <a:t>transversely</a:t>
            </a:r>
            <a:r>
              <a:rPr lang="en-US" sz="1800" dirty="0"/>
              <a:t> polarized frozen target, which has a solid angle of </a:t>
            </a:r>
            <a:r>
              <a:rPr lang="en-US" sz="1800" dirty="0" smtClean="0"/>
              <a:t> </a:t>
            </a:r>
            <a:r>
              <a:rPr lang="en-US" sz="1800" b="1" dirty="0" smtClean="0">
                <a:solidFill>
                  <a:srgbClr val="FF0000"/>
                </a:solidFill>
              </a:rPr>
              <a:t>± 250 </a:t>
            </a:r>
            <a:r>
              <a:rPr lang="en-US" sz="1800" b="1" dirty="0" err="1">
                <a:solidFill>
                  <a:srgbClr val="FF0000"/>
                </a:solidFill>
              </a:rPr>
              <a:t>mrad</a:t>
            </a:r>
            <a:r>
              <a:rPr lang="en-US" sz="1800" b="1" dirty="0">
                <a:solidFill>
                  <a:srgbClr val="FF0000"/>
                </a:solidFill>
              </a:rPr>
              <a:t> </a:t>
            </a:r>
            <a:r>
              <a:rPr lang="en-US" sz="1800" dirty="0"/>
              <a:t>in the vertical direction</a:t>
            </a:r>
            <a:r>
              <a:rPr lang="en-US" sz="1800" dirty="0" smtClean="0"/>
              <a:t>.</a:t>
            </a:r>
          </a:p>
          <a:p>
            <a:pPr algn="just"/>
            <a:endParaRPr lang="en-US" sz="1800" dirty="0" smtClean="0"/>
          </a:p>
          <a:p>
            <a:pPr algn="just"/>
            <a:r>
              <a:rPr lang="en-US" sz="1800" dirty="0" smtClean="0"/>
              <a:t>           The </a:t>
            </a:r>
            <a:r>
              <a:rPr lang="en-US" sz="1800" dirty="0"/>
              <a:t>main parameters of the polarized target: chemical composition - </a:t>
            </a:r>
            <a:r>
              <a:rPr lang="en-US" sz="1800" dirty="0" err="1"/>
              <a:t>pentanol</a:t>
            </a:r>
            <a:r>
              <a:rPr lang="en-US" sz="1800" dirty="0"/>
              <a:t> </a:t>
            </a:r>
            <a:r>
              <a:rPr lang="en-US" sz="1800" b="1" dirty="0">
                <a:solidFill>
                  <a:srgbClr val="FF0000"/>
                </a:solidFill>
              </a:rPr>
              <a:t>C</a:t>
            </a:r>
            <a:r>
              <a:rPr lang="ru-RU" sz="1800" b="1" baseline="-25000" dirty="0">
                <a:solidFill>
                  <a:srgbClr val="FF0000"/>
                </a:solidFill>
              </a:rPr>
              <a:t>5</a:t>
            </a:r>
            <a:r>
              <a:rPr lang="en-US" sz="1800" b="1" dirty="0">
                <a:solidFill>
                  <a:srgbClr val="FF0000"/>
                </a:solidFill>
              </a:rPr>
              <a:t>H</a:t>
            </a:r>
            <a:r>
              <a:rPr lang="ru-RU" sz="1800" b="1" baseline="-25000" dirty="0">
                <a:solidFill>
                  <a:srgbClr val="FF0000"/>
                </a:solidFill>
              </a:rPr>
              <a:t>12</a:t>
            </a:r>
            <a:r>
              <a:rPr lang="en-US" sz="1800" b="1" dirty="0">
                <a:solidFill>
                  <a:srgbClr val="FF0000"/>
                </a:solidFill>
              </a:rPr>
              <a:t>O</a:t>
            </a:r>
            <a:r>
              <a:rPr lang="ru-RU" sz="1800" b="1" dirty="0">
                <a:solidFill>
                  <a:srgbClr val="FF0000"/>
                </a:solidFill>
              </a:rPr>
              <a:t> </a:t>
            </a:r>
            <a:r>
              <a:rPr lang="en-US" sz="1800" dirty="0" smtClean="0"/>
              <a:t> </a:t>
            </a:r>
            <a:r>
              <a:rPr lang="en-US" sz="1800" dirty="0"/>
              <a:t>with </a:t>
            </a:r>
            <a:r>
              <a:rPr lang="en-US" sz="1800" b="1" dirty="0">
                <a:solidFill>
                  <a:srgbClr val="FF0000"/>
                </a:solidFill>
              </a:rPr>
              <a:t>TEMPO </a:t>
            </a:r>
            <a:r>
              <a:rPr lang="en-US" sz="1800" b="1" dirty="0" smtClean="0">
                <a:solidFill>
                  <a:srgbClr val="FF0000"/>
                </a:solidFill>
              </a:rPr>
              <a:t>radical.</a:t>
            </a:r>
            <a:r>
              <a:rPr lang="en-US" sz="1800" dirty="0" smtClean="0"/>
              <a:t>                            </a:t>
            </a:r>
          </a:p>
          <a:p>
            <a:pPr algn="just"/>
            <a:r>
              <a:rPr lang="en-US" sz="1800" dirty="0"/>
              <a:t> </a:t>
            </a:r>
            <a:r>
              <a:rPr lang="en-US" sz="1800" dirty="0" smtClean="0"/>
              <a:t>           The working volume of the target: length</a:t>
            </a:r>
            <a:r>
              <a:rPr lang="en-US" sz="1800" dirty="0"/>
              <a:t>: </a:t>
            </a:r>
            <a:r>
              <a:rPr lang="en-US" sz="1800" b="1" dirty="0">
                <a:solidFill>
                  <a:srgbClr val="FF0000"/>
                </a:solidFill>
              </a:rPr>
              <a:t>200 mm</a:t>
            </a:r>
            <a:r>
              <a:rPr lang="en-US" sz="1800" dirty="0"/>
              <a:t>, diameter: </a:t>
            </a:r>
            <a:r>
              <a:rPr lang="en-US" sz="1800" b="1" dirty="0" smtClean="0">
                <a:solidFill>
                  <a:srgbClr val="FF0000"/>
                </a:solidFill>
              </a:rPr>
              <a:t>20 mm</a:t>
            </a:r>
            <a:r>
              <a:rPr lang="en-US" sz="1800" dirty="0"/>
              <a:t>.</a:t>
            </a:r>
            <a:r>
              <a:rPr lang="en-US" sz="1800" dirty="0" smtClean="0"/>
              <a:t> Polarization value up </a:t>
            </a:r>
            <a:r>
              <a:rPr lang="en-US" sz="1800" dirty="0"/>
              <a:t>to </a:t>
            </a:r>
            <a:r>
              <a:rPr lang="en-US" sz="1800" b="1" dirty="0">
                <a:solidFill>
                  <a:srgbClr val="FF0000"/>
                </a:solidFill>
              </a:rPr>
              <a:t>75</a:t>
            </a:r>
            <a:r>
              <a:rPr lang="en-US" sz="1800" b="1" dirty="0" smtClean="0">
                <a:solidFill>
                  <a:srgbClr val="FF0000"/>
                </a:solidFill>
              </a:rPr>
              <a:t>%</a:t>
            </a:r>
            <a:r>
              <a:rPr lang="en-US" sz="1800" dirty="0" smtClean="0"/>
              <a:t>.  </a:t>
            </a:r>
          </a:p>
          <a:p>
            <a:pPr algn="just"/>
            <a:r>
              <a:rPr lang="en-US" sz="1800" dirty="0"/>
              <a:t> </a:t>
            </a:r>
            <a:r>
              <a:rPr lang="en-US" sz="1800" dirty="0" smtClean="0"/>
              <a:t>           Dilution </a:t>
            </a:r>
            <a:r>
              <a:rPr lang="en-US" sz="1800" dirty="0"/>
              <a:t>factor (ratio of the number of all nucleons to the number of polarized protons) </a:t>
            </a:r>
            <a:r>
              <a:rPr lang="en-US" sz="1800" b="1" dirty="0">
                <a:solidFill>
                  <a:srgbClr val="FF0000"/>
                </a:solidFill>
              </a:rPr>
              <a:t>7.3.</a:t>
            </a:r>
            <a:r>
              <a:rPr lang="en-US" sz="1800" dirty="0"/>
              <a:t> The amount of matter in the target corresponds to ~ 10% of the interaction length for </a:t>
            </a:r>
            <a:r>
              <a:rPr lang="en-US" sz="1800" dirty="0" smtClean="0"/>
              <a:t>π-mesons </a:t>
            </a:r>
            <a:r>
              <a:rPr lang="en-US" sz="1800" dirty="0"/>
              <a:t>with an energy of 28 GeV.</a:t>
            </a:r>
            <a:endParaRPr lang="ru-RU" sz="1800" dirty="0" smtClean="0"/>
          </a:p>
          <a:p>
            <a:pPr algn="just"/>
            <a:endParaRPr lang="ru-RU" sz="1700" dirty="0" smtClean="0"/>
          </a:p>
          <a:p>
            <a:pPr algn="just"/>
            <a:r>
              <a:rPr lang="ru-RU" sz="1600" dirty="0" smtClean="0">
                <a:solidFill>
                  <a:schemeClr val="tx1"/>
                </a:solidFill>
              </a:rPr>
              <a:t>               </a:t>
            </a:r>
            <a:r>
              <a:rPr lang="en-US" sz="1800" dirty="0"/>
              <a:t>A </a:t>
            </a:r>
            <a:r>
              <a:rPr lang="en-US" sz="1800" b="1" dirty="0" smtClean="0">
                <a:solidFill>
                  <a:srgbClr val="FF0000"/>
                </a:solidFill>
              </a:rPr>
              <a:t>veto system </a:t>
            </a:r>
            <a:r>
              <a:rPr lang="en-US" sz="1800" dirty="0"/>
              <a:t>is located around the target </a:t>
            </a:r>
            <a:r>
              <a:rPr lang="en-US" sz="1800" dirty="0" smtClean="0"/>
              <a:t>to highlight </a:t>
            </a:r>
            <a:r>
              <a:rPr lang="en-US" sz="1800" dirty="0"/>
              <a:t>exclusive </a:t>
            </a:r>
            <a:r>
              <a:rPr lang="en-US" sz="1800" dirty="0" smtClean="0"/>
              <a:t>reactions</a:t>
            </a:r>
            <a:r>
              <a:rPr lang="en-US" sz="1800" dirty="0"/>
              <a:t> </a:t>
            </a:r>
            <a:r>
              <a:rPr lang="en-US" sz="1800" dirty="0" smtClean="0"/>
              <a:t>(see next slide).</a:t>
            </a:r>
            <a:endParaRPr lang="ru-RU" sz="1700" dirty="0"/>
          </a:p>
        </p:txBody>
      </p:sp>
      <p:sp>
        <p:nvSpPr>
          <p:cNvPr id="4"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21</a:t>
            </a:fld>
            <a:endParaRPr lang="ru-RU" altLang="ru-RU" dirty="0" smtClean="0"/>
          </a:p>
        </p:txBody>
      </p:sp>
      <p:pic>
        <p:nvPicPr>
          <p:cNvPr id="5122" name="Picture 2" descr="C:\Users\user\Documents\СПАСЧАРМ\Год 2017\Доклад 22 февраля 2017\мишень_разоб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259228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cuments\СПАСЧАРМ\Год 2017\Доклад 22 февраля 2017\мишень_соб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89040"/>
            <a:ext cx="259228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5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1 </a:t>
            </a:r>
            <a:r>
              <a:rPr lang="en-US" sz="2000" dirty="0"/>
              <a:t>T</a:t>
            </a:r>
            <a:r>
              <a:rPr lang="en-US" sz="2000" dirty="0" smtClean="0"/>
              <a:t>he </a:t>
            </a:r>
            <a:r>
              <a:rPr lang="en-US" sz="2000" dirty="0" smtClean="0"/>
              <a:t>longitudinally polarized </a:t>
            </a:r>
            <a:r>
              <a:rPr lang="en-US" sz="2000" dirty="0" smtClean="0"/>
              <a:t>target (upper view)</a:t>
            </a:r>
            <a:endParaRPr lang="ru-RU" sz="2000" dirty="0"/>
          </a:p>
        </p:txBody>
      </p:sp>
      <p:sp>
        <p:nvSpPr>
          <p:cNvPr id="3" name="Объект 2"/>
          <p:cNvSpPr>
            <a:spLocks noGrp="1"/>
          </p:cNvSpPr>
          <p:nvPr>
            <p:ph idx="1"/>
          </p:nvPr>
        </p:nvSpPr>
        <p:spPr>
          <a:xfrm>
            <a:off x="3635896" y="1844824"/>
            <a:ext cx="3024336" cy="1584176"/>
          </a:xfrm>
        </p:spPr>
        <p:txBody>
          <a:bodyPr/>
          <a:lstStyle/>
          <a:p>
            <a:pPr algn="just"/>
            <a:r>
              <a:rPr lang="ru-RU" sz="1700" dirty="0" smtClean="0"/>
              <a:t>    . </a:t>
            </a:r>
          </a:p>
          <a:p>
            <a:pPr algn="just"/>
            <a:r>
              <a:rPr lang="ru-RU" sz="1700" dirty="0" smtClean="0"/>
              <a:t>      </a:t>
            </a:r>
            <a:endParaRPr lang="ru-RU" sz="1700" dirty="0"/>
          </a:p>
        </p:txBody>
      </p:sp>
      <p:sp>
        <p:nvSpPr>
          <p:cNvPr id="4"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22</a:t>
            </a:fld>
            <a:endParaRPr lang="ru-RU" altLang="ru-RU" dirty="0" smtClean="0"/>
          </a:p>
        </p:txBody>
      </p:sp>
      <p:pic>
        <p:nvPicPr>
          <p:cNvPr id="4098" name="Picture 2" descr="https://mail.ihep.ru/Session/14438-W03AjnwtNQNv3phF5Yu9/MIME/INBOX/91114-02-B/FOTO_BW.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692696"/>
            <a:ext cx="8029238" cy="544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57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754"/>
            <a:ext cx="7764462" cy="512763"/>
          </a:xfrm>
        </p:spPr>
        <p:txBody>
          <a:bodyPr/>
          <a:lstStyle/>
          <a:p>
            <a:r>
              <a:rPr lang="en-US" dirty="0">
                <a:solidFill>
                  <a:schemeClr val="tx1"/>
                </a:solidFill>
              </a:rPr>
              <a:t>Phase 1 </a:t>
            </a:r>
            <a:r>
              <a:rPr lang="en-US" sz="2000" dirty="0"/>
              <a:t>T</a:t>
            </a:r>
            <a:r>
              <a:rPr lang="en-US" sz="2000" dirty="0" smtClean="0"/>
              <a:t>he </a:t>
            </a:r>
            <a:r>
              <a:rPr lang="en-US" sz="2000" dirty="0" smtClean="0"/>
              <a:t>longitudinally polarized </a:t>
            </a:r>
            <a:r>
              <a:rPr lang="en-US" sz="2000" dirty="0" smtClean="0"/>
              <a:t>target (side view)</a:t>
            </a:r>
            <a:endParaRPr lang="ru-RU" sz="2000" dirty="0"/>
          </a:p>
        </p:txBody>
      </p:sp>
      <p:sp>
        <p:nvSpPr>
          <p:cNvPr id="3" name="Объект 2"/>
          <p:cNvSpPr>
            <a:spLocks noGrp="1"/>
          </p:cNvSpPr>
          <p:nvPr>
            <p:ph idx="1"/>
          </p:nvPr>
        </p:nvSpPr>
        <p:spPr>
          <a:xfrm>
            <a:off x="3635896" y="1844824"/>
            <a:ext cx="3024336" cy="1584176"/>
          </a:xfrm>
        </p:spPr>
        <p:txBody>
          <a:bodyPr/>
          <a:lstStyle/>
          <a:p>
            <a:pPr algn="just"/>
            <a:r>
              <a:rPr lang="ru-RU" sz="1700" dirty="0" smtClean="0"/>
              <a:t>    . </a:t>
            </a:r>
          </a:p>
          <a:p>
            <a:pPr algn="just"/>
            <a:r>
              <a:rPr lang="ru-RU" sz="1700" dirty="0" smtClean="0"/>
              <a:t>      </a:t>
            </a:r>
            <a:endParaRPr lang="ru-RU" sz="1700" dirty="0"/>
          </a:p>
        </p:txBody>
      </p:sp>
      <p:sp>
        <p:nvSpPr>
          <p:cNvPr id="4"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23</a:t>
            </a:fld>
            <a:endParaRPr lang="ru-RU" altLang="ru-RU" dirty="0" smtClean="0"/>
          </a:p>
        </p:txBody>
      </p:sp>
      <p:pic>
        <p:nvPicPr>
          <p:cNvPr id="5122" name="Picture 2" descr="https://mail.ihep.ru/Session/14438-W03AjnwtNQNv3phF5Yu9/MIME/INBOX/91114-03-B/foto_color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48883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11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388424" cy="512763"/>
          </a:xfrm>
        </p:spPr>
        <p:txBody>
          <a:bodyPr/>
          <a:lstStyle/>
          <a:p>
            <a:r>
              <a:rPr lang="en-US" dirty="0">
                <a:solidFill>
                  <a:schemeClr val="tx1"/>
                </a:solidFill>
              </a:rPr>
              <a:t>Phase 1 </a:t>
            </a:r>
            <a:r>
              <a:rPr lang="en-US" dirty="0" smtClean="0"/>
              <a:t>The veto system around the polarized target</a:t>
            </a:r>
            <a:endParaRPr lang="ru-RU" dirty="0"/>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556792"/>
            <a:ext cx="4032448" cy="3240359"/>
          </a:xfrm>
          <a:prstGeom prst="rect">
            <a:avLst/>
          </a:prstGeom>
          <a:noFill/>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314" y="1556792"/>
            <a:ext cx="4327174" cy="3240360"/>
          </a:xfrm>
          <a:prstGeom prst="rect">
            <a:avLst/>
          </a:prstGeom>
          <a:noFill/>
        </p:spPr>
      </p:pic>
      <p:sp>
        <p:nvSpPr>
          <p:cNvPr id="7" name="Прямоугольник 6"/>
          <p:cNvSpPr/>
          <p:nvPr/>
        </p:nvSpPr>
        <p:spPr>
          <a:xfrm>
            <a:off x="8388425" y="5920458"/>
            <a:ext cx="576064" cy="827534"/>
          </a:xfrm>
          <a:prstGeom prst="rect">
            <a:avLst/>
          </a:prstGeom>
        </p:spPr>
        <p:txBody>
          <a:bodyPr wrap="square">
            <a:spAutoFit/>
          </a:bodyPr>
          <a:lstStyle/>
          <a:p>
            <a:pPr lvl="0"/>
            <a:endParaRPr lang="en-US" altLang="ru-RU" sz="2400" b="1" dirty="0" smtClean="0">
              <a:solidFill>
                <a:srgbClr val="0070C0"/>
              </a:solidFill>
            </a:endParaRPr>
          </a:p>
          <a:p>
            <a:pPr lvl="0"/>
            <a:fld id="{B2ED4065-A429-4C53-B551-0793D5015002}" type="slidenum">
              <a:rPr lang="ru-RU" altLang="ru-RU" sz="2000" b="1" smtClean="0">
                <a:solidFill>
                  <a:srgbClr val="0070C0"/>
                </a:solidFill>
              </a:rPr>
              <a:pPr lvl="0"/>
              <a:t>24</a:t>
            </a:fld>
            <a:endParaRPr lang="ru-RU" sz="2000" b="1" dirty="0">
              <a:solidFill>
                <a:srgbClr val="0070C0"/>
              </a:solidFill>
            </a:endParaRPr>
          </a:p>
        </p:txBody>
      </p:sp>
    </p:spTree>
    <p:extLst>
      <p:ext uri="{BB962C8B-B14F-4D97-AF65-F5344CB8AC3E}">
        <p14:creationId xmlns:p14="http://schemas.microsoft.com/office/powerpoint/2010/main" val="1022473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798122" cy="633413"/>
          </a:xfrm>
        </p:spPr>
        <p:txBody>
          <a:bodyPr/>
          <a:lstStyle/>
          <a:p>
            <a:r>
              <a:rPr lang="en-US" dirty="0">
                <a:solidFill>
                  <a:schemeClr val="tx1"/>
                </a:solidFill>
              </a:rPr>
              <a:t>Phase 1 </a:t>
            </a:r>
            <a:r>
              <a:rPr lang="en-US" dirty="0" smtClean="0"/>
              <a:t>Spectrometer magnet</a:t>
            </a:r>
            <a:endParaRPr lang="ru-RU"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838185"/>
            <a:ext cx="8361363" cy="482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25</a:t>
            </a:fld>
            <a:endParaRPr lang="ru-RU" altLang="ru-RU" dirty="0" smtClean="0"/>
          </a:p>
        </p:txBody>
      </p:sp>
    </p:spTree>
    <p:extLst>
      <p:ext uri="{BB962C8B-B14F-4D97-AF65-F5344CB8AC3E}">
        <p14:creationId xmlns:p14="http://schemas.microsoft.com/office/powerpoint/2010/main" val="361488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0650"/>
            <a:ext cx="8352928" cy="512763"/>
          </a:xfrm>
        </p:spPr>
        <p:txBody>
          <a:bodyPr/>
          <a:lstStyle/>
          <a:p>
            <a:r>
              <a:rPr lang="en-US" dirty="0">
                <a:solidFill>
                  <a:schemeClr val="tx1"/>
                </a:solidFill>
              </a:rPr>
              <a:t>Phase 1 </a:t>
            </a:r>
            <a:r>
              <a:rPr lang="en-US" dirty="0" smtClean="0"/>
              <a:t>Drift tube station # 3 </a:t>
            </a:r>
            <a:r>
              <a:rPr lang="en-US" sz="2000" dirty="0" smtClean="0"/>
              <a:t>(just after the magnet)</a:t>
            </a:r>
            <a:endParaRPr lang="ru-RU" sz="2000" dirty="0"/>
          </a:p>
        </p:txBody>
      </p:sp>
      <p:pic>
        <p:nvPicPr>
          <p:cNvPr id="4098" name="Picture 2" descr="C:\Users\user\Documents\СПАСЧАРМ\Год 2017\Доклад 22 февраля 2017\IMG_114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7920880" cy="496855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txBox="1">
            <a:spLocks/>
          </p:cNvSpPr>
          <p:nvPr/>
        </p:nvSpPr>
        <p:spPr bwMode="auto">
          <a:xfrm>
            <a:off x="8460432" y="628650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26</a:t>
            </a:fld>
            <a:endParaRPr lang="ru-RU" altLang="ru-RU" dirty="0" smtClean="0"/>
          </a:p>
        </p:txBody>
      </p:sp>
    </p:spTree>
    <p:extLst>
      <p:ext uri="{BB962C8B-B14F-4D97-AF65-F5344CB8AC3E}">
        <p14:creationId xmlns:p14="http://schemas.microsoft.com/office/powerpoint/2010/main" val="3392372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1 </a:t>
            </a:r>
            <a:r>
              <a:rPr lang="en-US" dirty="0" smtClean="0"/>
              <a:t>Drift </a:t>
            </a:r>
            <a:r>
              <a:rPr lang="en-US" dirty="0"/>
              <a:t>tube station # </a:t>
            </a:r>
            <a:r>
              <a:rPr lang="en-US" dirty="0" smtClean="0"/>
              <a:t>4</a:t>
            </a:r>
            <a:endParaRPr lang="ru-RU" dirty="0"/>
          </a:p>
        </p:txBody>
      </p:sp>
      <p:pic>
        <p:nvPicPr>
          <p:cNvPr id="3074" name="Picture 2" descr="C:\Users\user\Documents\СПАСЧАРМ\Год 2017\Доклад 22 февраля 2017\IMG_114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8100391"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27</a:t>
            </a:fld>
            <a:endParaRPr lang="ru-RU" altLang="ru-RU" dirty="0" smtClean="0"/>
          </a:p>
        </p:txBody>
      </p:sp>
    </p:spTree>
    <p:extLst>
      <p:ext uri="{BB962C8B-B14F-4D97-AF65-F5344CB8AC3E}">
        <p14:creationId xmlns:p14="http://schemas.microsoft.com/office/powerpoint/2010/main" val="1877806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Proton polarization in </a:t>
            </a:r>
            <a:r>
              <a:rPr lang="ru-RU" dirty="0" smtClean="0">
                <a:solidFill>
                  <a:srgbClr val="0070C0"/>
                </a:solidFill>
              </a:rPr>
              <a:t>Λ-</a:t>
            </a:r>
            <a:r>
              <a:rPr lang="en-US" dirty="0" smtClean="0">
                <a:solidFill>
                  <a:srgbClr val="0070C0"/>
                </a:solidFill>
              </a:rPr>
              <a:t>decays </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28</a:t>
            </a:fld>
            <a:endParaRPr lang="ru-RU" altLang="ru-RU" dirty="0" smtClean="0"/>
          </a:p>
        </p:txBody>
      </p:sp>
      <p:pic>
        <p:nvPicPr>
          <p:cNvPr id="6" name="Объект 5" descr="lambda_decay.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3672408" cy="3096344"/>
          </a:xfrm>
          <a:prstGeom prst="rect">
            <a:avLst/>
          </a:prstGeom>
          <a:noFill/>
          <a:ln w="9525">
            <a:solidFill>
              <a:srgbClr val="0033CC"/>
            </a:solidFill>
            <a:miter lim="800000"/>
            <a:headEnd/>
            <a:tailEnd/>
          </a:ln>
        </p:spPr>
      </p:pic>
      <p:sp>
        <p:nvSpPr>
          <p:cNvPr id="5" name="TextBox 4"/>
          <p:cNvSpPr txBox="1"/>
          <p:nvPr/>
        </p:nvSpPr>
        <p:spPr>
          <a:xfrm>
            <a:off x="3995936" y="692696"/>
            <a:ext cx="5040560" cy="4133439"/>
          </a:xfrm>
          <a:prstGeom prst="rect">
            <a:avLst/>
          </a:prstGeom>
          <a:noFill/>
        </p:spPr>
        <p:txBody>
          <a:bodyPr wrap="square" rtlCol="0">
            <a:spAutoFit/>
          </a:bodyPr>
          <a:lstStyle/>
          <a:p>
            <a:pPr algn="just"/>
            <a:r>
              <a:rPr lang="en-US" sz="2000" dirty="0">
                <a:solidFill>
                  <a:schemeClr val="tx1"/>
                </a:solidFill>
              </a:rPr>
              <a:t>The method </a:t>
            </a:r>
            <a:r>
              <a:rPr lang="en-US" sz="2000" dirty="0" smtClean="0">
                <a:solidFill>
                  <a:schemeClr val="tx1"/>
                </a:solidFill>
              </a:rPr>
              <a:t>exploits </a:t>
            </a:r>
            <a:r>
              <a:rPr lang="en-US" sz="2000" b="1" i="1" dirty="0">
                <a:solidFill>
                  <a:srgbClr val="FF0000"/>
                </a:solidFill>
              </a:rPr>
              <a:t>the parity-violating decays </a:t>
            </a:r>
            <a:r>
              <a:rPr lang="en-US" sz="2000" dirty="0">
                <a:solidFill>
                  <a:schemeClr val="tx1"/>
                </a:solidFill>
              </a:rPr>
              <a:t>of is schematically illustrated in Fig. </a:t>
            </a:r>
            <a:r>
              <a:rPr lang="en-US" sz="2000" dirty="0" smtClean="0">
                <a:solidFill>
                  <a:schemeClr val="tx1"/>
                </a:solidFill>
              </a:rPr>
              <a:t> </a:t>
            </a:r>
            <a:r>
              <a:rPr lang="en-US" sz="2000" dirty="0">
                <a:solidFill>
                  <a:schemeClr val="tx1"/>
                </a:solidFill>
              </a:rPr>
              <a:t>In the Λ-hyperon rest frame, the protons from the </a:t>
            </a:r>
            <a:r>
              <a:rPr lang="en-US" sz="2000" dirty="0" err="1">
                <a:solidFill>
                  <a:schemeClr val="tx1"/>
                </a:solidFill>
              </a:rPr>
              <a:t>pariry</a:t>
            </a:r>
            <a:r>
              <a:rPr lang="en-US" sz="2000" dirty="0">
                <a:solidFill>
                  <a:schemeClr val="tx1"/>
                </a:solidFill>
              </a:rPr>
              <a:t>-violating decay </a:t>
            </a:r>
            <a:r>
              <a:rPr lang="ru-RU" sz="2000" i="1" dirty="0">
                <a:solidFill>
                  <a:schemeClr val="tx1"/>
                </a:solidFill>
              </a:rPr>
              <a:t>Λ</a:t>
            </a:r>
            <a:r>
              <a:rPr lang="en-US" sz="2000" i="1" dirty="0">
                <a:solidFill>
                  <a:schemeClr val="tx1"/>
                </a:solidFill>
              </a:rPr>
              <a:t>→pπ</a:t>
            </a:r>
            <a:r>
              <a:rPr lang="en-US" sz="2000" i="1" baseline="30000" dirty="0">
                <a:solidFill>
                  <a:schemeClr val="tx1"/>
                </a:solidFill>
              </a:rPr>
              <a:t>-</a:t>
            </a:r>
            <a:r>
              <a:rPr lang="en-US" sz="2000" i="1" dirty="0">
                <a:solidFill>
                  <a:schemeClr val="tx1"/>
                </a:solidFill>
              </a:rPr>
              <a:t> </a:t>
            </a:r>
            <a:r>
              <a:rPr lang="en-US" sz="2000" dirty="0">
                <a:solidFill>
                  <a:schemeClr val="tx1"/>
                </a:solidFill>
              </a:rPr>
              <a:t>are longitudinally polarized with the helicity equal to </a:t>
            </a:r>
            <a:r>
              <a:rPr lang="ru-RU" sz="2000" b="1" dirty="0">
                <a:solidFill>
                  <a:srgbClr val="FF0000"/>
                </a:solidFill>
              </a:rPr>
              <a:t>α</a:t>
            </a:r>
            <a:r>
              <a:rPr lang="en-US" sz="2000" b="1" dirty="0">
                <a:solidFill>
                  <a:srgbClr val="FF0000"/>
                </a:solidFill>
              </a:rPr>
              <a:t>=0.642</a:t>
            </a:r>
            <a:r>
              <a:rPr lang="en-US" sz="2000" dirty="0">
                <a:solidFill>
                  <a:schemeClr val="tx1"/>
                </a:solidFill>
              </a:rPr>
              <a:t>. After the Lorenz </a:t>
            </a:r>
            <a:r>
              <a:rPr lang="en-US" sz="2000" dirty="0" smtClean="0">
                <a:solidFill>
                  <a:schemeClr val="tx1"/>
                </a:solidFill>
              </a:rPr>
              <a:t>boost </a:t>
            </a:r>
            <a:r>
              <a:rPr lang="en-US" sz="2000" dirty="0">
                <a:solidFill>
                  <a:schemeClr val="tx1"/>
                </a:solidFill>
              </a:rPr>
              <a:t>into the laboratory frame, they obtain a transverse polarization which grows up as the decay angle increases. In other terms, the </a:t>
            </a:r>
            <a:r>
              <a:rPr lang="en-US" sz="2000" b="1" i="1" dirty="0">
                <a:solidFill>
                  <a:srgbClr val="FF0000"/>
                </a:solidFill>
              </a:rPr>
              <a:t>transverse polarization correlates with the position of crossing points of proton trajectories back to the virtual source plane at the center of the primary target. </a:t>
            </a:r>
            <a:endParaRPr lang="ru-RU" sz="2000" b="1" i="1" dirty="0">
              <a:solidFill>
                <a:srgbClr val="FF0000"/>
              </a:solidFill>
            </a:endParaRPr>
          </a:p>
        </p:txBody>
      </p:sp>
      <p:sp>
        <p:nvSpPr>
          <p:cNvPr id="7" name="TextBox 6"/>
          <p:cNvSpPr txBox="1"/>
          <p:nvPr/>
        </p:nvSpPr>
        <p:spPr>
          <a:xfrm>
            <a:off x="323528" y="4826134"/>
            <a:ext cx="8820472" cy="1856277"/>
          </a:xfrm>
          <a:prstGeom prst="rect">
            <a:avLst/>
          </a:prstGeom>
          <a:noFill/>
        </p:spPr>
        <p:txBody>
          <a:bodyPr wrap="square" rtlCol="0">
            <a:spAutoFit/>
          </a:bodyPr>
          <a:lstStyle/>
          <a:p>
            <a:pPr algn="just"/>
            <a:r>
              <a:rPr lang="en-US" sz="2000" dirty="0" smtClean="0">
                <a:solidFill>
                  <a:schemeClr val="tx1"/>
                </a:solidFill>
              </a:rPr>
              <a:t>The </a:t>
            </a:r>
            <a:r>
              <a:rPr lang="en-US" sz="2000" dirty="0">
                <a:solidFill>
                  <a:schemeClr val="tx1"/>
                </a:solidFill>
              </a:rPr>
              <a:t>transverse polarization, averaged over all decay protons, is zero. But it is possible to select samples of nonzero transverse polarization by sorting out the decay proton’s trajectories by their decay angles or, which is almost the same, by the </a:t>
            </a:r>
            <a:r>
              <a:rPr lang="en-US" sz="2000" dirty="0" err="1">
                <a:solidFill>
                  <a:schemeClr val="tx1"/>
                </a:solidFill>
              </a:rPr>
              <a:t>trajectorie’s</a:t>
            </a:r>
            <a:r>
              <a:rPr lang="en-US" sz="2000" dirty="0">
                <a:solidFill>
                  <a:schemeClr val="tx1"/>
                </a:solidFill>
              </a:rPr>
              <a:t> crossing position back to the virtual source plane. </a:t>
            </a:r>
            <a:endParaRPr lang="ru-RU" sz="2000" dirty="0">
              <a:solidFill>
                <a:schemeClr val="tx1"/>
              </a:solidFill>
            </a:endParaRPr>
          </a:p>
          <a:p>
            <a:pPr algn="just"/>
            <a:endParaRPr lang="ru-RU" dirty="0"/>
          </a:p>
        </p:txBody>
      </p:sp>
    </p:spTree>
    <p:extLst>
      <p:ext uri="{BB962C8B-B14F-4D97-AF65-F5344CB8AC3E}">
        <p14:creationId xmlns:p14="http://schemas.microsoft.com/office/powerpoint/2010/main" val="3372636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0650"/>
            <a:ext cx="8280920" cy="512763"/>
          </a:xfrm>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Correlation of beam polarization and position</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29</a:t>
            </a:fld>
            <a:endParaRPr lang="ru-RU" altLang="ru-RU" dirty="0" smtClean="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764704"/>
            <a:ext cx="843915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552" y="4797152"/>
            <a:ext cx="8244916" cy="1340175"/>
          </a:xfrm>
          <a:prstGeom prst="rect">
            <a:avLst/>
          </a:prstGeom>
          <a:noFill/>
        </p:spPr>
        <p:txBody>
          <a:bodyPr wrap="square" rtlCol="0">
            <a:spAutoFit/>
          </a:bodyPr>
          <a:lstStyle/>
          <a:p>
            <a:pPr algn="just"/>
            <a:r>
              <a:rPr lang="en-US" sz="2000" dirty="0">
                <a:solidFill>
                  <a:schemeClr val="tx1"/>
                </a:solidFill>
              </a:rPr>
              <a:t>Proton polarization in </a:t>
            </a:r>
            <a:r>
              <a:rPr lang="el-GR" sz="2000" dirty="0" smtClean="0">
                <a:solidFill>
                  <a:schemeClr val="tx1"/>
                </a:solidFill>
              </a:rPr>
              <a:t>Λ</a:t>
            </a:r>
            <a:r>
              <a:rPr lang="en-US" sz="2000" dirty="0" smtClean="0">
                <a:solidFill>
                  <a:schemeClr val="tx1"/>
                </a:solidFill>
              </a:rPr>
              <a:t>-decays </a:t>
            </a:r>
            <a:r>
              <a:rPr lang="en-US" sz="2000" dirty="0">
                <a:solidFill>
                  <a:schemeClr val="tx1"/>
                </a:solidFill>
              </a:rPr>
              <a:t>(left frame) and the correlations of the proton </a:t>
            </a:r>
            <a:r>
              <a:rPr lang="en-US" sz="2000" dirty="0" smtClean="0">
                <a:solidFill>
                  <a:schemeClr val="tx1"/>
                </a:solidFill>
              </a:rPr>
              <a:t>vertical polarization </a:t>
            </a:r>
            <a:r>
              <a:rPr lang="en-US" sz="2000" dirty="0">
                <a:solidFill>
                  <a:schemeClr val="tx1"/>
                </a:solidFill>
              </a:rPr>
              <a:t>component y to the vertical position of proton trajectory at the intermediate focus (</a:t>
            </a:r>
            <a:r>
              <a:rPr lang="en-US" sz="2000" dirty="0" smtClean="0">
                <a:solidFill>
                  <a:schemeClr val="tx1"/>
                </a:solidFill>
              </a:rPr>
              <a:t>right frame</a:t>
            </a:r>
            <a:r>
              <a:rPr lang="en-US" sz="2000" dirty="0">
                <a:solidFill>
                  <a:schemeClr val="tx1"/>
                </a:solidFill>
              </a:rPr>
              <a:t>).</a:t>
            </a:r>
          </a:p>
          <a:p>
            <a:endParaRPr lang="ru-RU" sz="1800" dirty="0">
              <a:solidFill>
                <a:schemeClr val="tx1"/>
              </a:solidFill>
            </a:endParaRPr>
          </a:p>
        </p:txBody>
      </p:sp>
    </p:spTree>
    <p:extLst>
      <p:ext uri="{BB962C8B-B14F-4D97-AF65-F5344CB8AC3E}">
        <p14:creationId xmlns:p14="http://schemas.microsoft.com/office/powerpoint/2010/main" val="122936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a:t>
            </a:r>
            <a:endParaRPr lang="ru-RU" dirty="0"/>
          </a:p>
        </p:txBody>
      </p:sp>
      <p:sp>
        <p:nvSpPr>
          <p:cNvPr id="3" name="Объект 2"/>
          <p:cNvSpPr>
            <a:spLocks noGrp="1"/>
          </p:cNvSpPr>
          <p:nvPr>
            <p:ph idx="1"/>
          </p:nvPr>
        </p:nvSpPr>
        <p:spPr>
          <a:xfrm>
            <a:off x="179512" y="764704"/>
            <a:ext cx="8964488" cy="5400600"/>
          </a:xfrm>
        </p:spPr>
        <p:txBody>
          <a:bodyPr/>
          <a:lstStyle/>
          <a:p>
            <a:r>
              <a:rPr lang="en-US" dirty="0" smtClean="0"/>
              <a:t> 1. </a:t>
            </a:r>
            <a:r>
              <a:rPr lang="ru-RU" dirty="0" smtClean="0"/>
              <a:t>  </a:t>
            </a:r>
            <a:r>
              <a:rPr lang="en-US" dirty="0" smtClean="0"/>
              <a:t>Essence of spin</a:t>
            </a:r>
          </a:p>
          <a:p>
            <a:r>
              <a:rPr lang="en-US" dirty="0" smtClean="0"/>
              <a:t> 2.   What is single-spin asymmetry ?</a:t>
            </a:r>
          </a:p>
          <a:p>
            <a:r>
              <a:rPr lang="en-US" dirty="0"/>
              <a:t> 3</a:t>
            </a:r>
            <a:r>
              <a:rPr lang="ru-RU" dirty="0" smtClean="0"/>
              <a:t>. </a:t>
            </a:r>
            <a:r>
              <a:rPr lang="en-US" dirty="0" smtClean="0"/>
              <a:t>  The main polarization results obtained by us at U70 in the past</a:t>
            </a:r>
          </a:p>
          <a:p>
            <a:r>
              <a:rPr lang="en-US" dirty="0"/>
              <a:t> 4</a:t>
            </a:r>
            <a:r>
              <a:rPr lang="en-US" dirty="0" smtClean="0"/>
              <a:t>.    Model </a:t>
            </a:r>
            <a:r>
              <a:rPr lang="en-US" dirty="0"/>
              <a:t>of </a:t>
            </a:r>
            <a:r>
              <a:rPr lang="en-US" dirty="0" err="1"/>
              <a:t>C</a:t>
            </a:r>
            <a:r>
              <a:rPr lang="en-US" dirty="0" err="1" smtClean="0"/>
              <a:t>hromagnetic</a:t>
            </a:r>
            <a:r>
              <a:rPr lang="en-US" dirty="0" smtClean="0"/>
              <a:t> </a:t>
            </a:r>
            <a:r>
              <a:rPr lang="en-US" dirty="0"/>
              <a:t>P</a:t>
            </a:r>
            <a:r>
              <a:rPr lang="en-US" dirty="0" smtClean="0"/>
              <a:t>olarization </a:t>
            </a:r>
            <a:r>
              <a:rPr lang="en-US" dirty="0"/>
              <a:t>of </a:t>
            </a:r>
            <a:r>
              <a:rPr lang="en-US" dirty="0" smtClean="0"/>
              <a:t>Quarks (CPQ-model) </a:t>
            </a:r>
          </a:p>
          <a:p>
            <a:r>
              <a:rPr lang="en-US" dirty="0"/>
              <a:t> 5</a:t>
            </a:r>
            <a:r>
              <a:rPr lang="en-US" dirty="0" smtClean="0"/>
              <a:t>.    Strategy of SPASCHARM project</a:t>
            </a:r>
          </a:p>
          <a:p>
            <a:r>
              <a:rPr lang="en-US" dirty="0"/>
              <a:t> 6</a:t>
            </a:r>
            <a:r>
              <a:rPr lang="en-US" dirty="0" smtClean="0"/>
              <a:t>.   Phase 1 - existing beam line and pilot setup</a:t>
            </a:r>
          </a:p>
          <a:p>
            <a:r>
              <a:rPr lang="en-US" dirty="0"/>
              <a:t> 7</a:t>
            </a:r>
            <a:r>
              <a:rPr lang="en-US" dirty="0" smtClean="0"/>
              <a:t>.   Phase 2 - new polarized antiproton (and proton) beam line </a:t>
            </a:r>
          </a:p>
          <a:p>
            <a:r>
              <a:rPr lang="en-US" dirty="0"/>
              <a:t> </a:t>
            </a:r>
            <a:r>
              <a:rPr lang="en-US" dirty="0" smtClean="0"/>
              <a:t>      and full setup</a:t>
            </a:r>
          </a:p>
          <a:p>
            <a:r>
              <a:rPr lang="en-US" dirty="0" smtClean="0"/>
              <a:t> 8</a:t>
            </a:r>
            <a:r>
              <a:rPr lang="ru-RU" dirty="0" smtClean="0"/>
              <a:t>. </a:t>
            </a:r>
            <a:r>
              <a:rPr lang="en-US" dirty="0" smtClean="0"/>
              <a:t>  </a:t>
            </a:r>
            <a:r>
              <a:rPr lang="en-US" dirty="0"/>
              <a:t>SPASCHARM Collaboration</a:t>
            </a:r>
          </a:p>
          <a:p>
            <a:r>
              <a:rPr lang="en-US" dirty="0" smtClean="0"/>
              <a:t> 9.  Conclusion</a:t>
            </a:r>
          </a:p>
          <a:p>
            <a:r>
              <a:rPr lang="en-US" dirty="0"/>
              <a:t> </a:t>
            </a:r>
            <a:endParaRPr lang="en-US" dirty="0" smtClean="0"/>
          </a:p>
          <a:p>
            <a:endParaRPr lang="en-US" dirty="0"/>
          </a:p>
          <a:p>
            <a:endParaRPr lang="en-US" dirty="0" smtClean="0"/>
          </a:p>
          <a:p>
            <a:endParaRPr lang="ru-RU" sz="1600" i="1" dirty="0"/>
          </a:p>
        </p:txBody>
      </p:sp>
      <p:sp>
        <p:nvSpPr>
          <p:cNvPr id="4" name="Номер слайда 3"/>
          <p:cNvSpPr txBox="1">
            <a:spLocks/>
          </p:cNvSpPr>
          <p:nvPr/>
        </p:nvSpPr>
        <p:spPr bwMode="auto">
          <a:xfrm>
            <a:off x="8532440" y="6286500"/>
            <a:ext cx="43204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a:t>
            </a:fld>
            <a:endParaRPr lang="ru-RU" altLang="ru-RU" dirty="0" smtClean="0"/>
          </a:p>
        </p:txBody>
      </p:sp>
    </p:spTree>
    <p:extLst>
      <p:ext uri="{BB962C8B-B14F-4D97-AF65-F5344CB8AC3E}">
        <p14:creationId xmlns:p14="http://schemas.microsoft.com/office/powerpoint/2010/main" val="3804222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Polarized beam line 24A</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30</a:t>
            </a:fld>
            <a:endParaRPr lang="ru-RU" altLang="ru-RU" dirty="0" smtClean="0"/>
          </a:p>
        </p:txBody>
      </p:sp>
      <p:sp>
        <p:nvSpPr>
          <p:cNvPr id="3" name="Объект 2"/>
          <p:cNvSpPr>
            <a:spLocks noGrp="1"/>
          </p:cNvSpPr>
          <p:nvPr>
            <p:ph idx="1"/>
          </p:nvPr>
        </p:nvSpPr>
        <p:spPr>
          <a:xfrm>
            <a:off x="179512" y="764704"/>
            <a:ext cx="8604956" cy="5400600"/>
          </a:xfrm>
        </p:spPr>
        <p:txBody>
          <a:bodyPr/>
          <a:lstStyle/>
          <a:p>
            <a:r>
              <a:rPr lang="en-US" dirty="0" smtClean="0"/>
              <a:t>  The full length of the beam line is ~ 160 m. The main part is:</a:t>
            </a:r>
          </a:p>
          <a:p>
            <a:endParaRPr lang="en-US" dirty="0"/>
          </a:p>
          <a:p>
            <a:endParaRPr lang="en-US" dirty="0" smtClean="0"/>
          </a:p>
          <a:p>
            <a:r>
              <a:rPr lang="en-US" dirty="0" smtClean="0"/>
              <a:t> </a:t>
            </a:r>
          </a:p>
          <a:p>
            <a:endParaRPr lang="en-US" dirty="0"/>
          </a:p>
          <a:p>
            <a:endParaRPr lang="en-US" dirty="0" smtClean="0"/>
          </a:p>
          <a:p>
            <a:endParaRPr lang="en-US" dirty="0" smtClean="0"/>
          </a:p>
          <a:p>
            <a:r>
              <a:rPr lang="en-US" dirty="0"/>
              <a:t> </a:t>
            </a:r>
            <a:r>
              <a:rPr lang="en-US" dirty="0" smtClean="0"/>
              <a:t>        Polarization </a:t>
            </a:r>
            <a:r>
              <a:rPr lang="en-US" b="1" i="1" dirty="0" smtClean="0"/>
              <a:t>tagging station </a:t>
            </a:r>
            <a:r>
              <a:rPr lang="en-US" dirty="0" smtClean="0"/>
              <a:t>is in the intermediate focus.</a:t>
            </a:r>
          </a:p>
          <a:p>
            <a:r>
              <a:rPr lang="en-US" dirty="0" smtClean="0">
                <a:solidFill>
                  <a:srgbClr val="0070C0"/>
                </a:solidFill>
              </a:rPr>
              <a:t>         “</a:t>
            </a:r>
            <a:r>
              <a:rPr lang="en-US" b="1" i="1" dirty="0" smtClean="0">
                <a:solidFill>
                  <a:srgbClr val="0070C0"/>
                </a:solidFill>
              </a:rPr>
              <a:t>Snake magnets</a:t>
            </a:r>
            <a:r>
              <a:rPr lang="en-US" dirty="0" smtClean="0">
                <a:solidFill>
                  <a:srgbClr val="0070C0"/>
                </a:solidFill>
              </a:rPr>
              <a:t>” before the target of the experiment. </a:t>
            </a:r>
          </a:p>
          <a:p>
            <a:r>
              <a:rPr lang="en-US" dirty="0"/>
              <a:t>E</a:t>
            </a:r>
            <a:r>
              <a:rPr lang="en-US" dirty="0" smtClean="0"/>
              <a:t>xtracted </a:t>
            </a:r>
            <a:r>
              <a:rPr lang="en-US" dirty="0"/>
              <a:t>60 GeV primary beam </a:t>
            </a:r>
            <a:r>
              <a:rPr lang="en-US" dirty="0" smtClean="0"/>
              <a:t>will have </a:t>
            </a:r>
            <a:r>
              <a:rPr lang="en-US" dirty="0"/>
              <a:t>the intensity </a:t>
            </a:r>
            <a:r>
              <a:rPr lang="en-US" dirty="0" smtClean="0"/>
              <a:t>up </a:t>
            </a:r>
            <a:r>
              <a:rPr lang="en-US" dirty="0"/>
              <a:t>to </a:t>
            </a:r>
            <a:r>
              <a:rPr lang="en-US" dirty="0" smtClean="0"/>
              <a:t>10</a:t>
            </a:r>
            <a:r>
              <a:rPr lang="en-US" baseline="30000" dirty="0" smtClean="0"/>
              <a:t>13</a:t>
            </a:r>
            <a:r>
              <a:rPr lang="en-US" dirty="0" smtClean="0"/>
              <a:t>  protons per 9 </a:t>
            </a:r>
            <a:r>
              <a:rPr lang="en-US" dirty="0"/>
              <a:t>second </a:t>
            </a:r>
            <a:r>
              <a:rPr lang="en-US" dirty="0" smtClean="0"/>
              <a:t>cycle of the U70 accelerator (beam plateau is up to 3 sec.)</a:t>
            </a:r>
            <a:endParaRPr lang="ru-RU" dirty="0"/>
          </a:p>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7"/>
            <a:ext cx="8424936"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8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Tagging station</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31</a:t>
            </a:fld>
            <a:endParaRPr lang="ru-RU" altLang="ru-RU" dirty="0" smtClean="0"/>
          </a:p>
        </p:txBody>
      </p:sp>
      <p:sp>
        <p:nvSpPr>
          <p:cNvPr id="3" name="Объект 2"/>
          <p:cNvSpPr>
            <a:spLocks noGrp="1"/>
          </p:cNvSpPr>
          <p:nvPr>
            <p:ph idx="1"/>
          </p:nvPr>
        </p:nvSpPr>
        <p:spPr>
          <a:xfrm>
            <a:off x="179512" y="764704"/>
            <a:ext cx="8604956" cy="5400600"/>
          </a:xfrm>
        </p:spPr>
        <p:txBody>
          <a:bodyPr/>
          <a:lstStyle/>
          <a:p>
            <a:r>
              <a:rPr lang="en-US" dirty="0" smtClean="0"/>
              <a:t>  </a:t>
            </a:r>
            <a:endParaRPr lang="en-US" dirty="0"/>
          </a:p>
          <a:p>
            <a:endParaRPr lang="en-US" dirty="0" smtClean="0"/>
          </a:p>
          <a:p>
            <a:r>
              <a:rPr lang="en-US" dirty="0" smtClean="0"/>
              <a:t> </a:t>
            </a:r>
          </a:p>
          <a:p>
            <a:endParaRPr lang="en-US" dirty="0"/>
          </a:p>
          <a:p>
            <a:endParaRPr lang="en-US" dirty="0" smtClean="0"/>
          </a:p>
          <a:p>
            <a:endParaRPr lang="en-US" dirty="0" smtClean="0"/>
          </a:p>
          <a:p>
            <a:r>
              <a:rPr lang="en-US" dirty="0"/>
              <a:t> </a:t>
            </a:r>
            <a:r>
              <a:rPr lang="en-US" dirty="0" smtClean="0"/>
              <a:t>        </a:t>
            </a:r>
            <a:endParaRPr lang="ru-RU" dirty="0"/>
          </a:p>
        </p:txBody>
      </p:sp>
      <p:pic>
        <p:nvPicPr>
          <p:cNvPr id="7" name="Рисунок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8856984" cy="2664296"/>
          </a:xfrm>
          <a:prstGeom prst="rect">
            <a:avLst/>
          </a:prstGeom>
          <a:noFill/>
          <a:ln>
            <a:noFill/>
          </a:ln>
        </p:spPr>
      </p:pic>
      <p:sp>
        <p:nvSpPr>
          <p:cNvPr id="5" name="TextBox 4"/>
          <p:cNvSpPr txBox="1"/>
          <p:nvPr/>
        </p:nvSpPr>
        <p:spPr>
          <a:xfrm>
            <a:off x="179512" y="3645024"/>
            <a:ext cx="8604956" cy="2319609"/>
          </a:xfrm>
          <a:prstGeom prst="rect">
            <a:avLst/>
          </a:prstGeom>
          <a:noFill/>
        </p:spPr>
        <p:txBody>
          <a:bodyPr wrap="square" rtlCol="0">
            <a:spAutoFit/>
          </a:bodyPr>
          <a:lstStyle/>
          <a:p>
            <a:r>
              <a:rPr lang="en-US" sz="2000" b="1" u="sng" dirty="0">
                <a:solidFill>
                  <a:schemeClr val="tx1"/>
                </a:solidFill>
              </a:rPr>
              <a:t>Schematic view </a:t>
            </a:r>
            <a:r>
              <a:rPr lang="en-US" sz="2000" b="1" u="sng" dirty="0" smtClean="0">
                <a:solidFill>
                  <a:schemeClr val="tx1"/>
                </a:solidFill>
              </a:rPr>
              <a:t>of </a:t>
            </a:r>
            <a:r>
              <a:rPr lang="en-US" sz="2000" b="1" u="sng" dirty="0">
                <a:solidFill>
                  <a:schemeClr val="tx1"/>
                </a:solidFill>
              </a:rPr>
              <a:t>the </a:t>
            </a:r>
            <a:r>
              <a:rPr lang="en-US" sz="2000" b="1" u="sng" dirty="0" smtClean="0">
                <a:solidFill>
                  <a:schemeClr val="tx1"/>
                </a:solidFill>
              </a:rPr>
              <a:t>tagging </a:t>
            </a:r>
            <a:r>
              <a:rPr lang="en-US" sz="2000" b="1" u="sng" dirty="0">
                <a:solidFill>
                  <a:schemeClr val="tx1"/>
                </a:solidFill>
              </a:rPr>
              <a:t>station </a:t>
            </a:r>
            <a:r>
              <a:rPr lang="en-US" sz="2000" b="1" u="sng" dirty="0" smtClean="0">
                <a:solidFill>
                  <a:schemeClr val="tx1"/>
                </a:solidFill>
              </a:rPr>
              <a:t>for the </a:t>
            </a:r>
            <a:r>
              <a:rPr lang="en-US" sz="2000" b="1" u="sng" dirty="0">
                <a:solidFill>
                  <a:schemeClr val="tx1"/>
                </a:solidFill>
              </a:rPr>
              <a:t>beam facility </a:t>
            </a:r>
            <a:r>
              <a:rPr lang="en-US" sz="2000" b="1" u="sng" dirty="0" smtClean="0">
                <a:solidFill>
                  <a:schemeClr val="tx1"/>
                </a:solidFill>
              </a:rPr>
              <a:t>24A</a:t>
            </a:r>
          </a:p>
          <a:p>
            <a:pPr algn="just"/>
            <a:r>
              <a:rPr lang="en-US" sz="2000" dirty="0">
                <a:solidFill>
                  <a:schemeClr val="tx1"/>
                </a:solidFill>
              </a:rPr>
              <a:t>The </a:t>
            </a:r>
            <a:r>
              <a:rPr lang="en-US" sz="2000" i="1" u="sng" dirty="0">
                <a:solidFill>
                  <a:schemeClr val="tx1"/>
                </a:solidFill>
              </a:rPr>
              <a:t>particle momentum </a:t>
            </a:r>
            <a:r>
              <a:rPr lang="en-US" sz="2000" dirty="0">
                <a:solidFill>
                  <a:schemeClr val="tx1"/>
                </a:solidFill>
              </a:rPr>
              <a:t>is measured in the horizontal plane by means of the </a:t>
            </a:r>
            <a:r>
              <a:rPr lang="en-US" sz="2000" dirty="0" smtClean="0">
                <a:solidFill>
                  <a:schemeClr val="tx1"/>
                </a:solidFill>
              </a:rPr>
              <a:t>“momentum </a:t>
            </a:r>
            <a:r>
              <a:rPr lang="en-US" sz="2000" dirty="0" err="1" smtClean="0">
                <a:solidFill>
                  <a:schemeClr val="tx1"/>
                </a:solidFill>
              </a:rPr>
              <a:t>hodoscopes</a:t>
            </a:r>
            <a:r>
              <a:rPr lang="en-US" sz="2000" dirty="0" smtClean="0">
                <a:solidFill>
                  <a:schemeClr val="tx1"/>
                </a:solidFill>
              </a:rPr>
              <a:t>” </a:t>
            </a:r>
            <a:r>
              <a:rPr lang="en-US" sz="2000" dirty="0">
                <a:solidFill>
                  <a:schemeClr val="tx1"/>
                </a:solidFill>
              </a:rPr>
              <a:t>MOM1-MOM6 and the magnets M3 + M4. </a:t>
            </a:r>
            <a:r>
              <a:rPr lang="en-US" sz="2000" dirty="0" smtClean="0">
                <a:solidFill>
                  <a:schemeClr val="tx1"/>
                </a:solidFill>
              </a:rPr>
              <a:t> The </a:t>
            </a:r>
            <a:r>
              <a:rPr lang="en-US" sz="2000" i="1" u="sng" dirty="0" smtClean="0">
                <a:solidFill>
                  <a:schemeClr val="tx1"/>
                </a:solidFill>
              </a:rPr>
              <a:t>particle polarization </a:t>
            </a:r>
            <a:r>
              <a:rPr lang="en-US" sz="2000" dirty="0" smtClean="0">
                <a:solidFill>
                  <a:schemeClr val="tx1"/>
                </a:solidFill>
              </a:rPr>
              <a:t>is </a:t>
            </a:r>
            <a:r>
              <a:rPr lang="en-US" sz="2000" dirty="0">
                <a:solidFill>
                  <a:schemeClr val="tx1"/>
                </a:solidFill>
              </a:rPr>
              <a:t>determined by measuring its momentum and vertical </a:t>
            </a:r>
            <a:r>
              <a:rPr lang="en-US" sz="2000" dirty="0" smtClean="0">
                <a:solidFill>
                  <a:schemeClr val="tx1"/>
                </a:solidFill>
              </a:rPr>
              <a:t>y-coordinate </a:t>
            </a:r>
            <a:r>
              <a:rPr lang="en-US" sz="2000" dirty="0">
                <a:solidFill>
                  <a:schemeClr val="tx1"/>
                </a:solidFill>
              </a:rPr>
              <a:t>by </a:t>
            </a:r>
            <a:r>
              <a:rPr lang="en-US" sz="2000" dirty="0" smtClean="0">
                <a:solidFill>
                  <a:schemeClr val="tx1"/>
                </a:solidFill>
              </a:rPr>
              <a:t>“polarization </a:t>
            </a:r>
            <a:r>
              <a:rPr lang="en-US" sz="2000" dirty="0" err="1" smtClean="0">
                <a:solidFill>
                  <a:schemeClr val="tx1"/>
                </a:solidFill>
              </a:rPr>
              <a:t>hodoscopes</a:t>
            </a:r>
            <a:r>
              <a:rPr lang="en-US" sz="2000" dirty="0" smtClean="0">
                <a:solidFill>
                  <a:schemeClr val="tx1"/>
                </a:solidFill>
              </a:rPr>
              <a:t>” POL1-POL3.</a:t>
            </a:r>
            <a:r>
              <a:rPr lang="ru-RU" sz="2000" dirty="0" smtClean="0">
                <a:solidFill>
                  <a:schemeClr val="tx1"/>
                </a:solidFill>
              </a:rPr>
              <a:t> </a:t>
            </a:r>
            <a:r>
              <a:rPr lang="en-US" sz="2000" i="1" dirty="0">
                <a:solidFill>
                  <a:schemeClr val="tx1"/>
                </a:solidFill>
              </a:rPr>
              <a:t>S</a:t>
            </a:r>
            <a:r>
              <a:rPr lang="ru-RU" sz="2000" i="1" dirty="0">
                <a:solidFill>
                  <a:schemeClr val="tx1"/>
                </a:solidFill>
              </a:rPr>
              <a:t>1-</a:t>
            </a:r>
            <a:r>
              <a:rPr lang="en-US" sz="2000" i="1" dirty="0">
                <a:solidFill>
                  <a:schemeClr val="tx1"/>
                </a:solidFill>
              </a:rPr>
              <a:t>S</a:t>
            </a:r>
            <a:r>
              <a:rPr lang="ru-RU" sz="2000" i="1" dirty="0">
                <a:solidFill>
                  <a:schemeClr val="tx1"/>
                </a:solidFill>
              </a:rPr>
              <a:t>4</a:t>
            </a:r>
            <a:r>
              <a:rPr lang="ru-RU" sz="2000" dirty="0">
                <a:solidFill>
                  <a:schemeClr val="tx1"/>
                </a:solidFill>
              </a:rPr>
              <a:t> – </a:t>
            </a:r>
            <a:r>
              <a:rPr lang="en-US" sz="2000" dirty="0" smtClean="0">
                <a:solidFill>
                  <a:schemeClr val="tx1"/>
                </a:solidFill>
              </a:rPr>
              <a:t>scintillation counters of full flow.</a:t>
            </a:r>
            <a:r>
              <a:rPr lang="ru-RU" sz="2000" dirty="0" smtClean="0">
                <a:solidFill>
                  <a:schemeClr val="tx1"/>
                </a:solidFill>
              </a:rPr>
              <a:t> </a:t>
            </a:r>
            <a:r>
              <a:rPr lang="en-US" sz="2000" dirty="0">
                <a:solidFill>
                  <a:schemeClr val="tx1"/>
                </a:solidFill>
              </a:rPr>
              <a:t>The intermediate vertical focus for the central </a:t>
            </a:r>
            <a:r>
              <a:rPr lang="en-US" sz="2000" dirty="0" smtClean="0">
                <a:solidFill>
                  <a:schemeClr val="tx1"/>
                </a:solidFill>
              </a:rPr>
              <a:t>momentum  </a:t>
            </a:r>
            <a:r>
              <a:rPr lang="en-US" sz="2000" dirty="0">
                <a:solidFill>
                  <a:schemeClr val="tx1"/>
                </a:solidFill>
              </a:rPr>
              <a:t>is in the plane of the </a:t>
            </a:r>
            <a:r>
              <a:rPr lang="en-US" sz="2000" dirty="0" err="1">
                <a:solidFill>
                  <a:schemeClr val="tx1"/>
                </a:solidFill>
              </a:rPr>
              <a:t>hodoscope</a:t>
            </a:r>
            <a:r>
              <a:rPr lang="en-US" sz="2000" dirty="0">
                <a:solidFill>
                  <a:schemeClr val="tx1"/>
                </a:solidFill>
              </a:rPr>
              <a:t> </a:t>
            </a:r>
            <a:r>
              <a:rPr lang="en-US" sz="2000" dirty="0" smtClean="0">
                <a:solidFill>
                  <a:schemeClr val="tx1"/>
                </a:solidFill>
              </a:rPr>
              <a:t>POL2.</a:t>
            </a:r>
            <a:r>
              <a:rPr lang="en-US" sz="2000" dirty="0" smtClean="0"/>
              <a:t>. </a:t>
            </a:r>
            <a:endParaRPr lang="ru-RU" sz="2000" dirty="0">
              <a:solidFill>
                <a:schemeClr val="tx1"/>
              </a:solidFill>
            </a:endParaRPr>
          </a:p>
        </p:txBody>
      </p:sp>
    </p:spTree>
    <p:extLst>
      <p:ext uri="{BB962C8B-B14F-4D97-AF65-F5344CB8AC3E}">
        <p14:creationId xmlns:p14="http://schemas.microsoft.com/office/powerpoint/2010/main" val="4287058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Snake magnets  </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32</a:t>
            </a:fld>
            <a:endParaRPr lang="ru-RU" altLang="ru-RU" dirty="0" smtClean="0"/>
          </a:p>
        </p:txBody>
      </p:sp>
      <p:pic>
        <p:nvPicPr>
          <p:cNvPr id="8" name="Рисунок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4968552" cy="2520280"/>
          </a:xfrm>
          <a:prstGeom prst="rect">
            <a:avLst/>
          </a:prstGeom>
          <a:noFill/>
        </p:spPr>
      </p:pic>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42454"/>
            <a:ext cx="4032448" cy="1914525"/>
          </a:xfrm>
          <a:prstGeom prst="rect">
            <a:avLst/>
          </a:prstGeom>
          <a:noFill/>
        </p:spPr>
      </p:pic>
      <p:pic>
        <p:nvPicPr>
          <p:cNvPr id="10" name="Рисунок 9"/>
          <p:cNvPicPr/>
          <p:nvPr/>
        </p:nvPicPr>
        <p:blipFill>
          <a:blip r:embed="rId4" cstate="print"/>
          <a:stretch>
            <a:fillRect/>
          </a:stretch>
        </p:blipFill>
        <p:spPr>
          <a:xfrm>
            <a:off x="4644008" y="3442453"/>
            <a:ext cx="4043283" cy="1914525"/>
          </a:xfrm>
          <a:prstGeom prst="rect">
            <a:avLst/>
          </a:prstGeom>
        </p:spPr>
      </p:pic>
      <p:sp>
        <p:nvSpPr>
          <p:cNvPr id="6" name="TextBox 5"/>
          <p:cNvSpPr txBox="1"/>
          <p:nvPr/>
        </p:nvSpPr>
        <p:spPr>
          <a:xfrm>
            <a:off x="5652120" y="1196752"/>
            <a:ext cx="3132348" cy="1273618"/>
          </a:xfrm>
          <a:prstGeom prst="rect">
            <a:avLst/>
          </a:prstGeom>
          <a:noFill/>
        </p:spPr>
        <p:txBody>
          <a:bodyPr wrap="square" rtlCol="0">
            <a:spAutoFit/>
          </a:bodyPr>
          <a:lstStyle/>
          <a:p>
            <a:pPr algn="just"/>
            <a:r>
              <a:rPr lang="en-US" sz="2800" dirty="0">
                <a:solidFill>
                  <a:schemeClr val="tx1"/>
                </a:solidFill>
                <a:latin typeface="Arial Black" panose="020B0A04020102020204" pitchFamily="34" charset="0"/>
              </a:rPr>
              <a:t>←</a:t>
            </a:r>
            <a:r>
              <a:rPr lang="en-US" sz="2400" b="1" dirty="0">
                <a:solidFill>
                  <a:schemeClr val="tx1"/>
                </a:solidFill>
              </a:rPr>
              <a:t> </a:t>
            </a:r>
            <a:r>
              <a:rPr lang="en-US" sz="2400" b="1" dirty="0" smtClean="0">
                <a:solidFill>
                  <a:schemeClr val="tx1"/>
                </a:solidFill>
              </a:rPr>
              <a:t>Design of a yoke and a coil of one helical magnet</a:t>
            </a:r>
            <a:endParaRPr lang="ru-RU" sz="2400" b="1" dirty="0">
              <a:solidFill>
                <a:schemeClr val="tx1"/>
              </a:solidFill>
            </a:endParaRPr>
          </a:p>
        </p:txBody>
      </p:sp>
      <p:sp>
        <p:nvSpPr>
          <p:cNvPr id="11" name="TextBox 10"/>
          <p:cNvSpPr txBox="1"/>
          <p:nvPr/>
        </p:nvSpPr>
        <p:spPr>
          <a:xfrm>
            <a:off x="179512" y="5445224"/>
            <a:ext cx="8712968" cy="838435"/>
          </a:xfrm>
          <a:prstGeom prst="rect">
            <a:avLst/>
          </a:prstGeom>
          <a:noFill/>
        </p:spPr>
        <p:txBody>
          <a:bodyPr wrap="square" rtlCol="0">
            <a:spAutoFit/>
          </a:bodyPr>
          <a:lstStyle/>
          <a:p>
            <a:r>
              <a:rPr lang="en-US" sz="2400" b="1" dirty="0">
                <a:solidFill>
                  <a:schemeClr val="tx1"/>
                </a:solidFill>
              </a:rPr>
              <a:t>The magnetic field of </a:t>
            </a:r>
            <a:r>
              <a:rPr lang="en-US" sz="2400" b="1" dirty="0">
                <a:solidFill>
                  <a:srgbClr val="FF0000"/>
                </a:solidFill>
              </a:rPr>
              <a:t>two </a:t>
            </a:r>
            <a:r>
              <a:rPr lang="en-US" sz="2400" b="1" dirty="0" smtClean="0">
                <a:solidFill>
                  <a:srgbClr val="FF0000"/>
                </a:solidFill>
              </a:rPr>
              <a:t>helical </a:t>
            </a:r>
            <a:r>
              <a:rPr lang="en-US" sz="2400" b="1" dirty="0">
                <a:solidFill>
                  <a:srgbClr val="FF0000"/>
                </a:solidFill>
              </a:rPr>
              <a:t>magnets</a:t>
            </a:r>
            <a:r>
              <a:rPr lang="en-US" sz="2400" b="1" dirty="0">
                <a:solidFill>
                  <a:schemeClr val="tx1"/>
                </a:solidFill>
              </a:rPr>
              <a:t> and the trajectory of particles inside the </a:t>
            </a:r>
            <a:r>
              <a:rPr lang="en-US" sz="2400" b="1" dirty="0" smtClean="0">
                <a:solidFill>
                  <a:schemeClr val="tx1"/>
                </a:solidFill>
              </a:rPr>
              <a:t>snake </a:t>
            </a:r>
            <a:r>
              <a:rPr lang="en-US" sz="2400" dirty="0" smtClean="0">
                <a:solidFill>
                  <a:schemeClr val="tx1"/>
                </a:solidFill>
              </a:rPr>
              <a:t>(</a:t>
            </a:r>
            <a:r>
              <a:rPr lang="en-US" sz="2400" i="1" dirty="0" smtClean="0">
                <a:solidFill>
                  <a:schemeClr val="tx1"/>
                </a:solidFill>
              </a:rPr>
              <a:t>unit matrix</a:t>
            </a:r>
            <a:r>
              <a:rPr lang="en-US" sz="2400" dirty="0" smtClean="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3064762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Polarized beam parameters</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33</a:t>
            </a:fld>
            <a:endParaRPr lang="ru-RU" altLang="ru-RU" dirty="0" smtClean="0"/>
          </a:p>
        </p:txBody>
      </p:sp>
      <p:sp>
        <p:nvSpPr>
          <p:cNvPr id="3" name="Объект 2"/>
          <p:cNvSpPr>
            <a:spLocks noGrp="1"/>
          </p:cNvSpPr>
          <p:nvPr>
            <p:ph idx="1"/>
          </p:nvPr>
        </p:nvSpPr>
        <p:spPr>
          <a:xfrm>
            <a:off x="179512" y="764704"/>
            <a:ext cx="8604956" cy="5400600"/>
          </a:xfrm>
        </p:spPr>
        <p:txBody>
          <a:bodyPr/>
          <a:lstStyle/>
          <a:p>
            <a:r>
              <a:rPr lang="en-US" dirty="0" smtClean="0"/>
              <a:t>  </a:t>
            </a:r>
            <a:endParaRPr lang="en-US" dirty="0"/>
          </a:p>
          <a:p>
            <a:endParaRPr lang="en-US" dirty="0" smtClean="0"/>
          </a:p>
          <a:p>
            <a:r>
              <a:rPr lang="en-US" dirty="0" smtClean="0"/>
              <a:t> </a:t>
            </a:r>
          </a:p>
          <a:p>
            <a:endParaRPr lang="en-US" dirty="0"/>
          </a:p>
          <a:p>
            <a:endParaRPr lang="en-US" dirty="0" smtClean="0"/>
          </a:p>
          <a:p>
            <a:endParaRPr lang="en-US" dirty="0" smtClean="0"/>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813690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504" y="4293096"/>
            <a:ext cx="8928992" cy="1915589"/>
          </a:xfrm>
          <a:prstGeom prst="rect">
            <a:avLst/>
          </a:prstGeom>
          <a:noFill/>
        </p:spPr>
        <p:txBody>
          <a:bodyPr wrap="square" rtlCol="0">
            <a:spAutoFit/>
          </a:bodyPr>
          <a:lstStyle/>
          <a:p>
            <a:pPr algn="just"/>
            <a:r>
              <a:rPr lang="en-US" sz="2200" dirty="0">
                <a:solidFill>
                  <a:schemeClr val="tx1"/>
                </a:solidFill>
              </a:rPr>
              <a:t>The intensity of polarized proton (left frame) and antiproton (right frame) </a:t>
            </a:r>
            <a:r>
              <a:rPr lang="en-US" sz="2200" dirty="0" smtClean="0">
                <a:solidFill>
                  <a:schemeClr val="tx1"/>
                </a:solidFill>
              </a:rPr>
              <a:t>beams, </a:t>
            </a:r>
            <a:r>
              <a:rPr lang="en-US" sz="2200" dirty="0">
                <a:solidFill>
                  <a:schemeClr val="tx1"/>
                </a:solidFill>
              </a:rPr>
              <a:t>with </a:t>
            </a:r>
            <a:r>
              <a:rPr lang="en-US" sz="2200" dirty="0" smtClean="0">
                <a:solidFill>
                  <a:schemeClr val="tx1"/>
                </a:solidFill>
              </a:rPr>
              <a:t>the maximum </a:t>
            </a:r>
            <a:r>
              <a:rPr lang="el-GR" sz="2200" dirty="0" smtClean="0">
                <a:solidFill>
                  <a:schemeClr val="tx1"/>
                </a:solidFill>
              </a:rPr>
              <a:t>Δ</a:t>
            </a:r>
            <a:r>
              <a:rPr lang="en-US" sz="2200" dirty="0" smtClean="0">
                <a:solidFill>
                  <a:schemeClr val="tx1"/>
                </a:solidFill>
              </a:rPr>
              <a:t>p/p, </a:t>
            </a:r>
            <a:r>
              <a:rPr lang="en-US" sz="2200" dirty="0">
                <a:solidFill>
                  <a:schemeClr val="tx1"/>
                </a:solidFill>
              </a:rPr>
              <a:t>per </a:t>
            </a:r>
            <a:r>
              <a:rPr lang="en-US" sz="2400" dirty="0">
                <a:solidFill>
                  <a:schemeClr val="tx1"/>
                </a:solidFill>
              </a:rPr>
              <a:t>10</a:t>
            </a:r>
            <a:r>
              <a:rPr lang="en-US" sz="2400" baseline="30000" dirty="0">
                <a:solidFill>
                  <a:schemeClr val="tx1"/>
                </a:solidFill>
              </a:rPr>
              <a:t>13</a:t>
            </a:r>
            <a:r>
              <a:rPr lang="en-US" sz="2400" baseline="30000" dirty="0"/>
              <a:t> </a:t>
            </a:r>
            <a:r>
              <a:rPr lang="en-US" sz="2200" dirty="0" smtClean="0">
                <a:solidFill>
                  <a:schemeClr val="tx1"/>
                </a:solidFill>
              </a:rPr>
              <a:t>of </a:t>
            </a:r>
            <a:r>
              <a:rPr lang="en-US" sz="2200" dirty="0">
                <a:solidFill>
                  <a:schemeClr val="tx1"/>
                </a:solidFill>
              </a:rPr>
              <a:t>60 GeV primary protons (pp), along with the estimated </a:t>
            </a:r>
            <a:r>
              <a:rPr lang="el-GR" sz="2200" dirty="0" smtClean="0">
                <a:solidFill>
                  <a:schemeClr val="tx1"/>
                </a:solidFill>
              </a:rPr>
              <a:t>π</a:t>
            </a:r>
            <a:r>
              <a:rPr lang="en-US" sz="2200" dirty="0" smtClean="0">
                <a:solidFill>
                  <a:schemeClr val="tx1"/>
                </a:solidFill>
              </a:rPr>
              <a:t>-meson backgrounds from </a:t>
            </a:r>
            <a:r>
              <a:rPr lang="en-US" sz="2400" dirty="0">
                <a:solidFill>
                  <a:schemeClr val="tx1"/>
                </a:solidFill>
              </a:rPr>
              <a:t>K</a:t>
            </a:r>
            <a:r>
              <a:rPr lang="en-US" sz="2400" baseline="-25000" dirty="0">
                <a:solidFill>
                  <a:schemeClr val="tx1"/>
                </a:solidFill>
              </a:rPr>
              <a:t>S</a:t>
            </a:r>
            <a:r>
              <a:rPr lang="en-US" sz="2400" baseline="30000" dirty="0">
                <a:solidFill>
                  <a:schemeClr val="tx1"/>
                </a:solidFill>
              </a:rPr>
              <a:t>0</a:t>
            </a:r>
            <a:r>
              <a:rPr lang="en-US" sz="2400" dirty="0">
                <a:solidFill>
                  <a:schemeClr val="tx1"/>
                </a:solidFill>
              </a:rPr>
              <a:t> → π</a:t>
            </a:r>
            <a:r>
              <a:rPr lang="en-US" sz="2400" baseline="30000" dirty="0">
                <a:solidFill>
                  <a:schemeClr val="tx1"/>
                </a:solidFill>
              </a:rPr>
              <a:t>+</a:t>
            </a:r>
            <a:r>
              <a:rPr lang="en-US" sz="2400" dirty="0">
                <a:solidFill>
                  <a:schemeClr val="tx1"/>
                </a:solidFill>
              </a:rPr>
              <a:t> </a:t>
            </a:r>
            <a:r>
              <a:rPr lang="en-US" sz="2400" dirty="0" smtClean="0">
                <a:solidFill>
                  <a:schemeClr val="tx1"/>
                </a:solidFill>
              </a:rPr>
              <a:t>π</a:t>
            </a:r>
            <a:r>
              <a:rPr lang="en-US" sz="2400" baseline="30000" dirty="0" smtClean="0">
                <a:solidFill>
                  <a:schemeClr val="tx1"/>
                </a:solidFill>
              </a:rPr>
              <a:t>-</a:t>
            </a:r>
            <a:r>
              <a:rPr lang="en-US" sz="2400" dirty="0">
                <a:solidFill>
                  <a:schemeClr val="tx1"/>
                </a:solidFill>
              </a:rPr>
              <a:t> </a:t>
            </a:r>
            <a:r>
              <a:rPr lang="en-US" sz="2200" dirty="0" smtClean="0">
                <a:solidFill>
                  <a:schemeClr val="tx1"/>
                </a:solidFill>
              </a:rPr>
              <a:t>decays</a:t>
            </a:r>
            <a:r>
              <a:rPr lang="en-US" sz="2200" dirty="0">
                <a:solidFill>
                  <a:schemeClr val="tx1"/>
                </a:solidFill>
              </a:rPr>
              <a:t>. In the left frame, the dashed line shows the intensity of </a:t>
            </a:r>
            <a:r>
              <a:rPr lang="en-US" sz="2200" dirty="0" smtClean="0">
                <a:solidFill>
                  <a:schemeClr val="tx1"/>
                </a:solidFill>
              </a:rPr>
              <a:t>proton samples </a:t>
            </a:r>
            <a:r>
              <a:rPr lang="en-US" sz="2200" dirty="0">
                <a:solidFill>
                  <a:schemeClr val="tx1"/>
                </a:solidFill>
              </a:rPr>
              <a:t>with the </a:t>
            </a:r>
            <a:r>
              <a:rPr lang="en-US" sz="2200" dirty="0" smtClean="0">
                <a:solidFill>
                  <a:schemeClr val="tx1"/>
                </a:solidFill>
              </a:rPr>
              <a:t>polarization value cut P</a:t>
            </a:r>
            <a:r>
              <a:rPr lang="en-US" sz="2200" baseline="-25000" dirty="0" smtClean="0">
                <a:solidFill>
                  <a:schemeClr val="tx1"/>
                </a:solidFill>
              </a:rPr>
              <a:t>Y</a:t>
            </a:r>
            <a:r>
              <a:rPr lang="en-US" sz="2200" dirty="0" smtClean="0">
                <a:solidFill>
                  <a:schemeClr val="tx1"/>
                </a:solidFill>
              </a:rPr>
              <a:t> </a:t>
            </a:r>
            <a:r>
              <a:rPr lang="en-US" sz="2200" dirty="0">
                <a:solidFill>
                  <a:schemeClr val="tx1"/>
                </a:solidFill>
              </a:rPr>
              <a:t>&gt; 35%.</a:t>
            </a:r>
            <a:endParaRPr lang="ru-RU" sz="2200" dirty="0">
              <a:solidFill>
                <a:schemeClr val="tx1"/>
              </a:solidFill>
            </a:endParaRPr>
          </a:p>
        </p:txBody>
      </p:sp>
    </p:spTree>
    <p:extLst>
      <p:ext uri="{BB962C8B-B14F-4D97-AF65-F5344CB8AC3E}">
        <p14:creationId xmlns:p14="http://schemas.microsoft.com/office/powerpoint/2010/main" val="385097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20650"/>
            <a:ext cx="7764462" cy="788070"/>
          </a:xfrm>
        </p:spPr>
        <p:txBody>
          <a:bodyPr/>
          <a:lstStyle/>
          <a:p>
            <a:r>
              <a:rPr lang="en-US" dirty="0" smtClean="0">
                <a:solidFill>
                  <a:schemeClr val="tx1"/>
                </a:solidFill>
              </a:rPr>
              <a:t>Phase 2 </a:t>
            </a:r>
            <a:r>
              <a:rPr lang="en-US" sz="2000" dirty="0" smtClean="0">
                <a:solidFill>
                  <a:srgbClr val="0070C0"/>
                </a:solidFill>
              </a:rPr>
              <a:t>(</a:t>
            </a:r>
            <a:r>
              <a:rPr lang="en-US" sz="2000" i="1" u="sng" dirty="0" smtClean="0"/>
              <a:t>PHYSICS</a:t>
            </a:r>
            <a:r>
              <a:rPr lang="en-US" sz="2000" dirty="0" smtClean="0">
                <a:solidFill>
                  <a:srgbClr val="0070C0"/>
                </a:solidFill>
              </a:rPr>
              <a:t> since the year of 2022)</a:t>
            </a:r>
            <a:r>
              <a:rPr lang="ru-RU" sz="2000" dirty="0">
                <a:solidFill>
                  <a:srgbClr val="0070C0"/>
                </a:solidFill>
              </a:rPr>
              <a:t/>
            </a:r>
            <a:br>
              <a:rPr lang="ru-RU" sz="2000" dirty="0">
                <a:solidFill>
                  <a:srgbClr val="0070C0"/>
                </a:solidFill>
              </a:rPr>
            </a:br>
            <a:endParaRPr lang="ru-RU" sz="2000"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We’ll start with measuring transverse single-spin asymmetries </a:t>
            </a:r>
            <a:r>
              <a:rPr lang="en-US" b="1" i="1" u="sng" dirty="0" smtClean="0">
                <a:solidFill>
                  <a:srgbClr val="FF0000"/>
                </a:solidFill>
              </a:rPr>
              <a:t>in tens of reactions </a:t>
            </a:r>
            <a:r>
              <a:rPr lang="en-US" sz="2000" dirty="0" smtClean="0"/>
              <a:t>in the </a:t>
            </a:r>
            <a:r>
              <a:rPr lang="en-US" sz="2000" b="1" i="1" u="sng" dirty="0" smtClean="0"/>
              <a:t>polarized antiproton (proton) beam fragmentation region</a:t>
            </a:r>
            <a:r>
              <a:rPr lang="en-US" sz="2000" dirty="0" smtClean="0"/>
              <a:t>. </a:t>
            </a:r>
          </a:p>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r>
              <a:rPr lang="en-US" sz="2000" dirty="0"/>
              <a:t> </a:t>
            </a:r>
            <a:r>
              <a:rPr lang="en-US" sz="2000" dirty="0" smtClean="0"/>
              <a:t>                                    Fig. </a:t>
            </a:r>
            <a:r>
              <a:rPr lang="en-US" sz="2000" b="1" i="1" u="sng" dirty="0" smtClean="0"/>
              <a:t>A</a:t>
            </a:r>
            <a:r>
              <a:rPr lang="en-US" sz="2000" b="1" i="1" u="sng" baseline="-25000" dirty="0" smtClean="0"/>
              <a:t>N</a:t>
            </a:r>
            <a:r>
              <a:rPr lang="ru-RU" sz="2000" b="1" i="1" u="sng" dirty="0" smtClean="0"/>
              <a:t> </a:t>
            </a:r>
            <a:r>
              <a:rPr lang="en-US" sz="2000" b="1" i="1" u="sng" dirty="0" smtClean="0"/>
              <a:t>for reactions </a:t>
            </a:r>
            <a:r>
              <a:rPr lang="ru-RU" sz="2000" b="1" i="1" u="sng" dirty="0" smtClean="0"/>
              <a:t> </a:t>
            </a:r>
            <a:r>
              <a:rPr lang="en-US" sz="2000" b="1" i="1" u="sng" dirty="0"/>
              <a:t>p</a:t>
            </a:r>
            <a:r>
              <a:rPr lang="ru-RU" sz="2000" b="1" i="1" u="sng" baseline="30000" dirty="0"/>
              <a:t>↑</a:t>
            </a:r>
            <a:r>
              <a:rPr lang="en-US" sz="2000" b="1" i="1" u="sng" dirty="0"/>
              <a:t>p</a:t>
            </a:r>
            <a:r>
              <a:rPr lang="ru-RU" sz="2000" b="1" i="1" u="sng" dirty="0"/>
              <a:t>→π</a:t>
            </a:r>
            <a:r>
              <a:rPr lang="ru-RU" sz="2000" b="1" i="1" u="sng" baseline="30000" dirty="0"/>
              <a:t>±  </a:t>
            </a:r>
            <a:r>
              <a:rPr lang="ru-RU" sz="2000" b="1" i="1" u="sng" dirty="0"/>
              <a:t>+</a:t>
            </a:r>
            <a:r>
              <a:rPr lang="en-US" sz="2000" b="1" i="1" u="sng" dirty="0" smtClean="0"/>
              <a:t>X</a:t>
            </a:r>
            <a:r>
              <a:rPr lang="en-US" sz="2000" b="1" i="1" u="sng" dirty="0"/>
              <a:t> </a:t>
            </a:r>
            <a:r>
              <a:rPr lang="en-US" sz="2000" b="1" i="1" u="sng" dirty="0" smtClean="0"/>
              <a:t>at different energies</a:t>
            </a:r>
            <a:r>
              <a:rPr lang="en-US" sz="2000" dirty="0" smtClean="0"/>
              <a:t>.</a:t>
            </a:r>
            <a:r>
              <a:rPr lang="ru-RU" sz="2000" dirty="0" smtClean="0"/>
              <a:t> </a:t>
            </a:r>
            <a:endParaRPr lang="en-US" sz="2000" dirty="0"/>
          </a:p>
          <a:p>
            <a:pPr algn="just"/>
            <a:r>
              <a:rPr lang="en-US" sz="2000" dirty="0" smtClean="0"/>
              <a:t>           </a:t>
            </a:r>
            <a:r>
              <a:rPr lang="en-US" sz="1800" dirty="0" smtClean="0"/>
              <a:t>Experimental </a:t>
            </a:r>
            <a:r>
              <a:rPr lang="en-US" sz="1800" dirty="0"/>
              <a:t>studies at various accelerators </a:t>
            </a:r>
            <a:r>
              <a:rPr lang="en-US" sz="1800" dirty="0" smtClean="0"/>
              <a:t>have </a:t>
            </a:r>
            <a:r>
              <a:rPr lang="en-US" sz="1800" dirty="0"/>
              <a:t>shown that the </a:t>
            </a:r>
            <a:r>
              <a:rPr lang="en-US" sz="1800" dirty="0" smtClean="0"/>
              <a:t>single-spin </a:t>
            </a:r>
            <a:r>
              <a:rPr lang="en-US" sz="1800" dirty="0"/>
              <a:t>asymmetry in </a:t>
            </a:r>
            <a:r>
              <a:rPr lang="en-US" sz="1800" b="1" i="1" dirty="0">
                <a:solidFill>
                  <a:srgbClr val="0070C0"/>
                </a:solidFill>
              </a:rPr>
              <a:t>inclusive pion production in the </a:t>
            </a:r>
            <a:r>
              <a:rPr lang="en-US" sz="1800" b="1" i="1" dirty="0" smtClean="0">
                <a:solidFill>
                  <a:srgbClr val="0070C0"/>
                </a:solidFill>
              </a:rPr>
              <a:t>fragmentation region of </a:t>
            </a:r>
            <a:r>
              <a:rPr lang="en-US" sz="1800" b="1" i="1" dirty="0">
                <a:solidFill>
                  <a:srgbClr val="0070C0"/>
                </a:solidFill>
              </a:rPr>
              <a:t>a polarized </a:t>
            </a:r>
            <a:r>
              <a:rPr lang="en-US" sz="1800" b="1" i="1" dirty="0" smtClean="0">
                <a:solidFill>
                  <a:srgbClr val="0070C0"/>
                </a:solidFill>
              </a:rPr>
              <a:t>proton</a:t>
            </a:r>
            <a:r>
              <a:rPr lang="en-US" sz="1800" dirty="0" smtClean="0"/>
              <a:t>, </a:t>
            </a:r>
            <a:r>
              <a:rPr lang="en-US" sz="1800" dirty="0"/>
              <a:t>and </a:t>
            </a:r>
            <a:r>
              <a:rPr lang="en-US" sz="1800" b="1" i="1" dirty="0">
                <a:solidFill>
                  <a:srgbClr val="0070C0"/>
                </a:solidFill>
              </a:rPr>
              <a:t>the polarization of </a:t>
            </a:r>
            <a:r>
              <a:rPr lang="el-GR" sz="1800" b="1" i="1" dirty="0" smtClean="0">
                <a:solidFill>
                  <a:srgbClr val="0070C0"/>
                </a:solidFill>
              </a:rPr>
              <a:t>Λ</a:t>
            </a:r>
            <a:r>
              <a:rPr lang="en-US" sz="1800" b="1" i="1" dirty="0" smtClean="0">
                <a:solidFill>
                  <a:srgbClr val="0070C0"/>
                </a:solidFill>
              </a:rPr>
              <a:t>-hyperons </a:t>
            </a:r>
            <a:r>
              <a:rPr lang="en-US" sz="1800" dirty="0"/>
              <a:t>do not decrease with energy growth in a wide energy range in the laboratory system from ~ 10 GeV to 20 </a:t>
            </a:r>
            <a:r>
              <a:rPr lang="en-US" sz="1800" dirty="0" err="1"/>
              <a:t>TeV</a:t>
            </a:r>
            <a:r>
              <a:rPr lang="en-US" sz="1800" dirty="0" smtClean="0"/>
              <a:t>.  </a:t>
            </a:r>
            <a:r>
              <a:rPr lang="en-US" sz="1800" dirty="0"/>
              <a:t>T</a:t>
            </a:r>
            <a:r>
              <a:rPr lang="en-US" sz="1800" dirty="0" smtClean="0"/>
              <a:t>his </a:t>
            </a:r>
            <a:r>
              <a:rPr lang="en-US" sz="1800" dirty="0"/>
              <a:t>observation </a:t>
            </a:r>
            <a:r>
              <a:rPr lang="en-US" sz="1800" dirty="0" smtClean="0"/>
              <a:t>might spread </a:t>
            </a:r>
            <a:r>
              <a:rPr lang="en-US" sz="1800" dirty="0"/>
              <a:t>to a </a:t>
            </a:r>
            <a:r>
              <a:rPr lang="en-US" sz="1800" dirty="0" smtClean="0"/>
              <a:t>big </a:t>
            </a:r>
            <a:r>
              <a:rPr lang="en-US" sz="1800" dirty="0"/>
              <a:t>number of other </a:t>
            </a:r>
            <a:r>
              <a:rPr lang="en-US" sz="1800" dirty="0" smtClean="0"/>
              <a:t>processes. Conclusion: </a:t>
            </a:r>
            <a:r>
              <a:rPr lang="en-US" sz="1800" b="1" i="1" dirty="0" smtClean="0"/>
              <a:t>not </a:t>
            </a:r>
            <a:r>
              <a:rPr lang="en-US" sz="1800" b="1" i="1" dirty="0"/>
              <a:t>only energy is important in polarization </a:t>
            </a:r>
            <a:r>
              <a:rPr lang="en-US" sz="1800" b="1" i="1" dirty="0" smtClean="0"/>
              <a:t>studies </a:t>
            </a:r>
            <a:r>
              <a:rPr lang="en-US" sz="1800" b="1" i="1" dirty="0" smtClean="0">
                <a:solidFill>
                  <a:srgbClr val="FF0000"/>
                </a:solidFill>
              </a:rPr>
              <a:t>- the </a:t>
            </a:r>
            <a:r>
              <a:rPr lang="en-US" sz="1800" b="1" i="1" dirty="0">
                <a:solidFill>
                  <a:srgbClr val="FF0000"/>
                </a:solidFill>
              </a:rPr>
              <a:t>statistical </a:t>
            </a:r>
            <a:r>
              <a:rPr lang="en-US" sz="1800" b="1" i="1" dirty="0" smtClean="0">
                <a:solidFill>
                  <a:srgbClr val="FF0000"/>
                </a:solidFill>
              </a:rPr>
              <a:t>and systematic accuracy of </a:t>
            </a:r>
            <a:r>
              <a:rPr lang="en-US" sz="1800" b="1" i="1" dirty="0">
                <a:solidFill>
                  <a:srgbClr val="FF0000"/>
                </a:solidFill>
              </a:rPr>
              <a:t>the results is critically important.</a:t>
            </a:r>
            <a:r>
              <a:rPr lang="en-US" sz="2000" b="1" i="1" dirty="0" smtClean="0">
                <a:solidFill>
                  <a:srgbClr val="FF0000"/>
                </a:solidFill>
              </a:rPr>
              <a:t>	</a:t>
            </a:r>
            <a:r>
              <a:rPr lang="en-US" b="1" i="1" dirty="0" smtClean="0"/>
              <a:t>	</a:t>
            </a:r>
            <a:endParaRPr lang="ru-RU" b="1" i="1"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34</a:t>
            </a:fld>
            <a:endParaRPr lang="ru-RU" altLang="ru-RU" dirty="0" smtClean="0"/>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8622704" cy="2088232"/>
          </a:xfrm>
          <a:prstGeom prst="rect">
            <a:avLst/>
          </a:prstGeom>
          <a:noFill/>
        </p:spPr>
      </p:pic>
    </p:spTree>
    <p:extLst>
      <p:ext uri="{BB962C8B-B14F-4D97-AF65-F5344CB8AC3E}">
        <p14:creationId xmlns:p14="http://schemas.microsoft.com/office/powerpoint/2010/main" val="2767117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7726114" cy="1584176"/>
          </a:xfrm>
        </p:spPr>
        <p:txBody>
          <a:bodyPr/>
          <a:lstStyle/>
          <a:p>
            <a:r>
              <a:rPr lang="en-US" sz="2000" dirty="0" smtClean="0">
                <a:solidFill>
                  <a:schemeClr val="tx1"/>
                </a:solidFill>
              </a:rPr>
              <a:t>Phase 2   </a:t>
            </a:r>
            <a:r>
              <a:rPr lang="en-US" sz="2000" dirty="0" smtClean="0">
                <a:solidFill>
                  <a:srgbClr val="0070C0"/>
                </a:solidFill>
              </a:rPr>
              <a:t>A-dependence of </a:t>
            </a:r>
            <a:r>
              <a:rPr lang="en-US" sz="2000" i="1" dirty="0"/>
              <a:t>A</a:t>
            </a:r>
            <a:r>
              <a:rPr lang="en-US" sz="2000" i="1" baseline="-25000" dirty="0"/>
              <a:t>N</a:t>
            </a:r>
            <a:r>
              <a:rPr lang="en-US" sz="2000" dirty="0" smtClean="0">
                <a:solidFill>
                  <a:schemeClr val="tx1"/>
                </a:solidFill>
              </a:rPr>
              <a:t>  </a:t>
            </a:r>
            <a:r>
              <a:rPr lang="en-US" sz="2000" dirty="0" smtClean="0">
                <a:solidFill>
                  <a:srgbClr val="0070C0"/>
                </a:solidFill>
              </a:rPr>
              <a:t>for many reactions with polarized antiproton and proton beams</a:t>
            </a:r>
            <a:r>
              <a:rPr lang="ru-RU" sz="2000" dirty="0">
                <a:solidFill>
                  <a:srgbClr val="0070C0"/>
                </a:solidFill>
              </a:rPr>
              <a:t/>
            </a:r>
            <a:br>
              <a:rPr lang="ru-RU" sz="2000" dirty="0">
                <a:solidFill>
                  <a:srgbClr val="0070C0"/>
                </a:solidFill>
              </a:rPr>
            </a:br>
            <a:endParaRPr lang="ru-RU" sz="2000"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35</a:t>
            </a:fld>
            <a:endParaRPr lang="ru-RU" altLang="ru-RU" dirty="0" smtClean="0"/>
          </a:p>
        </p:txBody>
      </p:sp>
      <p:sp>
        <p:nvSpPr>
          <p:cNvPr id="4" name="TextBox 3"/>
          <p:cNvSpPr txBox="1"/>
          <p:nvPr/>
        </p:nvSpPr>
        <p:spPr>
          <a:xfrm>
            <a:off x="107504" y="980728"/>
            <a:ext cx="8856984" cy="5799857"/>
          </a:xfrm>
          <a:prstGeom prst="rect">
            <a:avLst/>
          </a:prstGeom>
          <a:noFill/>
        </p:spPr>
        <p:txBody>
          <a:bodyPr wrap="square" rtlCol="0">
            <a:spAutoFit/>
          </a:bodyPr>
          <a:lstStyle/>
          <a:p>
            <a:pPr algn="just"/>
            <a:r>
              <a:rPr lang="en-US" sz="2200" b="1" u="sng" dirty="0" smtClean="0">
                <a:solidFill>
                  <a:srgbClr val="0070C0"/>
                </a:solidFill>
              </a:rPr>
              <a:t>PHENIX at RHIC</a:t>
            </a:r>
            <a:r>
              <a:rPr lang="en-US" sz="2200" dirty="0" smtClean="0">
                <a:solidFill>
                  <a:schemeClr val="tx1"/>
                </a:solidFill>
              </a:rPr>
              <a:t>: The </a:t>
            </a:r>
            <a:r>
              <a:rPr lang="en-US" sz="2200" dirty="0">
                <a:solidFill>
                  <a:schemeClr val="tx1"/>
                </a:solidFill>
              </a:rPr>
              <a:t>existing theoretical framework that was successful in describing the single-spin asymmetry in </a:t>
            </a:r>
            <a:r>
              <a:rPr lang="en-US" sz="2200" i="1" dirty="0" smtClean="0">
                <a:solidFill>
                  <a:schemeClr val="tx1"/>
                </a:solidFill>
              </a:rPr>
              <a:t>p</a:t>
            </a:r>
            <a:r>
              <a:rPr lang="en-US" sz="2200" i="1" dirty="0" smtClean="0">
                <a:solidFill>
                  <a:schemeClr val="tx1"/>
                </a:solidFill>
                <a:latin typeface="Times New Roman"/>
                <a:cs typeface="Times New Roman"/>
              </a:rPr>
              <a:t>↑</a:t>
            </a:r>
            <a:r>
              <a:rPr lang="en-US" sz="2200" dirty="0" smtClean="0">
                <a:solidFill>
                  <a:schemeClr val="tx1"/>
                </a:solidFill>
              </a:rPr>
              <a:t>+</a:t>
            </a:r>
            <a:r>
              <a:rPr lang="en-US" sz="2200" i="1" dirty="0">
                <a:solidFill>
                  <a:schemeClr val="tx1"/>
                </a:solidFill>
              </a:rPr>
              <a:t>p</a:t>
            </a:r>
            <a:r>
              <a:rPr lang="en-US" sz="2200" dirty="0">
                <a:solidFill>
                  <a:schemeClr val="tx1"/>
                </a:solidFill>
              </a:rPr>
              <a:t> collisions predicts only a moderate atomic-mass-number (</a:t>
            </a:r>
            <a:r>
              <a:rPr lang="en-US" sz="2200" i="1" dirty="0">
                <a:solidFill>
                  <a:schemeClr val="tx1"/>
                </a:solidFill>
              </a:rPr>
              <a:t>A</a:t>
            </a:r>
            <a:r>
              <a:rPr lang="en-US" sz="2200" dirty="0">
                <a:solidFill>
                  <a:schemeClr val="tx1"/>
                </a:solidFill>
              </a:rPr>
              <a:t>) dependence. In contrast, the asymmetries observed at RHIC in </a:t>
            </a:r>
            <a:r>
              <a:rPr lang="en-US" sz="2200" i="1" dirty="0" smtClean="0">
                <a:solidFill>
                  <a:schemeClr val="tx1"/>
                </a:solidFill>
              </a:rPr>
              <a:t>p</a:t>
            </a:r>
            <a:r>
              <a:rPr lang="en-US" sz="2200" i="1" dirty="0" smtClean="0">
                <a:solidFill>
                  <a:schemeClr val="tx1"/>
                </a:solidFill>
                <a:latin typeface="Times New Roman"/>
                <a:cs typeface="Times New Roman"/>
              </a:rPr>
              <a:t>↑</a:t>
            </a:r>
            <a:r>
              <a:rPr lang="en-US" sz="2200" dirty="0" smtClean="0">
                <a:solidFill>
                  <a:schemeClr val="tx1"/>
                </a:solidFill>
              </a:rPr>
              <a:t>+</a:t>
            </a:r>
            <a:r>
              <a:rPr lang="en-US" sz="2200" i="1" dirty="0">
                <a:solidFill>
                  <a:schemeClr val="tx1"/>
                </a:solidFill>
              </a:rPr>
              <a:t>A</a:t>
            </a:r>
            <a:r>
              <a:rPr lang="en-US" sz="2200" dirty="0">
                <a:solidFill>
                  <a:schemeClr val="tx1"/>
                </a:solidFill>
              </a:rPr>
              <a:t> collisions showed a </a:t>
            </a:r>
            <a:r>
              <a:rPr lang="en-US" sz="2200" b="1" i="1" dirty="0">
                <a:solidFill>
                  <a:schemeClr val="tx1"/>
                </a:solidFill>
              </a:rPr>
              <a:t>surprisingly strong A dependence</a:t>
            </a:r>
            <a:r>
              <a:rPr lang="en-US" sz="2200" dirty="0">
                <a:solidFill>
                  <a:schemeClr val="tx1"/>
                </a:solidFill>
              </a:rPr>
              <a:t> in </a:t>
            </a:r>
            <a:r>
              <a:rPr lang="en-US" sz="2200" b="1" i="1" dirty="0">
                <a:solidFill>
                  <a:schemeClr val="tx1"/>
                </a:solidFill>
              </a:rPr>
              <a:t>inclusive forward neutron </a:t>
            </a:r>
            <a:r>
              <a:rPr lang="en-US" sz="2200" dirty="0">
                <a:solidFill>
                  <a:schemeClr val="tx1"/>
                </a:solidFill>
              </a:rPr>
              <a:t>production. The observed asymmetry in </a:t>
            </a:r>
            <a:r>
              <a:rPr lang="en-US" sz="2200" b="1" i="1" dirty="0" smtClean="0">
                <a:solidFill>
                  <a:srgbClr val="0070C0"/>
                </a:solidFill>
              </a:rPr>
              <a:t>p</a:t>
            </a:r>
            <a:r>
              <a:rPr lang="en-US" sz="2200" b="1" i="1" dirty="0" smtClean="0">
                <a:solidFill>
                  <a:srgbClr val="0070C0"/>
                </a:solidFill>
                <a:latin typeface="Times New Roman"/>
                <a:cs typeface="Times New Roman"/>
              </a:rPr>
              <a:t>↑</a:t>
            </a:r>
            <a:r>
              <a:rPr lang="en-US" sz="2200" b="1" i="1" dirty="0" smtClean="0">
                <a:solidFill>
                  <a:srgbClr val="0070C0"/>
                </a:solidFill>
              </a:rPr>
              <a:t>+p</a:t>
            </a:r>
            <a:r>
              <a:rPr lang="en-US" sz="2200" dirty="0" smtClean="0">
                <a:solidFill>
                  <a:schemeClr val="tx1"/>
                </a:solidFill>
              </a:rPr>
              <a:t> </a:t>
            </a:r>
            <a:r>
              <a:rPr lang="en-US" sz="2200" dirty="0">
                <a:solidFill>
                  <a:schemeClr val="tx1"/>
                </a:solidFill>
              </a:rPr>
              <a:t>collisions </a:t>
            </a:r>
            <a:r>
              <a:rPr lang="en-US" sz="2200" dirty="0" smtClean="0">
                <a:solidFill>
                  <a:schemeClr val="tx1"/>
                </a:solidFill>
              </a:rPr>
              <a:t>is </a:t>
            </a:r>
            <a:r>
              <a:rPr lang="en-US" sz="2200" i="1" dirty="0" smtClean="0">
                <a:solidFill>
                  <a:srgbClr val="FF0000"/>
                </a:solidFill>
                <a:latin typeface="Arial Black" panose="020B0A04020102020204" pitchFamily="34" charset="0"/>
              </a:rPr>
              <a:t>-8%</a:t>
            </a:r>
            <a:r>
              <a:rPr lang="en-US" sz="2200" dirty="0" smtClean="0">
                <a:solidFill>
                  <a:srgbClr val="FF0000"/>
                </a:solidFill>
              </a:rPr>
              <a:t>, </a:t>
            </a:r>
            <a:r>
              <a:rPr lang="en-US" sz="2200" dirty="0" smtClean="0">
                <a:solidFill>
                  <a:schemeClr val="tx1"/>
                </a:solidFill>
              </a:rPr>
              <a:t>in </a:t>
            </a:r>
            <a:r>
              <a:rPr lang="en-US" sz="2200" b="1" i="1" dirty="0" smtClean="0">
                <a:solidFill>
                  <a:srgbClr val="0070C0"/>
                </a:solidFill>
              </a:rPr>
              <a:t>p</a:t>
            </a:r>
            <a:r>
              <a:rPr lang="en-US" sz="2200" b="1" i="1" dirty="0" smtClean="0">
                <a:solidFill>
                  <a:srgbClr val="0070C0"/>
                </a:solidFill>
                <a:latin typeface="Times New Roman"/>
                <a:cs typeface="Times New Roman"/>
              </a:rPr>
              <a:t>↑</a:t>
            </a:r>
            <a:r>
              <a:rPr lang="en-US" sz="2200" b="1" i="1" dirty="0" smtClean="0">
                <a:solidFill>
                  <a:srgbClr val="0070C0"/>
                </a:solidFill>
              </a:rPr>
              <a:t>+Al</a:t>
            </a:r>
            <a:r>
              <a:rPr lang="en-US" sz="2200" b="1" dirty="0" smtClean="0">
                <a:solidFill>
                  <a:srgbClr val="0070C0"/>
                </a:solidFill>
              </a:rPr>
              <a:t> </a:t>
            </a:r>
            <a:r>
              <a:rPr lang="en-US" sz="2200" dirty="0">
                <a:solidFill>
                  <a:schemeClr val="tx1"/>
                </a:solidFill>
              </a:rPr>
              <a:t>collisions </a:t>
            </a:r>
            <a:r>
              <a:rPr lang="en-US" sz="2200" dirty="0" smtClean="0">
                <a:solidFill>
                  <a:schemeClr val="tx1"/>
                </a:solidFill>
              </a:rPr>
              <a:t>is </a:t>
            </a:r>
            <a:r>
              <a:rPr lang="en-US" sz="2200" i="1" dirty="0" smtClean="0">
                <a:solidFill>
                  <a:srgbClr val="FF0000"/>
                </a:solidFill>
                <a:latin typeface="Arial Black" panose="020B0A04020102020204" pitchFamily="34" charset="0"/>
              </a:rPr>
              <a:t>-1.5%</a:t>
            </a:r>
            <a:r>
              <a:rPr lang="en-US" sz="2200" dirty="0" smtClean="0">
                <a:solidFill>
                  <a:srgbClr val="FF0000"/>
                </a:solidFill>
                <a:latin typeface="+mn-lt"/>
              </a:rPr>
              <a:t>, </a:t>
            </a:r>
            <a:r>
              <a:rPr lang="en-US" sz="2200" i="1" dirty="0" smtClean="0">
                <a:solidFill>
                  <a:srgbClr val="FF0000"/>
                </a:solidFill>
                <a:latin typeface="Arial Black" panose="020B0A04020102020204" pitchFamily="34" charset="0"/>
              </a:rPr>
              <a:t> </a:t>
            </a:r>
            <a:r>
              <a:rPr lang="en-US" sz="2200" dirty="0" smtClean="0">
                <a:solidFill>
                  <a:schemeClr val="tx1"/>
                </a:solidFill>
              </a:rPr>
              <a:t>while the asymmetry in </a:t>
            </a:r>
            <a:r>
              <a:rPr lang="en-US" sz="2200" b="1" i="1" dirty="0" smtClean="0">
                <a:solidFill>
                  <a:srgbClr val="0070C0"/>
                </a:solidFill>
              </a:rPr>
              <a:t>p</a:t>
            </a:r>
            <a:r>
              <a:rPr lang="en-US" sz="2200" b="1" i="1" dirty="0" smtClean="0">
                <a:solidFill>
                  <a:srgbClr val="0070C0"/>
                </a:solidFill>
                <a:latin typeface="Times New Roman"/>
                <a:cs typeface="Times New Roman"/>
              </a:rPr>
              <a:t>↑</a:t>
            </a:r>
            <a:r>
              <a:rPr lang="en-US" sz="2200" b="1" i="1" dirty="0" smtClean="0">
                <a:solidFill>
                  <a:srgbClr val="0070C0"/>
                </a:solidFill>
              </a:rPr>
              <a:t>+Au </a:t>
            </a:r>
            <a:r>
              <a:rPr lang="en-US" sz="2200" dirty="0" smtClean="0">
                <a:solidFill>
                  <a:schemeClr val="tx1"/>
                </a:solidFill>
              </a:rPr>
              <a:t>collisions is </a:t>
            </a:r>
            <a:r>
              <a:rPr lang="en-US" sz="2200" i="1" dirty="0" smtClean="0">
                <a:solidFill>
                  <a:srgbClr val="FF0000"/>
                </a:solidFill>
                <a:latin typeface="Arial Black" panose="020B0A04020102020204" pitchFamily="34" charset="0"/>
              </a:rPr>
              <a:t>+18%</a:t>
            </a:r>
            <a:r>
              <a:rPr lang="en-US" sz="2200" b="1" i="1" dirty="0" smtClean="0">
                <a:solidFill>
                  <a:srgbClr val="FF0000"/>
                </a:solidFill>
                <a:latin typeface="Arial Black" panose="020B0A04020102020204" pitchFamily="34" charset="0"/>
              </a:rPr>
              <a:t>.</a:t>
            </a:r>
          </a:p>
          <a:p>
            <a:pPr algn="just"/>
            <a:endParaRPr lang="en-US" sz="2200" b="1" i="1" dirty="0" smtClean="0">
              <a:solidFill>
                <a:srgbClr val="FF0000"/>
              </a:solidFill>
            </a:endParaRPr>
          </a:p>
          <a:p>
            <a:pPr algn="just"/>
            <a:r>
              <a:rPr lang="en-US" sz="2200" b="1" i="1" dirty="0" smtClean="0">
                <a:solidFill>
                  <a:srgbClr val="FF0000"/>
                </a:solidFill>
              </a:rPr>
              <a:t>We might start with the measurements of forward transverse single-spin asymmetry  </a:t>
            </a:r>
            <a:r>
              <a:rPr lang="en-US" sz="2000" b="1" i="1" dirty="0" smtClean="0">
                <a:solidFill>
                  <a:srgbClr val="7030A0"/>
                </a:solidFill>
              </a:rPr>
              <a:t>A</a:t>
            </a:r>
            <a:r>
              <a:rPr lang="en-US" sz="2000" b="1" i="1" baseline="-25000" dirty="0" smtClean="0">
                <a:solidFill>
                  <a:srgbClr val="7030A0"/>
                </a:solidFill>
              </a:rPr>
              <a:t>N</a:t>
            </a:r>
            <a:r>
              <a:rPr lang="en-US" sz="2000" b="1" i="1" dirty="0" smtClean="0">
                <a:solidFill>
                  <a:srgbClr val="7030A0"/>
                </a:solidFill>
              </a:rPr>
              <a:t> </a:t>
            </a:r>
            <a:r>
              <a:rPr lang="en-US" sz="2200" b="1" i="1" dirty="0" smtClean="0">
                <a:solidFill>
                  <a:srgbClr val="FF0000"/>
                </a:solidFill>
              </a:rPr>
              <a:t>with the use of  the polarized antiproton and proton beams on  a hydrogen target and then on a </a:t>
            </a:r>
            <a:r>
              <a:rPr lang="en-US" sz="2200" b="1" i="1" dirty="0" err="1" smtClean="0">
                <a:solidFill>
                  <a:srgbClr val="FF0000"/>
                </a:solidFill>
              </a:rPr>
              <a:t>Pb</a:t>
            </a:r>
            <a:r>
              <a:rPr lang="en-US" sz="2200" b="1" i="1" dirty="0" smtClean="0">
                <a:solidFill>
                  <a:srgbClr val="FF0000"/>
                </a:solidFill>
              </a:rPr>
              <a:t>-target.  </a:t>
            </a:r>
            <a:r>
              <a:rPr lang="en-US" sz="2200" i="1" dirty="0">
                <a:solidFill>
                  <a:schemeClr val="tx1"/>
                </a:solidFill>
              </a:rPr>
              <a:t> </a:t>
            </a:r>
            <a:r>
              <a:rPr lang="en-US" sz="2200" i="1" dirty="0" smtClean="0">
                <a:solidFill>
                  <a:schemeClr val="tx1"/>
                </a:solidFill>
              </a:rPr>
              <a:t>If we get “surprisingly strong A-dependence” of </a:t>
            </a:r>
            <a:r>
              <a:rPr lang="en-US" sz="2400" b="1" i="1" dirty="0">
                <a:solidFill>
                  <a:srgbClr val="7030A0"/>
                </a:solidFill>
              </a:rPr>
              <a:t>A</a:t>
            </a:r>
            <a:r>
              <a:rPr lang="en-US" sz="2400" b="1" i="1" baseline="-25000" dirty="0">
                <a:solidFill>
                  <a:srgbClr val="7030A0"/>
                </a:solidFill>
              </a:rPr>
              <a:t>N </a:t>
            </a:r>
            <a:r>
              <a:rPr lang="en-US" sz="2200" i="1" dirty="0" smtClean="0">
                <a:solidFill>
                  <a:schemeClr val="tx1"/>
                </a:solidFill>
              </a:rPr>
              <a:t> (change of sign) for some stable particles or resonances, we can measure A-dependence for them more precisely with miscellaneous nuclear targets between hydrogen and lead.</a:t>
            </a:r>
            <a:endParaRPr lang="en-US" sz="2200" b="1" i="1" dirty="0" smtClean="0">
              <a:solidFill>
                <a:srgbClr val="7030A0"/>
              </a:solidFill>
            </a:endParaRPr>
          </a:p>
          <a:p>
            <a:pPr algn="just"/>
            <a:endParaRPr lang="en-US" sz="2200" b="1" i="1" dirty="0">
              <a:solidFill>
                <a:srgbClr val="FF0000"/>
              </a:solidFill>
            </a:endParaRPr>
          </a:p>
          <a:p>
            <a:pPr algn="just"/>
            <a:endParaRPr lang="ru-RU" sz="2200" b="1" i="1" dirty="0">
              <a:solidFill>
                <a:srgbClr val="FF0000"/>
              </a:solidFill>
            </a:endParaRPr>
          </a:p>
        </p:txBody>
      </p:sp>
    </p:spTree>
    <p:extLst>
      <p:ext uri="{BB962C8B-B14F-4D97-AF65-F5344CB8AC3E}">
        <p14:creationId xmlns:p14="http://schemas.microsoft.com/office/powerpoint/2010/main" val="590942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15416"/>
            <a:ext cx="8208912" cy="1296144"/>
          </a:xfrm>
        </p:spPr>
        <p:txBody>
          <a:bodyPr/>
          <a:lstStyle/>
          <a:p>
            <a:r>
              <a:rPr lang="en-US" sz="2000" dirty="0" smtClean="0">
                <a:solidFill>
                  <a:schemeClr val="tx1"/>
                </a:solidFill>
              </a:rPr>
              <a:t>Phase 2   </a:t>
            </a:r>
            <a:r>
              <a:rPr lang="en-US" sz="2000" dirty="0" smtClean="0">
                <a:solidFill>
                  <a:srgbClr val="0070C0"/>
                </a:solidFill>
              </a:rPr>
              <a:t>A-dependence of </a:t>
            </a:r>
            <a:r>
              <a:rPr lang="en-US" sz="2000" i="1" dirty="0" smtClean="0"/>
              <a:t>A</a:t>
            </a:r>
            <a:r>
              <a:rPr lang="en-US" sz="2000" i="1" baseline="-25000" dirty="0" smtClean="0"/>
              <a:t>N </a:t>
            </a:r>
            <a:r>
              <a:rPr lang="en-US" altLang="ru-RU" sz="2000" dirty="0" smtClean="0">
                <a:solidFill>
                  <a:schemeClr val="tx1"/>
                </a:solidFill>
                <a:latin typeface="Arial" charset="0"/>
                <a:cs typeface="Arial" charset="0"/>
              </a:rPr>
              <a:t> </a:t>
            </a:r>
            <a:r>
              <a:rPr lang="en-US" altLang="ru-RU" sz="2000" b="0" i="1" dirty="0" smtClean="0">
                <a:solidFill>
                  <a:schemeClr val="tx1"/>
                </a:solidFill>
                <a:latin typeface="Arial" charset="0"/>
                <a:cs typeface="Arial" charset="0"/>
              </a:rPr>
              <a:t>in CPQ </a:t>
            </a:r>
            <a:r>
              <a:rPr lang="en-US" altLang="ru-RU" sz="2000" b="0" i="1" dirty="0">
                <a:solidFill>
                  <a:schemeClr val="tx1"/>
                </a:solidFill>
                <a:latin typeface="Arial" charset="0"/>
                <a:cs typeface="Arial" charset="0"/>
              </a:rPr>
              <a:t>model by  V.V. Abramov</a:t>
            </a:r>
            <a:endParaRPr lang="ru-RU" sz="2000" b="0" i="1"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36</a:t>
            </a:fld>
            <a:endParaRPr lang="ru-RU" altLang="ru-RU" dirty="0" smtClean="0"/>
          </a:p>
        </p:txBody>
      </p:sp>
      <p:pic>
        <p:nvPicPr>
          <p:cNvPr id="6" name="Рисунок 5"/>
          <p:cNvPicPr/>
          <p:nvPr/>
        </p:nvPicPr>
        <p:blipFill>
          <a:blip r:embed="rId2" cstate="print"/>
          <a:stretch>
            <a:fillRect/>
          </a:stretch>
        </p:blipFill>
        <p:spPr>
          <a:xfrm>
            <a:off x="323528" y="980728"/>
            <a:ext cx="4032448" cy="4392488"/>
          </a:xfrm>
          <a:prstGeom prst="rect">
            <a:avLst/>
          </a:prstGeom>
        </p:spPr>
      </p:pic>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80728"/>
            <a:ext cx="4158208" cy="4392488"/>
          </a:xfrm>
          <a:prstGeom prst="rect">
            <a:avLst/>
          </a:prstGeom>
          <a:noFill/>
        </p:spPr>
      </p:pic>
      <p:sp>
        <p:nvSpPr>
          <p:cNvPr id="11" name="TextBox 10"/>
          <p:cNvSpPr txBox="1"/>
          <p:nvPr/>
        </p:nvSpPr>
        <p:spPr>
          <a:xfrm>
            <a:off x="-3787" y="5606561"/>
            <a:ext cx="9036496" cy="403187"/>
          </a:xfrm>
          <a:prstGeom prst="rect">
            <a:avLst/>
          </a:prstGeom>
          <a:noFill/>
        </p:spPr>
        <p:txBody>
          <a:bodyPr wrap="square" rtlCol="0">
            <a:spAutoFit/>
          </a:bodyPr>
          <a:lstStyle/>
          <a:p>
            <a:r>
              <a:rPr lang="en-US" sz="2000" dirty="0" smtClean="0">
                <a:solidFill>
                  <a:schemeClr val="tx1"/>
                </a:solidFill>
              </a:rPr>
              <a:t>Predictions of </a:t>
            </a:r>
            <a:r>
              <a:rPr lang="en-US" sz="2000" b="1" i="1" dirty="0">
                <a:solidFill>
                  <a:srgbClr val="FF0000"/>
                </a:solidFill>
              </a:rPr>
              <a:t>A</a:t>
            </a:r>
            <a:r>
              <a:rPr lang="en-US" sz="2000" b="1" i="1" baseline="-25000" dirty="0">
                <a:solidFill>
                  <a:srgbClr val="FF0000"/>
                </a:solidFill>
              </a:rPr>
              <a:t>N</a:t>
            </a:r>
            <a:r>
              <a:rPr lang="en-US" sz="2000" dirty="0" smtClean="0">
                <a:solidFill>
                  <a:schemeClr val="tx1"/>
                </a:solidFill>
              </a:rPr>
              <a:t> in the frame of the </a:t>
            </a:r>
            <a:r>
              <a:rPr lang="en-US" sz="2000" dirty="0" err="1" smtClean="0">
                <a:solidFill>
                  <a:schemeClr val="tx1"/>
                </a:solidFill>
              </a:rPr>
              <a:t>Chromomagnetic</a:t>
            </a:r>
            <a:r>
              <a:rPr lang="en-US" sz="2000" dirty="0" smtClean="0">
                <a:solidFill>
                  <a:schemeClr val="tx1"/>
                </a:solidFill>
              </a:rPr>
              <a:t> Polarization of Quarks model</a:t>
            </a:r>
            <a:endParaRPr lang="ru-RU" sz="2000" dirty="0">
              <a:solidFill>
                <a:schemeClr val="tx1"/>
              </a:solidFill>
            </a:endParaRPr>
          </a:p>
        </p:txBody>
      </p:sp>
    </p:spTree>
    <p:extLst>
      <p:ext uri="{BB962C8B-B14F-4D97-AF65-F5344CB8AC3E}">
        <p14:creationId xmlns:p14="http://schemas.microsoft.com/office/powerpoint/2010/main" val="3153484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20650"/>
            <a:ext cx="7764462" cy="572046"/>
          </a:xfrm>
        </p:spPr>
        <p:txBody>
          <a:bodyPr/>
          <a:lstStyle/>
          <a:p>
            <a:r>
              <a:rPr lang="en-US" dirty="0" smtClean="0">
                <a:solidFill>
                  <a:schemeClr val="tx1"/>
                </a:solidFill>
              </a:rPr>
              <a:t>Phase 2 – </a:t>
            </a:r>
            <a:r>
              <a:rPr lang="en-US" dirty="0" smtClean="0">
                <a:solidFill>
                  <a:srgbClr val="0070C0"/>
                </a:solidFill>
              </a:rPr>
              <a:t>Gluon polarization </a:t>
            </a:r>
            <a:endParaRPr lang="ru-RU" sz="2000"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37</a:t>
            </a:fld>
            <a:endParaRPr lang="ru-RU" altLang="ru-RU" dirty="0" smtClean="0"/>
          </a:p>
        </p:txBody>
      </p:sp>
      <p:pic>
        <p:nvPicPr>
          <p:cNvPr id="7" name="Рисунок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2132856"/>
            <a:ext cx="5184575" cy="4032448"/>
          </a:xfrm>
          <a:prstGeom prst="rect">
            <a:avLst/>
          </a:prstGeom>
          <a:noFill/>
        </p:spPr>
      </p:pic>
      <p:sp>
        <p:nvSpPr>
          <p:cNvPr id="4" name="TextBox 3"/>
          <p:cNvSpPr txBox="1"/>
          <p:nvPr/>
        </p:nvSpPr>
        <p:spPr>
          <a:xfrm>
            <a:off x="107504" y="692696"/>
            <a:ext cx="9036496" cy="1397947"/>
          </a:xfrm>
          <a:prstGeom prst="rect">
            <a:avLst/>
          </a:prstGeom>
          <a:noFill/>
        </p:spPr>
        <p:txBody>
          <a:bodyPr wrap="square" rtlCol="0">
            <a:spAutoFit/>
          </a:bodyPr>
          <a:lstStyle/>
          <a:p>
            <a:pPr algn="just"/>
            <a:r>
              <a:rPr lang="en-US" sz="2000" dirty="0" smtClean="0">
                <a:solidFill>
                  <a:schemeClr val="tx1"/>
                </a:solidFill>
              </a:rPr>
              <a:t>In the COMPASS experiment at CERN, </a:t>
            </a:r>
            <a:r>
              <a:rPr lang="en-US" sz="2000" dirty="0">
                <a:solidFill>
                  <a:schemeClr val="tx1"/>
                </a:solidFill>
              </a:rPr>
              <a:t>a</a:t>
            </a:r>
            <a:r>
              <a:rPr lang="en-US" sz="2000" dirty="0" smtClean="0">
                <a:solidFill>
                  <a:schemeClr val="tx1"/>
                </a:solidFill>
              </a:rPr>
              <a:t>s a result of the DIS global fit of the existing data, </a:t>
            </a:r>
            <a:r>
              <a:rPr lang="en-US" sz="2000" dirty="0">
                <a:solidFill>
                  <a:schemeClr val="tx1"/>
                </a:solidFill>
              </a:rPr>
              <a:t>an indication was obtained that the contribution of gluons to the proton </a:t>
            </a:r>
            <a:r>
              <a:rPr lang="en-US" sz="2000" dirty="0" smtClean="0">
                <a:solidFill>
                  <a:schemeClr val="tx1"/>
                </a:solidFill>
              </a:rPr>
              <a:t>spin (gluon polarization)  </a:t>
            </a:r>
            <a:r>
              <a:rPr lang="en-US" sz="2000" dirty="0">
                <a:solidFill>
                  <a:schemeClr val="tx1"/>
                </a:solidFill>
              </a:rPr>
              <a:t>is </a:t>
            </a:r>
            <a:r>
              <a:rPr lang="en-US" sz="2000" dirty="0" smtClean="0">
                <a:solidFill>
                  <a:schemeClr val="tx1"/>
                </a:solidFill>
              </a:rPr>
              <a:t>significant at </a:t>
            </a:r>
            <a:r>
              <a:rPr lang="de-DE" sz="2000" dirty="0" err="1" smtClean="0">
                <a:solidFill>
                  <a:schemeClr val="tx1"/>
                </a:solidFill>
              </a:rPr>
              <a:t>x</a:t>
            </a:r>
            <a:r>
              <a:rPr lang="de-DE" sz="2000" baseline="-25000" dirty="0" err="1" smtClean="0">
                <a:solidFill>
                  <a:schemeClr val="tx1"/>
                </a:solidFill>
              </a:rPr>
              <a:t>B</a:t>
            </a:r>
            <a:r>
              <a:rPr lang="de-DE" sz="2000" dirty="0" smtClean="0">
                <a:solidFill>
                  <a:schemeClr val="tx1"/>
                </a:solidFill>
              </a:rPr>
              <a:t> </a:t>
            </a:r>
            <a:r>
              <a:rPr lang="en-US" sz="2000" dirty="0" smtClean="0">
                <a:solidFill>
                  <a:schemeClr val="tx1"/>
                </a:solidFill>
              </a:rPr>
              <a:t>near</a:t>
            </a:r>
            <a:r>
              <a:rPr lang="ru-RU" sz="2000" dirty="0" smtClean="0">
                <a:solidFill>
                  <a:schemeClr val="tx1"/>
                </a:solidFill>
              </a:rPr>
              <a:t> </a:t>
            </a:r>
            <a:r>
              <a:rPr lang="ru-RU" sz="2200" b="1" i="1" dirty="0" smtClean="0">
                <a:solidFill>
                  <a:srgbClr val="FF0000"/>
                </a:solidFill>
              </a:rPr>
              <a:t>0.3</a:t>
            </a:r>
            <a:r>
              <a:rPr lang="ru-RU" sz="2200" dirty="0" smtClean="0">
                <a:solidFill>
                  <a:schemeClr val="tx1"/>
                </a:solidFill>
              </a:rPr>
              <a:t>. </a:t>
            </a:r>
            <a:r>
              <a:rPr lang="en-US" sz="2200" b="1" i="1" dirty="0" smtClean="0">
                <a:solidFill>
                  <a:schemeClr val="tx1"/>
                </a:solidFill>
              </a:rPr>
              <a:t>This is the most effective region in SPASCHARM</a:t>
            </a:r>
            <a:r>
              <a:rPr lang="en-US" sz="2000" b="1" i="1" dirty="0" smtClean="0">
                <a:solidFill>
                  <a:schemeClr val="tx1"/>
                </a:solidFill>
              </a:rPr>
              <a:t> </a:t>
            </a:r>
            <a:r>
              <a:rPr lang="en-US" sz="2200" b="1" i="1" dirty="0" smtClean="0">
                <a:solidFill>
                  <a:schemeClr val="tx1"/>
                </a:solidFill>
              </a:rPr>
              <a:t>from “the geometry and the detection point of view” !!</a:t>
            </a:r>
            <a:endParaRPr lang="ru-RU" sz="2200" b="1" i="1" dirty="0">
              <a:solidFill>
                <a:schemeClr val="tx1"/>
              </a:solidFill>
            </a:endParaRPr>
          </a:p>
        </p:txBody>
      </p:sp>
      <p:sp>
        <p:nvSpPr>
          <p:cNvPr id="8" name="TextBox 7"/>
          <p:cNvSpPr txBox="1"/>
          <p:nvPr/>
        </p:nvSpPr>
        <p:spPr>
          <a:xfrm>
            <a:off x="5148064" y="2152839"/>
            <a:ext cx="3995936" cy="4317079"/>
          </a:xfrm>
          <a:prstGeom prst="rect">
            <a:avLst/>
          </a:prstGeom>
          <a:noFill/>
        </p:spPr>
        <p:txBody>
          <a:bodyPr wrap="square" rtlCol="0">
            <a:spAutoFit/>
          </a:bodyPr>
          <a:lstStyle/>
          <a:p>
            <a:r>
              <a:rPr lang="en-US" sz="2200" i="1" dirty="0" smtClean="0">
                <a:solidFill>
                  <a:schemeClr val="tx1"/>
                </a:solidFill>
              </a:rPr>
              <a:t>By measuring </a:t>
            </a:r>
            <a:r>
              <a:rPr lang="en-US" sz="2400" i="1" dirty="0">
                <a:solidFill>
                  <a:schemeClr val="tx1"/>
                </a:solidFill>
              </a:rPr>
              <a:t>longitudinal double-spin </a:t>
            </a:r>
            <a:r>
              <a:rPr lang="en-US" sz="2400" i="1" dirty="0" smtClean="0">
                <a:solidFill>
                  <a:schemeClr val="tx1"/>
                </a:solidFill>
              </a:rPr>
              <a:t>asymmetry </a:t>
            </a:r>
            <a:r>
              <a:rPr lang="en-US" sz="2200" b="1" i="1" dirty="0" smtClean="0">
                <a:solidFill>
                  <a:srgbClr val="FF0000"/>
                </a:solidFill>
              </a:rPr>
              <a:t>A</a:t>
            </a:r>
            <a:r>
              <a:rPr lang="en-US" sz="2200" b="1" i="1" baseline="-25000" dirty="0" smtClean="0">
                <a:solidFill>
                  <a:srgbClr val="FF0000"/>
                </a:solidFill>
              </a:rPr>
              <a:t>LL </a:t>
            </a:r>
            <a:r>
              <a:rPr lang="en-US" sz="2200" i="1" dirty="0" smtClean="0">
                <a:solidFill>
                  <a:schemeClr val="tx1"/>
                </a:solidFill>
              </a:rPr>
              <a:t>in the process</a:t>
            </a:r>
          </a:p>
          <a:p>
            <a:r>
              <a:rPr lang="en-US" sz="2400" b="1" i="1" dirty="0">
                <a:solidFill>
                  <a:srgbClr val="FF0000"/>
                </a:solidFill>
              </a:rPr>
              <a:t>p</a:t>
            </a:r>
            <a:r>
              <a:rPr lang="en-US" sz="2400" b="1" i="1" baseline="-25000" dirty="0">
                <a:solidFill>
                  <a:srgbClr val="FF0000"/>
                </a:solidFill>
              </a:rPr>
              <a:t>↑ + </a:t>
            </a:r>
            <a:r>
              <a:rPr lang="en-US" sz="2400" b="1" i="1" dirty="0">
                <a:solidFill>
                  <a:srgbClr val="FF0000"/>
                </a:solidFill>
              </a:rPr>
              <a:t>p</a:t>
            </a:r>
            <a:r>
              <a:rPr lang="en-US" sz="2400" b="1" i="1" baseline="-25000" dirty="0">
                <a:solidFill>
                  <a:srgbClr val="FF0000"/>
                </a:solidFill>
              </a:rPr>
              <a:t>↑ → χ2</a:t>
            </a:r>
            <a:r>
              <a:rPr lang="en-US" sz="2400" b="1" i="1" dirty="0">
                <a:solidFill>
                  <a:srgbClr val="FF0000"/>
                </a:solidFill>
              </a:rPr>
              <a:t> (3555) + X, </a:t>
            </a:r>
            <a:endParaRPr lang="en-US" sz="2400" b="1" i="1" dirty="0" smtClean="0">
              <a:solidFill>
                <a:srgbClr val="FF0000"/>
              </a:solidFill>
            </a:endParaRPr>
          </a:p>
          <a:p>
            <a:r>
              <a:rPr lang="en-US" sz="2400" i="1" dirty="0" smtClean="0">
                <a:solidFill>
                  <a:schemeClr val="tx1"/>
                </a:solidFill>
              </a:rPr>
              <a:t>where</a:t>
            </a:r>
            <a:r>
              <a:rPr lang="en-US" sz="2400" b="1" i="1" dirty="0" smtClean="0">
                <a:solidFill>
                  <a:srgbClr val="FF0000"/>
                </a:solidFill>
              </a:rPr>
              <a:t> </a:t>
            </a:r>
            <a:endParaRPr lang="ru-RU" sz="2400" b="1" i="1" dirty="0">
              <a:solidFill>
                <a:srgbClr val="FF0000"/>
              </a:solidFill>
            </a:endParaRPr>
          </a:p>
          <a:p>
            <a:r>
              <a:rPr lang="en-US" sz="2400" b="1" i="1" baseline="-25000" dirty="0">
                <a:solidFill>
                  <a:srgbClr val="FF0000"/>
                </a:solidFill>
              </a:rPr>
              <a:t>χ2</a:t>
            </a:r>
            <a:r>
              <a:rPr lang="en-US" sz="2400" b="1" i="1" dirty="0">
                <a:solidFill>
                  <a:srgbClr val="FF0000"/>
                </a:solidFill>
              </a:rPr>
              <a:t> (3555) → J/ᴪ (3100) + </a:t>
            </a:r>
            <a:r>
              <a:rPr lang="en-US" sz="2400" b="1" i="1" dirty="0" smtClean="0">
                <a:solidFill>
                  <a:srgbClr val="FF0000"/>
                </a:solidFill>
              </a:rPr>
              <a:t>γ,</a:t>
            </a:r>
          </a:p>
          <a:p>
            <a:r>
              <a:rPr lang="en-US" sz="2400" b="1" i="1" dirty="0">
                <a:solidFill>
                  <a:schemeClr val="tx1"/>
                </a:solidFill>
              </a:rPr>
              <a:t>o</a:t>
            </a:r>
            <a:r>
              <a:rPr lang="en-US" sz="2400" b="1" i="1" dirty="0" smtClean="0">
                <a:solidFill>
                  <a:schemeClr val="tx1"/>
                </a:solidFill>
              </a:rPr>
              <a:t>ne can extract </a:t>
            </a:r>
            <a:r>
              <a:rPr lang="el-GR" sz="2400" b="1" i="1" dirty="0" smtClean="0">
                <a:solidFill>
                  <a:schemeClr val="tx1"/>
                </a:solidFill>
              </a:rPr>
              <a:t>Δ</a:t>
            </a:r>
            <a:r>
              <a:rPr lang="en-US" sz="2400" b="1" i="1" dirty="0" smtClean="0">
                <a:solidFill>
                  <a:schemeClr val="tx1"/>
                </a:solidFill>
              </a:rPr>
              <a:t>G/G for gluons    </a:t>
            </a:r>
            <a:r>
              <a:rPr lang="en-US" sz="2400" i="1" dirty="0" smtClean="0">
                <a:solidFill>
                  <a:srgbClr val="00B050"/>
                </a:solidFill>
              </a:rPr>
              <a:t>The b</a:t>
            </a:r>
            <a:r>
              <a:rPr lang="en-US" sz="2000" i="1" dirty="0" smtClean="0">
                <a:solidFill>
                  <a:srgbClr val="00B050"/>
                </a:solidFill>
              </a:rPr>
              <a:t>eam and the target are </a:t>
            </a:r>
            <a:r>
              <a:rPr lang="en-US" sz="2000" i="1" dirty="0" smtClean="0">
                <a:solidFill>
                  <a:schemeClr val="tx1"/>
                </a:solidFill>
              </a:rPr>
              <a:t>longitudinally polarized</a:t>
            </a:r>
          </a:p>
          <a:p>
            <a:r>
              <a:rPr lang="en-US" sz="2000" i="1" dirty="0" smtClean="0">
                <a:solidFill>
                  <a:srgbClr val="00B050"/>
                </a:solidFill>
              </a:rPr>
              <a:t>(see details in SPASCHARM CDR).</a:t>
            </a:r>
            <a:endParaRPr lang="ru-RU" sz="2000" i="1" dirty="0">
              <a:solidFill>
                <a:srgbClr val="00B050"/>
              </a:solidFill>
            </a:endParaRPr>
          </a:p>
          <a:p>
            <a:r>
              <a:rPr lang="en-US" sz="2200" i="1" dirty="0" smtClean="0">
                <a:solidFill>
                  <a:schemeClr val="tx1"/>
                </a:solidFill>
              </a:rPr>
              <a:t>   </a:t>
            </a:r>
            <a:endParaRPr lang="ru-RU" sz="2200" i="1" dirty="0">
              <a:solidFill>
                <a:schemeClr val="tx1"/>
              </a:solidFill>
            </a:endParaRPr>
          </a:p>
        </p:txBody>
      </p:sp>
    </p:spTree>
    <p:extLst>
      <p:ext uri="{BB962C8B-B14F-4D97-AF65-F5344CB8AC3E}">
        <p14:creationId xmlns:p14="http://schemas.microsoft.com/office/powerpoint/2010/main" val="2093946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460432" cy="572046"/>
          </a:xfrm>
        </p:spPr>
        <p:txBody>
          <a:bodyPr/>
          <a:lstStyle/>
          <a:p>
            <a:r>
              <a:rPr lang="en-US" dirty="0" smtClean="0">
                <a:solidFill>
                  <a:schemeClr val="tx1"/>
                </a:solidFill>
              </a:rPr>
              <a:t>Phase 2 – </a:t>
            </a:r>
            <a:r>
              <a:rPr lang="en-US" sz="2000" dirty="0" smtClean="0">
                <a:solidFill>
                  <a:srgbClr val="0070C0"/>
                </a:solidFill>
              </a:rPr>
              <a:t>What else can be studied with polarized antiprotons ?</a:t>
            </a:r>
            <a:endParaRPr lang="ru-RU" sz="2000" dirty="0">
              <a:solidFill>
                <a:srgbClr val="0070C0"/>
              </a:solidFill>
            </a:endParaRPr>
          </a:p>
        </p:txBody>
      </p:sp>
      <p:sp>
        <p:nvSpPr>
          <p:cNvPr id="3" name="Объект 2"/>
          <p:cNvSpPr>
            <a:spLocks noGrp="1"/>
          </p:cNvSpPr>
          <p:nvPr>
            <p:ph idx="1"/>
          </p:nvPr>
        </p:nvSpPr>
        <p:spPr>
          <a:xfrm>
            <a:off x="0" y="836712"/>
            <a:ext cx="8964488" cy="5256584"/>
          </a:xfrm>
        </p:spPr>
        <p:txBody>
          <a:bodyPr/>
          <a:lstStyle/>
          <a:p>
            <a:pPr algn="just"/>
            <a:r>
              <a:rPr lang="en-US" sz="2000" dirty="0" smtClean="0"/>
              <a:t>          </a:t>
            </a:r>
            <a:r>
              <a:rPr lang="en-US" sz="2000" dirty="0"/>
              <a:t> </a:t>
            </a:r>
            <a:r>
              <a:rPr lang="en-US" sz="2000" dirty="0" smtClean="0"/>
              <a:t> </a:t>
            </a:r>
            <a:r>
              <a:rPr lang="ru-RU" sz="2000" dirty="0" err="1" smtClean="0"/>
              <a:t>The</a:t>
            </a:r>
            <a:r>
              <a:rPr lang="ru-RU" sz="2000" dirty="0" smtClean="0"/>
              <a:t> </a:t>
            </a:r>
            <a:r>
              <a:rPr lang="ru-RU" sz="2000" dirty="0" err="1" smtClean="0"/>
              <a:t>presence</a:t>
            </a:r>
            <a:r>
              <a:rPr lang="ru-RU" sz="2000" dirty="0" smtClean="0"/>
              <a:t> </a:t>
            </a:r>
            <a:r>
              <a:rPr lang="ru-RU" sz="2000" dirty="0" err="1" smtClean="0"/>
              <a:t>of</a:t>
            </a:r>
            <a:r>
              <a:rPr lang="ru-RU" sz="2000" dirty="0" smtClean="0"/>
              <a:t> </a:t>
            </a:r>
            <a:r>
              <a:rPr lang="ru-RU" sz="2000" dirty="0" err="1" smtClean="0"/>
              <a:t>polarized</a:t>
            </a:r>
            <a:r>
              <a:rPr lang="ru-RU" sz="2000" dirty="0" smtClean="0"/>
              <a:t> </a:t>
            </a:r>
            <a:r>
              <a:rPr lang="ru-RU" sz="2000" dirty="0" err="1" smtClean="0"/>
              <a:t>both</a:t>
            </a:r>
            <a:r>
              <a:rPr lang="ru-RU" sz="2000" dirty="0" smtClean="0"/>
              <a:t> </a:t>
            </a:r>
            <a:r>
              <a:rPr lang="ru-RU" sz="2000" dirty="0" err="1" smtClean="0"/>
              <a:t>protons</a:t>
            </a:r>
            <a:r>
              <a:rPr lang="ru-RU" sz="2000" dirty="0" smtClean="0"/>
              <a:t> </a:t>
            </a:r>
            <a:r>
              <a:rPr lang="ru-RU" sz="2000" dirty="0" err="1" smtClean="0"/>
              <a:t>and</a:t>
            </a:r>
            <a:r>
              <a:rPr lang="ru-RU" sz="2000" dirty="0" smtClean="0"/>
              <a:t> </a:t>
            </a:r>
            <a:r>
              <a:rPr lang="ru-RU" sz="2000" dirty="0" err="1" smtClean="0"/>
              <a:t>antiprotons</a:t>
            </a:r>
            <a:r>
              <a:rPr lang="ru-RU" sz="2000" dirty="0" smtClean="0"/>
              <a:t> </a:t>
            </a:r>
            <a:r>
              <a:rPr lang="ru-RU" sz="2000" dirty="0" err="1" smtClean="0"/>
              <a:t>in</a:t>
            </a:r>
            <a:r>
              <a:rPr lang="ru-RU" sz="2000" dirty="0" smtClean="0"/>
              <a:t> </a:t>
            </a:r>
            <a:r>
              <a:rPr lang="ru-RU" sz="2000" dirty="0" err="1" smtClean="0"/>
              <a:t>the</a:t>
            </a:r>
            <a:r>
              <a:rPr lang="ru-RU" sz="2000" dirty="0" smtClean="0"/>
              <a:t> CP </a:t>
            </a:r>
            <a:r>
              <a:rPr lang="ru-RU" sz="2000" dirty="0" err="1" smtClean="0"/>
              <a:t>neutral</a:t>
            </a:r>
            <a:r>
              <a:rPr lang="ru-RU" sz="2000" dirty="0" smtClean="0"/>
              <a:t> </a:t>
            </a:r>
            <a:r>
              <a:rPr lang="en-US" sz="2000" dirty="0" smtClean="0"/>
              <a:t>-</a:t>
            </a:r>
            <a:r>
              <a:rPr lang="ru-RU" sz="2000" dirty="0" err="1" smtClean="0"/>
              <a:t>system</a:t>
            </a:r>
            <a:r>
              <a:rPr lang="ru-RU" sz="2000" dirty="0" smtClean="0"/>
              <a:t> </a:t>
            </a:r>
            <a:r>
              <a:rPr lang="ru-RU" sz="2000" dirty="0" err="1" smtClean="0"/>
              <a:t>potentially</a:t>
            </a:r>
            <a:r>
              <a:rPr lang="ru-RU" sz="2000" dirty="0" smtClean="0"/>
              <a:t> </a:t>
            </a:r>
            <a:r>
              <a:rPr lang="ru-RU" sz="2000" dirty="0" err="1" smtClean="0"/>
              <a:t>opens</a:t>
            </a:r>
            <a:r>
              <a:rPr lang="ru-RU" sz="2000" dirty="0" smtClean="0"/>
              <a:t> </a:t>
            </a:r>
            <a:r>
              <a:rPr lang="ru-RU" sz="2000" dirty="0" err="1" smtClean="0"/>
              <a:t>up</a:t>
            </a:r>
            <a:r>
              <a:rPr lang="ru-RU" sz="2000" dirty="0" smtClean="0"/>
              <a:t> </a:t>
            </a:r>
            <a:r>
              <a:rPr lang="ru-RU" sz="2000" dirty="0" err="1" smtClean="0"/>
              <a:t>opportunities</a:t>
            </a:r>
            <a:r>
              <a:rPr lang="ru-RU" sz="2000" dirty="0" smtClean="0"/>
              <a:t> </a:t>
            </a:r>
            <a:r>
              <a:rPr lang="ru-RU" sz="2000" dirty="0" err="1" smtClean="0"/>
              <a:t>for</a:t>
            </a:r>
            <a:r>
              <a:rPr lang="ru-RU" sz="2000" dirty="0" smtClean="0"/>
              <a:t> </a:t>
            </a:r>
            <a:r>
              <a:rPr lang="ru-RU" sz="2000" dirty="0" err="1" smtClean="0"/>
              <a:t>studying</a:t>
            </a:r>
            <a:r>
              <a:rPr lang="ru-RU" sz="2000" dirty="0" smtClean="0"/>
              <a:t> </a:t>
            </a:r>
            <a:r>
              <a:rPr lang="ru-RU" sz="2000" dirty="0" err="1" smtClean="0"/>
              <a:t>and</a:t>
            </a:r>
            <a:r>
              <a:rPr lang="ru-RU" sz="2000" dirty="0" smtClean="0"/>
              <a:t> </a:t>
            </a:r>
            <a:r>
              <a:rPr lang="ru-RU" sz="2000" dirty="0" err="1" smtClean="0"/>
              <a:t>comparing</a:t>
            </a:r>
            <a:r>
              <a:rPr lang="ru-RU" sz="2000" dirty="0" smtClean="0"/>
              <a:t> CP </a:t>
            </a:r>
            <a:r>
              <a:rPr lang="ru-RU" sz="2000" dirty="0" err="1" smtClean="0"/>
              <a:t>conjugate</a:t>
            </a:r>
            <a:r>
              <a:rPr lang="ru-RU" sz="2000" dirty="0" smtClean="0"/>
              <a:t> </a:t>
            </a:r>
            <a:r>
              <a:rPr lang="ru-RU" sz="2000" dirty="0" err="1" smtClean="0"/>
              <a:t>reactions</a:t>
            </a:r>
            <a:r>
              <a:rPr lang="ru-RU" sz="2000" dirty="0" smtClean="0"/>
              <a:t> </a:t>
            </a:r>
            <a:r>
              <a:rPr lang="ru-RU" sz="2000" dirty="0" err="1" smtClean="0"/>
              <a:t>with</a:t>
            </a:r>
            <a:r>
              <a:rPr lang="ru-RU" sz="2000" dirty="0" smtClean="0"/>
              <a:t> </a:t>
            </a:r>
            <a:r>
              <a:rPr lang="ru-RU" sz="2000" dirty="0" err="1" smtClean="0"/>
              <a:t>one</a:t>
            </a:r>
            <a:r>
              <a:rPr lang="ru-RU" sz="2000" dirty="0" smtClean="0"/>
              <a:t> </a:t>
            </a:r>
            <a:r>
              <a:rPr lang="ru-RU" sz="2000" dirty="0" err="1" smtClean="0"/>
              <a:t>another</a:t>
            </a:r>
            <a:r>
              <a:rPr lang="ru-RU" sz="2000" dirty="0" smtClean="0"/>
              <a:t>. </a:t>
            </a:r>
            <a:r>
              <a:rPr lang="ru-RU" sz="2000" dirty="0" err="1" smtClean="0"/>
              <a:t>This</a:t>
            </a:r>
            <a:r>
              <a:rPr lang="ru-RU" sz="2000" dirty="0" smtClean="0"/>
              <a:t> </a:t>
            </a:r>
            <a:r>
              <a:rPr lang="ru-RU" sz="2000" dirty="0" err="1" smtClean="0"/>
              <a:t>allows</a:t>
            </a:r>
            <a:r>
              <a:rPr lang="ru-RU" sz="2000" dirty="0" smtClean="0"/>
              <a:t> </a:t>
            </a:r>
            <a:r>
              <a:rPr lang="ru-RU" sz="2000" dirty="0" err="1" smtClean="0"/>
              <a:t>us</a:t>
            </a:r>
            <a:r>
              <a:rPr lang="ru-RU" sz="2000" dirty="0" smtClean="0"/>
              <a:t> </a:t>
            </a:r>
            <a:r>
              <a:rPr lang="ru-RU" sz="2000" dirty="0" err="1" smtClean="0"/>
              <a:t>to</a:t>
            </a:r>
            <a:r>
              <a:rPr lang="ru-RU" sz="2000" dirty="0" smtClean="0"/>
              <a:t> </a:t>
            </a:r>
            <a:r>
              <a:rPr lang="ru-RU" sz="2000" dirty="0" err="1" smtClean="0"/>
              <a:t>look</a:t>
            </a:r>
            <a:r>
              <a:rPr lang="ru-RU" sz="2000" dirty="0" smtClean="0"/>
              <a:t> </a:t>
            </a:r>
            <a:r>
              <a:rPr lang="ru-RU" sz="2000" dirty="0" err="1" smtClean="0"/>
              <a:t>at</a:t>
            </a:r>
            <a:r>
              <a:rPr lang="ru-RU" sz="2000" dirty="0" smtClean="0"/>
              <a:t> </a:t>
            </a:r>
            <a:r>
              <a:rPr lang="ru-RU" sz="2000" b="1" i="1" dirty="0" smtClean="0">
                <a:solidFill>
                  <a:srgbClr val="0070C0"/>
                </a:solidFill>
              </a:rPr>
              <a:t>CP </a:t>
            </a:r>
            <a:r>
              <a:rPr lang="ru-RU" sz="2000" b="1" i="1" dirty="0" err="1" smtClean="0">
                <a:solidFill>
                  <a:srgbClr val="0070C0"/>
                </a:solidFill>
              </a:rPr>
              <a:t>invariance</a:t>
            </a:r>
            <a:r>
              <a:rPr lang="ru-RU" sz="2000" b="1" i="1" dirty="0" smtClean="0">
                <a:solidFill>
                  <a:srgbClr val="0070C0"/>
                </a:solidFill>
              </a:rPr>
              <a:t> </a:t>
            </a:r>
            <a:r>
              <a:rPr lang="ru-RU" sz="2000" dirty="0" err="1" smtClean="0"/>
              <a:t>in</a:t>
            </a:r>
            <a:r>
              <a:rPr lang="ru-RU" sz="2000" dirty="0" smtClean="0"/>
              <a:t> a </a:t>
            </a:r>
            <a:r>
              <a:rPr lang="ru-RU" sz="2000" dirty="0" err="1" smtClean="0"/>
              <a:t>new</a:t>
            </a:r>
            <a:r>
              <a:rPr lang="ru-RU" sz="2000" dirty="0" smtClean="0"/>
              <a:t> </a:t>
            </a:r>
            <a:r>
              <a:rPr lang="ru-RU" sz="2000" dirty="0" err="1" smtClean="0"/>
              <a:t>perspective</a:t>
            </a:r>
            <a:r>
              <a:rPr lang="ru-RU" sz="2000" dirty="0" smtClean="0"/>
              <a:t>, </a:t>
            </a:r>
            <a:r>
              <a:rPr lang="ru-RU" sz="2000" dirty="0" err="1" smtClean="0"/>
              <a:t>inaccessible</a:t>
            </a:r>
            <a:r>
              <a:rPr lang="ru-RU" sz="2000" dirty="0" smtClean="0"/>
              <a:t> </a:t>
            </a:r>
            <a:r>
              <a:rPr lang="ru-RU" sz="2000" dirty="0" err="1" smtClean="0"/>
              <a:t>to</a:t>
            </a:r>
            <a:r>
              <a:rPr lang="ru-RU" sz="2000" dirty="0" smtClean="0"/>
              <a:t> </a:t>
            </a:r>
            <a:r>
              <a:rPr lang="ru-RU" sz="2000" dirty="0" err="1" smtClean="0"/>
              <a:t>collisions</a:t>
            </a:r>
            <a:r>
              <a:rPr lang="ru-RU" sz="2000" dirty="0" smtClean="0"/>
              <a:t> </a:t>
            </a:r>
            <a:r>
              <a:rPr lang="ru-RU" sz="2000" dirty="0" err="1" smtClean="0"/>
              <a:t>of</a:t>
            </a:r>
            <a:r>
              <a:rPr lang="ru-RU" sz="2000" dirty="0" smtClean="0"/>
              <a:t> </a:t>
            </a:r>
            <a:r>
              <a:rPr lang="ru-RU" sz="2000" dirty="0" err="1" smtClean="0"/>
              <a:t>unpolarized</a:t>
            </a:r>
            <a:r>
              <a:rPr lang="ru-RU" sz="2000" dirty="0" smtClean="0"/>
              <a:t> </a:t>
            </a:r>
            <a:r>
              <a:rPr lang="ru-RU" sz="2000" dirty="0" err="1" smtClean="0"/>
              <a:t>particles</a:t>
            </a:r>
            <a:r>
              <a:rPr lang="ru-RU" sz="2000" dirty="0" smtClean="0"/>
              <a:t>. </a:t>
            </a:r>
            <a:r>
              <a:rPr lang="en-US" sz="2000" dirty="0"/>
              <a:t> </a:t>
            </a:r>
            <a:r>
              <a:rPr lang="ru-RU" sz="2000" dirty="0" err="1" smtClean="0"/>
              <a:t>Carrying</a:t>
            </a:r>
            <a:r>
              <a:rPr lang="ru-RU" sz="2000" dirty="0" smtClean="0"/>
              <a:t> </a:t>
            </a:r>
            <a:r>
              <a:rPr lang="ru-RU" sz="2000" dirty="0" err="1" smtClean="0"/>
              <a:t>out</a:t>
            </a:r>
            <a:r>
              <a:rPr lang="ru-RU" sz="2000" dirty="0" smtClean="0"/>
              <a:t> </a:t>
            </a:r>
            <a:r>
              <a:rPr lang="ru-RU" sz="2000" dirty="0" err="1" smtClean="0"/>
              <a:t>such</a:t>
            </a:r>
            <a:r>
              <a:rPr lang="ru-RU" sz="2000" dirty="0" smtClean="0"/>
              <a:t> </a:t>
            </a:r>
            <a:r>
              <a:rPr lang="ru-RU" sz="2000" dirty="0" err="1" smtClean="0"/>
              <a:t>measurements</a:t>
            </a:r>
            <a:r>
              <a:rPr lang="ru-RU" sz="2000" dirty="0" smtClean="0"/>
              <a:t> </a:t>
            </a:r>
            <a:r>
              <a:rPr lang="ru-RU" sz="2000" dirty="0" err="1" smtClean="0"/>
              <a:t>in</a:t>
            </a:r>
            <a:r>
              <a:rPr lang="ru-RU" sz="2000" dirty="0" smtClean="0"/>
              <a:t> </a:t>
            </a:r>
            <a:r>
              <a:rPr lang="ru-RU" sz="2000" dirty="0" err="1" smtClean="0"/>
              <a:t>the</a:t>
            </a:r>
            <a:r>
              <a:rPr lang="ru-RU" sz="2000" dirty="0" smtClean="0"/>
              <a:t> </a:t>
            </a:r>
            <a:r>
              <a:rPr lang="ru-RU" sz="2000" dirty="0" err="1" smtClean="0"/>
              <a:t>future</a:t>
            </a:r>
            <a:r>
              <a:rPr lang="ru-RU" sz="2000" dirty="0" smtClean="0"/>
              <a:t> </a:t>
            </a:r>
            <a:r>
              <a:rPr lang="ru-RU" sz="2000" dirty="0" err="1" smtClean="0"/>
              <a:t>will</a:t>
            </a:r>
            <a:r>
              <a:rPr lang="ru-RU" sz="2000" dirty="0" smtClean="0"/>
              <a:t> </a:t>
            </a:r>
            <a:r>
              <a:rPr lang="ru-RU" sz="2000" dirty="0" err="1" smtClean="0"/>
              <a:t>most</a:t>
            </a:r>
            <a:r>
              <a:rPr lang="ru-RU" sz="2000" dirty="0" smtClean="0"/>
              <a:t> </a:t>
            </a:r>
            <a:r>
              <a:rPr lang="ru-RU" sz="2000" dirty="0" err="1" smtClean="0"/>
              <a:t>likely</a:t>
            </a:r>
            <a:r>
              <a:rPr lang="ru-RU" sz="2000" dirty="0" smtClean="0"/>
              <a:t> </a:t>
            </a:r>
            <a:r>
              <a:rPr lang="ru-RU" sz="2000" dirty="0" err="1" smtClean="0"/>
              <a:t>require</a:t>
            </a:r>
            <a:r>
              <a:rPr lang="ru-RU" sz="2000" dirty="0" smtClean="0"/>
              <a:t> </a:t>
            </a:r>
            <a:r>
              <a:rPr lang="ru-RU" sz="2000" dirty="0" err="1" smtClean="0"/>
              <a:t>some</a:t>
            </a:r>
            <a:r>
              <a:rPr lang="ru-RU" sz="2000" dirty="0" smtClean="0"/>
              <a:t> </a:t>
            </a:r>
            <a:r>
              <a:rPr lang="ru-RU" sz="2000" dirty="0" err="1" smtClean="0"/>
              <a:t>modification</a:t>
            </a:r>
            <a:r>
              <a:rPr lang="ru-RU" sz="2000" dirty="0" smtClean="0"/>
              <a:t> </a:t>
            </a:r>
            <a:r>
              <a:rPr lang="ru-RU" sz="2000" dirty="0" err="1" smtClean="0"/>
              <a:t>of</a:t>
            </a:r>
            <a:r>
              <a:rPr lang="ru-RU" sz="2000" dirty="0" smtClean="0"/>
              <a:t> </a:t>
            </a:r>
            <a:r>
              <a:rPr lang="ru-RU" sz="2000" dirty="0" err="1" smtClean="0"/>
              <a:t>the</a:t>
            </a:r>
            <a:r>
              <a:rPr lang="ru-RU" sz="2000" dirty="0" smtClean="0"/>
              <a:t> </a:t>
            </a:r>
            <a:r>
              <a:rPr lang="ru-RU" sz="2000" dirty="0" err="1" smtClean="0"/>
              <a:t>experimental</a:t>
            </a:r>
            <a:r>
              <a:rPr lang="ru-RU" sz="2000" dirty="0" smtClean="0"/>
              <a:t> </a:t>
            </a:r>
            <a:r>
              <a:rPr lang="ru-RU" sz="2000" dirty="0" err="1" smtClean="0"/>
              <a:t>setup</a:t>
            </a:r>
            <a:r>
              <a:rPr lang="ru-RU" sz="2000" dirty="0" smtClean="0"/>
              <a:t>, </a:t>
            </a:r>
            <a:r>
              <a:rPr lang="ru-RU" sz="2000" dirty="0" err="1" smtClean="0"/>
              <a:t>in</a:t>
            </a:r>
            <a:r>
              <a:rPr lang="ru-RU" sz="2000" dirty="0" smtClean="0"/>
              <a:t> </a:t>
            </a:r>
            <a:r>
              <a:rPr lang="ru-RU" sz="2000" dirty="0" err="1" smtClean="0"/>
              <a:t>particular</a:t>
            </a:r>
            <a:r>
              <a:rPr lang="ru-RU" sz="2000" dirty="0" smtClean="0"/>
              <a:t>, </a:t>
            </a:r>
            <a:r>
              <a:rPr lang="ru-RU" sz="2000" dirty="0" err="1" smtClean="0"/>
              <a:t>the</a:t>
            </a:r>
            <a:r>
              <a:rPr lang="ru-RU" sz="2000" dirty="0" smtClean="0"/>
              <a:t> </a:t>
            </a:r>
            <a:r>
              <a:rPr lang="ru-RU" sz="2000" dirty="0" err="1" smtClean="0"/>
              <a:t>extension</a:t>
            </a:r>
            <a:r>
              <a:rPr lang="ru-RU" sz="2000" dirty="0" smtClean="0"/>
              <a:t> </a:t>
            </a:r>
            <a:r>
              <a:rPr lang="ru-RU" sz="2000" dirty="0" err="1" smtClean="0"/>
              <a:t>of</a:t>
            </a:r>
            <a:r>
              <a:rPr lang="ru-RU" sz="2000" dirty="0" smtClean="0"/>
              <a:t> </a:t>
            </a:r>
            <a:r>
              <a:rPr lang="ru-RU" sz="2000" dirty="0" err="1" smtClean="0"/>
              <a:t>its</a:t>
            </a:r>
            <a:r>
              <a:rPr lang="ru-RU" sz="2000" dirty="0" smtClean="0"/>
              <a:t> </a:t>
            </a:r>
            <a:r>
              <a:rPr lang="ru-RU" sz="2000" dirty="0" err="1" smtClean="0"/>
              <a:t>acceptance</a:t>
            </a:r>
            <a:r>
              <a:rPr lang="ru-RU" sz="2000" dirty="0" smtClean="0"/>
              <a:t> </a:t>
            </a:r>
            <a:r>
              <a:rPr lang="ru-RU" sz="2000" dirty="0" err="1" smtClean="0"/>
              <a:t>to</a:t>
            </a:r>
            <a:r>
              <a:rPr lang="ru-RU" sz="2000" dirty="0" smtClean="0"/>
              <a:t> </a:t>
            </a:r>
            <a:r>
              <a:rPr lang="ru-RU" sz="2000" dirty="0" err="1" smtClean="0"/>
              <a:t>the</a:t>
            </a:r>
            <a:r>
              <a:rPr lang="ru-RU" sz="2000" dirty="0" smtClean="0"/>
              <a:t> </a:t>
            </a:r>
            <a:r>
              <a:rPr lang="ru-RU" sz="2000" dirty="0" err="1" smtClean="0"/>
              <a:t>rear</a:t>
            </a:r>
            <a:r>
              <a:rPr lang="ru-RU" sz="2000" dirty="0" smtClean="0"/>
              <a:t> </a:t>
            </a:r>
            <a:r>
              <a:rPr lang="ru-RU" sz="2000" dirty="0" err="1" smtClean="0"/>
              <a:t>hemisphere</a:t>
            </a:r>
            <a:r>
              <a:rPr lang="ru-RU" sz="2000" dirty="0" smtClean="0"/>
              <a:t> </a:t>
            </a:r>
            <a:r>
              <a:rPr lang="ru-RU" sz="2000" dirty="0" err="1" smtClean="0"/>
              <a:t>in</a:t>
            </a:r>
            <a:r>
              <a:rPr lang="ru-RU" sz="2000" dirty="0" smtClean="0"/>
              <a:t> </a:t>
            </a:r>
            <a:r>
              <a:rPr lang="ru-RU" sz="2000" dirty="0" err="1" smtClean="0"/>
              <a:t>the</a:t>
            </a:r>
            <a:r>
              <a:rPr lang="ru-RU" sz="2000" dirty="0" smtClean="0"/>
              <a:t> </a:t>
            </a:r>
            <a:r>
              <a:rPr lang="ru-RU" sz="2000" dirty="0" err="1" smtClean="0"/>
              <a:t>collision</a:t>
            </a:r>
            <a:r>
              <a:rPr lang="ru-RU" sz="2000" dirty="0" smtClean="0"/>
              <a:t> </a:t>
            </a:r>
            <a:r>
              <a:rPr lang="ru-RU" sz="2000" dirty="0" err="1" smtClean="0"/>
              <a:t>center-of-mass</a:t>
            </a:r>
            <a:r>
              <a:rPr lang="ru-RU" sz="2000" dirty="0" smtClean="0"/>
              <a:t> </a:t>
            </a:r>
            <a:r>
              <a:rPr lang="ru-RU" sz="2000" dirty="0" err="1" smtClean="0"/>
              <a:t>system</a:t>
            </a:r>
            <a:r>
              <a:rPr lang="ru-RU" sz="2000" dirty="0" smtClean="0"/>
              <a:t>.</a:t>
            </a:r>
            <a:endParaRPr lang="en-US" sz="2000" dirty="0" smtClean="0"/>
          </a:p>
          <a:p>
            <a:pPr algn="just"/>
            <a:r>
              <a:rPr lang="en-US" sz="2000" dirty="0" smtClean="0">
                <a:solidFill>
                  <a:srgbClr val="0070C0"/>
                </a:solidFill>
              </a:rPr>
              <a:t>               In </a:t>
            </a:r>
            <a:r>
              <a:rPr lang="en-US" sz="2000" dirty="0">
                <a:solidFill>
                  <a:srgbClr val="0070C0"/>
                </a:solidFill>
              </a:rPr>
              <a:t>any process at high energy involving the annihilation of spin - ½  particles into </a:t>
            </a:r>
            <a:r>
              <a:rPr lang="en-US" sz="2000" b="1" i="1" dirty="0">
                <a:solidFill>
                  <a:schemeClr val="tx1"/>
                </a:solidFill>
              </a:rPr>
              <a:t>vector intermediate states</a:t>
            </a:r>
            <a:r>
              <a:rPr lang="en-US" sz="2000" dirty="0">
                <a:solidFill>
                  <a:srgbClr val="0070C0"/>
                </a:solidFill>
              </a:rPr>
              <a:t>, a reaction with initial particles having </a:t>
            </a:r>
            <a:r>
              <a:rPr lang="en-US" sz="2000" b="1" i="1" u="sng" dirty="0">
                <a:solidFill>
                  <a:srgbClr val="0070C0"/>
                </a:solidFill>
              </a:rPr>
              <a:t>like helicities </a:t>
            </a:r>
            <a:r>
              <a:rPr lang="en-US" sz="2000" dirty="0">
                <a:solidFill>
                  <a:srgbClr val="0070C0"/>
                </a:solidFill>
              </a:rPr>
              <a:t>is almost completely suppressed </a:t>
            </a:r>
            <a:r>
              <a:rPr lang="en-US" sz="2000" dirty="0" smtClean="0">
                <a:solidFill>
                  <a:srgbClr val="0070C0"/>
                </a:solidFill>
              </a:rPr>
              <a:t>relative </a:t>
            </a:r>
            <a:r>
              <a:rPr lang="en-US" sz="2000" dirty="0">
                <a:solidFill>
                  <a:srgbClr val="0070C0"/>
                </a:solidFill>
              </a:rPr>
              <a:t>to the rate for the same reaction in a state of </a:t>
            </a:r>
            <a:r>
              <a:rPr lang="en-US" sz="2000" b="1" i="1" u="sng" dirty="0">
                <a:solidFill>
                  <a:srgbClr val="0070C0"/>
                </a:solidFill>
              </a:rPr>
              <a:t>opposite helicities</a:t>
            </a:r>
            <a:r>
              <a:rPr lang="en-US" sz="2000" dirty="0">
                <a:solidFill>
                  <a:srgbClr val="0070C0"/>
                </a:solidFill>
              </a:rPr>
              <a:t>. </a:t>
            </a:r>
            <a:endParaRPr lang="en-US" sz="2000" dirty="0" smtClean="0">
              <a:solidFill>
                <a:srgbClr val="0070C0"/>
              </a:solidFill>
            </a:endParaRPr>
          </a:p>
          <a:p>
            <a:pPr algn="just"/>
            <a:endParaRPr lang="en-US" sz="2000" dirty="0" smtClean="0"/>
          </a:p>
          <a:p>
            <a:pPr algn="just"/>
            <a:r>
              <a:rPr lang="en-US" sz="2000" dirty="0"/>
              <a:t> </a:t>
            </a:r>
            <a:r>
              <a:rPr lang="en-US" sz="2000" dirty="0" smtClean="0"/>
              <a:t>              </a:t>
            </a:r>
            <a:r>
              <a:rPr lang="en-US" sz="2000" b="1" i="1" dirty="0" smtClean="0">
                <a:solidFill>
                  <a:srgbClr val="0070C0"/>
                </a:solidFill>
              </a:rPr>
              <a:t>Can polarized antiprotons help in </a:t>
            </a:r>
            <a:r>
              <a:rPr lang="en-US" sz="2000" b="1" i="1" dirty="0" smtClean="0">
                <a:solidFill>
                  <a:schemeClr val="tx1"/>
                </a:solidFill>
              </a:rPr>
              <a:t>Partial Wave Analysis </a:t>
            </a:r>
            <a:r>
              <a:rPr lang="en-US" sz="2000" b="1" i="1" dirty="0" smtClean="0">
                <a:solidFill>
                  <a:srgbClr val="0070C0"/>
                </a:solidFill>
              </a:rPr>
              <a:t>?</a:t>
            </a:r>
          </a:p>
          <a:p>
            <a:pPr algn="just"/>
            <a:endParaRPr lang="en-US" sz="2000" i="1" dirty="0"/>
          </a:p>
          <a:p>
            <a:pPr algn="just"/>
            <a:r>
              <a:rPr lang="en-US" sz="2200" b="1" i="1" dirty="0" smtClean="0">
                <a:solidFill>
                  <a:srgbClr val="00B050"/>
                </a:solidFill>
              </a:rPr>
              <a:t>              </a:t>
            </a:r>
            <a:r>
              <a:rPr lang="en-US" sz="2000" b="1" i="1" dirty="0" smtClean="0">
                <a:solidFill>
                  <a:srgbClr val="00B050"/>
                </a:solidFill>
              </a:rPr>
              <a:t>Can polarized antiprotons help  in measuring the </a:t>
            </a:r>
            <a:r>
              <a:rPr lang="en-US" sz="2000" b="1" i="1" dirty="0">
                <a:solidFill>
                  <a:srgbClr val="00B050"/>
                </a:solidFill>
              </a:rPr>
              <a:t>amplitudes and relative phase of the </a:t>
            </a:r>
            <a:r>
              <a:rPr lang="en-US" sz="2000" b="1" i="1" dirty="0">
                <a:solidFill>
                  <a:schemeClr val="tx1"/>
                </a:solidFill>
              </a:rPr>
              <a:t>electrical </a:t>
            </a:r>
            <a:r>
              <a:rPr lang="en-US" sz="2000" b="1" i="1" dirty="0" smtClean="0">
                <a:solidFill>
                  <a:schemeClr val="tx1"/>
                </a:solidFill>
              </a:rPr>
              <a:t>and magnetic </a:t>
            </a:r>
            <a:r>
              <a:rPr lang="en-US" sz="2000" b="1" i="1" dirty="0">
                <a:solidFill>
                  <a:schemeClr val="tx1"/>
                </a:solidFill>
              </a:rPr>
              <a:t>proton form factors in the time-like </a:t>
            </a:r>
            <a:r>
              <a:rPr lang="en-US" sz="2000" b="1" i="1" dirty="0" smtClean="0">
                <a:solidFill>
                  <a:schemeClr val="tx1"/>
                </a:solidFill>
              </a:rPr>
              <a:t>region </a:t>
            </a:r>
            <a:r>
              <a:rPr lang="en-US" sz="2000" b="1" i="1" dirty="0" smtClean="0">
                <a:solidFill>
                  <a:srgbClr val="00B050"/>
                </a:solidFill>
              </a:rPr>
              <a:t>??</a:t>
            </a:r>
          </a:p>
          <a:p>
            <a:pPr algn="just"/>
            <a:r>
              <a:rPr lang="en-US" sz="2000" dirty="0" smtClean="0"/>
              <a:t>               </a:t>
            </a:r>
            <a:endParaRPr lang="en-US" sz="2000" dirty="0"/>
          </a:p>
          <a:p>
            <a:pPr algn="just"/>
            <a:endParaRPr lang="en-US" sz="2000" dirty="0" smtClean="0"/>
          </a:p>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38</a:t>
            </a:fld>
            <a:endParaRPr lang="ru-RU" altLang="ru-RU" dirty="0" smtClean="0"/>
          </a:p>
        </p:txBody>
      </p:sp>
    </p:spTree>
    <p:extLst>
      <p:ext uri="{BB962C8B-B14F-4D97-AF65-F5344CB8AC3E}">
        <p14:creationId xmlns:p14="http://schemas.microsoft.com/office/powerpoint/2010/main" val="264763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ru-RU" sz="2000" dirty="0" smtClean="0">
                <a:solidFill>
                  <a:schemeClr val="tx1"/>
                </a:solidFill>
                <a:latin typeface="Arial" charset="0"/>
                <a:cs typeface="Arial" charset="0"/>
              </a:rPr>
              <a:t>Phase 2 </a:t>
            </a:r>
            <a:r>
              <a:rPr lang="en-US" altLang="ru-RU" sz="2000" dirty="0">
                <a:solidFill>
                  <a:srgbClr val="0070C0"/>
                </a:solidFill>
                <a:latin typeface="Arial" charset="0"/>
                <a:cs typeface="Arial" charset="0"/>
              </a:rPr>
              <a:t>SPASCHARM setup at new polarized beam line</a:t>
            </a:r>
            <a:endParaRPr lang="ru-RU" altLang="ru-RU" sz="2000" b="1" dirty="0" smtClean="0">
              <a:solidFill>
                <a:srgbClr val="0070C0"/>
              </a:solidFill>
              <a:latin typeface="Arial" charset="0"/>
              <a:cs typeface="Arial" charset="0"/>
            </a:endParaRPr>
          </a:p>
        </p:txBody>
      </p:sp>
      <p:sp>
        <p:nvSpPr>
          <p:cNvPr id="28675" name="Rectangle 3"/>
          <p:cNvSpPr>
            <a:spLocks noGrp="1" noChangeArrowheads="1"/>
          </p:cNvSpPr>
          <p:nvPr>
            <p:ph type="body" idx="1"/>
          </p:nvPr>
        </p:nvSpPr>
        <p:spPr bwMode="auto">
          <a:xfrm>
            <a:off x="179388" y="620689"/>
            <a:ext cx="8785225" cy="5545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80000"/>
              </a:lnSpc>
              <a:buFont typeface="Times New Roman" pitchFamily="18" charset="0"/>
              <a:buNone/>
              <a:defRPr/>
            </a:pPr>
            <a:endParaRPr lang="ru-RU" altLang="ru-RU" sz="1800" dirty="0" smtClean="0">
              <a:solidFill>
                <a:srgbClr val="7030A0"/>
              </a:solidFill>
              <a:latin typeface="Arial" charset="0"/>
              <a:cs typeface="Arial" charset="0"/>
            </a:endParaRPr>
          </a:p>
          <a:p>
            <a:pPr algn="ctr" eaLnBrk="1" hangingPunct="1">
              <a:lnSpc>
                <a:spcPct val="80000"/>
              </a:lnSpc>
              <a:buFont typeface="Times New Roman" pitchFamily="18" charset="0"/>
              <a:buNone/>
              <a:defRPr/>
            </a:pPr>
            <a:endParaRPr lang="ru-RU" altLang="ru-RU" sz="1800" dirty="0" smtClean="0">
              <a:latin typeface="Comic Sans MS" pitchFamily="66" charset="0"/>
            </a:endParaRPr>
          </a:p>
          <a:p>
            <a:pPr algn="just" eaLnBrk="1" hangingPunct="1">
              <a:lnSpc>
                <a:spcPct val="80000"/>
              </a:lnSpc>
              <a:buFont typeface="Times New Roman" pitchFamily="18" charset="0"/>
              <a:buNone/>
              <a:defRPr/>
            </a:pPr>
            <a:r>
              <a:rPr lang="ru-RU" altLang="ru-RU" sz="2000" dirty="0" smtClean="0">
                <a:solidFill>
                  <a:schemeClr val="accent2"/>
                </a:solidFill>
                <a:latin typeface="Comic Sans MS" pitchFamily="66" charset="0"/>
              </a:rPr>
              <a:t> </a:t>
            </a:r>
          </a:p>
          <a:p>
            <a:pPr algn="just" eaLnBrk="1" hangingPunct="1">
              <a:lnSpc>
                <a:spcPct val="80000"/>
              </a:lnSpc>
              <a:buFont typeface="Times New Roman" pitchFamily="18" charset="0"/>
              <a:buNone/>
              <a:defRPr/>
            </a:pPr>
            <a:r>
              <a:rPr lang="ru-RU" altLang="ru-RU" sz="2000" dirty="0" smtClean="0">
                <a:solidFill>
                  <a:schemeClr val="accent2"/>
                </a:solidFill>
                <a:latin typeface="Comic Sans MS" pitchFamily="66" charset="0"/>
              </a:rPr>
              <a:t>    </a:t>
            </a:r>
          </a:p>
          <a:p>
            <a:pPr algn="just" eaLnBrk="1" hangingPunct="1">
              <a:lnSpc>
                <a:spcPct val="80000"/>
              </a:lnSpc>
              <a:buFont typeface="Times New Roman" pitchFamily="18" charset="0"/>
              <a:buNone/>
              <a:defRPr/>
            </a:pPr>
            <a:r>
              <a:rPr lang="ru-RU" altLang="ru-RU" sz="2000" dirty="0" smtClean="0">
                <a:solidFill>
                  <a:schemeClr val="accent2"/>
                </a:solidFill>
                <a:latin typeface="Comic Sans MS" pitchFamily="66" charset="0"/>
              </a:rPr>
              <a:t>    </a:t>
            </a:r>
            <a:r>
              <a:rPr lang="en-US" altLang="ru-RU" sz="2000" dirty="0" smtClean="0">
                <a:latin typeface="Comic Sans MS" pitchFamily="66" charset="0"/>
              </a:rPr>
              <a:t> </a:t>
            </a:r>
            <a:endParaRPr lang="ru-RU" altLang="ja-JP" sz="2000" dirty="0" smtClean="0">
              <a:latin typeface="Comic Sans MS" pitchFamily="66" charset="0"/>
            </a:endParaRPr>
          </a:p>
          <a:p>
            <a:pPr eaLnBrk="1" hangingPunct="1">
              <a:lnSpc>
                <a:spcPct val="80000"/>
              </a:lnSpc>
              <a:buFont typeface="Times New Roman" pitchFamily="18" charset="0"/>
              <a:buNone/>
              <a:defRPr/>
            </a:pPr>
            <a:endParaRPr lang="ru-RU" altLang="ru-RU" sz="1600" dirty="0" smtClean="0"/>
          </a:p>
        </p:txBody>
      </p:sp>
      <p:sp>
        <p:nvSpPr>
          <p:cNvPr id="28676" name="Номер слайда 4"/>
          <p:cNvSpPr>
            <a:spLocks noGrp="1"/>
          </p:cNvSpPr>
          <p:nvPr>
            <p:ph type="sldNum" sz="quarter" idx="4294967295"/>
          </p:nvPr>
        </p:nvSpPr>
        <p:spPr bwMode="auto">
          <a:xfrm>
            <a:off x="8460432" y="628650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62F9AEA2-2B13-45EA-8818-4D7BD9AE2BC2}" type="slidenum">
              <a:rPr lang="ru-RU" altLang="ru-RU" smtClean="0"/>
              <a:pPr eaLnBrk="1" hangingPunct="1"/>
              <a:t>39</a:t>
            </a:fld>
            <a:endParaRPr lang="ru-RU" altLang="ru-RU" dirty="0" smtClean="0"/>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76872"/>
            <a:ext cx="8928992" cy="3816424"/>
          </a:xfrm>
          <a:prstGeom prst="rect">
            <a:avLst/>
          </a:prstGeom>
          <a:noFill/>
          <a:scene3d>
            <a:camera prst="orthographicFront">
              <a:rot lat="0" lon="300000" rev="0"/>
            </a:camera>
            <a:lightRig rig="threePt" dir="t"/>
          </a:scene3d>
        </p:spPr>
      </p:pic>
      <p:sp>
        <p:nvSpPr>
          <p:cNvPr id="2" name="TextBox 1"/>
          <p:cNvSpPr txBox="1"/>
          <p:nvPr/>
        </p:nvSpPr>
        <p:spPr>
          <a:xfrm>
            <a:off x="0" y="764705"/>
            <a:ext cx="8748464" cy="1426031"/>
          </a:xfrm>
          <a:prstGeom prst="rect">
            <a:avLst/>
          </a:prstGeom>
          <a:noFill/>
        </p:spPr>
        <p:txBody>
          <a:bodyPr wrap="square" rtlCol="0">
            <a:spAutoFit/>
          </a:bodyPr>
          <a:lstStyle/>
          <a:p>
            <a:pPr algn="ctr" eaLnBrk="1" hangingPunct="1">
              <a:lnSpc>
                <a:spcPct val="80000"/>
              </a:lnSpc>
              <a:buFont typeface="Times New Roman" pitchFamily="18" charset="0"/>
              <a:buNone/>
              <a:defRPr/>
            </a:pPr>
            <a:r>
              <a:rPr lang="en-US" altLang="ru-RU" sz="2000" dirty="0">
                <a:solidFill>
                  <a:schemeClr val="accent2"/>
                </a:solidFill>
                <a:latin typeface="Comic Sans MS" pitchFamily="66" charset="0"/>
              </a:rPr>
              <a:t>The setup which is being built will simultaneously detect </a:t>
            </a:r>
            <a:r>
              <a:rPr lang="ru-RU" altLang="ru-RU" sz="2000" dirty="0">
                <a:solidFill>
                  <a:schemeClr val="accent2"/>
                </a:solidFill>
              </a:rPr>
              <a:t> </a:t>
            </a:r>
            <a:r>
              <a:rPr lang="en-US" altLang="ru-RU" sz="2000" b="1" dirty="0">
                <a:solidFill>
                  <a:schemeClr val="tx1"/>
                </a:solidFill>
                <a:latin typeface="Arial Black" pitchFamily="34" charset="0"/>
              </a:rPr>
              <a:t>tens of miscellaneous resonances</a:t>
            </a:r>
            <a:r>
              <a:rPr lang="ru-RU" altLang="ru-RU" sz="2000" dirty="0">
                <a:solidFill>
                  <a:schemeClr val="tx1"/>
                </a:solidFill>
                <a:latin typeface="Comic Sans MS" pitchFamily="66" charset="0"/>
              </a:rPr>
              <a:t> </a:t>
            </a:r>
            <a:r>
              <a:rPr lang="en-US" altLang="ru-RU" sz="2000" dirty="0">
                <a:solidFill>
                  <a:schemeClr val="accent2"/>
                </a:solidFill>
              </a:rPr>
              <a:t> and</a:t>
            </a:r>
            <a:r>
              <a:rPr lang="ru-RU" altLang="ru-RU" sz="2000" dirty="0">
                <a:solidFill>
                  <a:schemeClr val="accent2"/>
                </a:solidFill>
              </a:rPr>
              <a:t> </a:t>
            </a:r>
            <a:r>
              <a:rPr lang="en-US" altLang="ru-RU" sz="2000" dirty="0">
                <a:solidFill>
                  <a:schemeClr val="accent2"/>
                </a:solidFill>
              </a:rPr>
              <a:t>stable particles produced in spin-nuclear(un polarized)  or spin-spin interactions.</a:t>
            </a:r>
            <a:endParaRPr lang="ru-RU" altLang="ru-RU" sz="2000" dirty="0">
              <a:solidFill>
                <a:srgbClr val="0070C0"/>
              </a:solidFill>
            </a:endParaRPr>
          </a:p>
          <a:p>
            <a:pPr algn="ctr" eaLnBrk="1" hangingPunct="1">
              <a:lnSpc>
                <a:spcPct val="80000"/>
              </a:lnSpc>
              <a:buFont typeface="Times New Roman" pitchFamily="18" charset="0"/>
              <a:buNone/>
              <a:defRPr/>
            </a:pPr>
            <a:r>
              <a:rPr lang="en-US" altLang="ru-RU" sz="2000" dirty="0">
                <a:solidFill>
                  <a:schemeClr val="tx1"/>
                </a:solidFill>
                <a:latin typeface="Comic Sans MS" pitchFamily="66" charset="0"/>
              </a:rPr>
              <a:t>The measurements are being planned at different beams </a:t>
            </a:r>
          </a:p>
          <a:p>
            <a:pPr algn="ctr" eaLnBrk="1" hangingPunct="1">
              <a:lnSpc>
                <a:spcPct val="80000"/>
              </a:lnSpc>
              <a:buFont typeface="Times New Roman" pitchFamily="18" charset="0"/>
              <a:buNone/>
              <a:defRPr/>
            </a:pPr>
            <a:r>
              <a:rPr lang="ru-RU" altLang="ru-RU" sz="2000" dirty="0">
                <a:latin typeface="Comic Sans MS" pitchFamily="66" charset="0"/>
              </a:rPr>
              <a:t>    </a:t>
            </a:r>
            <a:r>
              <a:rPr lang="ru-RU" altLang="ru-RU" sz="2000" dirty="0">
                <a:solidFill>
                  <a:srgbClr val="0070C0"/>
                </a:solidFill>
                <a:latin typeface="Comic Sans MS" pitchFamily="66" charset="0"/>
              </a:rPr>
              <a:t>(</a:t>
            </a:r>
            <a:r>
              <a:rPr lang="en-US" altLang="ru-RU" sz="2000" b="1" dirty="0">
                <a:solidFill>
                  <a:srgbClr val="FF0000"/>
                </a:solidFill>
                <a:latin typeface="Comic Sans MS" pitchFamily="66" charset="0"/>
              </a:rPr>
              <a:t>polarized</a:t>
            </a:r>
            <a:r>
              <a:rPr lang="ru-RU" altLang="ru-RU" sz="2000" b="1" dirty="0">
                <a:solidFill>
                  <a:srgbClr val="FF0000"/>
                </a:solidFill>
                <a:latin typeface="Comic Sans MS" pitchFamily="66" charset="0"/>
              </a:rPr>
              <a:t> </a:t>
            </a:r>
            <a:r>
              <a:rPr lang="en-US" altLang="ru-RU" sz="2000" b="1" dirty="0">
                <a:solidFill>
                  <a:srgbClr val="FF0000"/>
                </a:solidFill>
                <a:latin typeface="Comic Sans MS" pitchFamily="66" charset="0"/>
              </a:rPr>
              <a:t>anti</a:t>
            </a:r>
            <a:r>
              <a:rPr lang="ru-RU" altLang="ru-RU" sz="2000" b="1" dirty="0">
                <a:solidFill>
                  <a:srgbClr val="FF0000"/>
                </a:solidFill>
                <a:latin typeface="Comic Sans MS" pitchFamily="66" charset="0"/>
              </a:rPr>
              <a:t>-</a:t>
            </a:r>
            <a:r>
              <a:rPr lang="en-US" altLang="ja-JP" sz="2000" b="1" dirty="0">
                <a:solidFill>
                  <a:srgbClr val="FF0000"/>
                </a:solidFill>
                <a:latin typeface="Comic Sans MS" pitchFamily="66" charset="0"/>
                <a:ea typeface="ＭＳ Ｐゴシック" pitchFamily="34" charset="-128"/>
              </a:rPr>
              <a:t>p</a:t>
            </a:r>
            <a:r>
              <a:rPr lang="en-US" altLang="ru-RU" sz="2000" b="1" dirty="0">
                <a:solidFill>
                  <a:srgbClr val="FF0000"/>
                </a:solidFill>
                <a:cs typeface="Times New Roman" pitchFamily="18" charset="0"/>
              </a:rPr>
              <a:t> ↑</a:t>
            </a:r>
            <a:r>
              <a:rPr lang="en-US" altLang="ru-RU" sz="2000" b="1" dirty="0">
                <a:solidFill>
                  <a:srgbClr val="FF0000"/>
                </a:solidFill>
                <a:latin typeface="Comic Sans MS" pitchFamily="66" charset="0"/>
              </a:rPr>
              <a:t> </a:t>
            </a:r>
            <a:r>
              <a:rPr lang="en-US" altLang="ru-RU" sz="2000" b="1" dirty="0">
                <a:solidFill>
                  <a:srgbClr val="0070C0"/>
                </a:solidFill>
                <a:latin typeface="Comic Sans MS" pitchFamily="66" charset="0"/>
              </a:rPr>
              <a:t>and p</a:t>
            </a:r>
            <a:r>
              <a:rPr lang="en-US" altLang="ru-RU" sz="2000" b="1" dirty="0">
                <a:solidFill>
                  <a:srgbClr val="0070C0"/>
                </a:solidFill>
                <a:cs typeface="Times New Roman" pitchFamily="18" charset="0"/>
              </a:rPr>
              <a:t>↑ -beams, and also</a:t>
            </a:r>
            <a:r>
              <a:rPr lang="ru-RU" altLang="ru-RU" sz="2000" dirty="0">
                <a:solidFill>
                  <a:srgbClr val="0070C0"/>
                </a:solidFill>
                <a:cs typeface="Times New Roman" pitchFamily="18" charset="0"/>
              </a:rPr>
              <a:t> </a:t>
            </a:r>
            <a:r>
              <a:rPr lang="ru-RU" altLang="ru-RU" sz="2000" dirty="0">
                <a:solidFill>
                  <a:srgbClr val="0070C0"/>
                </a:solidFill>
                <a:latin typeface="Comic Sans MS" pitchFamily="66" charset="0"/>
              </a:rPr>
              <a:t>π</a:t>
            </a:r>
            <a:r>
              <a:rPr lang="ru-RU" altLang="ru-RU" sz="2000" baseline="30000" dirty="0">
                <a:solidFill>
                  <a:srgbClr val="0070C0"/>
                </a:solidFill>
                <a:latin typeface="Comic Sans MS" pitchFamily="66" charset="0"/>
              </a:rPr>
              <a:t>±</a:t>
            </a:r>
            <a:r>
              <a:rPr lang="ru-RU" altLang="ru-RU" sz="2000" dirty="0">
                <a:solidFill>
                  <a:srgbClr val="0070C0"/>
                </a:solidFill>
                <a:latin typeface="Comic Sans MS" pitchFamily="66" charset="0"/>
              </a:rPr>
              <a:t>, </a:t>
            </a:r>
            <a:r>
              <a:rPr lang="en-US" altLang="ru-RU" sz="2000" dirty="0">
                <a:solidFill>
                  <a:srgbClr val="0070C0"/>
                </a:solidFill>
                <a:latin typeface="Comic Sans MS" pitchFamily="66" charset="0"/>
              </a:rPr>
              <a:t>K</a:t>
            </a:r>
            <a:r>
              <a:rPr lang="ru-RU" altLang="ru-RU" sz="2000" baseline="30000" dirty="0">
                <a:solidFill>
                  <a:srgbClr val="0070C0"/>
                </a:solidFill>
                <a:latin typeface="Comic Sans MS" pitchFamily="66" charset="0"/>
              </a:rPr>
              <a:t>±</a:t>
            </a:r>
            <a:r>
              <a:rPr lang="ru-RU" altLang="ru-RU" sz="2000" dirty="0">
                <a:solidFill>
                  <a:srgbClr val="0070C0"/>
                </a:solidFill>
                <a:latin typeface="Comic Sans MS" pitchFamily="66" charset="0"/>
              </a:rPr>
              <a:t>). </a:t>
            </a:r>
            <a:endParaRPr lang="ru-RU" dirty="0"/>
          </a:p>
        </p:txBody>
      </p:sp>
    </p:spTree>
    <p:extLst>
      <p:ext uri="{BB962C8B-B14F-4D97-AF65-F5344CB8AC3E}">
        <p14:creationId xmlns:p14="http://schemas.microsoft.com/office/powerpoint/2010/main" val="78484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Essence </a:t>
            </a:r>
            <a:r>
              <a:rPr lang="en-US" dirty="0">
                <a:latin typeface="Arial Black" panose="020B0A04020102020204" pitchFamily="34" charset="0"/>
              </a:rPr>
              <a:t>of spin</a:t>
            </a:r>
            <a:br>
              <a:rPr lang="en-US" dirty="0">
                <a:latin typeface="Arial Black" panose="020B0A04020102020204" pitchFamily="34" charset="0"/>
              </a:rPr>
            </a:br>
            <a:endParaRPr lang="ru-RU" altLang="ru-RU" b="1" dirty="0" smtClean="0">
              <a:solidFill>
                <a:srgbClr val="FF0000"/>
              </a:solidFill>
              <a:latin typeface="Arial Black" panose="020B0A04020102020204" pitchFamily="34" charset="0"/>
              <a:cs typeface="Arial" charset="0"/>
            </a:endParaRPr>
          </a:p>
        </p:txBody>
      </p:sp>
      <p:sp>
        <p:nvSpPr>
          <p:cNvPr id="16387" name="Номер слайда 2"/>
          <p:cNvSpPr>
            <a:spLocks noGrp="1"/>
          </p:cNvSpPr>
          <p:nvPr>
            <p:ph type="sldNum" sz="quarter" idx="10"/>
          </p:nvPr>
        </p:nvSpPr>
        <p:spPr bwMode="auto">
          <a:xfrm>
            <a:off x="8604448" y="6286500"/>
            <a:ext cx="288727"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3646A4E6-6922-4FB9-89C9-8010AA21CEA2}" type="slidenum">
              <a:rPr lang="ru-RU" altLang="ru-RU" smtClean="0"/>
              <a:pPr eaLnBrk="1" hangingPunct="1"/>
              <a:t>4</a:t>
            </a:fld>
            <a:endParaRPr lang="ru-RU" altLang="ru-RU" smtClean="0"/>
          </a:p>
        </p:txBody>
      </p:sp>
      <p:sp>
        <p:nvSpPr>
          <p:cNvPr id="16388" name="TextBox 3"/>
          <p:cNvSpPr txBox="1">
            <a:spLocks noChangeArrowheads="1"/>
          </p:cNvSpPr>
          <p:nvPr/>
        </p:nvSpPr>
        <p:spPr bwMode="auto">
          <a:xfrm>
            <a:off x="251519" y="765175"/>
            <a:ext cx="8712969" cy="657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r>
              <a:rPr lang="en-US" sz="2400" dirty="0" smtClean="0"/>
              <a:t>	Spin </a:t>
            </a:r>
            <a:r>
              <a:rPr lang="en-US" sz="2400" dirty="0"/>
              <a:t>is a very nontrivial component of the total angular momentum with specific properties, and its nature </a:t>
            </a:r>
            <a:r>
              <a:rPr lang="en-US" sz="2400" dirty="0" smtClean="0"/>
              <a:t>still </a:t>
            </a:r>
            <a:r>
              <a:rPr lang="en-US" sz="2400" dirty="0"/>
              <a:t>- almost 100 years after the discovery </a:t>
            </a:r>
            <a:r>
              <a:rPr lang="en-US" sz="2400" dirty="0" smtClean="0"/>
              <a:t>- remains </a:t>
            </a:r>
            <a:r>
              <a:rPr lang="en-US" sz="2400" dirty="0"/>
              <a:t>a mystery.</a:t>
            </a:r>
            <a:r>
              <a:rPr lang="ru-RU" altLang="ru-RU" sz="2200" b="0" dirty="0" smtClean="0">
                <a:solidFill>
                  <a:srgbClr val="0070C0"/>
                </a:solidFill>
              </a:rPr>
              <a:t> </a:t>
            </a:r>
            <a:endParaRPr lang="en-US" altLang="ru-RU" sz="2200" b="0" dirty="0" smtClean="0">
              <a:solidFill>
                <a:srgbClr val="0070C0"/>
              </a:solidFill>
            </a:endParaRPr>
          </a:p>
          <a:p>
            <a:pPr algn="just" eaLnBrk="1" hangingPunct="1"/>
            <a:r>
              <a:rPr lang="en-US" i="1" dirty="0">
                <a:solidFill>
                  <a:schemeClr val="tx1"/>
                </a:solidFill>
              </a:rPr>
              <a:t>(the </a:t>
            </a:r>
            <a:r>
              <a:rPr lang="en-US" i="1" dirty="0" smtClean="0">
                <a:solidFill>
                  <a:schemeClr val="tx1"/>
                </a:solidFill>
              </a:rPr>
              <a:t>experiment </a:t>
            </a:r>
            <a:r>
              <a:rPr lang="en-US" i="1" dirty="0">
                <a:solidFill>
                  <a:schemeClr val="tx1"/>
                </a:solidFill>
              </a:rPr>
              <a:t>of Stern and </a:t>
            </a:r>
            <a:r>
              <a:rPr lang="en-US" i="1" dirty="0" err="1">
                <a:solidFill>
                  <a:schemeClr val="tx1"/>
                </a:solidFill>
              </a:rPr>
              <a:t>Gerlach</a:t>
            </a:r>
            <a:r>
              <a:rPr lang="en-US" i="1" dirty="0">
                <a:solidFill>
                  <a:schemeClr val="tx1"/>
                </a:solidFill>
              </a:rPr>
              <a:t> in 1922  </a:t>
            </a:r>
            <a:r>
              <a:rPr lang="en-US" i="1" dirty="0" smtClean="0">
                <a:solidFill>
                  <a:schemeClr val="tx1"/>
                </a:solidFill>
              </a:rPr>
              <a:t>and </a:t>
            </a:r>
            <a:r>
              <a:rPr lang="en-US" i="1" dirty="0">
                <a:solidFill>
                  <a:schemeClr val="tx1"/>
                </a:solidFill>
              </a:rPr>
              <a:t>the subsequent introduction of the spin by </a:t>
            </a:r>
            <a:r>
              <a:rPr lang="en-US" i="1" dirty="0" err="1">
                <a:solidFill>
                  <a:schemeClr val="tx1"/>
                </a:solidFill>
              </a:rPr>
              <a:t>Goudsmit</a:t>
            </a:r>
            <a:r>
              <a:rPr lang="en-US" i="1" dirty="0">
                <a:solidFill>
                  <a:schemeClr val="tx1"/>
                </a:solidFill>
              </a:rPr>
              <a:t> and </a:t>
            </a:r>
            <a:r>
              <a:rPr lang="en-US" i="1" dirty="0" err="1">
                <a:solidFill>
                  <a:schemeClr val="tx1"/>
                </a:solidFill>
              </a:rPr>
              <a:t>Uhlenbeck</a:t>
            </a:r>
            <a:r>
              <a:rPr lang="en-US" i="1" dirty="0">
                <a:solidFill>
                  <a:schemeClr val="tx1"/>
                </a:solidFill>
              </a:rPr>
              <a:t> in </a:t>
            </a:r>
            <a:r>
              <a:rPr lang="en-US" i="1" dirty="0" smtClean="0">
                <a:solidFill>
                  <a:schemeClr val="tx1"/>
                </a:solidFill>
              </a:rPr>
              <a:t>1925 to describe atomic spectra)</a:t>
            </a:r>
            <a:r>
              <a:rPr lang="ru-RU" altLang="ru-RU" b="0" i="1" dirty="0" smtClean="0">
                <a:solidFill>
                  <a:schemeClr val="tx1"/>
                </a:solidFill>
              </a:rPr>
              <a:t>     </a:t>
            </a:r>
            <a:endParaRPr lang="en-US" altLang="ru-RU" b="0" i="1" dirty="0">
              <a:solidFill>
                <a:schemeClr val="tx1"/>
              </a:solidFill>
            </a:endParaRPr>
          </a:p>
          <a:p>
            <a:pPr algn="just" eaLnBrk="1" hangingPunct="1"/>
            <a:r>
              <a:rPr lang="ru-RU" altLang="ru-RU" sz="2400" b="0" dirty="0" smtClean="0">
                <a:solidFill>
                  <a:srgbClr val="0070C0"/>
                </a:solidFill>
              </a:rPr>
              <a:t>      </a:t>
            </a:r>
            <a:endParaRPr lang="en-US" altLang="ru-RU" sz="2400" b="0" dirty="0" smtClean="0">
              <a:solidFill>
                <a:srgbClr val="0070C0"/>
              </a:solidFill>
            </a:endParaRPr>
          </a:p>
          <a:p>
            <a:pPr algn="just" eaLnBrk="1" hangingPunct="1"/>
            <a:endParaRPr lang="ru-RU" altLang="ru-RU" sz="2400" i="1" dirty="0">
              <a:solidFill>
                <a:schemeClr val="tx1"/>
              </a:solidFill>
            </a:endParaRPr>
          </a:p>
          <a:p>
            <a:pPr algn="just" eaLnBrk="1" hangingPunct="1"/>
            <a:r>
              <a:rPr lang="en-US" sz="2400" dirty="0" smtClean="0"/>
              <a:t>	Spin </a:t>
            </a:r>
            <a:r>
              <a:rPr lang="en-US" sz="2400" dirty="0">
                <a:solidFill>
                  <a:srgbClr val="FF0000"/>
                </a:solidFill>
              </a:rPr>
              <a:t>s</a:t>
            </a:r>
            <a:r>
              <a:rPr lang="en-US" sz="2400" dirty="0"/>
              <a:t> in quantum mechanics is the </a:t>
            </a:r>
            <a:r>
              <a:rPr lang="en-US" sz="2400" i="1" dirty="0" smtClean="0">
                <a:solidFill>
                  <a:srgbClr val="FF0000"/>
                </a:solidFill>
              </a:rPr>
              <a:t>intrinsic </a:t>
            </a:r>
            <a:r>
              <a:rPr lang="en-US" sz="2400" i="1" dirty="0">
                <a:solidFill>
                  <a:srgbClr val="FF0000"/>
                </a:solidFill>
              </a:rPr>
              <a:t>angular momentum </a:t>
            </a:r>
            <a:r>
              <a:rPr lang="en-US" sz="2400" dirty="0"/>
              <a:t>of a</a:t>
            </a:r>
            <a:r>
              <a:rPr lang="en-US" sz="2400" dirty="0" smtClean="0"/>
              <a:t> particle. </a:t>
            </a:r>
            <a:r>
              <a:rPr lang="en-US" sz="2400" dirty="0"/>
              <a:t>Unlike the orbital angular momentum, the </a:t>
            </a:r>
            <a:r>
              <a:rPr lang="en-US" sz="2400" i="1" dirty="0">
                <a:solidFill>
                  <a:srgbClr val="FF0000"/>
                </a:solidFill>
              </a:rPr>
              <a:t>spin is not associated with the </a:t>
            </a:r>
            <a:r>
              <a:rPr lang="en-US" sz="2400" i="1" dirty="0" smtClean="0">
                <a:solidFill>
                  <a:srgbClr val="FF0000"/>
                </a:solidFill>
              </a:rPr>
              <a:t>particle rotation in space</a:t>
            </a:r>
            <a:r>
              <a:rPr lang="en-US" sz="2400" dirty="0" smtClean="0"/>
              <a:t>, but it is an intrinsic quantum characteristic</a:t>
            </a:r>
            <a:r>
              <a:rPr lang="en-US" sz="2400" dirty="0"/>
              <a:t>, like a mass or a charge. </a:t>
            </a:r>
            <a:r>
              <a:rPr lang="en-US" sz="2400" dirty="0" smtClean="0"/>
              <a:t>Furthermore, </a:t>
            </a:r>
            <a:r>
              <a:rPr lang="en-US" sz="2400" dirty="0" smtClean="0">
                <a:solidFill>
                  <a:srgbClr val="FF0000"/>
                </a:solidFill>
              </a:rPr>
              <a:t>the spin is quantized</a:t>
            </a:r>
            <a:r>
              <a:rPr lang="en-US" sz="2400" dirty="0" smtClean="0"/>
              <a:t>, meaning that only certain discrete spins are allowed. The </a:t>
            </a:r>
            <a:r>
              <a:rPr lang="en-US" sz="2400" dirty="0"/>
              <a:t>spin, like the angular momentum, is represented by an </a:t>
            </a:r>
            <a:r>
              <a:rPr lang="en-US" sz="2400" i="1" dirty="0">
                <a:solidFill>
                  <a:srgbClr val="FF0000"/>
                </a:solidFill>
              </a:rPr>
              <a:t>axial vector</a:t>
            </a:r>
            <a:r>
              <a:rPr lang="en-US" sz="2400" dirty="0"/>
              <a:t>.</a:t>
            </a:r>
            <a:endParaRPr lang="en-US" altLang="ru-RU" sz="2400" b="0" dirty="0" smtClean="0">
              <a:solidFill>
                <a:srgbClr val="0070C0"/>
              </a:solidFill>
            </a:endParaRPr>
          </a:p>
          <a:p>
            <a:pPr algn="just" eaLnBrk="1" hangingPunct="1"/>
            <a:endParaRPr lang="en-US" altLang="ru-RU" sz="2400" b="0" dirty="0">
              <a:solidFill>
                <a:srgbClr val="0070C0"/>
              </a:solidFill>
            </a:endParaRPr>
          </a:p>
          <a:p>
            <a:pPr algn="just" eaLnBrk="1" hangingPunct="1"/>
            <a:endParaRPr lang="ru-RU" altLang="ru-RU" sz="2400" i="1" dirty="0">
              <a:solidFill>
                <a:schemeClr val="tx1"/>
              </a:solidFill>
            </a:endParaRPr>
          </a:p>
          <a:p>
            <a:pPr algn="just" eaLnBrk="1" hangingPunct="1"/>
            <a:endParaRPr lang="ru-RU" altLang="ru-RU" sz="2200" dirty="0">
              <a:solidFill>
                <a:schemeClr val="tx1"/>
              </a:solidFill>
            </a:endParaRPr>
          </a:p>
        </p:txBody>
      </p:sp>
    </p:spTree>
    <p:extLst>
      <p:ext uri="{BB962C8B-B14F-4D97-AF65-F5344CB8AC3E}">
        <p14:creationId xmlns:p14="http://schemas.microsoft.com/office/powerpoint/2010/main" val="1249726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16632"/>
            <a:ext cx="7764462" cy="516781"/>
          </a:xfrm>
        </p:spPr>
        <p:txBody>
          <a:bodyPr/>
          <a:lstStyle/>
          <a:p>
            <a:r>
              <a:rPr lang="en-US" sz="2200" dirty="0" smtClean="0">
                <a:solidFill>
                  <a:schemeClr val="tx1"/>
                </a:solidFill>
              </a:rPr>
              <a:t>Phase 2 </a:t>
            </a:r>
            <a:r>
              <a:rPr lang="en-US" sz="2000" dirty="0" smtClean="0">
                <a:solidFill>
                  <a:srgbClr val="0070C0"/>
                </a:solidFill>
              </a:rPr>
              <a:t>Peculiar properties of the setup in the “spin world”</a:t>
            </a:r>
            <a:endParaRPr lang="ru-RU" sz="2000" dirty="0">
              <a:solidFill>
                <a:srgbClr val="0070C0"/>
              </a:solidFill>
            </a:endParaRPr>
          </a:p>
        </p:txBody>
      </p:sp>
      <p:sp>
        <p:nvSpPr>
          <p:cNvPr id="3" name="Объект 2"/>
          <p:cNvSpPr>
            <a:spLocks noGrp="1"/>
          </p:cNvSpPr>
          <p:nvPr>
            <p:ph idx="1"/>
          </p:nvPr>
        </p:nvSpPr>
        <p:spPr>
          <a:xfrm>
            <a:off x="0" y="764704"/>
            <a:ext cx="8892480" cy="5256584"/>
          </a:xfrm>
        </p:spPr>
        <p:txBody>
          <a:bodyPr/>
          <a:lstStyle/>
          <a:p>
            <a:pPr algn="just"/>
            <a:r>
              <a:rPr lang="ru-RU" sz="2300" dirty="0" smtClean="0"/>
              <a:t>     		</a:t>
            </a:r>
            <a:r>
              <a:rPr lang="en-US" sz="2000" dirty="0"/>
              <a:t> </a:t>
            </a:r>
            <a:r>
              <a:rPr lang="en-US" sz="2200" dirty="0"/>
              <a:t>Unlike most polarization </a:t>
            </a:r>
            <a:r>
              <a:rPr lang="en-US" sz="2200" dirty="0" smtClean="0"/>
              <a:t>fixed-target experiments</a:t>
            </a:r>
            <a:r>
              <a:rPr lang="en-US" sz="2200" dirty="0"/>
              <a:t>, in the SPASCHARM </a:t>
            </a:r>
            <a:r>
              <a:rPr lang="en-US" sz="2200" dirty="0" smtClean="0"/>
              <a:t>wide-aperture </a:t>
            </a:r>
            <a:r>
              <a:rPr lang="en-US" sz="2200" dirty="0"/>
              <a:t>precision </a:t>
            </a:r>
            <a:r>
              <a:rPr lang="en-US" sz="2200" dirty="0" smtClean="0"/>
              <a:t>spectrometer, </a:t>
            </a:r>
            <a:r>
              <a:rPr lang="en-US" sz="2200" dirty="0"/>
              <a:t>the </a:t>
            </a:r>
            <a:r>
              <a:rPr lang="en-US" sz="2200" b="1" i="1" dirty="0">
                <a:solidFill>
                  <a:srgbClr val="FF0000"/>
                </a:solidFill>
              </a:rPr>
              <a:t>full </a:t>
            </a:r>
            <a:r>
              <a:rPr lang="en-US" sz="2200" b="1" i="1" dirty="0" smtClean="0">
                <a:solidFill>
                  <a:srgbClr val="FF0000"/>
                </a:solidFill>
              </a:rPr>
              <a:t>azimuthal angle geometry</a:t>
            </a:r>
            <a:r>
              <a:rPr lang="en-US" sz="2200" b="1" i="1" dirty="0" smtClean="0"/>
              <a:t> </a:t>
            </a:r>
            <a:r>
              <a:rPr lang="en-US" sz="2200" dirty="0" smtClean="0"/>
              <a:t>will </a:t>
            </a:r>
            <a:r>
              <a:rPr lang="en-US" sz="2200" dirty="0"/>
              <a:t>be realized, which </a:t>
            </a:r>
            <a:r>
              <a:rPr lang="en-US" sz="2200" dirty="0" smtClean="0"/>
              <a:t>is extremely important in spin physics and will </a:t>
            </a:r>
            <a:r>
              <a:rPr lang="en-US" sz="2200" dirty="0"/>
              <a:t>allow us to investigate </a:t>
            </a:r>
            <a:r>
              <a:rPr lang="en-US" sz="2200" dirty="0" smtClean="0"/>
              <a:t>many new </a:t>
            </a:r>
            <a:r>
              <a:rPr lang="en-US" sz="2200" dirty="0"/>
              <a:t>processes with extremely low </a:t>
            </a:r>
            <a:r>
              <a:rPr lang="en-US" sz="2200" dirty="0" smtClean="0"/>
              <a:t>errors (</a:t>
            </a:r>
            <a:r>
              <a:rPr lang="en-US" sz="2200" i="1" dirty="0" smtClean="0">
                <a:solidFill>
                  <a:srgbClr val="0070C0"/>
                </a:solidFill>
              </a:rPr>
              <a:t>systematic errors will be negligible</a:t>
            </a:r>
            <a:r>
              <a:rPr lang="en-US" sz="2200" dirty="0" smtClean="0"/>
              <a:t>). </a:t>
            </a:r>
            <a:endParaRPr lang="en-US" sz="2200" dirty="0"/>
          </a:p>
          <a:p>
            <a:pPr algn="just"/>
            <a:r>
              <a:rPr lang="ru-RU" sz="2200" dirty="0"/>
              <a:t>	</a:t>
            </a:r>
            <a:r>
              <a:rPr lang="ru-RU" sz="2200" dirty="0" smtClean="0"/>
              <a:t>		</a:t>
            </a:r>
          </a:p>
          <a:p>
            <a:pPr algn="just"/>
            <a:r>
              <a:rPr lang="ru-RU" sz="2200" dirty="0">
                <a:solidFill>
                  <a:srgbClr val="0070C0"/>
                </a:solidFill>
              </a:rPr>
              <a:t> </a:t>
            </a:r>
            <a:r>
              <a:rPr lang="ru-RU" sz="2200" dirty="0" smtClean="0">
                <a:solidFill>
                  <a:srgbClr val="0070C0"/>
                </a:solidFill>
              </a:rPr>
              <a:t>          </a:t>
            </a:r>
            <a:r>
              <a:rPr lang="en-US" sz="2200" dirty="0"/>
              <a:t>The combination of a wide range of beams and targets with the possibility of </a:t>
            </a:r>
            <a:r>
              <a:rPr lang="en-US" sz="2200" b="1" i="1" dirty="0">
                <a:solidFill>
                  <a:srgbClr val="FF0000"/>
                </a:solidFill>
              </a:rPr>
              <a:t>simultaneous </a:t>
            </a:r>
            <a:r>
              <a:rPr lang="en-US" sz="2200" b="1" i="1" dirty="0" smtClean="0">
                <a:solidFill>
                  <a:srgbClr val="FF0000"/>
                </a:solidFill>
              </a:rPr>
              <a:t>detection </a:t>
            </a:r>
            <a:r>
              <a:rPr lang="en-US" sz="2200" b="1" i="1" dirty="0">
                <a:solidFill>
                  <a:srgbClr val="FF0000"/>
                </a:solidFill>
              </a:rPr>
              <a:t>of charged and neutral </a:t>
            </a:r>
            <a:r>
              <a:rPr lang="en-US" sz="2200" b="1" i="1" dirty="0" smtClean="0">
                <a:solidFill>
                  <a:srgbClr val="FF0000"/>
                </a:solidFill>
              </a:rPr>
              <a:t>particles </a:t>
            </a:r>
            <a:r>
              <a:rPr lang="en-US" sz="2200" dirty="0" smtClean="0">
                <a:solidFill>
                  <a:schemeClr val="tx1"/>
                </a:solidFill>
              </a:rPr>
              <a:t>in the final state, </a:t>
            </a:r>
            <a:r>
              <a:rPr lang="en-US" sz="2200" dirty="0"/>
              <a:t>distinguishes this project from other polarization projects </a:t>
            </a:r>
            <a:r>
              <a:rPr lang="en-US" sz="2200" dirty="0" smtClean="0"/>
              <a:t>built </a:t>
            </a:r>
            <a:r>
              <a:rPr lang="en-US" sz="2200" dirty="0"/>
              <a:t>for a limited number of reactions </a:t>
            </a:r>
            <a:r>
              <a:rPr lang="en-US" sz="2200" dirty="0" smtClean="0"/>
              <a:t>under study. </a:t>
            </a:r>
            <a:r>
              <a:rPr lang="en-US" sz="2200" dirty="0"/>
              <a:t>Measurement of spin effects in a large kinematic range and comparison of spin effects in various </a:t>
            </a:r>
            <a:r>
              <a:rPr lang="en-US" sz="2200" dirty="0" smtClean="0"/>
              <a:t>reactions, including resonances and stable particle production in the antimatter-matter and matter-matter interactions, </a:t>
            </a:r>
            <a:r>
              <a:rPr lang="en-US" sz="2200" dirty="0"/>
              <a:t>is of fundamental importance for revealing the mechanism of particle interaction.</a:t>
            </a:r>
            <a:r>
              <a:rPr lang="ru-RU" sz="2200" dirty="0" smtClean="0">
                <a:solidFill>
                  <a:srgbClr val="0070C0"/>
                </a:solidFill>
              </a:rPr>
              <a:t> </a:t>
            </a:r>
            <a:endParaRPr lang="ru-RU" sz="2200" dirty="0"/>
          </a:p>
        </p:txBody>
      </p:sp>
      <p:sp>
        <p:nvSpPr>
          <p:cNvPr id="4"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40</a:t>
            </a:fld>
            <a:endParaRPr lang="ru-RU" altLang="ru-RU" dirty="0" smtClean="0"/>
          </a:p>
        </p:txBody>
      </p:sp>
    </p:spTree>
    <p:extLst>
      <p:ext uri="{BB962C8B-B14F-4D97-AF65-F5344CB8AC3E}">
        <p14:creationId xmlns:p14="http://schemas.microsoft.com/office/powerpoint/2010/main" val="2584965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latin typeface="+mn-lt"/>
              </a:rPr>
              <a:t>Phase 2   </a:t>
            </a:r>
            <a:r>
              <a:rPr lang="en-US" dirty="0" smtClean="0">
                <a:solidFill>
                  <a:srgbClr val="0070C0"/>
                </a:solidFill>
                <a:latin typeface="+mn-lt"/>
              </a:rPr>
              <a:t>Dependence of  spin effects on multiplicity</a:t>
            </a:r>
            <a:endParaRPr lang="ru-RU" dirty="0">
              <a:solidFill>
                <a:srgbClr val="0070C0"/>
              </a:solidFill>
              <a:latin typeface="+mn-lt"/>
            </a:endParaRPr>
          </a:p>
        </p:txBody>
      </p:sp>
      <p:sp>
        <p:nvSpPr>
          <p:cNvPr id="3" name="Объект 2"/>
          <p:cNvSpPr>
            <a:spLocks noGrp="1"/>
          </p:cNvSpPr>
          <p:nvPr>
            <p:ph idx="1"/>
          </p:nvPr>
        </p:nvSpPr>
        <p:spPr>
          <a:xfrm>
            <a:off x="251520" y="764704"/>
            <a:ext cx="8640960" cy="5256584"/>
          </a:xfrm>
        </p:spPr>
        <p:txBody>
          <a:bodyPr/>
          <a:lstStyle/>
          <a:p>
            <a:pPr algn="just"/>
            <a:endParaRPr lang="en-US" sz="1800" dirty="0" smtClean="0"/>
          </a:p>
          <a:p>
            <a:pPr algn="just"/>
            <a:endParaRPr lang="en-US" sz="1800" dirty="0"/>
          </a:p>
          <a:p>
            <a:pPr algn="just"/>
            <a:r>
              <a:rPr lang="en-US" sz="1800" dirty="0" smtClean="0"/>
              <a:t>      </a:t>
            </a:r>
            <a:r>
              <a:rPr lang="en-US" dirty="0"/>
              <a:t>A new phenomenon observed a few years ago at the RHIC collider (the BRAHMS experiment) is the dependence of the </a:t>
            </a:r>
            <a:r>
              <a:rPr lang="en-US" dirty="0" smtClean="0"/>
              <a:t>inclusive pion single-spin </a:t>
            </a:r>
            <a:r>
              <a:rPr lang="en-US" dirty="0"/>
              <a:t>asymmetry </a:t>
            </a:r>
            <a:r>
              <a:rPr lang="en-US" dirty="0" smtClean="0"/>
              <a:t>on </a:t>
            </a:r>
            <a:r>
              <a:rPr lang="en-US" dirty="0"/>
              <a:t>the multiplicity of charged hadrons in the event. </a:t>
            </a:r>
            <a:endParaRPr lang="en-US" dirty="0" smtClean="0"/>
          </a:p>
          <a:p>
            <a:pPr algn="just"/>
            <a:endParaRPr lang="en-US" dirty="0"/>
          </a:p>
          <a:p>
            <a:pPr algn="just"/>
            <a:r>
              <a:rPr lang="en-US" dirty="0" smtClean="0"/>
              <a:t>     We </a:t>
            </a:r>
            <a:r>
              <a:rPr lang="en-US" dirty="0"/>
              <a:t>plan to continue these </a:t>
            </a:r>
            <a:r>
              <a:rPr lang="en-US" dirty="0" smtClean="0"/>
              <a:t>investigations  </a:t>
            </a:r>
            <a:r>
              <a:rPr lang="en-US" dirty="0"/>
              <a:t>for all the studied inclusive reactions in order to </a:t>
            </a:r>
            <a:r>
              <a:rPr lang="en-US" dirty="0" smtClean="0"/>
              <a:t>try to find may be some universal regularities. </a:t>
            </a:r>
            <a:r>
              <a:rPr lang="en-US" dirty="0"/>
              <a:t>For these measurements, </a:t>
            </a:r>
            <a:r>
              <a:rPr lang="en-US" b="1" i="1" u="sng" dirty="0" err="1">
                <a:solidFill>
                  <a:srgbClr val="FF0000"/>
                </a:solidFill>
              </a:rPr>
              <a:t>hodoscopes</a:t>
            </a:r>
            <a:r>
              <a:rPr lang="en-US" b="1" i="1" u="sng" dirty="0">
                <a:solidFill>
                  <a:srgbClr val="FF0000"/>
                </a:solidFill>
              </a:rPr>
              <a:t> of multiplicity </a:t>
            </a:r>
            <a:r>
              <a:rPr lang="en-US" dirty="0"/>
              <a:t>are </a:t>
            </a:r>
            <a:r>
              <a:rPr lang="en-US" dirty="0" smtClean="0"/>
              <a:t>being designed and then created. </a:t>
            </a:r>
            <a:endParaRPr lang="ru-RU" dirty="0"/>
          </a:p>
        </p:txBody>
      </p:sp>
      <p:sp>
        <p:nvSpPr>
          <p:cNvPr id="4"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41</a:t>
            </a:fld>
            <a:endParaRPr lang="ru-RU" altLang="ru-RU" dirty="0" smtClean="0"/>
          </a:p>
        </p:txBody>
      </p:sp>
    </p:spTree>
    <p:extLst>
      <p:ext uri="{BB962C8B-B14F-4D97-AF65-F5344CB8AC3E}">
        <p14:creationId xmlns:p14="http://schemas.microsoft.com/office/powerpoint/2010/main" val="3130856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SPASCHARM Collaboration</a:t>
            </a:r>
            <a:endParaRPr lang="ru-RU" dirty="0">
              <a:solidFill>
                <a:srgbClr val="0070C0"/>
              </a:solidFill>
            </a:endParaRPr>
          </a:p>
        </p:txBody>
      </p:sp>
      <p:sp>
        <p:nvSpPr>
          <p:cNvPr id="3" name="Объект 2"/>
          <p:cNvSpPr>
            <a:spLocks noGrp="1"/>
          </p:cNvSpPr>
          <p:nvPr>
            <p:ph idx="1"/>
          </p:nvPr>
        </p:nvSpPr>
        <p:spPr>
          <a:xfrm>
            <a:off x="179512" y="764704"/>
            <a:ext cx="8784976" cy="5544616"/>
          </a:xfrm>
        </p:spPr>
        <p:txBody>
          <a:bodyPr/>
          <a:lstStyle/>
          <a:p>
            <a:pPr algn="ctr"/>
            <a:r>
              <a:rPr lang="en-US" sz="1800" dirty="0" smtClean="0"/>
              <a:t>V.V. Abramov</a:t>
            </a:r>
            <a:r>
              <a:rPr lang="ru-RU" sz="1800" dirty="0" smtClean="0"/>
              <a:t>, </a:t>
            </a:r>
            <a:r>
              <a:rPr lang="en-US" sz="1800" dirty="0" smtClean="0"/>
              <a:t>I.L. </a:t>
            </a:r>
            <a:r>
              <a:rPr lang="en-US" sz="1800" dirty="0" err="1" smtClean="0"/>
              <a:t>Azhgirei</a:t>
            </a:r>
            <a:r>
              <a:rPr lang="en-US" sz="1800" dirty="0" smtClean="0"/>
              <a:t>, N.I. </a:t>
            </a:r>
            <a:r>
              <a:rPr lang="en-US" sz="1800" dirty="0" err="1" smtClean="0"/>
              <a:t>Belikov</a:t>
            </a:r>
            <a:r>
              <a:rPr lang="ru-RU" sz="1800" dirty="0" smtClean="0"/>
              <a:t>, </a:t>
            </a:r>
            <a:r>
              <a:rPr lang="en-US" sz="1800" dirty="0" smtClean="0"/>
              <a:t>A.A. </a:t>
            </a:r>
            <a:r>
              <a:rPr lang="en-US" sz="1800" dirty="0" err="1" smtClean="0"/>
              <a:t>Borisov</a:t>
            </a:r>
            <a:r>
              <a:rPr lang="ru-RU" sz="1800" dirty="0" smtClean="0"/>
              <a:t>, </a:t>
            </a:r>
            <a:r>
              <a:rPr lang="en-US" sz="1800" dirty="0" smtClean="0"/>
              <a:t>S.I. </a:t>
            </a:r>
            <a:r>
              <a:rPr lang="en-US" sz="1800" dirty="0" err="1" smtClean="0"/>
              <a:t>Bukreeva</a:t>
            </a:r>
            <a:r>
              <a:rPr lang="ru-RU" sz="1800" dirty="0" smtClean="0"/>
              <a:t>, </a:t>
            </a:r>
            <a:r>
              <a:rPr lang="en-US" sz="1800" dirty="0" smtClean="0"/>
              <a:t>A.N. </a:t>
            </a:r>
            <a:r>
              <a:rPr lang="en-US" sz="1800" dirty="0" err="1" smtClean="0"/>
              <a:t>Vasiliev</a:t>
            </a:r>
            <a:r>
              <a:rPr lang="ru-RU" sz="1800" dirty="0" smtClean="0"/>
              <a:t>, </a:t>
            </a:r>
            <a:r>
              <a:rPr lang="en-US" sz="1800" dirty="0" smtClean="0"/>
              <a:t>         V.I. </a:t>
            </a:r>
            <a:r>
              <a:rPr lang="en-US" sz="1800" dirty="0" err="1" smtClean="0"/>
              <a:t>Garkusha</a:t>
            </a:r>
            <a:r>
              <a:rPr lang="en-US" sz="1800" dirty="0" smtClean="0"/>
              <a:t>, </a:t>
            </a:r>
            <a:r>
              <a:rPr lang="en-US" sz="1800" dirty="0" err="1" smtClean="0"/>
              <a:t>Yu.M</a:t>
            </a:r>
            <a:r>
              <a:rPr lang="en-US" sz="1800" dirty="0" smtClean="0"/>
              <a:t>. </a:t>
            </a:r>
            <a:r>
              <a:rPr lang="en-US" sz="1800" dirty="0" err="1" smtClean="0"/>
              <a:t>Goncharenko</a:t>
            </a:r>
            <a:r>
              <a:rPr lang="ru-RU" sz="1800" dirty="0" smtClean="0"/>
              <a:t>, </a:t>
            </a:r>
            <a:r>
              <a:rPr lang="en-US" sz="1800" dirty="0" smtClean="0"/>
              <a:t>A.M. </a:t>
            </a:r>
            <a:r>
              <a:rPr lang="en-US" sz="1800" dirty="0" err="1" smtClean="0"/>
              <a:t>Davidenko</a:t>
            </a:r>
            <a:r>
              <a:rPr lang="ru-RU" sz="1800" dirty="0" smtClean="0"/>
              <a:t>,  </a:t>
            </a:r>
            <a:r>
              <a:rPr lang="en-US" sz="1800" dirty="0" smtClean="0"/>
              <a:t>A.A. </a:t>
            </a:r>
            <a:r>
              <a:rPr lang="en-US" sz="1800" dirty="0" err="1" smtClean="0"/>
              <a:t>Derevschikov</a:t>
            </a:r>
            <a:r>
              <a:rPr lang="ru-RU" sz="1800" dirty="0" smtClean="0"/>
              <a:t>, </a:t>
            </a:r>
            <a:r>
              <a:rPr lang="en-US" sz="1800" dirty="0" smtClean="0"/>
              <a:t>V.N. </a:t>
            </a:r>
            <a:r>
              <a:rPr lang="en-US" sz="1800" dirty="0" err="1" smtClean="0"/>
              <a:t>Zapolskii</a:t>
            </a:r>
            <a:r>
              <a:rPr lang="en-US" sz="1800" dirty="0" smtClean="0"/>
              <a:t>, V.G. </a:t>
            </a:r>
            <a:r>
              <a:rPr lang="en-US" sz="1800" dirty="0" err="1" smtClean="0"/>
              <a:t>Zarucheiskii</a:t>
            </a:r>
            <a:r>
              <a:rPr lang="en-US" sz="1800" dirty="0" smtClean="0"/>
              <a:t>, V.A. </a:t>
            </a:r>
            <a:r>
              <a:rPr lang="en-US" sz="1800" dirty="0" err="1" smtClean="0"/>
              <a:t>Kachanov</a:t>
            </a:r>
            <a:r>
              <a:rPr lang="ru-RU" sz="1800" dirty="0" smtClean="0"/>
              <a:t>,      </a:t>
            </a:r>
            <a:r>
              <a:rPr lang="en-US" sz="1800" dirty="0" smtClean="0"/>
              <a:t>     A.S. </a:t>
            </a:r>
            <a:r>
              <a:rPr lang="en-US" sz="1800" dirty="0" err="1" smtClean="0"/>
              <a:t>Kozhin</a:t>
            </a:r>
            <a:r>
              <a:rPr lang="ru-RU" sz="1800" dirty="0" smtClean="0"/>
              <a:t>, </a:t>
            </a:r>
            <a:r>
              <a:rPr lang="en-US" sz="1800" dirty="0" smtClean="0"/>
              <a:t>V.A. </a:t>
            </a:r>
            <a:r>
              <a:rPr lang="en-US" sz="1800" dirty="0" err="1" smtClean="0"/>
              <a:t>Kormilitsin</a:t>
            </a:r>
            <a:r>
              <a:rPr lang="ru-RU" sz="1800" dirty="0" smtClean="0"/>
              <a:t>,  </a:t>
            </a:r>
            <a:r>
              <a:rPr lang="en-US" sz="1800" dirty="0"/>
              <a:t>A</a:t>
            </a:r>
            <a:r>
              <a:rPr lang="en-US" sz="1800" dirty="0" smtClean="0"/>
              <a:t>.K. </a:t>
            </a:r>
            <a:r>
              <a:rPr lang="en-US" sz="1800" dirty="0" err="1" smtClean="0"/>
              <a:t>Likhoded</a:t>
            </a:r>
            <a:r>
              <a:rPr lang="en-US" sz="1800" dirty="0" smtClean="0"/>
              <a:t>, V.A. </a:t>
            </a:r>
            <a:r>
              <a:rPr lang="en-US" sz="1800" dirty="0" err="1" smtClean="0"/>
              <a:t>Maisheev</a:t>
            </a:r>
            <a:r>
              <a:rPr lang="en-US" sz="1800" dirty="0" smtClean="0"/>
              <a:t>, </a:t>
            </a:r>
            <a:r>
              <a:rPr lang="en-US" sz="1800" dirty="0" err="1" smtClean="0"/>
              <a:t>Yu.M</a:t>
            </a:r>
            <a:r>
              <a:rPr lang="en-US" sz="1800" dirty="0" smtClean="0"/>
              <a:t>. </a:t>
            </a:r>
            <a:r>
              <a:rPr lang="en-US" sz="1800" dirty="0" err="1" smtClean="0"/>
              <a:t>Melnik</a:t>
            </a:r>
            <a:r>
              <a:rPr lang="ru-RU" sz="1800" dirty="0" smtClean="0"/>
              <a:t>, </a:t>
            </a:r>
            <a:r>
              <a:rPr lang="en-US" sz="1800" dirty="0" smtClean="0"/>
              <a:t>A.P. </a:t>
            </a:r>
            <a:r>
              <a:rPr lang="en-US" sz="1800" dirty="0" err="1" smtClean="0"/>
              <a:t>Meschanin</a:t>
            </a:r>
            <a:r>
              <a:rPr lang="ru-RU" sz="1800" dirty="0" smtClean="0"/>
              <a:t>,</a:t>
            </a:r>
            <a:r>
              <a:rPr lang="en-US" sz="1800" dirty="0" smtClean="0"/>
              <a:t> N.G. </a:t>
            </a:r>
            <a:r>
              <a:rPr lang="en-US" sz="1800" dirty="0" err="1" smtClean="0"/>
              <a:t>Minaev,V.V</a:t>
            </a:r>
            <a:r>
              <a:rPr lang="en-US" sz="1800" dirty="0" smtClean="0"/>
              <a:t>. </a:t>
            </a:r>
            <a:r>
              <a:rPr lang="en-US" sz="1800" dirty="0" err="1" smtClean="0"/>
              <a:t>Moiseev</a:t>
            </a:r>
            <a:r>
              <a:rPr lang="en-US" sz="1800" dirty="0" smtClean="0"/>
              <a:t>,                 V.V. </a:t>
            </a:r>
            <a:r>
              <a:rPr lang="en-US" sz="1800" dirty="0" err="1" smtClean="0"/>
              <a:t>Mochalov</a:t>
            </a:r>
            <a:r>
              <a:rPr lang="en-US" sz="1800" dirty="0" smtClean="0"/>
              <a:t>, D.A. </a:t>
            </a:r>
            <a:r>
              <a:rPr lang="en-US" sz="1800" dirty="0" err="1" smtClean="0"/>
              <a:t>Morozov</a:t>
            </a:r>
            <a:r>
              <a:rPr lang="en-US" sz="1800" dirty="0" smtClean="0"/>
              <a:t>, L.V. </a:t>
            </a:r>
            <a:r>
              <a:rPr lang="en-US" sz="1800" dirty="0" err="1" smtClean="0"/>
              <a:t>Nogach</a:t>
            </a:r>
            <a:r>
              <a:rPr lang="en-US" sz="1800" dirty="0" smtClean="0"/>
              <a:t>, S.B. </a:t>
            </a:r>
            <a:r>
              <a:rPr lang="en-US" sz="1800" dirty="0" err="1" smtClean="0"/>
              <a:t>Nurushev</a:t>
            </a:r>
            <a:r>
              <a:rPr lang="en-US" sz="1800" dirty="0" smtClean="0"/>
              <a:t>, V.S. </a:t>
            </a:r>
            <a:r>
              <a:rPr lang="en-US" sz="1800" dirty="0" err="1" smtClean="0"/>
              <a:t>Petrov</a:t>
            </a:r>
            <a:r>
              <a:rPr lang="en-US" sz="1800" dirty="0" smtClean="0"/>
              <a:t>,</a:t>
            </a:r>
            <a:r>
              <a:rPr lang="ru-RU" sz="1800" dirty="0" smtClean="0"/>
              <a:t>   </a:t>
            </a:r>
            <a:r>
              <a:rPr lang="en-US" sz="1800" dirty="0" smtClean="0"/>
              <a:t> I.S. </a:t>
            </a:r>
            <a:r>
              <a:rPr lang="en-US" sz="1800" dirty="0" err="1" smtClean="0"/>
              <a:t>Plotnikov</a:t>
            </a:r>
            <a:r>
              <a:rPr lang="en-US" sz="1800" dirty="0" smtClean="0"/>
              <a:t>, </a:t>
            </a:r>
            <a:r>
              <a:rPr lang="en-US" sz="1800" dirty="0" err="1" smtClean="0"/>
              <a:t>V.V.Poslavskii</a:t>
            </a:r>
            <a:r>
              <a:rPr lang="en-US" sz="1800" dirty="0"/>
              <a:t>, A.F. </a:t>
            </a:r>
            <a:r>
              <a:rPr lang="en-US" sz="1800" dirty="0" err="1"/>
              <a:t>Prudkoglyad</a:t>
            </a:r>
            <a:r>
              <a:rPr lang="en-US" sz="1800" dirty="0"/>
              <a:t>, </a:t>
            </a:r>
            <a:r>
              <a:rPr lang="en-US" sz="1800" dirty="0" smtClean="0"/>
              <a:t>S.V. </a:t>
            </a:r>
            <a:r>
              <a:rPr lang="en-US" sz="1800" dirty="0" err="1" smtClean="0"/>
              <a:t>Ryzhikov</a:t>
            </a:r>
            <a:r>
              <a:rPr lang="ru-RU" sz="1800" dirty="0" smtClean="0"/>
              <a:t>,</a:t>
            </a:r>
            <a:r>
              <a:rPr lang="en-US" sz="1800" dirty="0" smtClean="0"/>
              <a:t> A.V. </a:t>
            </a:r>
            <a:r>
              <a:rPr lang="en-US" sz="1800" dirty="0" err="1" smtClean="0"/>
              <a:t>Ryazantsev</a:t>
            </a:r>
            <a:r>
              <a:rPr lang="en-US" sz="1800" dirty="0" smtClean="0"/>
              <a:t>, P.A. Semenov,                V.A. Senko, M.M. </a:t>
            </a:r>
            <a:r>
              <a:rPr lang="en-US" sz="1800" dirty="0" err="1" smtClean="0"/>
              <a:t>Soldatov</a:t>
            </a:r>
            <a:r>
              <a:rPr lang="en-US" sz="1800" dirty="0" smtClean="0"/>
              <a:t>,</a:t>
            </a:r>
            <a:r>
              <a:rPr lang="ru-RU" sz="1800" dirty="0" smtClean="0"/>
              <a:t> </a:t>
            </a:r>
            <a:r>
              <a:rPr lang="en-US" sz="1800" dirty="0" smtClean="0"/>
              <a:t> L.F. </a:t>
            </a:r>
            <a:r>
              <a:rPr lang="en-US" sz="1800" dirty="0" err="1" smtClean="0"/>
              <a:t>Soloviev</a:t>
            </a:r>
            <a:r>
              <a:rPr lang="en-US" sz="1800" dirty="0" smtClean="0"/>
              <a:t>, A.V. </a:t>
            </a:r>
            <a:r>
              <a:rPr lang="en-US" sz="1800" dirty="0" err="1" smtClean="0"/>
              <a:t>Uzunian</a:t>
            </a:r>
            <a:r>
              <a:rPr lang="en-US" sz="1800" dirty="0" smtClean="0"/>
              <a:t>, R.M. </a:t>
            </a:r>
            <a:r>
              <a:rPr lang="en-US" sz="1800" dirty="0" err="1" smtClean="0"/>
              <a:t>Fakhrutdinov</a:t>
            </a:r>
            <a:r>
              <a:rPr lang="en-US" sz="1800" dirty="0" smtClean="0"/>
              <a:t>,</a:t>
            </a:r>
            <a:r>
              <a:rPr lang="ru-RU" sz="1800" dirty="0" smtClean="0"/>
              <a:t> </a:t>
            </a:r>
            <a:r>
              <a:rPr lang="en-US" sz="1800" dirty="0" smtClean="0"/>
              <a:t>             N.A. </a:t>
            </a:r>
            <a:r>
              <a:rPr lang="en-US" sz="1800" dirty="0" err="1" smtClean="0"/>
              <a:t>Shalanda</a:t>
            </a:r>
            <a:r>
              <a:rPr lang="en-US" sz="1800" dirty="0" smtClean="0"/>
              <a:t>, V.I. </a:t>
            </a:r>
            <a:r>
              <a:rPr lang="en-US" sz="1800" dirty="0" err="1" smtClean="0"/>
              <a:t>Yakimchuk</a:t>
            </a:r>
            <a:r>
              <a:rPr lang="en-US" sz="1800" dirty="0" smtClean="0"/>
              <a:t>, A.E. </a:t>
            </a:r>
            <a:r>
              <a:rPr lang="en-US" sz="1800" dirty="0" err="1" smtClean="0"/>
              <a:t>Yakutin</a:t>
            </a:r>
            <a:endParaRPr lang="ru-RU" sz="1800" dirty="0"/>
          </a:p>
          <a:p>
            <a:pPr algn="ctr"/>
            <a:r>
              <a:rPr lang="ru-RU" sz="2200" b="1" dirty="0" smtClean="0">
                <a:solidFill>
                  <a:srgbClr val="FF0000"/>
                </a:solidFill>
              </a:rPr>
              <a:t>(</a:t>
            </a:r>
            <a:r>
              <a:rPr lang="en-US" sz="2200" b="1" dirty="0" smtClean="0">
                <a:solidFill>
                  <a:srgbClr val="FF0000"/>
                </a:solidFill>
              </a:rPr>
              <a:t>National Research Centre </a:t>
            </a:r>
            <a:r>
              <a:rPr lang="en-US" sz="2200" b="1" dirty="0" err="1" smtClean="0">
                <a:solidFill>
                  <a:srgbClr val="FF0000"/>
                </a:solidFill>
              </a:rPr>
              <a:t>Kurchatov</a:t>
            </a:r>
            <a:r>
              <a:rPr lang="en-US" sz="2200" b="1" dirty="0" smtClean="0">
                <a:solidFill>
                  <a:srgbClr val="FF0000"/>
                </a:solidFill>
              </a:rPr>
              <a:t> Institute – IHEP, </a:t>
            </a:r>
            <a:r>
              <a:rPr lang="en-US" sz="2200" b="1" dirty="0" err="1" smtClean="0">
                <a:solidFill>
                  <a:srgbClr val="FF0000"/>
                </a:solidFill>
              </a:rPr>
              <a:t>Protvino</a:t>
            </a:r>
            <a:r>
              <a:rPr lang="ru-RU" sz="2200" b="1" dirty="0" smtClean="0">
                <a:solidFill>
                  <a:srgbClr val="FF0000"/>
                </a:solidFill>
              </a:rPr>
              <a:t>)</a:t>
            </a:r>
            <a:endParaRPr lang="ru-RU" sz="2200" dirty="0">
              <a:solidFill>
                <a:srgbClr val="FF0000"/>
              </a:solidFill>
            </a:endParaRPr>
          </a:p>
          <a:p>
            <a:pPr algn="ctr"/>
            <a:r>
              <a:rPr lang="en-US" sz="1800" dirty="0" smtClean="0"/>
              <a:t>N.A. </a:t>
            </a:r>
            <a:r>
              <a:rPr lang="en-US" sz="1800" dirty="0" err="1" smtClean="0"/>
              <a:t>Bazhanov</a:t>
            </a:r>
            <a:r>
              <a:rPr lang="ru-RU" sz="1800" dirty="0" smtClean="0"/>
              <a:t>, </a:t>
            </a:r>
            <a:r>
              <a:rPr lang="en-US" sz="1800" dirty="0" smtClean="0"/>
              <a:t>N.S. </a:t>
            </a:r>
            <a:r>
              <a:rPr lang="en-US" sz="1800" dirty="0" err="1" smtClean="0"/>
              <a:t>Borisov</a:t>
            </a:r>
            <a:r>
              <a:rPr lang="ru-RU" sz="1800" dirty="0" smtClean="0"/>
              <a:t>, </a:t>
            </a:r>
            <a:r>
              <a:rPr lang="en-US" sz="1800" dirty="0" smtClean="0"/>
              <a:t>I.S. </a:t>
            </a:r>
            <a:r>
              <a:rPr lang="en-US" sz="1800" dirty="0" err="1" smtClean="0"/>
              <a:t>Gorodnov</a:t>
            </a:r>
            <a:r>
              <a:rPr lang="en-US" sz="1800" dirty="0" smtClean="0"/>
              <a:t>, A.B. </a:t>
            </a:r>
            <a:r>
              <a:rPr lang="en-US" sz="1800" dirty="0" err="1" smtClean="0"/>
              <a:t>Lazarev</a:t>
            </a:r>
            <a:r>
              <a:rPr lang="ru-RU" sz="1800" dirty="0" smtClean="0"/>
              <a:t>,</a:t>
            </a:r>
            <a:r>
              <a:rPr lang="en-US" sz="1800" dirty="0" smtClean="0"/>
              <a:t> A.B. </a:t>
            </a:r>
            <a:r>
              <a:rPr lang="en-US" sz="1800" dirty="0" err="1" smtClean="0"/>
              <a:t>Neganov</a:t>
            </a:r>
            <a:r>
              <a:rPr lang="ru-RU" sz="1800" dirty="0" smtClean="0"/>
              <a:t>,  </a:t>
            </a:r>
            <a:r>
              <a:rPr lang="en-US" sz="1800" dirty="0" err="1" smtClean="0"/>
              <a:t>Yu.A</a:t>
            </a:r>
            <a:r>
              <a:rPr lang="en-US" sz="1800" dirty="0" smtClean="0"/>
              <a:t>. </a:t>
            </a:r>
            <a:r>
              <a:rPr lang="en-US" sz="1800" dirty="0" err="1" smtClean="0"/>
              <a:t>Plis</a:t>
            </a:r>
            <a:r>
              <a:rPr lang="ru-RU" sz="1800" dirty="0" smtClean="0"/>
              <a:t>, </a:t>
            </a:r>
            <a:r>
              <a:rPr lang="en-US" sz="1800" dirty="0" smtClean="0"/>
              <a:t>     O.N. </a:t>
            </a:r>
            <a:r>
              <a:rPr lang="en-US" sz="1800" dirty="0" err="1" smtClean="0"/>
              <a:t>Schevelev</a:t>
            </a:r>
            <a:r>
              <a:rPr lang="ru-RU" sz="1800" dirty="0" smtClean="0"/>
              <a:t>,</a:t>
            </a:r>
            <a:r>
              <a:rPr lang="en-US" sz="1800" dirty="0" smtClean="0"/>
              <a:t> </a:t>
            </a:r>
            <a:r>
              <a:rPr lang="en-US" sz="1800" dirty="0" err="1" smtClean="0"/>
              <a:t>Yu.A</a:t>
            </a:r>
            <a:r>
              <a:rPr lang="en-US" sz="1800" dirty="0" smtClean="0"/>
              <a:t>. </a:t>
            </a:r>
            <a:r>
              <a:rPr lang="en-US" sz="1800" dirty="0" err="1" smtClean="0"/>
              <a:t>Usov</a:t>
            </a:r>
            <a:r>
              <a:rPr lang="ru-RU" sz="1800" dirty="0" smtClean="0"/>
              <a:t> </a:t>
            </a:r>
            <a:endParaRPr lang="ru-RU" sz="1800" dirty="0"/>
          </a:p>
          <a:p>
            <a:pPr algn="ctr"/>
            <a:r>
              <a:rPr lang="ru-RU" sz="2200" dirty="0" smtClean="0">
                <a:solidFill>
                  <a:srgbClr val="FF0000"/>
                </a:solidFill>
              </a:rPr>
              <a:t>(</a:t>
            </a:r>
            <a:r>
              <a:rPr lang="en-US" sz="2200" b="1" dirty="0" smtClean="0">
                <a:solidFill>
                  <a:srgbClr val="FF0000"/>
                </a:solidFill>
              </a:rPr>
              <a:t>Joint Institute of Nuclear Research – JINR, </a:t>
            </a:r>
            <a:r>
              <a:rPr lang="en-US" sz="2200" b="1" dirty="0" err="1" smtClean="0">
                <a:solidFill>
                  <a:srgbClr val="FF0000"/>
                </a:solidFill>
              </a:rPr>
              <a:t>Dubna</a:t>
            </a:r>
            <a:r>
              <a:rPr lang="ru-RU" sz="2200" dirty="0" smtClean="0">
                <a:solidFill>
                  <a:srgbClr val="FF0000"/>
                </a:solidFill>
              </a:rPr>
              <a:t>)</a:t>
            </a:r>
          </a:p>
          <a:p>
            <a:pPr algn="ctr"/>
            <a:r>
              <a:rPr lang="en-US" sz="1800" dirty="0" smtClean="0"/>
              <a:t>E.A. Atkin</a:t>
            </a:r>
            <a:r>
              <a:rPr lang="ru-RU" sz="1800" dirty="0" smtClean="0"/>
              <a:t>, </a:t>
            </a:r>
            <a:r>
              <a:rPr lang="en-US" sz="1800" dirty="0" smtClean="0"/>
              <a:t>A.A. </a:t>
            </a:r>
            <a:r>
              <a:rPr lang="en-US" sz="1800" dirty="0" err="1" smtClean="0"/>
              <a:t>Bogdanov</a:t>
            </a:r>
            <a:r>
              <a:rPr lang="en-US" sz="1800" dirty="0" smtClean="0"/>
              <a:t>, A.V. </a:t>
            </a:r>
            <a:r>
              <a:rPr lang="en-US" sz="1800" dirty="0" err="1" smtClean="0"/>
              <a:t>Klepikov</a:t>
            </a:r>
            <a:r>
              <a:rPr lang="en-US" sz="1800" dirty="0" smtClean="0"/>
              <a:t>,</a:t>
            </a:r>
            <a:r>
              <a:rPr lang="ru-RU" sz="1800" dirty="0" smtClean="0"/>
              <a:t>   </a:t>
            </a:r>
            <a:r>
              <a:rPr lang="en-US" sz="1800" dirty="0" smtClean="0"/>
              <a:t>M.V. </a:t>
            </a:r>
            <a:r>
              <a:rPr lang="en-US" sz="1800" dirty="0" err="1" smtClean="0"/>
              <a:t>Nurusheva</a:t>
            </a:r>
            <a:r>
              <a:rPr lang="en-US" sz="1800" dirty="0" smtClean="0"/>
              <a:t>, V.A. </a:t>
            </a:r>
            <a:r>
              <a:rPr lang="en-US" sz="1800" dirty="0" err="1" smtClean="0"/>
              <a:t>Okorokov</a:t>
            </a:r>
            <a:r>
              <a:rPr lang="en-US" sz="1800" smtClean="0"/>
              <a:t>,                  M.F</a:t>
            </a:r>
            <a:r>
              <a:rPr lang="en-US" sz="1800" dirty="0"/>
              <a:t>.</a:t>
            </a:r>
            <a:r>
              <a:rPr lang="en-US" sz="1800" dirty="0" smtClean="0"/>
              <a:t> </a:t>
            </a:r>
            <a:r>
              <a:rPr lang="en-US" sz="1800" dirty="0" err="1" smtClean="0"/>
              <a:t>Runtzo</a:t>
            </a:r>
            <a:r>
              <a:rPr lang="ru-RU" sz="1800" dirty="0" smtClean="0"/>
              <a:t>, </a:t>
            </a:r>
            <a:r>
              <a:rPr lang="en-US" sz="1800" dirty="0" smtClean="0"/>
              <a:t>V.L. </a:t>
            </a:r>
            <a:r>
              <a:rPr lang="en-US" sz="1800" dirty="0" err="1" smtClean="0"/>
              <a:t>Rykov</a:t>
            </a:r>
            <a:r>
              <a:rPr lang="en-US" sz="1800" dirty="0" smtClean="0"/>
              <a:t>,  V.M. </a:t>
            </a:r>
            <a:r>
              <a:rPr lang="en-US" sz="1800" dirty="0" err="1" smtClean="0"/>
              <a:t>Samsonov</a:t>
            </a:r>
            <a:r>
              <a:rPr lang="en-US" sz="1800" dirty="0" smtClean="0"/>
              <a:t>, M.N. </a:t>
            </a:r>
            <a:r>
              <a:rPr lang="en-US" sz="1800" dirty="0" err="1" smtClean="0"/>
              <a:t>Strikhanov</a:t>
            </a:r>
            <a:endParaRPr lang="ru-RU" sz="1800" dirty="0"/>
          </a:p>
          <a:p>
            <a:pPr algn="ctr"/>
            <a:r>
              <a:rPr lang="ru-RU" sz="2200" b="1" dirty="0" smtClean="0">
                <a:solidFill>
                  <a:srgbClr val="FF0000"/>
                </a:solidFill>
              </a:rPr>
              <a:t>(</a:t>
            </a:r>
            <a:r>
              <a:rPr lang="en-US" sz="2200" b="1" dirty="0" smtClean="0">
                <a:solidFill>
                  <a:srgbClr val="FF0000"/>
                </a:solidFill>
              </a:rPr>
              <a:t>National Research Nuclear University – </a:t>
            </a:r>
            <a:r>
              <a:rPr lang="en-US" sz="2200" b="1" dirty="0" err="1" smtClean="0">
                <a:solidFill>
                  <a:srgbClr val="FF0000"/>
                </a:solidFill>
              </a:rPr>
              <a:t>MEPhI</a:t>
            </a:r>
            <a:r>
              <a:rPr lang="en-US" sz="2200" b="1" dirty="0" smtClean="0">
                <a:solidFill>
                  <a:srgbClr val="FF0000"/>
                </a:solidFill>
              </a:rPr>
              <a:t>, Moscow</a:t>
            </a:r>
            <a:r>
              <a:rPr lang="ru-RU" sz="2200" b="1" dirty="0" smtClean="0">
                <a:solidFill>
                  <a:srgbClr val="FF0000"/>
                </a:solidFill>
              </a:rPr>
              <a:t>)</a:t>
            </a:r>
            <a:endParaRPr lang="en-US" sz="2200" b="1" dirty="0">
              <a:solidFill>
                <a:srgbClr val="FF0000"/>
              </a:solidFill>
            </a:endParaRPr>
          </a:p>
          <a:p>
            <a:pPr algn="ctr"/>
            <a:r>
              <a:rPr lang="en-US" sz="1800" i="1" dirty="0" smtClean="0">
                <a:solidFill>
                  <a:srgbClr val="0070C0"/>
                </a:solidFill>
              </a:rPr>
              <a:t>In process of joining </a:t>
            </a:r>
            <a:r>
              <a:rPr lang="en-US" sz="1800" b="1" dirty="0" smtClean="0">
                <a:solidFill>
                  <a:schemeClr val="tx1"/>
                </a:solidFill>
              </a:rPr>
              <a:t>:  National Research Centre </a:t>
            </a:r>
            <a:r>
              <a:rPr lang="en-US" sz="1800" b="1" dirty="0" err="1" smtClean="0">
                <a:solidFill>
                  <a:schemeClr val="tx1"/>
                </a:solidFill>
              </a:rPr>
              <a:t>Kurchatov</a:t>
            </a:r>
            <a:r>
              <a:rPr lang="en-US" sz="1800" b="1" dirty="0" smtClean="0">
                <a:solidFill>
                  <a:schemeClr val="tx1"/>
                </a:solidFill>
              </a:rPr>
              <a:t> Institute – ITEP, Moscow</a:t>
            </a:r>
          </a:p>
          <a:p>
            <a:pPr algn="ctr"/>
            <a:r>
              <a:rPr lang="en-US" sz="1800" b="1" dirty="0" smtClean="0">
                <a:solidFill>
                  <a:schemeClr val="tx1"/>
                </a:solidFill>
              </a:rPr>
              <a:t>                   </a:t>
            </a:r>
            <a:r>
              <a:rPr lang="en-US" sz="1800" i="1" dirty="0" smtClean="0">
                <a:solidFill>
                  <a:srgbClr val="0070C0"/>
                </a:solidFill>
              </a:rPr>
              <a:t>and </a:t>
            </a:r>
            <a:r>
              <a:rPr lang="en-US" sz="1800" b="1" dirty="0" smtClean="0">
                <a:solidFill>
                  <a:schemeClr val="tx1"/>
                </a:solidFill>
              </a:rPr>
              <a:t>              National </a:t>
            </a:r>
            <a:r>
              <a:rPr lang="en-US" sz="1800" b="1" dirty="0">
                <a:solidFill>
                  <a:schemeClr val="tx1"/>
                </a:solidFill>
              </a:rPr>
              <a:t>Research Centre </a:t>
            </a:r>
            <a:r>
              <a:rPr lang="en-US" sz="1800" b="1" dirty="0" err="1">
                <a:solidFill>
                  <a:schemeClr val="tx1"/>
                </a:solidFill>
              </a:rPr>
              <a:t>Kurchatov</a:t>
            </a:r>
            <a:r>
              <a:rPr lang="en-US" sz="1800" b="1" dirty="0">
                <a:solidFill>
                  <a:schemeClr val="tx1"/>
                </a:solidFill>
              </a:rPr>
              <a:t> Institute – </a:t>
            </a:r>
            <a:r>
              <a:rPr lang="en-US" sz="1800" b="1" dirty="0" smtClean="0">
                <a:solidFill>
                  <a:schemeClr val="tx1"/>
                </a:solidFill>
              </a:rPr>
              <a:t>PNPI, </a:t>
            </a:r>
            <a:r>
              <a:rPr lang="en-US" sz="1800" b="1" dirty="0" err="1" smtClean="0">
                <a:solidFill>
                  <a:schemeClr val="tx1"/>
                </a:solidFill>
              </a:rPr>
              <a:t>Gatchina</a:t>
            </a:r>
            <a:endParaRPr lang="en-US" sz="1800" b="1" dirty="0" smtClean="0">
              <a:solidFill>
                <a:schemeClr val="tx1"/>
              </a:solidFill>
            </a:endParaRPr>
          </a:p>
          <a:p>
            <a:pPr algn="ctr"/>
            <a:endParaRPr lang="ru-RU" sz="1800" b="1" dirty="0">
              <a:solidFill>
                <a:schemeClr val="tx1"/>
              </a:solidFill>
            </a:endParaRPr>
          </a:p>
          <a:p>
            <a:endParaRPr lang="ru-RU" dirty="0">
              <a:solidFill>
                <a:schemeClr val="tx1"/>
              </a:solidFill>
            </a:endParaRPr>
          </a:p>
        </p:txBody>
      </p:sp>
      <p:sp>
        <p:nvSpPr>
          <p:cNvPr id="4" name="Номер слайда 3"/>
          <p:cNvSpPr txBox="1">
            <a:spLocks/>
          </p:cNvSpPr>
          <p:nvPr/>
        </p:nvSpPr>
        <p:spPr bwMode="auto">
          <a:xfrm>
            <a:off x="8460432" y="6309320"/>
            <a:ext cx="576064"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42</a:t>
            </a:fld>
            <a:endParaRPr lang="ru-RU" altLang="ru-RU" dirty="0" smtClean="0"/>
          </a:p>
        </p:txBody>
      </p:sp>
    </p:spTree>
    <p:extLst>
      <p:ext uri="{BB962C8B-B14F-4D97-AF65-F5344CB8AC3E}">
        <p14:creationId xmlns:p14="http://schemas.microsoft.com/office/powerpoint/2010/main" val="973969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Main Advantages of the SPASCHARM experiment</a:t>
            </a:r>
            <a:endParaRPr lang="ru-RU" dirty="0">
              <a:solidFill>
                <a:srgbClr val="0070C0"/>
              </a:solidFill>
            </a:endParaRPr>
          </a:p>
        </p:txBody>
      </p:sp>
      <p:sp>
        <p:nvSpPr>
          <p:cNvPr id="3" name="Объект 2"/>
          <p:cNvSpPr>
            <a:spLocks noGrp="1"/>
          </p:cNvSpPr>
          <p:nvPr>
            <p:ph idx="1"/>
          </p:nvPr>
        </p:nvSpPr>
        <p:spPr>
          <a:xfrm>
            <a:off x="251520" y="764704"/>
            <a:ext cx="8361685" cy="5256584"/>
          </a:xfrm>
        </p:spPr>
        <p:txBody>
          <a:bodyPr/>
          <a:lstStyle/>
          <a:p>
            <a:pPr algn="just"/>
            <a:r>
              <a:rPr lang="en-US" sz="2200" dirty="0" smtClean="0">
                <a:latin typeface="+mj-lt"/>
              </a:rPr>
              <a:t>1) Broad physical </a:t>
            </a:r>
            <a:r>
              <a:rPr lang="en-US" sz="2200" dirty="0" err="1" smtClean="0">
                <a:latin typeface="+mj-lt"/>
              </a:rPr>
              <a:t>programme</a:t>
            </a:r>
            <a:r>
              <a:rPr lang="en-US" sz="2200" dirty="0" smtClean="0">
                <a:latin typeface="+mj-lt"/>
              </a:rPr>
              <a:t> and systematic study of polarization phenomena (like the Periodic Table of elements)</a:t>
            </a:r>
            <a:r>
              <a:rPr lang="en-US" sz="2100" dirty="0" smtClean="0">
                <a:latin typeface="+mj-lt"/>
              </a:rPr>
              <a:t>.</a:t>
            </a:r>
          </a:p>
          <a:p>
            <a:pPr algn="just"/>
            <a:r>
              <a:rPr lang="en-US" sz="2100" dirty="0" smtClean="0">
                <a:latin typeface="+mj-lt"/>
              </a:rPr>
              <a:t>2)   Variety of beams: polarized p, p</a:t>
            </a:r>
            <a:r>
              <a:rPr lang="en-US" sz="2100" dirty="0" smtClean="0">
                <a:latin typeface="+mj-lt"/>
                <a:cs typeface="Times New Roman"/>
              </a:rPr>
              <a:t>᷉, </a:t>
            </a:r>
            <a:r>
              <a:rPr lang="en-US" sz="2100" dirty="0" err="1" smtClean="0">
                <a:latin typeface="+mj-lt"/>
                <a:cs typeface="Times New Roman"/>
              </a:rPr>
              <a:t>unpolarized</a:t>
            </a:r>
            <a:r>
              <a:rPr lang="en-US" sz="2100" dirty="0" smtClean="0">
                <a:latin typeface="+mj-lt"/>
                <a:cs typeface="Times New Roman"/>
              </a:rPr>
              <a:t> </a:t>
            </a:r>
            <a:r>
              <a:rPr lang="el-GR" sz="2100" dirty="0" smtClean="0">
                <a:latin typeface="+mj-lt"/>
                <a:cs typeface="Times New Roman"/>
              </a:rPr>
              <a:t>π</a:t>
            </a:r>
            <a:r>
              <a:rPr lang="el-GR" sz="2100" baseline="30000" dirty="0" smtClean="0">
                <a:latin typeface="+mj-lt"/>
                <a:cs typeface="Times New Roman"/>
              </a:rPr>
              <a:t>±</a:t>
            </a:r>
            <a:r>
              <a:rPr lang="en-US" sz="2100" dirty="0" smtClean="0">
                <a:latin typeface="+mj-lt"/>
                <a:cs typeface="Times New Roman"/>
              </a:rPr>
              <a:t>, K</a:t>
            </a:r>
            <a:r>
              <a:rPr lang="el-GR" sz="2100" baseline="30000" dirty="0" smtClean="0">
                <a:latin typeface="+mj-lt"/>
                <a:cs typeface="Times New Roman"/>
              </a:rPr>
              <a:t>±</a:t>
            </a:r>
            <a:r>
              <a:rPr lang="en-US" sz="2100" dirty="0" smtClean="0">
                <a:latin typeface="+mj-lt"/>
                <a:cs typeface="Times New Roman"/>
              </a:rPr>
              <a:t>, </a:t>
            </a:r>
            <a:r>
              <a:rPr lang="en-US" sz="2100" dirty="0" smtClean="0">
                <a:latin typeface="+mj-lt"/>
              </a:rPr>
              <a:t>p, p</a:t>
            </a:r>
            <a:r>
              <a:rPr lang="en-US" sz="2100" dirty="0" smtClean="0">
                <a:latin typeface="+mj-lt"/>
                <a:cs typeface="Times New Roman"/>
              </a:rPr>
              <a:t>᷉, d, C.</a:t>
            </a:r>
          </a:p>
          <a:p>
            <a:pPr algn="just"/>
            <a:r>
              <a:rPr lang="en-US" sz="2100" dirty="0" smtClean="0">
                <a:latin typeface="+mj-lt"/>
                <a:cs typeface="Times New Roman"/>
              </a:rPr>
              <a:t>3)   Study of Tens of miscellaneous reactions simultaneously.  </a:t>
            </a:r>
          </a:p>
          <a:p>
            <a:pPr algn="just"/>
            <a:r>
              <a:rPr lang="en-US" sz="2100" dirty="0">
                <a:latin typeface="+mj-lt"/>
                <a:cs typeface="Times New Roman"/>
              </a:rPr>
              <a:t>4</a:t>
            </a:r>
            <a:r>
              <a:rPr lang="en-US" sz="2100" dirty="0" smtClean="0">
                <a:latin typeface="+mj-lt"/>
                <a:cs typeface="Times New Roman"/>
              </a:rPr>
              <a:t>)   Polarized (transverse and longitudinal) and nuclear targets.</a:t>
            </a:r>
          </a:p>
          <a:p>
            <a:pPr algn="just"/>
            <a:r>
              <a:rPr lang="en-US" sz="2100" dirty="0">
                <a:latin typeface="+mj-lt"/>
                <a:cs typeface="Times New Roman"/>
              </a:rPr>
              <a:t>5</a:t>
            </a:r>
            <a:r>
              <a:rPr lang="en-US" sz="2100" dirty="0" smtClean="0">
                <a:latin typeface="+mj-lt"/>
                <a:cs typeface="Times New Roman"/>
              </a:rPr>
              <a:t>)   Several spin observables: A</a:t>
            </a:r>
            <a:r>
              <a:rPr lang="en-US" sz="2100" baseline="-25000" dirty="0" smtClean="0">
                <a:latin typeface="+mj-lt"/>
                <a:cs typeface="Times New Roman"/>
              </a:rPr>
              <a:t>N</a:t>
            </a:r>
            <a:r>
              <a:rPr lang="en-US" sz="2100" dirty="0" smtClean="0">
                <a:latin typeface="+mj-lt"/>
                <a:cs typeface="Times New Roman"/>
              </a:rPr>
              <a:t>, P</a:t>
            </a:r>
            <a:r>
              <a:rPr lang="en-US" sz="2100" baseline="-25000" dirty="0" smtClean="0">
                <a:latin typeface="+mj-lt"/>
                <a:cs typeface="Times New Roman"/>
              </a:rPr>
              <a:t>N</a:t>
            </a:r>
            <a:r>
              <a:rPr lang="en-US" sz="2100" dirty="0" smtClean="0">
                <a:latin typeface="+mj-lt"/>
                <a:cs typeface="Times New Roman"/>
              </a:rPr>
              <a:t>, A</a:t>
            </a:r>
            <a:r>
              <a:rPr lang="en-US" sz="2100" baseline="-25000" dirty="0" smtClean="0">
                <a:latin typeface="+mj-lt"/>
                <a:cs typeface="Times New Roman"/>
              </a:rPr>
              <a:t>NN</a:t>
            </a:r>
            <a:r>
              <a:rPr lang="en-US" sz="2100" dirty="0" smtClean="0">
                <a:latin typeface="+mj-lt"/>
                <a:cs typeface="Times New Roman"/>
              </a:rPr>
              <a:t>, A</a:t>
            </a:r>
            <a:r>
              <a:rPr lang="en-US" sz="2100" baseline="-25000" dirty="0" smtClean="0">
                <a:latin typeface="+mj-lt"/>
                <a:cs typeface="Times New Roman"/>
              </a:rPr>
              <a:t>LL</a:t>
            </a:r>
            <a:r>
              <a:rPr lang="en-US" sz="2100" dirty="0" smtClean="0">
                <a:latin typeface="+mj-lt"/>
                <a:cs typeface="Times New Roman"/>
              </a:rPr>
              <a:t>, D</a:t>
            </a:r>
            <a:r>
              <a:rPr lang="en-US" sz="2100" baseline="-25000" dirty="0" smtClean="0">
                <a:latin typeface="+mj-lt"/>
                <a:cs typeface="Times New Roman"/>
              </a:rPr>
              <a:t>NN</a:t>
            </a:r>
            <a:r>
              <a:rPr lang="en-US" sz="2100" dirty="0" smtClean="0">
                <a:latin typeface="+mj-lt"/>
                <a:cs typeface="Times New Roman"/>
              </a:rPr>
              <a:t>, </a:t>
            </a:r>
            <a:r>
              <a:rPr lang="el-GR" sz="2100" dirty="0" smtClean="0">
                <a:latin typeface="+mj-lt"/>
                <a:cs typeface="Times New Roman"/>
              </a:rPr>
              <a:t>ρ</a:t>
            </a:r>
            <a:r>
              <a:rPr lang="en-US" sz="2100" baseline="-25000" dirty="0" err="1" smtClean="0">
                <a:latin typeface="+mj-lt"/>
                <a:cs typeface="Times New Roman"/>
              </a:rPr>
              <a:t>ik</a:t>
            </a:r>
            <a:r>
              <a:rPr lang="en-US" sz="2100" dirty="0" smtClean="0">
                <a:latin typeface="+mj-lt"/>
                <a:cs typeface="Times New Roman"/>
              </a:rPr>
              <a:t>, …</a:t>
            </a:r>
          </a:p>
          <a:p>
            <a:pPr algn="just"/>
            <a:r>
              <a:rPr lang="en-US" sz="2100" dirty="0">
                <a:latin typeface="+mj-lt"/>
                <a:cs typeface="Times New Roman"/>
              </a:rPr>
              <a:t>6</a:t>
            </a:r>
            <a:r>
              <a:rPr lang="en-US" sz="2100" dirty="0" smtClean="0">
                <a:latin typeface="+mj-lt"/>
                <a:cs typeface="Times New Roman"/>
              </a:rPr>
              <a:t>) Many variables to study polarization phenomena: √s, P</a:t>
            </a:r>
            <a:r>
              <a:rPr lang="en-US" sz="2100" baseline="-25000" dirty="0" smtClean="0">
                <a:latin typeface="+mj-lt"/>
                <a:cs typeface="Times New Roman"/>
              </a:rPr>
              <a:t>T</a:t>
            </a:r>
            <a:r>
              <a:rPr lang="en-US" sz="2100" dirty="0" smtClean="0">
                <a:latin typeface="+mj-lt"/>
                <a:cs typeface="Times New Roman"/>
              </a:rPr>
              <a:t>, X</a:t>
            </a:r>
            <a:r>
              <a:rPr lang="en-US" sz="2100" baseline="-25000" dirty="0" smtClean="0">
                <a:latin typeface="+mj-lt"/>
                <a:cs typeface="Times New Roman"/>
              </a:rPr>
              <a:t>F</a:t>
            </a:r>
            <a:r>
              <a:rPr lang="en-US" sz="2100" dirty="0" smtClean="0">
                <a:latin typeface="+mj-lt"/>
                <a:cs typeface="Times New Roman"/>
              </a:rPr>
              <a:t>, Atomic weight, Multiplicity, reaction type.</a:t>
            </a:r>
          </a:p>
          <a:p>
            <a:pPr algn="just"/>
            <a:r>
              <a:rPr lang="en-US" sz="2100" dirty="0">
                <a:latin typeface="+mj-lt"/>
                <a:cs typeface="Times New Roman"/>
              </a:rPr>
              <a:t>7</a:t>
            </a:r>
            <a:r>
              <a:rPr lang="en-US" sz="2100" dirty="0" smtClean="0">
                <a:latin typeface="+mj-lt"/>
                <a:cs typeface="Times New Roman"/>
              </a:rPr>
              <a:t>)  Full azimuthal coverage to minimize systematic uncertainties.</a:t>
            </a:r>
          </a:p>
          <a:p>
            <a:pPr algn="just"/>
            <a:r>
              <a:rPr lang="en-US" sz="2100" dirty="0">
                <a:latin typeface="+mj-lt"/>
                <a:cs typeface="Times New Roman"/>
              </a:rPr>
              <a:t>8</a:t>
            </a:r>
            <a:r>
              <a:rPr lang="en-US" sz="2100" dirty="0" smtClean="0">
                <a:latin typeface="+mj-lt"/>
                <a:cs typeface="Times New Roman"/>
              </a:rPr>
              <a:t>) Detection and identification of secondary particles, neutral and charged, including </a:t>
            </a:r>
            <a:r>
              <a:rPr lang="el-GR" sz="2100" dirty="0" smtClean="0">
                <a:latin typeface="+mj-lt"/>
                <a:cs typeface="Times New Roman"/>
              </a:rPr>
              <a:t>γ</a:t>
            </a:r>
            <a:r>
              <a:rPr lang="en-US" sz="2100" dirty="0" smtClean="0">
                <a:latin typeface="+mj-lt"/>
                <a:cs typeface="Times New Roman"/>
              </a:rPr>
              <a:t>, </a:t>
            </a:r>
            <a:r>
              <a:rPr lang="el-GR" sz="2100" dirty="0" smtClean="0">
                <a:latin typeface="+mj-lt"/>
                <a:cs typeface="Times New Roman"/>
              </a:rPr>
              <a:t>π</a:t>
            </a:r>
            <a:r>
              <a:rPr lang="en-US" sz="2100" baseline="30000" dirty="0" smtClean="0">
                <a:latin typeface="+mj-lt"/>
                <a:cs typeface="Times New Roman"/>
              </a:rPr>
              <a:t>0</a:t>
            </a:r>
            <a:r>
              <a:rPr lang="en-US" sz="2100" dirty="0" smtClean="0">
                <a:latin typeface="+mj-lt"/>
                <a:cs typeface="Times New Roman"/>
              </a:rPr>
              <a:t>, </a:t>
            </a:r>
            <a:r>
              <a:rPr lang="el-GR" sz="2100" dirty="0" smtClean="0">
                <a:latin typeface="+mj-lt"/>
                <a:cs typeface="Times New Roman"/>
              </a:rPr>
              <a:t>π</a:t>
            </a:r>
            <a:r>
              <a:rPr lang="el-GR" sz="2100" baseline="30000" dirty="0" smtClean="0">
                <a:latin typeface="+mj-lt"/>
                <a:cs typeface="Times New Roman"/>
              </a:rPr>
              <a:t>±</a:t>
            </a:r>
            <a:r>
              <a:rPr lang="en-US" sz="2100" dirty="0" smtClean="0">
                <a:latin typeface="+mj-lt"/>
                <a:cs typeface="Times New Roman"/>
              </a:rPr>
              <a:t>, K</a:t>
            </a:r>
            <a:r>
              <a:rPr lang="el-GR" sz="2100" baseline="30000" dirty="0" smtClean="0">
                <a:latin typeface="+mj-lt"/>
                <a:cs typeface="Times New Roman"/>
              </a:rPr>
              <a:t>±</a:t>
            </a:r>
            <a:r>
              <a:rPr lang="en-US" sz="2100" dirty="0" smtClean="0">
                <a:latin typeface="+mj-lt"/>
                <a:cs typeface="Times New Roman"/>
              </a:rPr>
              <a:t>, </a:t>
            </a:r>
            <a:r>
              <a:rPr lang="en-US" sz="2100" dirty="0" smtClean="0">
                <a:latin typeface="+mj-lt"/>
              </a:rPr>
              <a:t>p, p</a:t>
            </a:r>
            <a:r>
              <a:rPr lang="en-US" sz="2100" dirty="0" smtClean="0">
                <a:latin typeface="+mj-lt"/>
                <a:cs typeface="Times New Roman"/>
              </a:rPr>
              <a:t>᷉, d, and resonances.</a:t>
            </a:r>
          </a:p>
          <a:p>
            <a:pPr algn="just"/>
            <a:r>
              <a:rPr lang="en-US" sz="2100" dirty="0">
                <a:latin typeface="+mj-lt"/>
                <a:cs typeface="Times New Roman"/>
              </a:rPr>
              <a:t>9</a:t>
            </a:r>
            <a:r>
              <a:rPr lang="en-US" sz="2100" dirty="0" smtClean="0">
                <a:latin typeface="+mj-lt"/>
                <a:cs typeface="Times New Roman"/>
              </a:rPr>
              <a:t>) Spin rotator to have both the transverse and longitudinal beam polarizations.</a:t>
            </a:r>
          </a:p>
          <a:p>
            <a:pPr algn="just"/>
            <a:r>
              <a:rPr lang="en-US" sz="2100" smtClean="0">
                <a:latin typeface="+mj-lt"/>
                <a:cs typeface="Times New Roman"/>
              </a:rPr>
              <a:t>10) </a:t>
            </a:r>
            <a:r>
              <a:rPr lang="en-US" sz="2100" dirty="0" smtClean="0">
                <a:latin typeface="+mj-lt"/>
                <a:cs typeface="Times New Roman"/>
              </a:rPr>
              <a:t>Fast data acquisition system to collect large statistics of data.</a:t>
            </a:r>
            <a:endParaRPr lang="ru-RU" sz="2100" dirty="0">
              <a:latin typeface="+mj-lt"/>
            </a:endParaRPr>
          </a:p>
        </p:txBody>
      </p:sp>
      <p:sp>
        <p:nvSpPr>
          <p:cNvPr id="4"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43</a:t>
            </a:fld>
            <a:endParaRPr lang="ru-RU" altLang="ru-RU" dirty="0" smtClean="0"/>
          </a:p>
        </p:txBody>
      </p:sp>
    </p:spTree>
    <p:extLst>
      <p:ext uri="{BB962C8B-B14F-4D97-AF65-F5344CB8AC3E}">
        <p14:creationId xmlns:p14="http://schemas.microsoft.com/office/powerpoint/2010/main" val="4147992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Conclusion</a:t>
            </a:r>
            <a:endParaRPr lang="ru-RU" dirty="0">
              <a:solidFill>
                <a:srgbClr val="0070C0"/>
              </a:solidFill>
            </a:endParaRPr>
          </a:p>
        </p:txBody>
      </p:sp>
      <p:sp>
        <p:nvSpPr>
          <p:cNvPr id="3" name="Объект 2"/>
          <p:cNvSpPr>
            <a:spLocks noGrp="1"/>
          </p:cNvSpPr>
          <p:nvPr>
            <p:ph idx="1"/>
          </p:nvPr>
        </p:nvSpPr>
        <p:spPr>
          <a:xfrm>
            <a:off x="251520" y="764704"/>
            <a:ext cx="8361685" cy="5256584"/>
          </a:xfrm>
        </p:spPr>
        <p:txBody>
          <a:bodyPr/>
          <a:lstStyle/>
          <a:p>
            <a:pPr algn="just"/>
            <a:r>
              <a:rPr lang="en-US" sz="2200" dirty="0" smtClean="0">
                <a:latin typeface="+mj-lt"/>
              </a:rPr>
              <a:t>         </a:t>
            </a:r>
            <a:r>
              <a:rPr lang="en-US" sz="2100" dirty="0" smtClean="0">
                <a:latin typeface="+mj-lt"/>
              </a:rPr>
              <a:t>The </a:t>
            </a:r>
            <a:r>
              <a:rPr lang="en-US" sz="2100" dirty="0">
                <a:latin typeface="+mj-lt"/>
              </a:rPr>
              <a:t>design and optimization of parameters of the </a:t>
            </a:r>
            <a:r>
              <a:rPr lang="en-US" sz="2100" dirty="0" smtClean="0">
                <a:latin typeface="+mj-lt"/>
              </a:rPr>
              <a:t>24A </a:t>
            </a:r>
            <a:r>
              <a:rPr lang="en-US" sz="2100" dirty="0">
                <a:latin typeface="+mj-lt"/>
              </a:rPr>
              <a:t>beam facility for U-70 </a:t>
            </a:r>
            <a:r>
              <a:rPr lang="en-US" sz="2100" dirty="0" smtClean="0">
                <a:latin typeface="+mj-lt"/>
              </a:rPr>
              <a:t>accelerator of </a:t>
            </a:r>
            <a:r>
              <a:rPr lang="en-US" sz="2100" dirty="0">
                <a:latin typeface="+mj-lt"/>
              </a:rPr>
              <a:t>IHEP, </a:t>
            </a:r>
            <a:r>
              <a:rPr lang="en-US" sz="2100" dirty="0" err="1">
                <a:latin typeface="+mj-lt"/>
              </a:rPr>
              <a:t>Protvino</a:t>
            </a:r>
            <a:r>
              <a:rPr lang="en-US" sz="2100" dirty="0">
                <a:latin typeface="+mj-lt"/>
              </a:rPr>
              <a:t>, is currently at its </a:t>
            </a:r>
            <a:r>
              <a:rPr lang="en-US" sz="2100" dirty="0" smtClean="0">
                <a:latin typeface="+mj-lt"/>
              </a:rPr>
              <a:t>final </a:t>
            </a:r>
            <a:r>
              <a:rPr lang="en-US" sz="2100" dirty="0">
                <a:latin typeface="+mj-lt"/>
              </a:rPr>
              <a:t>stage. The new polarized </a:t>
            </a:r>
            <a:r>
              <a:rPr lang="en-US" sz="2100" b="1" dirty="0">
                <a:solidFill>
                  <a:srgbClr val="FF0000"/>
                </a:solidFill>
                <a:latin typeface="+mj-lt"/>
              </a:rPr>
              <a:t>proton</a:t>
            </a:r>
            <a:r>
              <a:rPr lang="en-US" sz="2100" dirty="0">
                <a:latin typeface="+mj-lt"/>
              </a:rPr>
              <a:t> and </a:t>
            </a:r>
            <a:r>
              <a:rPr lang="en-US" sz="2100" b="1" dirty="0" smtClean="0">
                <a:solidFill>
                  <a:srgbClr val="FF0000"/>
                </a:solidFill>
                <a:latin typeface="+mj-lt"/>
              </a:rPr>
              <a:t>antiproton</a:t>
            </a:r>
            <a:r>
              <a:rPr lang="en-US" sz="2100" dirty="0" smtClean="0">
                <a:latin typeface="+mj-lt"/>
              </a:rPr>
              <a:t> beam </a:t>
            </a:r>
            <a:r>
              <a:rPr lang="en-US" sz="2100" dirty="0">
                <a:latin typeface="+mj-lt"/>
              </a:rPr>
              <a:t>line 24A will provide an opportunity for unique systematic studies of spin phenomena </a:t>
            </a:r>
            <a:r>
              <a:rPr lang="en-US" sz="2100" dirty="0" smtClean="0">
                <a:latin typeface="+mj-lt"/>
              </a:rPr>
              <a:t>for a </a:t>
            </a:r>
            <a:r>
              <a:rPr lang="en-US" sz="2100" dirty="0">
                <a:latin typeface="+mj-lt"/>
              </a:rPr>
              <a:t>wide range of inclusive and exclusive reactions in collisions of high-energy polarized </a:t>
            </a:r>
            <a:r>
              <a:rPr lang="en-US" sz="2100" dirty="0" smtClean="0">
                <a:latin typeface="+mj-lt"/>
              </a:rPr>
              <a:t>hadrons in </a:t>
            </a:r>
            <a:r>
              <a:rPr lang="en-US" sz="2100" dirty="0">
                <a:latin typeface="+mj-lt"/>
              </a:rPr>
              <a:t>the QCD non-perturbative region with the multipurpose large acceptance </a:t>
            </a:r>
            <a:r>
              <a:rPr lang="en-US" sz="2100" dirty="0" smtClean="0">
                <a:latin typeface="+mj-lt"/>
              </a:rPr>
              <a:t>SPASCHARM spectrometer.</a:t>
            </a:r>
          </a:p>
          <a:p>
            <a:pPr algn="just"/>
            <a:r>
              <a:rPr lang="en-US" sz="2100" dirty="0" smtClean="0">
                <a:solidFill>
                  <a:srgbClr val="0070C0"/>
                </a:solidFill>
                <a:latin typeface="+mj-lt"/>
              </a:rPr>
              <a:t>         The polarized beams is being participated to start its operation since the year of </a:t>
            </a:r>
            <a:r>
              <a:rPr lang="en-US" sz="2100" b="1" dirty="0" smtClean="0">
                <a:solidFill>
                  <a:srgbClr val="0070C0"/>
                </a:solidFill>
                <a:latin typeface="+mj-lt"/>
              </a:rPr>
              <a:t>2022 (</a:t>
            </a:r>
            <a:r>
              <a:rPr lang="en-US" sz="2100" b="1" dirty="0" smtClean="0">
                <a:solidFill>
                  <a:srgbClr val="00B050"/>
                </a:solidFill>
                <a:latin typeface="+mj-lt"/>
              </a:rPr>
              <a:t>Phase 2</a:t>
            </a:r>
            <a:r>
              <a:rPr lang="en-US" sz="2100" b="1" dirty="0" smtClean="0">
                <a:solidFill>
                  <a:srgbClr val="0070C0"/>
                </a:solidFill>
                <a:latin typeface="+mj-lt"/>
              </a:rPr>
              <a:t>).</a:t>
            </a:r>
          </a:p>
          <a:p>
            <a:pPr algn="just"/>
            <a:r>
              <a:rPr lang="en-US" sz="2100" dirty="0" smtClean="0">
                <a:latin typeface="+mj-lt"/>
              </a:rPr>
              <a:t>          Before it, in the nearest years (2018-2021) the SPASCHARM Collaboration will carry out polarization program with the </a:t>
            </a:r>
            <a:r>
              <a:rPr lang="en-US" sz="2100" b="1" dirty="0" smtClean="0">
                <a:solidFill>
                  <a:srgbClr val="FF0000"/>
                </a:solidFill>
                <a:latin typeface="+mj-lt"/>
              </a:rPr>
              <a:t>existing pion beam </a:t>
            </a:r>
            <a:r>
              <a:rPr lang="en-US" sz="2100" dirty="0" smtClean="0">
                <a:latin typeface="+mj-lt"/>
              </a:rPr>
              <a:t>at 28 (34) GeV and </a:t>
            </a:r>
            <a:r>
              <a:rPr lang="en-US" sz="2100" b="1" dirty="0" smtClean="0">
                <a:solidFill>
                  <a:srgbClr val="FF0000"/>
                </a:solidFill>
                <a:latin typeface="+mj-lt"/>
              </a:rPr>
              <a:t>existing transversely polarized proton target </a:t>
            </a:r>
            <a:r>
              <a:rPr lang="en-US" sz="2100" b="1" dirty="0" smtClean="0">
                <a:latin typeface="+mj-lt"/>
              </a:rPr>
              <a:t>(</a:t>
            </a:r>
            <a:r>
              <a:rPr lang="en-US" sz="2100" b="1" dirty="0" smtClean="0">
                <a:solidFill>
                  <a:srgbClr val="00B050"/>
                </a:solidFill>
                <a:latin typeface="+mj-lt"/>
              </a:rPr>
              <a:t>Phase 1</a:t>
            </a:r>
            <a:r>
              <a:rPr lang="en-US" sz="2100" b="1" dirty="0" smtClean="0">
                <a:latin typeface="+mj-lt"/>
              </a:rPr>
              <a:t>) </a:t>
            </a:r>
            <a:r>
              <a:rPr lang="en-US" sz="2100" dirty="0" smtClean="0">
                <a:latin typeface="+mj-lt"/>
              </a:rPr>
              <a:t>and continue to build the full SPASCHARM setup.</a:t>
            </a:r>
            <a:endParaRPr lang="ru-RU" sz="2100" dirty="0">
              <a:latin typeface="+mj-lt"/>
            </a:endParaRPr>
          </a:p>
        </p:txBody>
      </p:sp>
      <p:sp>
        <p:nvSpPr>
          <p:cNvPr id="4"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44</a:t>
            </a:fld>
            <a:endParaRPr lang="ru-RU" altLang="ru-RU" dirty="0" smtClean="0"/>
          </a:p>
        </p:txBody>
      </p:sp>
    </p:spTree>
    <p:extLst>
      <p:ext uri="{BB962C8B-B14F-4D97-AF65-F5344CB8AC3E}">
        <p14:creationId xmlns:p14="http://schemas.microsoft.com/office/powerpoint/2010/main" val="4147992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528" y="0"/>
            <a:ext cx="8712968" cy="549275"/>
          </a:xfrm>
        </p:spPr>
        <p:txBody>
          <a:bodyPr/>
          <a:lstStyle/>
          <a:p>
            <a:pPr eaLnBrk="1" hangingPunct="1"/>
            <a:r>
              <a:rPr lang="en-US" sz="1900" dirty="0" smtClean="0"/>
              <a:t>Why </a:t>
            </a:r>
            <a:r>
              <a:rPr lang="en-US" sz="1900" dirty="0"/>
              <a:t>are the </a:t>
            </a:r>
            <a:r>
              <a:rPr lang="en-US" sz="1900" dirty="0" smtClean="0"/>
              <a:t>polarization </a:t>
            </a:r>
            <a:r>
              <a:rPr lang="en-US" sz="1900" dirty="0"/>
              <a:t>studies in strong </a:t>
            </a:r>
            <a:r>
              <a:rPr lang="en-US" sz="1900" dirty="0" smtClean="0"/>
              <a:t>interactions so important?</a:t>
            </a:r>
            <a:endParaRPr lang="ru-RU" altLang="ru-RU" sz="1900" b="1" dirty="0" smtClean="0">
              <a:solidFill>
                <a:srgbClr val="FF0000"/>
              </a:solidFill>
              <a:latin typeface="Arial" charset="0"/>
              <a:cs typeface="Arial" charset="0"/>
            </a:endParaRPr>
          </a:p>
        </p:txBody>
      </p:sp>
      <p:sp>
        <p:nvSpPr>
          <p:cNvPr id="22530" name="Rectangle 3"/>
          <p:cNvSpPr>
            <a:spLocks noGrp="1" noChangeArrowheads="1"/>
          </p:cNvSpPr>
          <p:nvPr>
            <p:ph type="body" idx="1"/>
          </p:nvPr>
        </p:nvSpPr>
        <p:spPr bwMode="auto">
          <a:xfrm>
            <a:off x="0" y="765175"/>
            <a:ext cx="9144000" cy="53609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lnSpc>
                <a:spcPct val="90000"/>
              </a:lnSpc>
              <a:buFont typeface="Times New Roman" pitchFamily="18" charset="0"/>
              <a:buNone/>
              <a:defRPr/>
            </a:pPr>
            <a:r>
              <a:rPr lang="en-US" sz="2000" dirty="0" smtClean="0"/>
              <a:t>          Interest </a:t>
            </a:r>
            <a:r>
              <a:rPr lang="en-US" sz="2000" dirty="0"/>
              <a:t>to the spin dependence of the strong interactions is associated with the possibility to study their</a:t>
            </a:r>
            <a:r>
              <a:rPr lang="en-US" sz="2000" b="1" i="1" dirty="0"/>
              <a:t> dynamics </a:t>
            </a:r>
            <a:r>
              <a:rPr lang="en-US" sz="2000" dirty="0"/>
              <a:t>and the </a:t>
            </a:r>
            <a:r>
              <a:rPr lang="en-US" sz="2000" b="1" i="1" dirty="0"/>
              <a:t>spin structure of hadrons</a:t>
            </a:r>
            <a:r>
              <a:rPr lang="en-US" sz="2000" dirty="0"/>
              <a:t>, as particles, consisting of </a:t>
            </a:r>
            <a:r>
              <a:rPr lang="en-US" sz="2000" dirty="0" err="1"/>
              <a:t>partons</a:t>
            </a:r>
            <a:r>
              <a:rPr lang="en-US" sz="2000" dirty="0"/>
              <a:t> with a nonzero spin. </a:t>
            </a:r>
            <a:r>
              <a:rPr lang="en-US" sz="2100" dirty="0" smtClean="0"/>
              <a:t>Dependence </a:t>
            </a:r>
            <a:r>
              <a:rPr lang="en-US" sz="2100" dirty="0"/>
              <a:t>of interactions on spin is the essence of </a:t>
            </a:r>
            <a:r>
              <a:rPr lang="en-US" sz="2100" b="1" i="1" dirty="0">
                <a:solidFill>
                  <a:srgbClr val="FF0000"/>
                </a:solidFill>
              </a:rPr>
              <a:t>polarization phenomena</a:t>
            </a:r>
            <a:r>
              <a:rPr lang="en-US" sz="2100" dirty="0"/>
              <a:t>.</a:t>
            </a:r>
            <a:r>
              <a:rPr lang="ru-RU" altLang="ru-RU" sz="2100" dirty="0" smtClean="0">
                <a:solidFill>
                  <a:srgbClr val="0070C0"/>
                </a:solidFill>
                <a:cs typeface="Arial" panose="020B0604020202020204" pitchFamily="34" charset="0"/>
              </a:rPr>
              <a:t>             </a:t>
            </a:r>
            <a:endParaRPr lang="en-US" altLang="ru-RU" sz="2100" dirty="0">
              <a:solidFill>
                <a:srgbClr val="0070C0"/>
              </a:solidFill>
              <a:cs typeface="Arial" panose="020B0604020202020204" pitchFamily="34" charset="0"/>
            </a:endParaRPr>
          </a:p>
          <a:p>
            <a:pPr algn="just" eaLnBrk="1" hangingPunct="1">
              <a:lnSpc>
                <a:spcPct val="90000"/>
              </a:lnSpc>
              <a:buFont typeface="Times New Roman" pitchFamily="18" charset="0"/>
              <a:buNone/>
              <a:defRPr/>
            </a:pPr>
            <a:r>
              <a:rPr lang="en-US" sz="2100" dirty="0" smtClean="0"/>
              <a:t>         </a:t>
            </a:r>
            <a:r>
              <a:rPr lang="ru-RU" sz="2100" dirty="0" err="1" smtClean="0">
                <a:solidFill>
                  <a:srgbClr val="7030A0"/>
                </a:solidFill>
              </a:rPr>
              <a:t>In</a:t>
            </a:r>
            <a:r>
              <a:rPr lang="ru-RU" sz="2100" dirty="0" smtClean="0">
                <a:solidFill>
                  <a:srgbClr val="7030A0"/>
                </a:solidFill>
              </a:rPr>
              <a:t> </a:t>
            </a:r>
            <a:r>
              <a:rPr lang="ru-RU" sz="2100" dirty="0" err="1">
                <a:solidFill>
                  <a:srgbClr val="7030A0"/>
                </a:solidFill>
              </a:rPr>
              <a:t>order</a:t>
            </a:r>
            <a:r>
              <a:rPr lang="ru-RU" sz="2100" dirty="0">
                <a:solidFill>
                  <a:srgbClr val="7030A0"/>
                </a:solidFill>
              </a:rPr>
              <a:t> </a:t>
            </a:r>
            <a:r>
              <a:rPr lang="ru-RU" sz="2100" dirty="0" err="1">
                <a:solidFill>
                  <a:srgbClr val="7030A0"/>
                </a:solidFill>
              </a:rPr>
              <a:t>to</a:t>
            </a:r>
            <a:r>
              <a:rPr lang="ru-RU" sz="2100" dirty="0">
                <a:solidFill>
                  <a:srgbClr val="7030A0"/>
                </a:solidFill>
              </a:rPr>
              <a:t> </a:t>
            </a:r>
            <a:r>
              <a:rPr lang="ru-RU" sz="2100" dirty="0" err="1">
                <a:solidFill>
                  <a:srgbClr val="7030A0"/>
                </a:solidFill>
              </a:rPr>
              <a:t>carry</a:t>
            </a:r>
            <a:r>
              <a:rPr lang="ru-RU" sz="2100" dirty="0">
                <a:solidFill>
                  <a:srgbClr val="7030A0"/>
                </a:solidFill>
              </a:rPr>
              <a:t> </a:t>
            </a:r>
            <a:r>
              <a:rPr lang="ru-RU" sz="2100" dirty="0" err="1">
                <a:solidFill>
                  <a:srgbClr val="7030A0"/>
                </a:solidFill>
              </a:rPr>
              <a:t>out</a:t>
            </a:r>
            <a:r>
              <a:rPr lang="ru-RU" sz="2100" dirty="0">
                <a:solidFill>
                  <a:srgbClr val="7030A0"/>
                </a:solidFill>
              </a:rPr>
              <a:t> </a:t>
            </a:r>
            <a:r>
              <a:rPr lang="ru-RU" sz="2100" dirty="0" err="1">
                <a:solidFill>
                  <a:srgbClr val="7030A0"/>
                </a:solidFill>
              </a:rPr>
              <a:t>polarization</a:t>
            </a:r>
            <a:r>
              <a:rPr lang="ru-RU" sz="2100" dirty="0">
                <a:solidFill>
                  <a:srgbClr val="7030A0"/>
                </a:solidFill>
              </a:rPr>
              <a:t> </a:t>
            </a:r>
            <a:r>
              <a:rPr lang="ru-RU" sz="2100" dirty="0" err="1">
                <a:solidFill>
                  <a:srgbClr val="7030A0"/>
                </a:solidFill>
              </a:rPr>
              <a:t>studies</a:t>
            </a:r>
            <a:r>
              <a:rPr lang="ru-RU" sz="2100" dirty="0">
                <a:solidFill>
                  <a:srgbClr val="7030A0"/>
                </a:solidFill>
              </a:rPr>
              <a:t> </a:t>
            </a:r>
            <a:r>
              <a:rPr lang="ru-RU" sz="2100" dirty="0" err="1">
                <a:solidFill>
                  <a:srgbClr val="7030A0"/>
                </a:solidFill>
              </a:rPr>
              <a:t>it</a:t>
            </a:r>
            <a:r>
              <a:rPr lang="ru-RU" sz="2100" dirty="0">
                <a:solidFill>
                  <a:srgbClr val="7030A0"/>
                </a:solidFill>
              </a:rPr>
              <a:t> </a:t>
            </a:r>
            <a:r>
              <a:rPr lang="ru-RU" sz="2100" dirty="0" err="1">
                <a:solidFill>
                  <a:srgbClr val="7030A0"/>
                </a:solidFill>
              </a:rPr>
              <a:t>is</a:t>
            </a:r>
            <a:r>
              <a:rPr lang="ru-RU" sz="2100" dirty="0">
                <a:solidFill>
                  <a:srgbClr val="7030A0"/>
                </a:solidFill>
              </a:rPr>
              <a:t> </a:t>
            </a:r>
            <a:r>
              <a:rPr lang="ru-RU" sz="2100" dirty="0" err="1">
                <a:solidFill>
                  <a:srgbClr val="7030A0"/>
                </a:solidFill>
              </a:rPr>
              <a:t>necessary</a:t>
            </a:r>
            <a:r>
              <a:rPr lang="ru-RU" sz="2100" dirty="0">
                <a:solidFill>
                  <a:srgbClr val="7030A0"/>
                </a:solidFill>
              </a:rPr>
              <a:t> </a:t>
            </a:r>
            <a:r>
              <a:rPr lang="ru-RU" sz="2100" dirty="0" err="1">
                <a:solidFill>
                  <a:srgbClr val="7030A0"/>
                </a:solidFill>
              </a:rPr>
              <a:t>to</a:t>
            </a:r>
            <a:r>
              <a:rPr lang="ru-RU" sz="2100" dirty="0">
                <a:solidFill>
                  <a:srgbClr val="7030A0"/>
                </a:solidFill>
              </a:rPr>
              <a:t> </a:t>
            </a:r>
            <a:r>
              <a:rPr lang="ru-RU" sz="2100" dirty="0" err="1">
                <a:solidFill>
                  <a:srgbClr val="7030A0"/>
                </a:solidFill>
              </a:rPr>
              <a:t>create</a:t>
            </a:r>
            <a:r>
              <a:rPr lang="ru-RU" sz="2100" dirty="0">
                <a:solidFill>
                  <a:srgbClr val="7030A0"/>
                </a:solidFill>
              </a:rPr>
              <a:t> </a:t>
            </a:r>
            <a:r>
              <a:rPr lang="ru-RU" sz="2100" b="1" i="1" dirty="0" err="1">
                <a:solidFill>
                  <a:srgbClr val="FF0000"/>
                </a:solidFill>
              </a:rPr>
              <a:t>beams</a:t>
            </a:r>
            <a:r>
              <a:rPr lang="ru-RU" sz="2100" b="1" i="1" dirty="0">
                <a:solidFill>
                  <a:srgbClr val="FF0000"/>
                </a:solidFill>
              </a:rPr>
              <a:t> </a:t>
            </a:r>
            <a:r>
              <a:rPr lang="ru-RU" sz="2100" b="1" i="1" dirty="0" err="1">
                <a:solidFill>
                  <a:srgbClr val="FF0000"/>
                </a:solidFill>
              </a:rPr>
              <a:t>of</a:t>
            </a:r>
            <a:r>
              <a:rPr lang="ru-RU" sz="2100" b="1" i="1" dirty="0">
                <a:solidFill>
                  <a:srgbClr val="FF0000"/>
                </a:solidFill>
              </a:rPr>
              <a:t> </a:t>
            </a:r>
            <a:r>
              <a:rPr lang="ru-RU" sz="2100" b="1" i="1" dirty="0" err="1">
                <a:solidFill>
                  <a:srgbClr val="FF0000"/>
                </a:solidFill>
              </a:rPr>
              <a:t>polarized</a:t>
            </a:r>
            <a:r>
              <a:rPr lang="ru-RU" sz="2100" b="1" i="1" dirty="0">
                <a:solidFill>
                  <a:srgbClr val="FF0000"/>
                </a:solidFill>
              </a:rPr>
              <a:t> </a:t>
            </a:r>
            <a:r>
              <a:rPr lang="ru-RU" sz="2100" b="1" i="1" dirty="0" err="1">
                <a:solidFill>
                  <a:srgbClr val="FF0000"/>
                </a:solidFill>
              </a:rPr>
              <a:t>particles</a:t>
            </a:r>
            <a:r>
              <a:rPr lang="ru-RU" sz="2100" b="1" i="1" dirty="0">
                <a:solidFill>
                  <a:srgbClr val="FF0000"/>
                </a:solidFill>
              </a:rPr>
              <a:t> </a:t>
            </a:r>
            <a:r>
              <a:rPr lang="ru-RU" sz="2100" b="1" i="1" dirty="0" err="1">
                <a:solidFill>
                  <a:srgbClr val="FF0000"/>
                </a:solidFill>
              </a:rPr>
              <a:t>and</a:t>
            </a:r>
            <a:r>
              <a:rPr lang="ru-RU" sz="2100" b="1" i="1" dirty="0">
                <a:solidFill>
                  <a:srgbClr val="FF0000"/>
                </a:solidFill>
              </a:rPr>
              <a:t> / </a:t>
            </a:r>
            <a:r>
              <a:rPr lang="ru-RU" sz="2100" b="1" i="1" dirty="0" err="1">
                <a:solidFill>
                  <a:srgbClr val="FF0000"/>
                </a:solidFill>
              </a:rPr>
              <a:t>or</a:t>
            </a:r>
            <a:r>
              <a:rPr lang="ru-RU" sz="2100" b="1" i="1" dirty="0">
                <a:solidFill>
                  <a:srgbClr val="FF0000"/>
                </a:solidFill>
              </a:rPr>
              <a:t> </a:t>
            </a:r>
            <a:r>
              <a:rPr lang="ru-RU" sz="2100" b="1" i="1" dirty="0" err="1">
                <a:solidFill>
                  <a:srgbClr val="FF0000"/>
                </a:solidFill>
              </a:rPr>
              <a:t>to</a:t>
            </a:r>
            <a:r>
              <a:rPr lang="ru-RU" sz="2100" b="1" i="1" dirty="0">
                <a:solidFill>
                  <a:srgbClr val="FF0000"/>
                </a:solidFill>
              </a:rPr>
              <a:t> </a:t>
            </a:r>
            <a:r>
              <a:rPr lang="ru-RU" sz="2100" b="1" i="1" dirty="0" err="1">
                <a:solidFill>
                  <a:srgbClr val="FF0000"/>
                </a:solidFill>
              </a:rPr>
              <a:t>use</a:t>
            </a:r>
            <a:r>
              <a:rPr lang="ru-RU" sz="2100" b="1" i="1" dirty="0">
                <a:solidFill>
                  <a:srgbClr val="FF0000"/>
                </a:solidFill>
              </a:rPr>
              <a:t> </a:t>
            </a:r>
            <a:r>
              <a:rPr lang="ru-RU" sz="2100" b="1" i="1" dirty="0" err="1">
                <a:solidFill>
                  <a:srgbClr val="FF0000"/>
                </a:solidFill>
              </a:rPr>
              <a:t>the</a:t>
            </a:r>
            <a:r>
              <a:rPr lang="ru-RU" sz="2100" b="1" i="1" dirty="0">
                <a:solidFill>
                  <a:srgbClr val="FF0000"/>
                </a:solidFill>
              </a:rPr>
              <a:t> </a:t>
            </a:r>
            <a:r>
              <a:rPr lang="ru-RU" sz="2100" b="1" i="1" dirty="0" err="1">
                <a:solidFill>
                  <a:srgbClr val="FF0000"/>
                </a:solidFill>
              </a:rPr>
              <a:t>technique</a:t>
            </a:r>
            <a:r>
              <a:rPr lang="ru-RU" sz="2100" b="1" i="1" dirty="0">
                <a:solidFill>
                  <a:srgbClr val="FF0000"/>
                </a:solidFill>
              </a:rPr>
              <a:t> </a:t>
            </a:r>
            <a:r>
              <a:rPr lang="ru-RU" sz="2100" b="1" i="1" dirty="0" err="1">
                <a:solidFill>
                  <a:srgbClr val="FF0000"/>
                </a:solidFill>
              </a:rPr>
              <a:t>of</a:t>
            </a:r>
            <a:r>
              <a:rPr lang="ru-RU" sz="2100" b="1" i="1" dirty="0">
                <a:solidFill>
                  <a:srgbClr val="FF0000"/>
                </a:solidFill>
              </a:rPr>
              <a:t> </a:t>
            </a:r>
            <a:r>
              <a:rPr lang="ru-RU" sz="2100" b="1" i="1" dirty="0" err="1">
                <a:solidFill>
                  <a:srgbClr val="FF0000"/>
                </a:solidFill>
              </a:rPr>
              <a:t>polarized</a:t>
            </a:r>
            <a:r>
              <a:rPr lang="ru-RU" sz="2100" b="1" i="1" dirty="0">
                <a:solidFill>
                  <a:srgbClr val="FF0000"/>
                </a:solidFill>
              </a:rPr>
              <a:t> </a:t>
            </a:r>
            <a:r>
              <a:rPr lang="ru-RU" sz="2100" b="1" i="1" dirty="0" err="1">
                <a:solidFill>
                  <a:srgbClr val="FF0000"/>
                </a:solidFill>
              </a:rPr>
              <a:t>targets</a:t>
            </a:r>
            <a:r>
              <a:rPr lang="ru-RU" sz="2100" b="1" i="1" dirty="0">
                <a:solidFill>
                  <a:srgbClr val="FF0000"/>
                </a:solidFill>
              </a:rPr>
              <a:t>.</a:t>
            </a:r>
            <a:r>
              <a:rPr lang="ru-RU" sz="2100" dirty="0"/>
              <a:t> </a:t>
            </a:r>
            <a:r>
              <a:rPr lang="ru-RU" sz="2100" dirty="0" err="1">
                <a:solidFill>
                  <a:srgbClr val="7030A0"/>
                </a:solidFill>
              </a:rPr>
              <a:t>In</a:t>
            </a:r>
            <a:r>
              <a:rPr lang="ru-RU" sz="2100" dirty="0">
                <a:solidFill>
                  <a:srgbClr val="7030A0"/>
                </a:solidFill>
              </a:rPr>
              <a:t> </a:t>
            </a:r>
            <a:r>
              <a:rPr lang="ru-RU" sz="2100" dirty="0" err="1">
                <a:solidFill>
                  <a:srgbClr val="7030A0"/>
                </a:solidFill>
              </a:rPr>
              <a:t>recent</a:t>
            </a:r>
            <a:r>
              <a:rPr lang="ru-RU" sz="2100" dirty="0">
                <a:solidFill>
                  <a:srgbClr val="7030A0"/>
                </a:solidFill>
              </a:rPr>
              <a:t> </a:t>
            </a:r>
            <a:r>
              <a:rPr lang="ru-RU" sz="2100" dirty="0" err="1">
                <a:solidFill>
                  <a:srgbClr val="7030A0"/>
                </a:solidFill>
              </a:rPr>
              <a:t>years</a:t>
            </a:r>
            <a:r>
              <a:rPr lang="ru-RU" sz="2100" dirty="0">
                <a:solidFill>
                  <a:srgbClr val="7030A0"/>
                </a:solidFill>
              </a:rPr>
              <a:t>, </a:t>
            </a:r>
            <a:r>
              <a:rPr lang="ru-RU" sz="2100" dirty="0" err="1">
                <a:solidFill>
                  <a:srgbClr val="7030A0"/>
                </a:solidFill>
              </a:rPr>
              <a:t>there</a:t>
            </a:r>
            <a:r>
              <a:rPr lang="ru-RU" sz="2100" dirty="0">
                <a:solidFill>
                  <a:srgbClr val="7030A0"/>
                </a:solidFill>
              </a:rPr>
              <a:t> </a:t>
            </a:r>
            <a:r>
              <a:rPr lang="ru-RU" sz="2100" dirty="0" err="1">
                <a:solidFill>
                  <a:srgbClr val="7030A0"/>
                </a:solidFill>
              </a:rPr>
              <a:t>has</a:t>
            </a:r>
            <a:r>
              <a:rPr lang="ru-RU" sz="2100" dirty="0">
                <a:solidFill>
                  <a:srgbClr val="7030A0"/>
                </a:solidFill>
              </a:rPr>
              <a:t> </a:t>
            </a:r>
            <a:r>
              <a:rPr lang="ru-RU" sz="2100" dirty="0" err="1">
                <a:solidFill>
                  <a:srgbClr val="7030A0"/>
                </a:solidFill>
              </a:rPr>
              <a:t>been</a:t>
            </a:r>
            <a:r>
              <a:rPr lang="ru-RU" sz="2100" dirty="0">
                <a:solidFill>
                  <a:srgbClr val="7030A0"/>
                </a:solidFill>
              </a:rPr>
              <a:t> </a:t>
            </a:r>
            <a:r>
              <a:rPr lang="ru-RU" sz="2100" dirty="0" err="1">
                <a:solidFill>
                  <a:srgbClr val="7030A0"/>
                </a:solidFill>
              </a:rPr>
              <a:t>noticeable</a:t>
            </a:r>
            <a:r>
              <a:rPr lang="ru-RU" sz="2100" dirty="0">
                <a:solidFill>
                  <a:srgbClr val="7030A0"/>
                </a:solidFill>
              </a:rPr>
              <a:t> </a:t>
            </a:r>
            <a:r>
              <a:rPr lang="ru-RU" sz="2100" dirty="0" err="1">
                <a:solidFill>
                  <a:srgbClr val="7030A0"/>
                </a:solidFill>
              </a:rPr>
              <a:t>progress</a:t>
            </a:r>
            <a:r>
              <a:rPr lang="ru-RU" sz="2100" dirty="0">
                <a:solidFill>
                  <a:srgbClr val="7030A0"/>
                </a:solidFill>
              </a:rPr>
              <a:t> </a:t>
            </a:r>
            <a:r>
              <a:rPr lang="ru-RU" sz="2100" dirty="0" err="1">
                <a:solidFill>
                  <a:srgbClr val="7030A0"/>
                </a:solidFill>
              </a:rPr>
              <a:t>in</a:t>
            </a:r>
            <a:r>
              <a:rPr lang="ru-RU" sz="2100" dirty="0">
                <a:solidFill>
                  <a:srgbClr val="7030A0"/>
                </a:solidFill>
              </a:rPr>
              <a:t> </a:t>
            </a:r>
            <a:r>
              <a:rPr lang="ru-RU" sz="2100" dirty="0" err="1">
                <a:solidFill>
                  <a:srgbClr val="7030A0"/>
                </a:solidFill>
              </a:rPr>
              <a:t>the</a:t>
            </a:r>
            <a:r>
              <a:rPr lang="ru-RU" sz="2100" dirty="0">
                <a:solidFill>
                  <a:srgbClr val="7030A0"/>
                </a:solidFill>
              </a:rPr>
              <a:t> </a:t>
            </a:r>
            <a:r>
              <a:rPr lang="ru-RU" sz="2100" dirty="0" err="1">
                <a:solidFill>
                  <a:srgbClr val="7030A0"/>
                </a:solidFill>
              </a:rPr>
              <a:t>experimental</a:t>
            </a:r>
            <a:r>
              <a:rPr lang="ru-RU" sz="2100" dirty="0">
                <a:solidFill>
                  <a:srgbClr val="7030A0"/>
                </a:solidFill>
              </a:rPr>
              <a:t> </a:t>
            </a:r>
            <a:r>
              <a:rPr lang="ru-RU" sz="2100" dirty="0" err="1">
                <a:solidFill>
                  <a:srgbClr val="7030A0"/>
                </a:solidFill>
              </a:rPr>
              <a:t>study</a:t>
            </a:r>
            <a:r>
              <a:rPr lang="ru-RU" sz="2100" dirty="0">
                <a:solidFill>
                  <a:srgbClr val="7030A0"/>
                </a:solidFill>
              </a:rPr>
              <a:t> </a:t>
            </a:r>
            <a:r>
              <a:rPr lang="ru-RU" sz="2100" dirty="0" err="1">
                <a:solidFill>
                  <a:srgbClr val="7030A0"/>
                </a:solidFill>
              </a:rPr>
              <a:t>of</a:t>
            </a:r>
            <a:r>
              <a:rPr lang="ru-RU" sz="2100" dirty="0">
                <a:solidFill>
                  <a:srgbClr val="7030A0"/>
                </a:solidFill>
              </a:rPr>
              <a:t> </a:t>
            </a:r>
            <a:r>
              <a:rPr lang="ru-RU" sz="2100" dirty="0" err="1">
                <a:solidFill>
                  <a:srgbClr val="7030A0"/>
                </a:solidFill>
              </a:rPr>
              <a:t>spin</a:t>
            </a:r>
            <a:r>
              <a:rPr lang="ru-RU" sz="2100" dirty="0">
                <a:solidFill>
                  <a:srgbClr val="7030A0"/>
                </a:solidFill>
              </a:rPr>
              <a:t> </a:t>
            </a:r>
            <a:r>
              <a:rPr lang="ru-RU" sz="2100" dirty="0" err="1">
                <a:solidFill>
                  <a:srgbClr val="7030A0"/>
                </a:solidFill>
              </a:rPr>
              <a:t>effects</a:t>
            </a:r>
            <a:r>
              <a:rPr lang="ru-RU" sz="2100" dirty="0">
                <a:solidFill>
                  <a:srgbClr val="7030A0"/>
                </a:solidFill>
              </a:rPr>
              <a:t> </a:t>
            </a:r>
            <a:r>
              <a:rPr lang="ru-RU" sz="2100" dirty="0" err="1">
                <a:solidFill>
                  <a:srgbClr val="7030A0"/>
                </a:solidFill>
              </a:rPr>
              <a:t>at</a:t>
            </a:r>
            <a:r>
              <a:rPr lang="ru-RU" sz="2100" dirty="0">
                <a:solidFill>
                  <a:srgbClr val="7030A0"/>
                </a:solidFill>
              </a:rPr>
              <a:t> </a:t>
            </a:r>
            <a:r>
              <a:rPr lang="ru-RU" sz="2100" dirty="0" err="1">
                <a:solidFill>
                  <a:srgbClr val="7030A0"/>
                </a:solidFill>
              </a:rPr>
              <a:t>high</a:t>
            </a:r>
            <a:r>
              <a:rPr lang="ru-RU" sz="2100" dirty="0">
                <a:solidFill>
                  <a:srgbClr val="7030A0"/>
                </a:solidFill>
              </a:rPr>
              <a:t> </a:t>
            </a:r>
            <a:r>
              <a:rPr lang="ru-RU" sz="2100" dirty="0" err="1">
                <a:solidFill>
                  <a:srgbClr val="7030A0"/>
                </a:solidFill>
              </a:rPr>
              <a:t>energies</a:t>
            </a:r>
            <a:r>
              <a:rPr lang="ru-RU" sz="2100" dirty="0" smtClean="0">
                <a:solidFill>
                  <a:srgbClr val="7030A0"/>
                </a:solidFill>
              </a:rPr>
              <a:t>.</a:t>
            </a:r>
            <a:r>
              <a:rPr lang="en-US" sz="2100" dirty="0" smtClean="0">
                <a:solidFill>
                  <a:srgbClr val="7030A0"/>
                </a:solidFill>
              </a:rPr>
              <a:t> </a:t>
            </a:r>
            <a:r>
              <a:rPr lang="ru-RU" sz="2100" dirty="0" err="1">
                <a:solidFill>
                  <a:srgbClr val="7030A0"/>
                </a:solidFill>
              </a:rPr>
              <a:t>The</a:t>
            </a:r>
            <a:r>
              <a:rPr lang="ru-RU" sz="2100" dirty="0">
                <a:solidFill>
                  <a:srgbClr val="7030A0"/>
                </a:solidFill>
              </a:rPr>
              <a:t> </a:t>
            </a:r>
            <a:r>
              <a:rPr lang="ru-RU" sz="2100" dirty="0" err="1">
                <a:solidFill>
                  <a:srgbClr val="7030A0"/>
                </a:solidFill>
              </a:rPr>
              <a:t>overwhelming</a:t>
            </a:r>
            <a:r>
              <a:rPr lang="ru-RU" sz="2100" dirty="0">
                <a:solidFill>
                  <a:srgbClr val="7030A0"/>
                </a:solidFill>
              </a:rPr>
              <a:t> </a:t>
            </a:r>
            <a:r>
              <a:rPr lang="ru-RU" sz="2100" dirty="0" err="1">
                <a:solidFill>
                  <a:srgbClr val="7030A0"/>
                </a:solidFill>
              </a:rPr>
              <a:t>majority</a:t>
            </a:r>
            <a:r>
              <a:rPr lang="ru-RU" sz="2100" dirty="0">
                <a:solidFill>
                  <a:srgbClr val="7030A0"/>
                </a:solidFill>
              </a:rPr>
              <a:t> </a:t>
            </a:r>
            <a:r>
              <a:rPr lang="ru-RU" sz="2100" dirty="0" err="1">
                <a:solidFill>
                  <a:srgbClr val="7030A0"/>
                </a:solidFill>
              </a:rPr>
              <a:t>of</a:t>
            </a:r>
            <a:r>
              <a:rPr lang="ru-RU" sz="2100" dirty="0">
                <a:solidFill>
                  <a:srgbClr val="7030A0"/>
                </a:solidFill>
              </a:rPr>
              <a:t> </a:t>
            </a:r>
            <a:r>
              <a:rPr lang="ru-RU" sz="2100" dirty="0" err="1">
                <a:solidFill>
                  <a:srgbClr val="7030A0"/>
                </a:solidFill>
              </a:rPr>
              <a:t>experiments</a:t>
            </a:r>
            <a:r>
              <a:rPr lang="ru-RU" sz="2100" dirty="0">
                <a:solidFill>
                  <a:srgbClr val="7030A0"/>
                </a:solidFill>
              </a:rPr>
              <a:t> </a:t>
            </a:r>
            <a:r>
              <a:rPr lang="ru-RU" sz="2100" dirty="0" err="1">
                <a:solidFill>
                  <a:srgbClr val="7030A0"/>
                </a:solidFill>
              </a:rPr>
              <a:t>were</a:t>
            </a:r>
            <a:r>
              <a:rPr lang="ru-RU" sz="2100" dirty="0">
                <a:solidFill>
                  <a:srgbClr val="7030A0"/>
                </a:solidFill>
              </a:rPr>
              <a:t> </a:t>
            </a:r>
            <a:r>
              <a:rPr lang="ru-RU" sz="2100" dirty="0" err="1">
                <a:solidFill>
                  <a:srgbClr val="7030A0"/>
                </a:solidFill>
              </a:rPr>
              <a:t>carried</a:t>
            </a:r>
            <a:r>
              <a:rPr lang="ru-RU" sz="2100" dirty="0">
                <a:solidFill>
                  <a:srgbClr val="7030A0"/>
                </a:solidFill>
              </a:rPr>
              <a:t> </a:t>
            </a:r>
            <a:r>
              <a:rPr lang="ru-RU" sz="2100" dirty="0" err="1">
                <a:solidFill>
                  <a:srgbClr val="7030A0"/>
                </a:solidFill>
              </a:rPr>
              <a:t>out</a:t>
            </a:r>
            <a:r>
              <a:rPr lang="ru-RU" sz="2100" dirty="0">
                <a:solidFill>
                  <a:srgbClr val="7030A0"/>
                </a:solidFill>
              </a:rPr>
              <a:t> </a:t>
            </a:r>
            <a:r>
              <a:rPr lang="ru-RU" sz="2100" dirty="0" err="1">
                <a:solidFill>
                  <a:srgbClr val="7030A0"/>
                </a:solidFill>
              </a:rPr>
              <a:t>in</a:t>
            </a:r>
            <a:r>
              <a:rPr lang="ru-RU" sz="2100" dirty="0">
                <a:solidFill>
                  <a:srgbClr val="7030A0"/>
                </a:solidFill>
              </a:rPr>
              <a:t> </a:t>
            </a:r>
            <a:r>
              <a:rPr lang="ru-RU" sz="2100" dirty="0" err="1">
                <a:solidFill>
                  <a:srgbClr val="7030A0"/>
                </a:solidFill>
              </a:rPr>
              <a:t>the</a:t>
            </a:r>
            <a:r>
              <a:rPr lang="ru-RU" sz="2100" dirty="0">
                <a:solidFill>
                  <a:srgbClr val="7030A0"/>
                </a:solidFill>
              </a:rPr>
              <a:t> </a:t>
            </a:r>
            <a:r>
              <a:rPr lang="ru-RU" sz="2100" dirty="0" err="1">
                <a:solidFill>
                  <a:srgbClr val="7030A0"/>
                </a:solidFill>
              </a:rPr>
              <a:t>kinematic</a:t>
            </a:r>
            <a:r>
              <a:rPr lang="ru-RU" sz="2100" dirty="0">
                <a:solidFill>
                  <a:srgbClr val="7030A0"/>
                </a:solidFill>
              </a:rPr>
              <a:t> </a:t>
            </a:r>
            <a:r>
              <a:rPr lang="ru-RU" sz="2100" dirty="0" err="1">
                <a:solidFill>
                  <a:srgbClr val="7030A0"/>
                </a:solidFill>
              </a:rPr>
              <a:t>field</a:t>
            </a:r>
            <a:r>
              <a:rPr lang="ru-RU" sz="2100" dirty="0">
                <a:solidFill>
                  <a:srgbClr val="7030A0"/>
                </a:solidFill>
              </a:rPr>
              <a:t> </a:t>
            </a:r>
            <a:r>
              <a:rPr lang="ru-RU" sz="2100" dirty="0" err="1">
                <a:solidFill>
                  <a:srgbClr val="7030A0"/>
                </a:solidFill>
              </a:rPr>
              <a:t>of</a:t>
            </a:r>
            <a:r>
              <a:rPr lang="ru-RU" sz="2100" dirty="0">
                <a:solidFill>
                  <a:srgbClr val="7030A0"/>
                </a:solidFill>
              </a:rPr>
              <a:t> </a:t>
            </a:r>
            <a:r>
              <a:rPr lang="ru-RU" sz="2100" dirty="0" err="1">
                <a:solidFill>
                  <a:srgbClr val="7030A0"/>
                </a:solidFill>
              </a:rPr>
              <a:t>nonperturbative</a:t>
            </a:r>
            <a:r>
              <a:rPr lang="ru-RU" sz="2100" dirty="0">
                <a:solidFill>
                  <a:srgbClr val="7030A0"/>
                </a:solidFill>
              </a:rPr>
              <a:t> </a:t>
            </a:r>
            <a:r>
              <a:rPr lang="ru-RU" sz="2100" dirty="0" err="1">
                <a:solidFill>
                  <a:srgbClr val="7030A0"/>
                </a:solidFill>
              </a:rPr>
              <a:t>quantum</a:t>
            </a:r>
            <a:r>
              <a:rPr lang="ru-RU" sz="2100" dirty="0">
                <a:solidFill>
                  <a:srgbClr val="7030A0"/>
                </a:solidFill>
              </a:rPr>
              <a:t> </a:t>
            </a:r>
            <a:r>
              <a:rPr lang="ru-RU" sz="2100" dirty="0" err="1">
                <a:solidFill>
                  <a:srgbClr val="7030A0"/>
                </a:solidFill>
              </a:rPr>
              <a:t>chromodynamics</a:t>
            </a:r>
            <a:r>
              <a:rPr lang="ru-RU" sz="2100" dirty="0">
                <a:solidFill>
                  <a:srgbClr val="7030A0"/>
                </a:solidFill>
              </a:rPr>
              <a:t> (QCD), </a:t>
            </a:r>
            <a:r>
              <a:rPr lang="ru-RU" sz="2100" dirty="0" err="1">
                <a:solidFill>
                  <a:srgbClr val="7030A0"/>
                </a:solidFill>
              </a:rPr>
              <a:t>with</a:t>
            </a:r>
            <a:r>
              <a:rPr lang="ru-RU" sz="2100" dirty="0">
                <a:solidFill>
                  <a:srgbClr val="7030A0"/>
                </a:solidFill>
              </a:rPr>
              <a:t> </a:t>
            </a:r>
            <a:r>
              <a:rPr lang="ru-RU" sz="2100" dirty="0" err="1">
                <a:solidFill>
                  <a:srgbClr val="7030A0"/>
                </a:solidFill>
              </a:rPr>
              <a:t>moderate</a:t>
            </a:r>
            <a:r>
              <a:rPr lang="ru-RU" sz="2100" dirty="0">
                <a:solidFill>
                  <a:srgbClr val="7030A0"/>
                </a:solidFill>
              </a:rPr>
              <a:t> </a:t>
            </a:r>
            <a:r>
              <a:rPr lang="ru-RU" sz="2100" dirty="0" err="1">
                <a:solidFill>
                  <a:srgbClr val="7030A0"/>
                </a:solidFill>
              </a:rPr>
              <a:t>transverse</a:t>
            </a:r>
            <a:r>
              <a:rPr lang="ru-RU" sz="2100" dirty="0">
                <a:solidFill>
                  <a:srgbClr val="7030A0"/>
                </a:solidFill>
              </a:rPr>
              <a:t> </a:t>
            </a:r>
            <a:r>
              <a:rPr lang="ru-RU" sz="2100" dirty="0" err="1">
                <a:solidFill>
                  <a:srgbClr val="7030A0"/>
                </a:solidFill>
              </a:rPr>
              <a:t>momenta</a:t>
            </a:r>
            <a:r>
              <a:rPr lang="ru-RU" sz="2100" dirty="0">
                <a:solidFill>
                  <a:srgbClr val="7030A0"/>
                </a:solidFill>
              </a:rPr>
              <a:t>. </a:t>
            </a:r>
            <a:endParaRPr lang="en-US" sz="2100" dirty="0" smtClean="0">
              <a:solidFill>
                <a:srgbClr val="7030A0"/>
              </a:solidFill>
            </a:endParaRPr>
          </a:p>
          <a:p>
            <a:pPr algn="just" eaLnBrk="1" hangingPunct="1">
              <a:lnSpc>
                <a:spcPct val="90000"/>
              </a:lnSpc>
              <a:buFont typeface="Times New Roman" pitchFamily="18" charset="0"/>
              <a:buNone/>
              <a:defRPr/>
            </a:pPr>
            <a:r>
              <a:rPr lang="en-US" altLang="ru-RU" sz="2100" dirty="0">
                <a:solidFill>
                  <a:srgbClr val="0070C0"/>
                </a:solidFill>
                <a:cs typeface="Arial" panose="020B0604020202020204" pitchFamily="34" charset="0"/>
              </a:rPr>
              <a:t> </a:t>
            </a:r>
            <a:r>
              <a:rPr lang="en-US" altLang="ru-RU" sz="2100" dirty="0" smtClean="0">
                <a:solidFill>
                  <a:srgbClr val="0070C0"/>
                </a:solidFill>
                <a:cs typeface="Arial" panose="020B0604020202020204" pitchFamily="34" charset="0"/>
              </a:rPr>
              <a:t>    		   </a:t>
            </a:r>
            <a:r>
              <a:rPr lang="en-US" sz="2100" dirty="0" smtClean="0"/>
              <a:t>A </a:t>
            </a:r>
            <a:r>
              <a:rPr lang="en-US" sz="2100" dirty="0"/>
              <a:t>theoretical interpretation of spin effects develops. However, today there is </a:t>
            </a:r>
            <a:r>
              <a:rPr lang="en-US" sz="2100" b="1" i="1" dirty="0"/>
              <a:t>no theory</a:t>
            </a:r>
            <a:r>
              <a:rPr lang="en-US" sz="2100" dirty="0"/>
              <a:t> claiming a complete description of all the observed polarization effects</a:t>
            </a:r>
            <a:r>
              <a:rPr lang="en-US" sz="2100" dirty="0" smtClean="0"/>
              <a:t>.</a:t>
            </a:r>
            <a:r>
              <a:rPr lang="ru-RU" altLang="ru-RU" sz="2100" dirty="0" smtClean="0">
                <a:solidFill>
                  <a:srgbClr val="0070C0"/>
                </a:solidFill>
                <a:cs typeface="Arial" panose="020B0604020202020204" pitchFamily="34" charset="0"/>
              </a:rPr>
              <a:t> </a:t>
            </a:r>
            <a:endParaRPr lang="en-US" altLang="ru-RU" sz="2100" dirty="0" smtClean="0">
              <a:solidFill>
                <a:srgbClr val="0070C0"/>
              </a:solidFill>
              <a:cs typeface="Arial" panose="020B0604020202020204" pitchFamily="34" charset="0"/>
            </a:endParaRPr>
          </a:p>
          <a:p>
            <a:pPr algn="just" eaLnBrk="1" hangingPunct="1">
              <a:lnSpc>
                <a:spcPct val="90000"/>
              </a:lnSpc>
              <a:buFont typeface="Times New Roman" pitchFamily="18" charset="0"/>
              <a:buNone/>
              <a:defRPr/>
            </a:pPr>
            <a:r>
              <a:rPr lang="en-US" sz="2100" dirty="0" smtClean="0">
                <a:solidFill>
                  <a:srgbClr val="7030A0"/>
                </a:solidFill>
              </a:rPr>
              <a:t>           </a:t>
            </a:r>
            <a:r>
              <a:rPr lang="en-US" sz="2000" dirty="0" smtClean="0">
                <a:solidFill>
                  <a:srgbClr val="7030A0"/>
                </a:solidFill>
              </a:rPr>
              <a:t>New </a:t>
            </a:r>
            <a:r>
              <a:rPr lang="en-US" sz="2000" dirty="0">
                <a:solidFill>
                  <a:srgbClr val="7030A0"/>
                </a:solidFill>
              </a:rPr>
              <a:t>experimental results in this area of </a:t>
            </a:r>
            <a:r>
              <a:rPr lang="en-US" sz="2000" dirty="0" err="1">
                <a:solidFill>
                  <a:srgbClr val="7030A0"/>
                </a:solidFill>
              </a:rPr>
              <a:t>nonperturbative</a:t>
            </a:r>
            <a:r>
              <a:rPr lang="en-US" sz="2000" dirty="0">
                <a:solidFill>
                  <a:srgbClr val="7030A0"/>
                </a:solidFill>
              </a:rPr>
              <a:t> QCD, that are difficult for understanding, are important for the development of a theory (model) for describing all the spin effects. </a:t>
            </a:r>
            <a:endParaRPr lang="en-US" altLang="ru-RU" sz="2100" dirty="0" smtClean="0">
              <a:solidFill>
                <a:srgbClr val="7030A0"/>
              </a:solidFill>
              <a:cs typeface="Arial" panose="020B0604020202020204" pitchFamily="34" charset="0"/>
            </a:endParaRPr>
          </a:p>
        </p:txBody>
      </p:sp>
      <p:sp>
        <p:nvSpPr>
          <p:cNvPr id="17412" name="Номер слайда 4"/>
          <p:cNvSpPr>
            <a:spLocks noGrp="1"/>
          </p:cNvSpPr>
          <p:nvPr>
            <p:ph type="sldNum" sz="quarter" idx="4294967295"/>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F7DCC782-5C01-4C1B-8226-5D5475D08A0A}" type="slidenum">
              <a:rPr lang="ru-RU" altLang="ru-RU" smtClean="0"/>
              <a:pPr eaLnBrk="1" hangingPunct="1"/>
              <a:t>5</a:t>
            </a:fld>
            <a:endParaRPr lang="ru-RU" altLang="ru-RU" dirty="0" smtClean="0"/>
          </a:p>
        </p:txBody>
      </p:sp>
    </p:spTree>
    <p:extLst>
      <p:ext uri="{BB962C8B-B14F-4D97-AF65-F5344CB8AC3E}">
        <p14:creationId xmlns:p14="http://schemas.microsoft.com/office/powerpoint/2010/main" val="2034121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121650" cy="512763"/>
          </a:xfrm>
        </p:spPr>
        <p:txBody>
          <a:bodyPr/>
          <a:lstStyle/>
          <a:p>
            <a:r>
              <a:rPr lang="en-US" dirty="0"/>
              <a:t>The appearance of </a:t>
            </a:r>
            <a:r>
              <a:rPr lang="en-US" dirty="0" smtClean="0"/>
              <a:t>transverse single-spin asymmetry</a:t>
            </a:r>
            <a:endParaRPr lang="ru-RU"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31963"/>
            <a:ext cx="4953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716338"/>
            <a:ext cx="489743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p:nvSpPr>
        <p:spPr bwMode="auto">
          <a:xfrm>
            <a:off x="4495800" y="1447800"/>
            <a:ext cx="2884488" cy="381000"/>
          </a:xfrm>
          <a:prstGeom prst="wedgeRectCallout">
            <a:avLst>
              <a:gd name="adj1" fmla="val -46917"/>
              <a:gd name="adj2" fmla="val 153750"/>
            </a:avLst>
          </a:prstGeom>
          <a:solidFill>
            <a:schemeClr val="accent1"/>
          </a:solidFill>
          <a:ln w="9525">
            <a:solidFill>
              <a:schemeClr val="tx1"/>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t>The transverse plane</a:t>
            </a:r>
            <a:endParaRPr lang="en-US" altLang="ru-RU" sz="2000" dirty="0">
              <a:solidFill>
                <a:srgbClr val="FFFF00"/>
              </a:solidFill>
              <a:latin typeface="Comic Sans MS" pitchFamily="66" charset="0"/>
              <a:cs typeface="Arial" charset="0"/>
            </a:endParaRPr>
          </a:p>
        </p:txBody>
      </p:sp>
      <p:sp>
        <p:nvSpPr>
          <p:cNvPr id="10" name="AutoShape 6"/>
          <p:cNvSpPr>
            <a:spLocks noChangeArrowheads="1"/>
          </p:cNvSpPr>
          <p:nvPr/>
        </p:nvSpPr>
        <p:spPr bwMode="auto">
          <a:xfrm>
            <a:off x="5181600" y="2438400"/>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ru-RU" altLang="ru-RU">
              <a:cs typeface="Arial" charset="0"/>
            </a:endParaRPr>
          </a:p>
        </p:txBody>
      </p:sp>
      <p:sp>
        <p:nvSpPr>
          <p:cNvPr id="11" name="Text Box 7"/>
          <p:cNvSpPr txBox="1">
            <a:spLocks noChangeArrowheads="1"/>
          </p:cNvSpPr>
          <p:nvPr/>
        </p:nvSpPr>
        <p:spPr bwMode="auto">
          <a:xfrm>
            <a:off x="5715000" y="2286000"/>
            <a:ext cx="3321496" cy="63876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dirty="0"/>
              <a:t>Secondary particles have</a:t>
            </a:r>
            <a:br>
              <a:rPr lang="en-US" sz="1800" dirty="0"/>
            </a:br>
            <a:r>
              <a:rPr lang="en-US" sz="1800" dirty="0"/>
              <a:t>a</a:t>
            </a:r>
            <a:r>
              <a:rPr lang="en-US" sz="1800" dirty="0" smtClean="0"/>
              <a:t>zimuthal </a:t>
            </a:r>
            <a:r>
              <a:rPr lang="en-US" sz="1800" dirty="0"/>
              <a:t>symmetry</a:t>
            </a:r>
            <a:endParaRPr lang="en-US" altLang="ru-RU" sz="1800" dirty="0">
              <a:latin typeface="Comic Sans MS" pitchFamily="66" charset="0"/>
              <a:cs typeface="Arial" charset="0"/>
            </a:endParaRPr>
          </a:p>
        </p:txBody>
      </p:sp>
      <p:sp>
        <p:nvSpPr>
          <p:cNvPr id="12" name="AutoShape 11"/>
          <p:cNvSpPr>
            <a:spLocks noChangeArrowheads="1"/>
          </p:cNvSpPr>
          <p:nvPr/>
        </p:nvSpPr>
        <p:spPr bwMode="auto">
          <a:xfrm>
            <a:off x="5175477" y="4245270"/>
            <a:ext cx="6096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ru-RU" altLang="ru-RU">
              <a:cs typeface="Arial" charset="0"/>
            </a:endParaRPr>
          </a:p>
        </p:txBody>
      </p:sp>
      <p:pic>
        <p:nvPicPr>
          <p:cNvPr id="14" name="Picture 12"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943886" y="3988889"/>
            <a:ext cx="25923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p:cNvSpPr txBox="1">
            <a:spLocks noChangeArrowheads="1"/>
          </p:cNvSpPr>
          <p:nvPr/>
        </p:nvSpPr>
        <p:spPr bwMode="auto">
          <a:xfrm>
            <a:off x="5292080" y="5157788"/>
            <a:ext cx="3744416" cy="359009"/>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dirty="0" smtClean="0"/>
              <a:t>Azimuthal asymmetry appears</a:t>
            </a:r>
            <a:endParaRPr lang="en-US" altLang="ru-RU" sz="1800" dirty="0">
              <a:latin typeface="Comic Sans MS" pitchFamily="66" charset="0"/>
              <a:cs typeface="Arial" charset="0"/>
            </a:endParaRPr>
          </a:p>
        </p:txBody>
      </p:sp>
      <p:sp>
        <p:nvSpPr>
          <p:cNvPr id="16" name="Номер слайда 4"/>
          <p:cNvSpPr txBox="1">
            <a:spLocks noGrp="1"/>
          </p:cNvSpPr>
          <p:nvPr>
            <p:ph type="sldNum" sz="quarter" idx="12"/>
          </p:nvPr>
        </p:nvSpPr>
        <p:spPr bwMode="auto">
          <a:xfrm>
            <a:off x="8459788" y="6248400"/>
            <a:ext cx="432692"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F7DCC782-5C01-4C1B-8226-5D5475D08A0A}" type="slidenum">
              <a:rPr lang="ru-RU" altLang="ru-RU" smtClean="0"/>
              <a:pPr eaLnBrk="1" hangingPunct="1"/>
              <a:t>6</a:t>
            </a:fld>
            <a:r>
              <a:rPr lang="ru-RU" altLang="ru-RU" dirty="0" smtClean="0"/>
              <a:t> </a:t>
            </a:r>
          </a:p>
        </p:txBody>
      </p:sp>
    </p:spTree>
    <p:extLst>
      <p:ext uri="{BB962C8B-B14F-4D97-AF65-F5344CB8AC3E}">
        <p14:creationId xmlns:p14="http://schemas.microsoft.com/office/powerpoint/2010/main" val="2545260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13" name="Group 13"/>
          <p:cNvGrpSpPr>
            <a:grpSpLocks/>
          </p:cNvGrpSpPr>
          <p:nvPr/>
        </p:nvGrpSpPr>
        <p:grpSpPr bwMode="auto">
          <a:xfrm>
            <a:off x="5410200" y="2419350"/>
            <a:ext cx="3733800" cy="2228850"/>
            <a:chOff x="3216" y="960"/>
            <a:chExt cx="2352" cy="1404"/>
          </a:xfrm>
        </p:grpSpPr>
        <p:graphicFrame>
          <p:nvGraphicFramePr>
            <p:cNvPr id="76810" name="Object 10"/>
            <p:cNvGraphicFramePr>
              <a:graphicFrameLocks noChangeAspect="1"/>
            </p:cNvGraphicFramePr>
            <p:nvPr/>
          </p:nvGraphicFramePr>
          <p:xfrm>
            <a:off x="3216" y="1248"/>
            <a:ext cx="1873" cy="1116"/>
          </p:xfrm>
          <a:graphic>
            <a:graphicData uri="http://schemas.openxmlformats.org/presentationml/2006/ole">
              <mc:AlternateContent xmlns:mc="http://schemas.openxmlformats.org/markup-compatibility/2006">
                <mc:Choice xmlns:v="urn:schemas-microsoft-com:vml" Requires="v">
                  <p:oleObj spid="_x0000_s3914" name="CorelDRAW" r:id="rId3" imgW="6738840" imgH="4019040" progId="">
                    <p:embed/>
                  </p:oleObj>
                </mc:Choice>
                <mc:Fallback>
                  <p:oleObj name="CorelDRAW" r:id="rId3" imgW="6738840" imgH="4019040" progId="">
                    <p:embed/>
                    <p:pic>
                      <p:nvPicPr>
                        <p:cNvPr id="0" name="Picture 7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248"/>
                          <a:ext cx="1873" cy="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1" name="Text Box 11"/>
            <p:cNvSpPr txBox="1">
              <a:spLocks noChangeArrowheads="1"/>
            </p:cNvSpPr>
            <p:nvPr/>
          </p:nvSpPr>
          <p:spPr bwMode="auto">
            <a:xfrm>
              <a:off x="3600" y="960"/>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ea typeface="MS PGothic" pitchFamily="34" charset="-128"/>
                </a:rPr>
                <a:t>Left</a:t>
              </a:r>
            </a:p>
          </p:txBody>
        </p:sp>
        <p:sp>
          <p:nvSpPr>
            <p:cNvPr id="76812" name="Text Box 12"/>
            <p:cNvSpPr txBox="1">
              <a:spLocks noChangeArrowheads="1"/>
            </p:cNvSpPr>
            <p:nvPr/>
          </p:nvSpPr>
          <p:spPr bwMode="auto">
            <a:xfrm>
              <a:off x="4993" y="976"/>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ea typeface="MS PGothic" pitchFamily="34" charset="-128"/>
                </a:rPr>
                <a:t>Right</a:t>
              </a:r>
            </a:p>
          </p:txBody>
        </p:sp>
      </p:grpSp>
      <p:sp>
        <p:nvSpPr>
          <p:cNvPr id="76823" name="Text Box 23"/>
          <p:cNvSpPr txBox="1">
            <a:spLocks noChangeArrowheads="1"/>
          </p:cNvSpPr>
          <p:nvPr/>
        </p:nvSpPr>
        <p:spPr bwMode="auto">
          <a:xfrm>
            <a:off x="228600" y="3487738"/>
            <a:ext cx="6566926" cy="14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008000"/>
                </a:solidFill>
                <a:latin typeface="Arial" panose="020B0604020202020204" pitchFamily="34" charset="0"/>
                <a:cs typeface="Arial" panose="020B0604020202020204" pitchFamily="34" charset="0"/>
              </a:rPr>
              <a:t>2. Or, take the left-right difference between 2 detectors</a:t>
            </a:r>
          </a:p>
          <a:p>
            <a:pPr fontAlgn="base">
              <a:spcBef>
                <a:spcPct val="0"/>
              </a:spcBef>
              <a:spcAft>
                <a:spcPct val="0"/>
              </a:spcAft>
            </a:pPr>
            <a:endParaRPr lang="en-US" altLang="ru-RU" sz="1800" dirty="0">
              <a:solidFill>
                <a:srgbClr val="008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008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008000"/>
              </a:solidFill>
              <a:latin typeface="Arial" panose="020B0604020202020204" pitchFamily="34" charset="0"/>
              <a:cs typeface="Arial" panose="020B0604020202020204" pitchFamily="34" charset="0"/>
            </a:endParaRPr>
          </a:p>
          <a:p>
            <a:pPr fontAlgn="base">
              <a:spcBef>
                <a:spcPct val="0"/>
              </a:spcBef>
              <a:spcAft>
                <a:spcPct val="0"/>
              </a:spcAft>
            </a:pPr>
            <a:r>
              <a:rPr lang="en-US" altLang="ru-RU" sz="1800" dirty="0">
                <a:solidFill>
                  <a:srgbClr val="008000"/>
                </a:solidFill>
                <a:latin typeface="Arial" panose="020B0604020202020204" pitchFamily="34" charset="0"/>
                <a:cs typeface="Arial" panose="020B0604020202020204" pitchFamily="34" charset="0"/>
              </a:rPr>
              <a:t>This is susceptible to detector Relative Acceptance differences</a:t>
            </a:r>
          </a:p>
        </p:txBody>
      </p:sp>
      <p:sp>
        <p:nvSpPr>
          <p:cNvPr id="76824" name="Text Box 24"/>
          <p:cNvSpPr txBox="1">
            <a:spLocks noChangeArrowheads="1"/>
          </p:cNvSpPr>
          <p:nvPr/>
        </p:nvSpPr>
        <p:spPr bwMode="auto">
          <a:xfrm>
            <a:off x="228600" y="2039938"/>
            <a:ext cx="6605398" cy="14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FF0000"/>
                </a:solidFill>
                <a:latin typeface="Arial" panose="020B0604020202020204" pitchFamily="34" charset="0"/>
                <a:cs typeface="Arial" panose="020B0604020202020204" pitchFamily="34" charset="0"/>
              </a:rPr>
              <a:t>1. Yield difference between up/down proton in a single detector</a:t>
            </a:r>
          </a:p>
          <a:p>
            <a:pPr fontAlgn="base">
              <a:spcBef>
                <a:spcPct val="0"/>
              </a:spcBef>
              <a:spcAft>
                <a:spcPct val="0"/>
              </a:spcAft>
            </a:pPr>
            <a:endParaRPr lang="en-US" altLang="ru-RU" sz="18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r>
              <a:rPr lang="en-US" altLang="ru-RU" sz="1800" dirty="0">
                <a:solidFill>
                  <a:srgbClr val="FF0000"/>
                </a:solidFill>
                <a:latin typeface="Arial" panose="020B0604020202020204" pitchFamily="34" charset="0"/>
                <a:cs typeface="Arial" panose="020B0604020202020204" pitchFamily="34" charset="0"/>
              </a:rPr>
              <a:t>This is susceptible to Rel. Luminosity differences</a:t>
            </a:r>
          </a:p>
        </p:txBody>
      </p:sp>
      <p:sp>
        <p:nvSpPr>
          <p:cNvPr id="76804" name="Rectangle 4"/>
          <p:cNvSpPr>
            <a:spLocks noGrp="1" noChangeArrowheads="1"/>
          </p:cNvSpPr>
          <p:nvPr>
            <p:ph type="title"/>
          </p:nvPr>
        </p:nvSpPr>
        <p:spPr>
          <a:xfrm>
            <a:off x="0" y="0"/>
            <a:ext cx="9144000" cy="762000"/>
          </a:xfrm>
        </p:spPr>
        <p:txBody>
          <a:bodyPr/>
          <a:lstStyle/>
          <a:p>
            <a:r>
              <a:rPr lang="en-US" altLang="ru-RU" dirty="0"/>
              <a:t>Transverse Single Spin Asymmetries</a:t>
            </a:r>
          </a:p>
        </p:txBody>
      </p:sp>
      <p:graphicFrame>
        <p:nvGraphicFramePr>
          <p:cNvPr id="76806" name="Object 6"/>
          <p:cNvGraphicFramePr>
            <a:graphicFrameLocks noChangeAspect="1"/>
          </p:cNvGraphicFramePr>
          <p:nvPr/>
        </p:nvGraphicFramePr>
        <p:xfrm>
          <a:off x="1624013" y="762000"/>
          <a:ext cx="3481387" cy="849313"/>
        </p:xfrm>
        <a:graphic>
          <a:graphicData uri="http://schemas.openxmlformats.org/presentationml/2006/ole">
            <mc:AlternateContent xmlns:mc="http://schemas.openxmlformats.org/markup-compatibility/2006">
              <mc:Choice xmlns:v="urn:schemas-microsoft-com:vml" Requires="v">
                <p:oleObj spid="_x0000_s3915" name="Equation" r:id="rId5" imgW="1930400" imgH="469900" progId="Equation.3">
                  <p:embed/>
                </p:oleObj>
              </mc:Choice>
              <mc:Fallback>
                <p:oleObj name="Equation" r:id="rId5" imgW="1930400" imgH="469900" progId="Equation.3">
                  <p:embed/>
                  <p:pic>
                    <p:nvPicPr>
                      <p:cNvPr id="0" name="Picture 7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013" y="762000"/>
                        <a:ext cx="3481387" cy="849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8" name="Object 8"/>
          <p:cNvGraphicFramePr>
            <a:graphicFrameLocks noChangeAspect="1"/>
          </p:cNvGraphicFramePr>
          <p:nvPr/>
        </p:nvGraphicFramePr>
        <p:xfrm>
          <a:off x="304800" y="2351088"/>
          <a:ext cx="2713038" cy="831850"/>
        </p:xfrm>
        <a:graphic>
          <a:graphicData uri="http://schemas.openxmlformats.org/presentationml/2006/ole">
            <mc:AlternateContent xmlns:mc="http://schemas.openxmlformats.org/markup-compatibility/2006">
              <mc:Choice xmlns:v="urn:schemas-microsoft-com:vml" Requires="v">
                <p:oleObj spid="_x0000_s3916" name="Equation" r:id="rId7" imgW="1574800" imgH="482600" progId="Equation.3">
                  <p:embed/>
                </p:oleObj>
              </mc:Choice>
              <mc:Fallback>
                <p:oleObj name="Equation" r:id="rId7" imgW="1574800" imgH="482600" progId="Equation.3">
                  <p:embed/>
                  <p:pic>
                    <p:nvPicPr>
                      <p:cNvPr id="0" name="Picture 7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351088"/>
                        <a:ext cx="27130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9" name="Text Box 9"/>
          <p:cNvSpPr txBox="1">
            <a:spLocks noChangeArrowheads="1"/>
          </p:cNvSpPr>
          <p:nvPr/>
        </p:nvSpPr>
        <p:spPr bwMode="auto">
          <a:xfrm>
            <a:off x="228600" y="990600"/>
            <a:ext cx="1210588" cy="37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333399"/>
                </a:solidFill>
                <a:latin typeface="Arial" panose="020B0604020202020204" pitchFamily="34" charset="0"/>
                <a:cs typeface="Arial" panose="020B0604020202020204" pitchFamily="34" charset="0"/>
              </a:rPr>
              <a:t>Definition:</a:t>
            </a:r>
          </a:p>
        </p:txBody>
      </p:sp>
      <p:sp>
        <p:nvSpPr>
          <p:cNvPr id="76815" name="Text Box 15"/>
          <p:cNvSpPr txBox="1">
            <a:spLocks noChangeArrowheads="1"/>
          </p:cNvSpPr>
          <p:nvPr/>
        </p:nvSpPr>
        <p:spPr bwMode="auto">
          <a:xfrm>
            <a:off x="5334000" y="838200"/>
            <a:ext cx="4191000" cy="65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ru-RU" sz="1800" dirty="0">
                <a:solidFill>
                  <a:srgbClr val="333399"/>
                </a:solidFill>
                <a:latin typeface="Arial" panose="020B0604020202020204" pitchFamily="34" charset="0"/>
                <a:cs typeface="Arial" panose="020B0604020202020204" pitchFamily="34" charset="0"/>
              </a:rPr>
              <a:t>where p is the 4-momentum of a particle (hadron, jet, photon, etc...)</a:t>
            </a:r>
          </a:p>
        </p:txBody>
      </p:sp>
      <p:graphicFrame>
        <p:nvGraphicFramePr>
          <p:cNvPr id="76816" name="Object 16"/>
          <p:cNvGraphicFramePr>
            <a:graphicFrameLocks noChangeAspect="1"/>
          </p:cNvGraphicFramePr>
          <p:nvPr>
            <p:extLst>
              <p:ext uri="{D42A27DB-BD31-4B8C-83A1-F6EECF244321}">
                <p14:modId xmlns:p14="http://schemas.microsoft.com/office/powerpoint/2010/main" val="8904627"/>
              </p:ext>
            </p:extLst>
          </p:nvPr>
        </p:nvGraphicFramePr>
        <p:xfrm>
          <a:off x="228600" y="5164017"/>
          <a:ext cx="3614738" cy="958850"/>
        </p:xfrm>
        <a:graphic>
          <a:graphicData uri="http://schemas.openxmlformats.org/presentationml/2006/ole">
            <mc:AlternateContent xmlns:mc="http://schemas.openxmlformats.org/markup-compatibility/2006">
              <mc:Choice xmlns:v="urn:schemas-microsoft-com:vml" Requires="v">
                <p:oleObj spid="_x0000_s3917" name="Формула" r:id="rId9" imgW="2108200" imgH="558800" progId="Equation.3">
                  <p:embed/>
                </p:oleObj>
              </mc:Choice>
              <mc:Fallback>
                <p:oleObj name="Формула" r:id="rId9" imgW="2108200" imgH="558800" progId="Equation.3">
                  <p:embed/>
                  <p:pic>
                    <p:nvPicPr>
                      <p:cNvPr id="0" name="Picture 7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64017"/>
                        <a:ext cx="361473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7" name="Object 17"/>
          <p:cNvGraphicFramePr>
            <a:graphicFrameLocks noChangeAspect="1"/>
          </p:cNvGraphicFramePr>
          <p:nvPr/>
        </p:nvGraphicFramePr>
        <p:xfrm>
          <a:off x="3243263" y="2579688"/>
          <a:ext cx="1404937" cy="403225"/>
        </p:xfrm>
        <a:graphic>
          <a:graphicData uri="http://schemas.openxmlformats.org/presentationml/2006/ole">
            <mc:AlternateContent xmlns:mc="http://schemas.openxmlformats.org/markup-compatibility/2006">
              <mc:Choice xmlns:v="urn:schemas-microsoft-com:vml" Requires="v">
                <p:oleObj spid="_x0000_s3918" name="Equation" r:id="rId11" imgW="838200" imgH="241300" progId="Equation.3">
                  <p:embed/>
                </p:oleObj>
              </mc:Choice>
              <mc:Fallback>
                <p:oleObj name="Equation" r:id="rId11" imgW="838200" imgH="241300" progId="Equation.3">
                  <p:embed/>
                  <p:pic>
                    <p:nvPicPr>
                      <p:cNvPr id="0" name="Picture 7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3263" y="2579688"/>
                        <a:ext cx="14049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19" name="Text Box 19"/>
          <p:cNvSpPr txBox="1">
            <a:spLocks noChangeArrowheads="1"/>
          </p:cNvSpPr>
          <p:nvPr/>
        </p:nvSpPr>
        <p:spPr bwMode="auto">
          <a:xfrm>
            <a:off x="228600" y="4869160"/>
            <a:ext cx="6208723" cy="37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ru-RU" sz="1800" i="1" dirty="0">
                <a:solidFill>
                  <a:srgbClr val="333399"/>
                </a:solidFill>
                <a:latin typeface="Arial" panose="020B0604020202020204" pitchFamily="34" charset="0"/>
                <a:cs typeface="Arial" panose="020B0604020202020204" pitchFamily="34" charset="0"/>
              </a:rPr>
              <a:t>3. Or, take the cross geometric mean (square-root formula)</a:t>
            </a:r>
          </a:p>
        </p:txBody>
      </p:sp>
      <p:sp>
        <p:nvSpPr>
          <p:cNvPr id="76820" name="Text Box 20"/>
          <p:cNvSpPr txBox="1">
            <a:spLocks noChangeArrowheads="1"/>
          </p:cNvSpPr>
          <p:nvPr/>
        </p:nvSpPr>
        <p:spPr bwMode="auto">
          <a:xfrm>
            <a:off x="228600" y="1676400"/>
            <a:ext cx="8253093" cy="37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333399"/>
                </a:solidFill>
                <a:latin typeface="Arial" panose="020B0604020202020204" pitchFamily="34" charset="0"/>
                <a:cs typeface="Arial" panose="020B0604020202020204" pitchFamily="34" charset="0"/>
              </a:rPr>
              <a:t>Experimentally, there are a variety of (~equivalent) ways this can be measured.</a:t>
            </a:r>
          </a:p>
        </p:txBody>
      </p:sp>
      <p:graphicFrame>
        <p:nvGraphicFramePr>
          <p:cNvPr id="76821" name="Object 21"/>
          <p:cNvGraphicFramePr>
            <a:graphicFrameLocks noChangeAspect="1"/>
          </p:cNvGraphicFramePr>
          <p:nvPr/>
        </p:nvGraphicFramePr>
        <p:xfrm>
          <a:off x="273050" y="3798888"/>
          <a:ext cx="4856163" cy="831850"/>
        </p:xfrm>
        <a:graphic>
          <a:graphicData uri="http://schemas.openxmlformats.org/presentationml/2006/ole">
            <mc:AlternateContent xmlns:mc="http://schemas.openxmlformats.org/markup-compatibility/2006">
              <mc:Choice xmlns:v="urn:schemas-microsoft-com:vml" Requires="v">
                <p:oleObj spid="_x0000_s3919" name="Equation" r:id="rId13" imgW="2819400" imgH="482600" progId="Equation.3">
                  <p:embed/>
                </p:oleObj>
              </mc:Choice>
              <mc:Fallback>
                <p:oleObj name="Equation" r:id="rId13" imgW="2819400" imgH="482600" progId="Equation.3">
                  <p:embed/>
                  <p:pic>
                    <p:nvPicPr>
                      <p:cNvPr id="0" name="Picture 7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050" y="3798888"/>
                        <a:ext cx="48561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995936" y="5517232"/>
            <a:ext cx="4968552" cy="635751"/>
          </a:xfrm>
          <a:prstGeom prst="rect">
            <a:avLst/>
          </a:prstGeom>
          <a:noFill/>
        </p:spPr>
        <p:txBody>
          <a:bodyPr wrap="square" rtlCol="0">
            <a:spAutoFit/>
          </a:bodyPr>
          <a:lstStyle/>
          <a:p>
            <a:r>
              <a:rPr lang="en-US" altLang="ru-RU" sz="1800" dirty="0">
                <a:solidFill>
                  <a:srgbClr val="333399"/>
                </a:solidFill>
                <a:latin typeface="Arial" panose="020B0604020202020204" pitchFamily="34" charset="0"/>
                <a:cs typeface="Arial" panose="020B0604020202020204" pitchFamily="34" charset="0"/>
              </a:rPr>
              <a:t>Mostly insensitive to Relative Luminosity and Detector Acceptance </a:t>
            </a:r>
            <a:r>
              <a:rPr lang="en-US" altLang="ru-RU" sz="1800" dirty="0" smtClean="0">
                <a:solidFill>
                  <a:srgbClr val="333399"/>
                </a:solidFill>
                <a:latin typeface="Arial" panose="020B0604020202020204" pitchFamily="34" charset="0"/>
                <a:cs typeface="Arial" panose="020B0604020202020204" pitchFamily="34" charset="0"/>
              </a:rPr>
              <a:t>differences</a:t>
            </a:r>
            <a:endParaRPr lang="ru-RU" dirty="0"/>
          </a:p>
        </p:txBody>
      </p:sp>
      <p:sp>
        <p:nvSpPr>
          <p:cNvPr id="23" name="Номер слайда 4"/>
          <p:cNvSpPr txBox="1">
            <a:spLocks noGrp="1"/>
          </p:cNvSpPr>
          <p:nvPr>
            <p:ph type="sldNum" sz="quarter" idx="12"/>
          </p:nvPr>
        </p:nvSpPr>
        <p:spPr bwMode="auto">
          <a:xfrm>
            <a:off x="8459788" y="6248400"/>
            <a:ext cx="432692"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F7DCC782-5C01-4C1B-8226-5D5475D08A0A}" type="slidenum">
              <a:rPr lang="ru-RU" altLang="ru-RU" smtClean="0"/>
              <a:pPr eaLnBrk="1" hangingPunct="1"/>
              <a:t>7</a:t>
            </a:fld>
            <a:r>
              <a:rPr lang="ru-RU" altLang="ru-RU" dirty="0" smtClean="0"/>
              <a:t> </a:t>
            </a:r>
          </a:p>
        </p:txBody>
      </p:sp>
    </p:spTree>
    <p:extLst>
      <p:ext uri="{BB962C8B-B14F-4D97-AF65-F5344CB8AC3E}">
        <p14:creationId xmlns:p14="http://schemas.microsoft.com/office/powerpoint/2010/main" val="2079153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7950" y="188913"/>
            <a:ext cx="8280400" cy="431800"/>
          </a:xfrm>
        </p:spPr>
        <p:txBody>
          <a:bodyPr/>
          <a:lstStyle/>
          <a:p>
            <a:r>
              <a:rPr lang="en-US" sz="2000" dirty="0"/>
              <a:t/>
            </a:r>
            <a:br>
              <a:rPr lang="en-US" sz="2000" dirty="0"/>
            </a:br>
            <a:r>
              <a:rPr lang="en-US" sz="2000" dirty="0" smtClean="0">
                <a:solidFill>
                  <a:srgbClr val="00B050"/>
                </a:solidFill>
              </a:rPr>
              <a:t>Old</a:t>
            </a:r>
            <a:r>
              <a:rPr lang="en-US" sz="2000" dirty="0" smtClean="0"/>
              <a:t> polarization </a:t>
            </a:r>
            <a:r>
              <a:rPr lang="en-US" sz="2000" dirty="0"/>
              <a:t>experiment </a:t>
            </a:r>
            <a:r>
              <a:rPr lang="en-US" sz="2000" dirty="0" smtClean="0"/>
              <a:t>for </a:t>
            </a:r>
            <a:r>
              <a:rPr lang="en-US" sz="2000" dirty="0" smtClean="0">
                <a:solidFill>
                  <a:schemeClr val="tx1"/>
                </a:solidFill>
              </a:rPr>
              <a:t>exclusive </a:t>
            </a:r>
            <a:r>
              <a:rPr lang="en-US" sz="2000" dirty="0" smtClean="0"/>
              <a:t>reactions</a:t>
            </a:r>
            <a:r>
              <a:rPr lang="en-US" sz="2000" dirty="0" smtClean="0">
                <a:solidFill>
                  <a:schemeClr val="tx1"/>
                </a:solidFill>
              </a:rPr>
              <a:t> </a:t>
            </a:r>
            <a:r>
              <a:rPr lang="en-US" sz="2000" dirty="0" smtClean="0"/>
              <a:t>in </a:t>
            </a:r>
            <a:r>
              <a:rPr lang="en-US" sz="2000" dirty="0" err="1"/>
              <a:t>Protvino</a:t>
            </a:r>
            <a:r>
              <a:rPr lang="en-US" sz="2000" dirty="0"/>
              <a:t/>
            </a:r>
            <a:br>
              <a:rPr lang="en-US" sz="2000" dirty="0"/>
            </a:br>
            <a:endParaRPr lang="ru-RU" altLang="ru-RU" sz="2000" dirty="0" smtClean="0">
              <a:solidFill>
                <a:srgbClr val="FF0000"/>
              </a:solidFill>
            </a:endParaRPr>
          </a:p>
        </p:txBody>
      </p:sp>
      <p:sp>
        <p:nvSpPr>
          <p:cNvPr id="19459" name="Номер слайда 3"/>
          <p:cNvSpPr>
            <a:spLocks noGrp="1"/>
          </p:cNvSpPr>
          <p:nvPr>
            <p:ph type="sldNum" sz="quarter" idx="4294967295"/>
          </p:nvPr>
        </p:nvSpPr>
        <p:spPr bwMode="auto">
          <a:xfrm>
            <a:off x="8488362" y="6286500"/>
            <a:ext cx="655637"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DDAD8FCD-500F-49E3-87A7-F9BB73F89508}" type="slidenum">
              <a:rPr lang="ru-RU" altLang="ru-RU" smtClean="0"/>
              <a:pPr eaLnBrk="1" hangingPunct="1"/>
              <a:t>8</a:t>
            </a:fld>
            <a:endParaRPr lang="ru-RU" altLang="ru-RU" dirty="0" smtClean="0"/>
          </a:p>
        </p:txBody>
      </p:sp>
      <p:pic>
        <p:nvPicPr>
          <p:cNvPr id="194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13" y="3576638"/>
            <a:ext cx="3790950" cy="23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5"/>
          <p:cNvSpPr txBox="1">
            <a:spLocks noChangeArrowheads="1"/>
          </p:cNvSpPr>
          <p:nvPr/>
        </p:nvSpPr>
        <p:spPr bwMode="auto">
          <a:xfrm>
            <a:off x="493713" y="5314950"/>
            <a:ext cx="411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ctr" eaLnBrk="1" hangingPunct="1"/>
            <a:r>
              <a:rPr lang="el-GR" altLang="ru-RU">
                <a:solidFill>
                  <a:srgbClr val="FF0000"/>
                </a:solidFill>
              </a:rPr>
              <a:t>π</a:t>
            </a:r>
            <a:r>
              <a:rPr lang="en-US" altLang="ru-RU" baseline="30000">
                <a:solidFill>
                  <a:srgbClr val="FF0000"/>
                </a:solidFill>
              </a:rPr>
              <a:t>-</a:t>
            </a:r>
            <a:r>
              <a:rPr lang="en-US" altLang="ru-RU">
                <a:solidFill>
                  <a:srgbClr val="FF0000"/>
                </a:solidFill>
              </a:rPr>
              <a:t>p</a:t>
            </a:r>
            <a:r>
              <a:rPr lang="en-US" altLang="ru-RU" baseline="-25000">
                <a:solidFill>
                  <a:srgbClr val="FF0000"/>
                </a:solidFill>
              </a:rPr>
              <a:t>↑</a:t>
            </a:r>
            <a:r>
              <a:rPr lang="en-US" altLang="ru-RU">
                <a:solidFill>
                  <a:srgbClr val="FF0000"/>
                </a:solidFill>
              </a:rPr>
              <a:t>→</a:t>
            </a:r>
            <a:r>
              <a:rPr lang="el-GR" altLang="ru-RU">
                <a:solidFill>
                  <a:srgbClr val="FF0000"/>
                </a:solidFill>
                <a:sym typeface="Symbol" pitchFamily="18" charset="2"/>
              </a:rPr>
              <a:t></a:t>
            </a:r>
            <a:r>
              <a:rPr lang="en-US" altLang="ru-RU">
                <a:solidFill>
                  <a:srgbClr val="FF0000"/>
                </a:solidFill>
              </a:rPr>
              <a:t>n </a:t>
            </a:r>
            <a:endParaRPr lang="ru-RU" altLang="ru-RU">
              <a:solidFill>
                <a:srgbClr val="FF0000"/>
              </a:solidFill>
            </a:endParaRPr>
          </a:p>
        </p:txBody>
      </p:sp>
      <p:pic>
        <p:nvPicPr>
          <p:cNvPr id="194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933825"/>
            <a:ext cx="36718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TextBox 7"/>
          <p:cNvSpPr txBox="1">
            <a:spLocks noChangeArrowheads="1"/>
          </p:cNvSpPr>
          <p:nvPr/>
        </p:nvSpPr>
        <p:spPr bwMode="auto">
          <a:xfrm>
            <a:off x="5145088" y="5487988"/>
            <a:ext cx="334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ctr" eaLnBrk="1" hangingPunct="1"/>
            <a:r>
              <a:rPr lang="el-GR" altLang="ru-RU">
                <a:solidFill>
                  <a:srgbClr val="FF0000"/>
                </a:solidFill>
              </a:rPr>
              <a:t>π</a:t>
            </a:r>
            <a:r>
              <a:rPr lang="en-US" altLang="ru-RU" baseline="30000">
                <a:solidFill>
                  <a:srgbClr val="FF0000"/>
                </a:solidFill>
              </a:rPr>
              <a:t>-</a:t>
            </a:r>
            <a:r>
              <a:rPr lang="en-US" altLang="ru-RU">
                <a:solidFill>
                  <a:srgbClr val="FF0000"/>
                </a:solidFill>
              </a:rPr>
              <a:t>p</a:t>
            </a:r>
            <a:r>
              <a:rPr lang="en-US" altLang="ru-RU" baseline="-25000">
                <a:solidFill>
                  <a:srgbClr val="FF0000"/>
                </a:solidFill>
              </a:rPr>
              <a:t>↑</a:t>
            </a:r>
            <a:r>
              <a:rPr lang="en-US" altLang="ru-RU">
                <a:solidFill>
                  <a:srgbClr val="FF0000"/>
                </a:solidFill>
              </a:rPr>
              <a:t>→</a:t>
            </a:r>
            <a:r>
              <a:rPr lang="en-US" altLang="ru-RU">
                <a:solidFill>
                  <a:srgbClr val="FF0000"/>
                </a:solidFill>
                <a:sym typeface="Symbol" pitchFamily="18" charset="2"/>
              </a:rPr>
              <a:t>f</a:t>
            </a:r>
            <a:r>
              <a:rPr lang="en-US" altLang="ru-RU" baseline="-25000">
                <a:solidFill>
                  <a:srgbClr val="FF0000"/>
                </a:solidFill>
                <a:sym typeface="Symbol" pitchFamily="18" charset="2"/>
              </a:rPr>
              <a:t>2</a:t>
            </a:r>
            <a:r>
              <a:rPr lang="en-US" altLang="ru-RU">
                <a:solidFill>
                  <a:srgbClr val="FF0000"/>
                </a:solidFill>
                <a:sym typeface="Symbol" pitchFamily="18" charset="2"/>
              </a:rPr>
              <a:t>(1270)</a:t>
            </a:r>
            <a:r>
              <a:rPr lang="en-US" altLang="ru-RU">
                <a:solidFill>
                  <a:srgbClr val="FF0000"/>
                </a:solidFill>
              </a:rPr>
              <a:t>n </a:t>
            </a:r>
            <a:endParaRPr lang="ru-RU" altLang="ru-RU">
              <a:solidFill>
                <a:srgbClr val="FF0000"/>
              </a:solidFill>
            </a:endParaRPr>
          </a:p>
        </p:txBody>
      </p:sp>
      <p:sp>
        <p:nvSpPr>
          <p:cNvPr id="19464" name="TextBox 8"/>
          <p:cNvSpPr txBox="1">
            <a:spLocks noChangeArrowheads="1"/>
          </p:cNvSpPr>
          <p:nvPr/>
        </p:nvSpPr>
        <p:spPr bwMode="auto">
          <a:xfrm>
            <a:off x="395288" y="836613"/>
            <a:ext cx="8093075" cy="96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r>
              <a:rPr lang="en-US" sz="1800" dirty="0" smtClean="0"/>
              <a:t>Polarization </a:t>
            </a:r>
            <a:r>
              <a:rPr lang="en-US" sz="1800" dirty="0"/>
              <a:t>effects in exclusive charge-exchange reactions on a polarized </a:t>
            </a:r>
            <a:r>
              <a:rPr lang="en-US" sz="1800" dirty="0" smtClean="0"/>
              <a:t>target: 1</a:t>
            </a:r>
            <a:r>
              <a:rPr lang="en-US" sz="1800" dirty="0"/>
              <a:t>) </a:t>
            </a:r>
            <a:r>
              <a:rPr lang="en-US" sz="1800" dirty="0">
                <a:solidFill>
                  <a:srgbClr val="FF0000"/>
                </a:solidFill>
              </a:rPr>
              <a:t>large values </a:t>
            </a:r>
            <a:r>
              <a:rPr lang="en-US" sz="1800" dirty="0"/>
              <a:t>of the polarization </a:t>
            </a:r>
            <a:r>
              <a:rPr lang="en-US" sz="1800" dirty="0" smtClean="0"/>
              <a:t>and 2</a:t>
            </a:r>
            <a:r>
              <a:rPr lang="en-US" sz="1800" dirty="0"/>
              <a:t>) their </a:t>
            </a:r>
            <a:r>
              <a:rPr lang="en-US" sz="1800" dirty="0">
                <a:solidFill>
                  <a:srgbClr val="FF0000"/>
                </a:solidFill>
              </a:rPr>
              <a:t>oscillations</a:t>
            </a:r>
            <a:r>
              <a:rPr lang="en-US" sz="1800" dirty="0"/>
              <a:t> in exclusive recharges into neutral mesons </a:t>
            </a:r>
            <a:r>
              <a:rPr lang="el-GR" sz="1800" dirty="0">
                <a:solidFill>
                  <a:schemeClr val="tx1"/>
                </a:solidFill>
              </a:rPr>
              <a:t>π</a:t>
            </a:r>
            <a:r>
              <a:rPr lang="en-US" sz="1800" baseline="30000" dirty="0">
                <a:solidFill>
                  <a:schemeClr val="tx1"/>
                </a:solidFill>
              </a:rPr>
              <a:t>-</a:t>
            </a:r>
            <a:r>
              <a:rPr lang="en-US" sz="1800" dirty="0">
                <a:solidFill>
                  <a:schemeClr val="tx1"/>
                </a:solidFill>
              </a:rPr>
              <a:t> p</a:t>
            </a:r>
            <a:r>
              <a:rPr lang="en-US" sz="1800" baseline="-25000" dirty="0">
                <a:solidFill>
                  <a:schemeClr val="tx1"/>
                </a:solidFill>
              </a:rPr>
              <a:t>↑</a:t>
            </a:r>
            <a:r>
              <a:rPr lang="en-US" sz="1800" dirty="0">
                <a:solidFill>
                  <a:schemeClr val="tx1"/>
                </a:solidFill>
              </a:rPr>
              <a:t> </a:t>
            </a:r>
            <a:r>
              <a:rPr lang="en-US" sz="1800" dirty="0" smtClean="0">
                <a:solidFill>
                  <a:schemeClr val="tx1"/>
                </a:solidFill>
                <a:sym typeface="Wingdings" panose="05000000000000000000" pitchFamily="2" charset="2"/>
              </a:rPr>
              <a:t></a:t>
            </a:r>
            <a:r>
              <a:rPr lang="en-US" sz="1800" dirty="0" smtClean="0">
                <a:solidFill>
                  <a:schemeClr val="tx1"/>
                </a:solidFill>
              </a:rPr>
              <a:t> </a:t>
            </a:r>
            <a:r>
              <a:rPr lang="el-GR" altLang="ru-RU" sz="1800" dirty="0" smtClean="0">
                <a:solidFill>
                  <a:schemeClr val="tx1"/>
                </a:solidFill>
              </a:rPr>
              <a:t>π</a:t>
            </a:r>
            <a:r>
              <a:rPr lang="en-US" altLang="ru-RU" sz="1800" baseline="30000" dirty="0">
                <a:solidFill>
                  <a:schemeClr val="tx1"/>
                </a:solidFill>
              </a:rPr>
              <a:t>0</a:t>
            </a:r>
            <a:r>
              <a:rPr lang="en-US" altLang="ru-RU" sz="1800" dirty="0">
                <a:solidFill>
                  <a:schemeClr val="tx1"/>
                </a:solidFill>
              </a:rPr>
              <a:t>, </a:t>
            </a:r>
            <a:r>
              <a:rPr lang="el-GR" altLang="ru-RU" sz="1800" dirty="0">
                <a:solidFill>
                  <a:schemeClr val="tx1"/>
                </a:solidFill>
                <a:sym typeface="Symbol" pitchFamily="18" charset="2"/>
              </a:rPr>
              <a:t></a:t>
            </a:r>
            <a:r>
              <a:rPr lang="en-US" altLang="ru-RU" sz="1800" dirty="0">
                <a:solidFill>
                  <a:schemeClr val="tx1"/>
                </a:solidFill>
                <a:sym typeface="Symbol" pitchFamily="18" charset="2"/>
              </a:rPr>
              <a:t>, </a:t>
            </a:r>
            <a:r>
              <a:rPr lang="el-GR" altLang="ru-RU" sz="1800" dirty="0">
                <a:solidFill>
                  <a:schemeClr val="tx1"/>
                </a:solidFill>
                <a:sym typeface="Symbol" pitchFamily="18" charset="2"/>
              </a:rPr>
              <a:t></a:t>
            </a:r>
            <a:r>
              <a:rPr lang="en-US" altLang="ru-RU" sz="1800" dirty="0">
                <a:solidFill>
                  <a:schemeClr val="tx1"/>
                </a:solidFill>
                <a:sym typeface="Symbol" pitchFamily="18" charset="2"/>
              </a:rPr>
              <a:t>’(958), </a:t>
            </a:r>
            <a:r>
              <a:rPr lang="el-GR" altLang="ru-RU" sz="1800" dirty="0">
                <a:solidFill>
                  <a:schemeClr val="tx1"/>
                </a:solidFill>
                <a:sym typeface="Symbol" pitchFamily="18" charset="2"/>
              </a:rPr>
              <a:t></a:t>
            </a:r>
            <a:r>
              <a:rPr lang="en-US" altLang="ru-RU" sz="1800" dirty="0">
                <a:solidFill>
                  <a:schemeClr val="tx1"/>
                </a:solidFill>
                <a:sym typeface="Symbol" pitchFamily="18" charset="2"/>
              </a:rPr>
              <a:t>(783)</a:t>
            </a:r>
            <a:r>
              <a:rPr lang="en-US" altLang="ru-RU" sz="1800" dirty="0">
                <a:solidFill>
                  <a:schemeClr val="tx1"/>
                </a:solidFill>
              </a:rPr>
              <a:t>, </a:t>
            </a:r>
            <a:r>
              <a:rPr lang="en-US" altLang="ru-RU" sz="1800" dirty="0">
                <a:solidFill>
                  <a:schemeClr val="tx1"/>
                </a:solidFill>
                <a:sym typeface="Symbol" pitchFamily="18" charset="2"/>
              </a:rPr>
              <a:t>f</a:t>
            </a:r>
            <a:r>
              <a:rPr lang="en-US" altLang="ru-RU" sz="1800" baseline="-25000" dirty="0">
                <a:solidFill>
                  <a:schemeClr val="tx1"/>
                </a:solidFill>
                <a:sym typeface="Symbol" pitchFamily="18" charset="2"/>
              </a:rPr>
              <a:t>2</a:t>
            </a:r>
            <a:r>
              <a:rPr lang="en-US" altLang="ru-RU" sz="1800" dirty="0">
                <a:solidFill>
                  <a:schemeClr val="tx1"/>
                </a:solidFill>
                <a:sym typeface="Symbol" pitchFamily="18" charset="2"/>
              </a:rPr>
              <a:t>(1270</a:t>
            </a:r>
            <a:r>
              <a:rPr lang="en-US" altLang="ru-RU" sz="1800" dirty="0" smtClean="0">
                <a:solidFill>
                  <a:schemeClr val="tx1"/>
                </a:solidFill>
                <a:sym typeface="Symbol" pitchFamily="18" charset="2"/>
              </a:rPr>
              <a:t>)</a:t>
            </a:r>
            <a:endParaRPr lang="ru-RU" altLang="ru-RU" sz="1600" i="1" dirty="0">
              <a:solidFill>
                <a:schemeClr val="tx1"/>
              </a:solidFill>
            </a:endParaRPr>
          </a:p>
        </p:txBody>
      </p:sp>
      <p:pic>
        <p:nvPicPr>
          <p:cNvPr id="19465" name="Picture 9" descr="prozapi0n"/>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566738" y="2133956"/>
            <a:ext cx="3717925" cy="1823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6" name="Прямоугольник 10"/>
          <p:cNvSpPr>
            <a:spLocks noChangeArrowheads="1"/>
          </p:cNvSpPr>
          <p:nvPr/>
        </p:nvSpPr>
        <p:spPr bwMode="auto">
          <a:xfrm>
            <a:off x="1763713" y="3429000"/>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r>
              <a:rPr lang="el-GR" altLang="ru-RU">
                <a:solidFill>
                  <a:srgbClr val="FF3300"/>
                </a:solidFill>
              </a:rPr>
              <a:t>π</a:t>
            </a:r>
            <a:r>
              <a:rPr lang="en-US" altLang="ru-RU" baseline="30000">
                <a:solidFill>
                  <a:srgbClr val="FF3300"/>
                </a:solidFill>
              </a:rPr>
              <a:t>-</a:t>
            </a:r>
            <a:r>
              <a:rPr lang="en-US" altLang="ru-RU">
                <a:solidFill>
                  <a:srgbClr val="FF3300"/>
                </a:solidFill>
              </a:rPr>
              <a:t>p</a:t>
            </a:r>
            <a:r>
              <a:rPr lang="en-US" altLang="ru-RU" baseline="-25000">
                <a:solidFill>
                  <a:srgbClr val="FF3300"/>
                </a:solidFill>
              </a:rPr>
              <a:t>↑</a:t>
            </a:r>
            <a:r>
              <a:rPr lang="en-US" altLang="ru-RU">
                <a:solidFill>
                  <a:srgbClr val="FF3300"/>
                </a:solidFill>
              </a:rPr>
              <a:t>→</a:t>
            </a:r>
            <a:r>
              <a:rPr lang="el-GR" altLang="ru-RU">
                <a:solidFill>
                  <a:srgbClr val="FF3300"/>
                </a:solidFill>
              </a:rPr>
              <a:t>π</a:t>
            </a:r>
            <a:r>
              <a:rPr lang="en-US" altLang="ru-RU" baseline="30000">
                <a:solidFill>
                  <a:srgbClr val="FF3300"/>
                </a:solidFill>
              </a:rPr>
              <a:t>0</a:t>
            </a:r>
            <a:r>
              <a:rPr lang="en-US" altLang="ru-RU">
                <a:solidFill>
                  <a:srgbClr val="FF3300"/>
                </a:solidFill>
              </a:rPr>
              <a:t>n</a:t>
            </a:r>
            <a:endParaRPr lang="ru-RU" altLang="ru-RU"/>
          </a:p>
        </p:txBody>
      </p:sp>
      <p:pic>
        <p:nvPicPr>
          <p:cNvPr id="19467" name="Picture 4" descr="prozaomeg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2133956"/>
            <a:ext cx="3744912" cy="182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Box 12"/>
          <p:cNvSpPr txBox="1">
            <a:spLocks noChangeArrowheads="1"/>
          </p:cNvSpPr>
          <p:nvPr/>
        </p:nvSpPr>
        <p:spPr bwMode="auto">
          <a:xfrm>
            <a:off x="5508625" y="375285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r>
              <a:rPr lang="ru-RU" altLang="ru-RU">
                <a:solidFill>
                  <a:srgbClr val="FF0000"/>
                </a:solidFill>
                <a:sym typeface="Symbol" pitchFamily="18" charset="2"/>
              </a:rPr>
              <a:t>     </a:t>
            </a:r>
            <a:r>
              <a:rPr lang="ru-RU" altLang="ru-RU" baseline="30000">
                <a:solidFill>
                  <a:srgbClr val="FF0000"/>
                </a:solidFill>
              </a:rPr>
              <a:t>-</a:t>
            </a:r>
            <a:r>
              <a:rPr lang="ru-RU" altLang="ru-RU">
                <a:solidFill>
                  <a:srgbClr val="FF0000"/>
                </a:solidFill>
              </a:rPr>
              <a:t>р</a:t>
            </a:r>
            <a:r>
              <a:rPr lang="ru-RU" altLang="ru-RU">
                <a:solidFill>
                  <a:srgbClr val="FF0000"/>
                </a:solidFill>
                <a:sym typeface="Symbol" pitchFamily="18" charset="2"/>
              </a:rPr>
              <a:t></a:t>
            </a:r>
            <a:r>
              <a:rPr lang="ru-RU" altLang="ru-RU">
                <a:solidFill>
                  <a:srgbClr val="FF0000"/>
                </a:solidFill>
              </a:rPr>
              <a:t> ω(782)</a:t>
            </a:r>
            <a:r>
              <a:rPr lang="en-US" altLang="ru-RU">
                <a:solidFill>
                  <a:srgbClr val="FF0000"/>
                </a:solidFill>
              </a:rPr>
              <a:t>n</a:t>
            </a:r>
            <a:endParaRPr lang="ru-RU" altLang="ru-RU">
              <a:solidFill>
                <a:srgbClr val="FF0000"/>
              </a:solidFill>
            </a:endParaRPr>
          </a:p>
        </p:txBody>
      </p:sp>
    </p:spTree>
    <p:extLst>
      <p:ext uri="{BB962C8B-B14F-4D97-AF65-F5344CB8AC3E}">
        <p14:creationId xmlns:p14="http://schemas.microsoft.com/office/powerpoint/2010/main" val="396731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8520" y="188913"/>
            <a:ext cx="8784976" cy="431800"/>
          </a:xfrm>
        </p:spPr>
        <p:txBody>
          <a:bodyPr/>
          <a:lstStyle/>
          <a:p>
            <a:r>
              <a:rPr lang="en-US" sz="2000" dirty="0" smtClean="0">
                <a:solidFill>
                  <a:srgbClr val="00B050"/>
                </a:solidFill>
              </a:rPr>
              <a:t>New</a:t>
            </a:r>
            <a:r>
              <a:rPr lang="en-US" sz="2000" dirty="0" smtClean="0"/>
              <a:t> polarization </a:t>
            </a:r>
            <a:r>
              <a:rPr lang="en-US" sz="2000" dirty="0"/>
              <a:t>experiment </a:t>
            </a:r>
            <a:r>
              <a:rPr lang="en-US" sz="2000" dirty="0" smtClean="0"/>
              <a:t>for </a:t>
            </a:r>
            <a:r>
              <a:rPr lang="en-US" sz="2000" dirty="0" smtClean="0">
                <a:solidFill>
                  <a:schemeClr val="tx1"/>
                </a:solidFill>
              </a:rPr>
              <a:t>exclusive </a:t>
            </a:r>
            <a:r>
              <a:rPr lang="en-US" sz="2000" dirty="0" smtClean="0"/>
              <a:t>reactions - </a:t>
            </a:r>
            <a:r>
              <a:rPr lang="en-US" sz="2000" dirty="0" smtClean="0">
                <a:solidFill>
                  <a:schemeClr val="tx1"/>
                </a:solidFill>
              </a:rPr>
              <a:t>SPASCHARM</a:t>
            </a:r>
            <a:endParaRPr lang="ru-RU" altLang="ru-RU" sz="2000" dirty="0" smtClean="0">
              <a:solidFill>
                <a:schemeClr val="tx1"/>
              </a:solidFill>
            </a:endParaRPr>
          </a:p>
        </p:txBody>
      </p:sp>
      <p:sp>
        <p:nvSpPr>
          <p:cNvPr id="19459" name="Номер слайда 3"/>
          <p:cNvSpPr>
            <a:spLocks noGrp="1"/>
          </p:cNvSpPr>
          <p:nvPr>
            <p:ph type="sldNum" sz="quarter" idx="4294967295"/>
          </p:nvPr>
        </p:nvSpPr>
        <p:spPr bwMode="auto">
          <a:xfrm>
            <a:off x="8488362" y="6286500"/>
            <a:ext cx="655637"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DDAD8FCD-500F-49E3-87A7-F9BB73F89508}" type="slidenum">
              <a:rPr lang="ru-RU" altLang="ru-RU" smtClean="0"/>
              <a:pPr eaLnBrk="1" hangingPunct="1"/>
              <a:t>9</a:t>
            </a:fld>
            <a:endParaRPr lang="ru-RU" altLang="ru-RU" dirty="0" smtClean="0"/>
          </a:p>
        </p:txBody>
      </p:sp>
      <p:sp>
        <p:nvSpPr>
          <p:cNvPr id="5" name="TextBox 4"/>
          <p:cNvSpPr txBox="1"/>
          <p:nvPr/>
        </p:nvSpPr>
        <p:spPr>
          <a:xfrm>
            <a:off x="539552" y="836712"/>
            <a:ext cx="8424936" cy="5717271"/>
          </a:xfrm>
          <a:prstGeom prst="rect">
            <a:avLst/>
          </a:prstGeom>
          <a:noFill/>
        </p:spPr>
        <p:txBody>
          <a:bodyPr wrap="square" rtlCol="0">
            <a:spAutoFit/>
          </a:bodyPr>
          <a:lstStyle/>
          <a:p>
            <a:pPr algn="just"/>
            <a:r>
              <a:rPr lang="en-US" sz="2000" dirty="0" smtClean="0">
                <a:solidFill>
                  <a:schemeClr val="tx1"/>
                </a:solidFill>
              </a:rPr>
              <a:t>         Study with the use of the SPASCHARM setup </a:t>
            </a:r>
            <a:r>
              <a:rPr lang="en-US" sz="2000" dirty="0">
                <a:solidFill>
                  <a:schemeClr val="tx1"/>
                </a:solidFill>
              </a:rPr>
              <a:t>will make it possible to </a:t>
            </a:r>
            <a:r>
              <a:rPr lang="en-US" sz="2000" b="1" i="1" u="sng" dirty="0">
                <a:solidFill>
                  <a:srgbClr val="FF0000"/>
                </a:solidFill>
              </a:rPr>
              <a:t>significantly increase the </a:t>
            </a:r>
            <a:r>
              <a:rPr lang="en-US" sz="2000" b="1" i="1" u="sng" dirty="0" smtClean="0">
                <a:solidFill>
                  <a:srgbClr val="FF0000"/>
                </a:solidFill>
              </a:rPr>
              <a:t>precision </a:t>
            </a:r>
            <a:r>
              <a:rPr lang="en-US" sz="2000" dirty="0">
                <a:solidFill>
                  <a:schemeClr val="tx1"/>
                </a:solidFill>
              </a:rPr>
              <a:t>of measurements in such </a:t>
            </a:r>
            <a:r>
              <a:rPr lang="en-US" sz="2000" b="1" dirty="0">
                <a:solidFill>
                  <a:schemeClr val="tx1"/>
                </a:solidFill>
              </a:rPr>
              <a:t>exclusive</a:t>
            </a:r>
            <a:r>
              <a:rPr lang="en-US" sz="2000" dirty="0">
                <a:solidFill>
                  <a:schemeClr val="tx1"/>
                </a:solidFill>
              </a:rPr>
              <a:t> </a:t>
            </a:r>
            <a:r>
              <a:rPr lang="en-US" sz="2000" dirty="0" smtClean="0">
                <a:solidFill>
                  <a:schemeClr val="tx1"/>
                </a:solidFill>
              </a:rPr>
              <a:t>reactions as</a:t>
            </a:r>
            <a:r>
              <a:rPr lang="ru-RU" sz="2000" dirty="0" smtClean="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ru-RU" sz="2000" dirty="0">
                <a:solidFill>
                  <a:schemeClr val="tx1"/>
                </a:solidFill>
              </a:rPr>
              <a:t> ω(782)</a:t>
            </a:r>
            <a:r>
              <a:rPr lang="en-US" sz="2000" dirty="0">
                <a:solidFill>
                  <a:schemeClr val="tx1"/>
                </a:solidFill>
              </a:rPr>
              <a:t>n</a:t>
            </a:r>
            <a:r>
              <a:rPr lang="ru-RU"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en-US"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ru-RU" sz="2000" dirty="0">
                <a:solidFill>
                  <a:schemeClr val="tx1"/>
                </a:solidFill>
              </a:rPr>
              <a:t>(958)</a:t>
            </a:r>
            <a:r>
              <a:rPr lang="en-US" sz="2000" dirty="0">
                <a:solidFill>
                  <a:schemeClr val="tx1"/>
                </a:solidFill>
              </a:rPr>
              <a:t>n</a:t>
            </a:r>
            <a:r>
              <a:rPr lang="ru-RU"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en-US" sz="2000" dirty="0">
                <a:solidFill>
                  <a:schemeClr val="tx1"/>
                </a:solidFill>
              </a:rPr>
              <a:t> f</a:t>
            </a:r>
            <a:r>
              <a:rPr lang="ru-RU" sz="2000" baseline="-25000" dirty="0">
                <a:solidFill>
                  <a:schemeClr val="tx1"/>
                </a:solidFill>
              </a:rPr>
              <a:t>2</a:t>
            </a:r>
            <a:r>
              <a:rPr lang="ru-RU" sz="2000" dirty="0">
                <a:solidFill>
                  <a:schemeClr val="tx1"/>
                </a:solidFill>
              </a:rPr>
              <a:t>(1270)</a:t>
            </a:r>
            <a:r>
              <a:rPr lang="en-US" sz="2000" dirty="0">
                <a:solidFill>
                  <a:schemeClr val="tx1"/>
                </a:solidFill>
              </a:rPr>
              <a:t>n</a:t>
            </a:r>
            <a:r>
              <a:rPr lang="ru-RU"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en-US" sz="2000" dirty="0">
                <a:solidFill>
                  <a:schemeClr val="tx1"/>
                </a:solidFill>
              </a:rPr>
              <a:t> a</a:t>
            </a:r>
            <a:r>
              <a:rPr lang="ru-RU" sz="2000" baseline="-25000" dirty="0">
                <a:solidFill>
                  <a:schemeClr val="tx1"/>
                </a:solidFill>
              </a:rPr>
              <a:t>2</a:t>
            </a:r>
            <a:r>
              <a:rPr lang="ru-RU" sz="2000" dirty="0">
                <a:solidFill>
                  <a:schemeClr val="tx1"/>
                </a:solidFill>
              </a:rPr>
              <a:t>(1320)</a:t>
            </a:r>
            <a:r>
              <a:rPr lang="en-US" sz="2000" dirty="0">
                <a:solidFill>
                  <a:schemeClr val="tx1"/>
                </a:solidFill>
              </a:rPr>
              <a:t>n</a:t>
            </a:r>
            <a:r>
              <a:rPr lang="ru-RU" sz="2000" dirty="0">
                <a:solidFill>
                  <a:schemeClr val="tx1"/>
                </a:solidFill>
              </a:rPr>
              <a:t> </a:t>
            </a:r>
            <a:r>
              <a:rPr lang="en-US" sz="2000" dirty="0" smtClean="0">
                <a:solidFill>
                  <a:schemeClr val="tx1"/>
                </a:solidFill>
              </a:rPr>
              <a:t>and others</a:t>
            </a:r>
            <a:r>
              <a:rPr lang="ru-RU" sz="2000" dirty="0" smtClean="0">
                <a:solidFill>
                  <a:schemeClr val="tx1"/>
                </a:solidFill>
              </a:rPr>
              <a:t>, </a:t>
            </a:r>
            <a:r>
              <a:rPr lang="en-US" sz="2000" dirty="0">
                <a:solidFill>
                  <a:schemeClr val="tx1"/>
                </a:solidFill>
              </a:rPr>
              <a:t>when the </a:t>
            </a:r>
            <a:r>
              <a:rPr lang="en-US" sz="2000" b="1" dirty="0">
                <a:solidFill>
                  <a:schemeClr val="tx1"/>
                </a:solidFill>
              </a:rPr>
              <a:t>resonances decay into charged and neutral particles</a:t>
            </a:r>
            <a:r>
              <a:rPr lang="en-US" sz="2000" dirty="0">
                <a:solidFill>
                  <a:schemeClr val="tx1"/>
                </a:solidFill>
              </a:rPr>
              <a:t>. Previously, these reactions were investigated by us </a:t>
            </a:r>
            <a:r>
              <a:rPr lang="en-US" sz="2000" dirty="0" smtClean="0">
                <a:solidFill>
                  <a:schemeClr val="tx1"/>
                </a:solidFill>
              </a:rPr>
              <a:t>at </a:t>
            </a:r>
            <a:r>
              <a:rPr lang="en-US" sz="2000" dirty="0">
                <a:solidFill>
                  <a:schemeClr val="tx1"/>
                </a:solidFill>
              </a:rPr>
              <a:t>the PROZA </a:t>
            </a:r>
            <a:r>
              <a:rPr lang="en-US" sz="2000" dirty="0" smtClean="0">
                <a:solidFill>
                  <a:schemeClr val="tx1"/>
                </a:solidFill>
              </a:rPr>
              <a:t>setup </a:t>
            </a:r>
            <a:r>
              <a:rPr lang="en-US" sz="2000" dirty="0">
                <a:solidFill>
                  <a:schemeClr val="tx1"/>
                </a:solidFill>
              </a:rPr>
              <a:t>with their decays only </a:t>
            </a:r>
            <a:r>
              <a:rPr lang="en-US" sz="2000" dirty="0" smtClean="0">
                <a:solidFill>
                  <a:schemeClr val="tx1"/>
                </a:solidFill>
              </a:rPr>
              <a:t>into </a:t>
            </a:r>
            <a:r>
              <a:rPr lang="ru-RU" sz="2000" dirty="0" smtClean="0">
                <a:solidFill>
                  <a:schemeClr val="tx1"/>
                </a:solidFill>
                <a:sym typeface="Symbol"/>
              </a:rPr>
              <a:t></a:t>
            </a:r>
            <a:r>
              <a:rPr lang="ru-RU" sz="2000" baseline="30000" dirty="0" smtClean="0">
                <a:solidFill>
                  <a:schemeClr val="tx1"/>
                </a:solidFill>
              </a:rPr>
              <a:t>0</a:t>
            </a:r>
            <a:r>
              <a:rPr lang="ru-RU" sz="2000" dirty="0" smtClean="0">
                <a:solidFill>
                  <a:schemeClr val="tx1"/>
                </a:solidFill>
              </a:rPr>
              <a:t>-</a:t>
            </a:r>
            <a:r>
              <a:rPr lang="en-US" sz="2000" dirty="0" smtClean="0">
                <a:solidFill>
                  <a:schemeClr val="tx1"/>
                </a:solidFill>
              </a:rPr>
              <a:t>mesons</a:t>
            </a:r>
            <a:r>
              <a:rPr lang="ru-RU" sz="2000" dirty="0" smtClean="0">
                <a:solidFill>
                  <a:schemeClr val="tx1"/>
                </a:solidFill>
              </a:rPr>
              <a:t> </a:t>
            </a:r>
            <a:r>
              <a:rPr lang="en-US" sz="2000" dirty="0" smtClean="0">
                <a:solidFill>
                  <a:schemeClr val="tx1"/>
                </a:solidFill>
              </a:rPr>
              <a:t>and</a:t>
            </a:r>
            <a:r>
              <a:rPr lang="ru-RU" sz="2000" dirty="0" smtClean="0">
                <a:solidFill>
                  <a:schemeClr val="tx1"/>
                </a:solidFill>
              </a:rPr>
              <a:t> </a:t>
            </a:r>
            <a:r>
              <a:rPr lang="ru-RU" sz="2000" dirty="0">
                <a:solidFill>
                  <a:schemeClr val="tx1"/>
                </a:solidFill>
                <a:sym typeface="Symbol"/>
              </a:rPr>
              <a:t></a:t>
            </a:r>
            <a:r>
              <a:rPr lang="ru-RU" sz="2000" dirty="0" smtClean="0">
                <a:solidFill>
                  <a:schemeClr val="tx1"/>
                </a:solidFill>
              </a:rPr>
              <a:t>-</a:t>
            </a:r>
            <a:r>
              <a:rPr lang="en-US" sz="2000" dirty="0" smtClean="0">
                <a:solidFill>
                  <a:schemeClr val="tx1"/>
                </a:solidFill>
              </a:rPr>
              <a:t>quanta</a:t>
            </a:r>
            <a:r>
              <a:rPr lang="ru-RU" sz="2000" dirty="0" smtClean="0">
                <a:solidFill>
                  <a:schemeClr val="tx1"/>
                </a:solidFill>
              </a:rPr>
              <a:t>, </a:t>
            </a:r>
            <a:r>
              <a:rPr lang="en-US" sz="2000" dirty="0">
                <a:solidFill>
                  <a:schemeClr val="tx1"/>
                </a:solidFill>
              </a:rPr>
              <a:t>which </a:t>
            </a:r>
            <a:r>
              <a:rPr lang="en-US" sz="2000" dirty="0" smtClean="0">
                <a:solidFill>
                  <a:schemeClr val="tx1"/>
                </a:solidFill>
              </a:rPr>
              <a:t>significantly </a:t>
            </a:r>
            <a:r>
              <a:rPr lang="en-US" sz="2000" dirty="0">
                <a:solidFill>
                  <a:schemeClr val="tx1"/>
                </a:solidFill>
              </a:rPr>
              <a:t>limited the collected </a:t>
            </a:r>
            <a:r>
              <a:rPr lang="en-US" sz="2000" dirty="0" smtClean="0">
                <a:solidFill>
                  <a:schemeClr val="tx1"/>
                </a:solidFill>
              </a:rPr>
              <a:t>statistics</a:t>
            </a:r>
            <a:r>
              <a:rPr lang="ru-RU" sz="2000" dirty="0" smtClean="0">
                <a:solidFill>
                  <a:schemeClr val="tx1"/>
                </a:solidFill>
              </a:rPr>
              <a:t>. </a:t>
            </a:r>
            <a:endParaRPr lang="ru-RU" sz="2000" dirty="0">
              <a:solidFill>
                <a:schemeClr val="tx1"/>
              </a:solidFill>
            </a:endParaRPr>
          </a:p>
          <a:p>
            <a:pPr algn="just"/>
            <a:r>
              <a:rPr lang="ru-RU" sz="2000" dirty="0">
                <a:solidFill>
                  <a:schemeClr val="tx1"/>
                </a:solidFill>
              </a:rPr>
              <a:t>         </a:t>
            </a:r>
            <a:r>
              <a:rPr lang="en-US" sz="2000" dirty="0" smtClean="0">
                <a:solidFill>
                  <a:schemeClr val="tx1"/>
                </a:solidFill>
              </a:rPr>
              <a:t>At </a:t>
            </a:r>
            <a:r>
              <a:rPr lang="en-US" sz="2000" dirty="0">
                <a:solidFill>
                  <a:schemeClr val="tx1"/>
                </a:solidFill>
              </a:rPr>
              <a:t>the SPASCHARM setup, due to the availability </a:t>
            </a:r>
            <a:r>
              <a:rPr lang="en-US" sz="2000" dirty="0" smtClean="0">
                <a:solidFill>
                  <a:schemeClr val="tx1"/>
                </a:solidFill>
              </a:rPr>
              <a:t>to detect also  </a:t>
            </a:r>
            <a:r>
              <a:rPr lang="en-US" sz="2000" dirty="0">
                <a:solidFill>
                  <a:schemeClr val="tx1"/>
                </a:solidFill>
              </a:rPr>
              <a:t>charged </a:t>
            </a:r>
            <a:r>
              <a:rPr lang="en-US" sz="2000" dirty="0" smtClean="0">
                <a:solidFill>
                  <a:schemeClr val="tx1"/>
                </a:solidFill>
              </a:rPr>
              <a:t>particles, </a:t>
            </a:r>
            <a:r>
              <a:rPr lang="en-US" sz="2000" b="1" i="1" u="sng" dirty="0">
                <a:solidFill>
                  <a:schemeClr val="tx1"/>
                </a:solidFill>
              </a:rPr>
              <a:t>an increase in the statistics </a:t>
            </a:r>
            <a:r>
              <a:rPr lang="en-US" sz="2000" dirty="0">
                <a:solidFill>
                  <a:schemeClr val="tx1"/>
                </a:solidFill>
              </a:rPr>
              <a:t>with respect to the </a:t>
            </a:r>
            <a:r>
              <a:rPr lang="en-US" sz="2000" dirty="0" smtClean="0">
                <a:solidFill>
                  <a:schemeClr val="tx1"/>
                </a:solidFill>
              </a:rPr>
              <a:t>previous PROZA </a:t>
            </a:r>
            <a:r>
              <a:rPr lang="en-US" sz="2000" dirty="0">
                <a:solidFill>
                  <a:schemeClr val="tx1"/>
                </a:solidFill>
              </a:rPr>
              <a:t>experiment is expected to be approximately </a:t>
            </a:r>
            <a:r>
              <a:rPr lang="en-US" sz="2000" b="1" i="1" u="sng" dirty="0">
                <a:solidFill>
                  <a:schemeClr val="tx1"/>
                </a:solidFill>
              </a:rPr>
              <a:t>an order of </a:t>
            </a:r>
            <a:r>
              <a:rPr lang="en-US" sz="2000" b="1" i="1" u="sng" dirty="0" smtClean="0">
                <a:solidFill>
                  <a:schemeClr val="tx1"/>
                </a:solidFill>
              </a:rPr>
              <a:t>magnitude </a:t>
            </a:r>
            <a:r>
              <a:rPr lang="en-US" sz="2000" dirty="0" smtClean="0">
                <a:solidFill>
                  <a:schemeClr val="tx1"/>
                </a:solidFill>
              </a:rPr>
              <a:t>in </a:t>
            </a:r>
            <a:r>
              <a:rPr lang="en-US" sz="2000" dirty="0">
                <a:solidFill>
                  <a:schemeClr val="tx1"/>
                </a:solidFill>
              </a:rPr>
              <a:t>the </a:t>
            </a:r>
            <a:r>
              <a:rPr lang="en-US" sz="2000" dirty="0" smtClean="0">
                <a:solidFill>
                  <a:schemeClr val="tx1"/>
                </a:solidFill>
              </a:rPr>
              <a:t>reactions </a:t>
            </a:r>
            <a:r>
              <a:rPr lang="ru-RU" sz="2000" b="1" dirty="0" smtClean="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ru-RU" sz="2000" b="1" dirty="0">
                <a:solidFill>
                  <a:srgbClr val="FF0000"/>
                </a:solidFill>
              </a:rPr>
              <a:t> ω(782)</a:t>
            </a:r>
            <a:r>
              <a:rPr lang="en-US" sz="2000" b="1" dirty="0">
                <a:solidFill>
                  <a:srgbClr val="FF0000"/>
                </a:solidFill>
              </a:rPr>
              <a:t>n</a:t>
            </a:r>
            <a:r>
              <a:rPr lang="ru-RU" sz="2000" b="1" dirty="0">
                <a:solidFill>
                  <a:srgbClr val="FF0000"/>
                </a:solidFill>
              </a:rPr>
              <a:t>  </a:t>
            </a:r>
            <a:r>
              <a:rPr lang="en-US" sz="2000" dirty="0" smtClean="0">
                <a:solidFill>
                  <a:schemeClr val="tx1"/>
                </a:solidFill>
              </a:rPr>
              <a:t>and </a:t>
            </a:r>
            <a:r>
              <a:rPr lang="ru-RU" sz="2000" dirty="0" smtClean="0">
                <a:solidFill>
                  <a:schemeClr val="tx1"/>
                </a:solidFill>
              </a:rPr>
              <a:t>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a:t>
            </a:r>
            <a:r>
              <a:rPr lang="ru-RU" sz="2000" b="1" dirty="0">
                <a:solidFill>
                  <a:srgbClr val="FF0000"/>
                </a:solidFill>
                <a:sym typeface="Symbol"/>
              </a:rPr>
              <a:t></a:t>
            </a:r>
            <a:r>
              <a:rPr lang="ru-RU" sz="2000" b="1" baseline="30000" dirty="0">
                <a:solidFill>
                  <a:srgbClr val="FF0000"/>
                </a:solidFill>
              </a:rPr>
              <a:t>/</a:t>
            </a:r>
            <a:r>
              <a:rPr lang="ru-RU" sz="2000" b="1" dirty="0">
                <a:solidFill>
                  <a:srgbClr val="FF0000"/>
                </a:solidFill>
              </a:rPr>
              <a:t>(958)</a:t>
            </a:r>
            <a:r>
              <a:rPr lang="en-US" sz="2000" b="1" dirty="0">
                <a:solidFill>
                  <a:srgbClr val="FF0000"/>
                </a:solidFill>
              </a:rPr>
              <a:t>n</a:t>
            </a:r>
            <a:r>
              <a:rPr lang="ru-RU" sz="2000" dirty="0">
                <a:solidFill>
                  <a:schemeClr val="tx1"/>
                </a:solidFill>
              </a:rPr>
              <a:t>, </a:t>
            </a:r>
            <a:r>
              <a:rPr lang="en-US" sz="2000" dirty="0" smtClean="0">
                <a:solidFill>
                  <a:schemeClr val="tx1"/>
                </a:solidFill>
              </a:rPr>
              <a:t>and also in</a:t>
            </a:r>
            <a:r>
              <a:rPr lang="ru-RU" sz="2000" b="1" dirty="0" smtClean="0">
                <a:solidFill>
                  <a:schemeClr val="tx1"/>
                </a:solidFill>
              </a:rPr>
              <a:t> </a:t>
            </a:r>
            <a:r>
              <a:rPr lang="ru-RU" sz="2000" b="1" i="1" u="sng" dirty="0">
                <a:solidFill>
                  <a:schemeClr val="tx1"/>
                </a:solidFill>
              </a:rPr>
              <a:t>3-4 </a:t>
            </a:r>
            <a:r>
              <a:rPr lang="en-US" sz="2000" b="1" i="1" u="sng" dirty="0" smtClean="0">
                <a:solidFill>
                  <a:schemeClr val="tx1"/>
                </a:solidFill>
              </a:rPr>
              <a:t>times </a:t>
            </a:r>
            <a:r>
              <a:rPr lang="en-US" sz="2000" dirty="0" smtClean="0">
                <a:solidFill>
                  <a:schemeClr val="tx1"/>
                </a:solidFill>
              </a:rPr>
              <a:t>in the reactions </a:t>
            </a:r>
            <a:r>
              <a:rPr lang="ru-RU" sz="2000" dirty="0" smtClean="0">
                <a:solidFill>
                  <a:schemeClr val="tx1"/>
                </a:solidFill>
              </a:rPr>
              <a:t>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f</a:t>
            </a:r>
            <a:r>
              <a:rPr lang="ru-RU" sz="2000" b="1" baseline="-25000" dirty="0">
                <a:solidFill>
                  <a:srgbClr val="FF0000"/>
                </a:solidFill>
              </a:rPr>
              <a:t>2</a:t>
            </a:r>
            <a:r>
              <a:rPr lang="ru-RU" sz="2000" b="1" dirty="0">
                <a:solidFill>
                  <a:srgbClr val="FF0000"/>
                </a:solidFill>
              </a:rPr>
              <a:t>(1270)</a:t>
            </a:r>
            <a:r>
              <a:rPr lang="en-US" sz="2000" b="1" dirty="0">
                <a:solidFill>
                  <a:srgbClr val="FF0000"/>
                </a:solidFill>
              </a:rPr>
              <a:t>n</a:t>
            </a:r>
            <a:r>
              <a:rPr lang="ru-RU" sz="2000" b="1" dirty="0">
                <a:solidFill>
                  <a:srgbClr val="FF0000"/>
                </a:solidFill>
              </a:rPr>
              <a:t> </a:t>
            </a:r>
            <a:r>
              <a:rPr lang="en-US" sz="2000" dirty="0" smtClean="0">
                <a:solidFill>
                  <a:schemeClr val="tx1"/>
                </a:solidFill>
              </a:rPr>
              <a:t>and</a:t>
            </a:r>
            <a:r>
              <a:rPr lang="ru-RU" sz="2000" dirty="0" smtClean="0">
                <a:solidFill>
                  <a:schemeClr val="tx1"/>
                </a:solidFill>
              </a:rPr>
              <a:t>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a</a:t>
            </a:r>
            <a:r>
              <a:rPr lang="ru-RU" sz="2000" b="1" baseline="-25000" dirty="0">
                <a:solidFill>
                  <a:srgbClr val="FF0000"/>
                </a:solidFill>
              </a:rPr>
              <a:t>2</a:t>
            </a:r>
            <a:r>
              <a:rPr lang="ru-RU" sz="2000" b="1" dirty="0">
                <a:solidFill>
                  <a:srgbClr val="FF0000"/>
                </a:solidFill>
              </a:rPr>
              <a:t>(1320)</a:t>
            </a:r>
            <a:r>
              <a:rPr lang="en-US" sz="2000" b="1" dirty="0">
                <a:solidFill>
                  <a:srgbClr val="FF0000"/>
                </a:solidFill>
              </a:rPr>
              <a:t>n</a:t>
            </a:r>
            <a:r>
              <a:rPr lang="ru-RU" sz="2000" dirty="0">
                <a:solidFill>
                  <a:schemeClr val="tx1"/>
                </a:solidFill>
              </a:rPr>
              <a:t>. </a:t>
            </a:r>
          </a:p>
          <a:p>
            <a:pPr algn="just"/>
            <a:r>
              <a:rPr lang="en-US" sz="2000" dirty="0" smtClean="0">
                <a:solidFill>
                  <a:schemeClr val="tx1"/>
                </a:solidFill>
              </a:rPr>
              <a:t>        It </a:t>
            </a:r>
            <a:r>
              <a:rPr lang="en-US" sz="2000" dirty="0">
                <a:solidFill>
                  <a:schemeClr val="tx1"/>
                </a:solidFill>
              </a:rPr>
              <a:t>should be noted that for the first time an asymmetry will be measured in the reaction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a</a:t>
            </a:r>
            <a:r>
              <a:rPr lang="ru-RU" sz="2000" b="1" baseline="-25000" dirty="0">
                <a:solidFill>
                  <a:srgbClr val="FF0000"/>
                </a:solidFill>
              </a:rPr>
              <a:t>0</a:t>
            </a:r>
            <a:r>
              <a:rPr lang="ru-RU" sz="2000" b="1" dirty="0">
                <a:solidFill>
                  <a:srgbClr val="FF0000"/>
                </a:solidFill>
              </a:rPr>
              <a:t>(980)</a:t>
            </a:r>
            <a:r>
              <a:rPr lang="en-US" sz="2000" b="1" dirty="0" smtClean="0">
                <a:solidFill>
                  <a:srgbClr val="FF0000"/>
                </a:solidFill>
              </a:rPr>
              <a:t>n</a:t>
            </a:r>
            <a:r>
              <a:rPr lang="en-US" sz="2000" dirty="0" smtClean="0">
                <a:solidFill>
                  <a:schemeClr val="tx1"/>
                </a:solidFill>
              </a:rPr>
              <a:t>, </a:t>
            </a:r>
            <a:r>
              <a:rPr lang="en-US" sz="2000" dirty="0">
                <a:solidFill>
                  <a:schemeClr val="tx1"/>
                </a:solidFill>
              </a:rPr>
              <a:t>when a</a:t>
            </a:r>
            <a:r>
              <a:rPr lang="ru-RU" sz="2000" baseline="-25000" dirty="0">
                <a:solidFill>
                  <a:schemeClr val="tx1"/>
                </a:solidFill>
              </a:rPr>
              <a:t>0</a:t>
            </a:r>
            <a:r>
              <a:rPr lang="ru-RU" sz="2000" dirty="0">
                <a:solidFill>
                  <a:schemeClr val="tx1"/>
                </a:solidFill>
              </a:rPr>
              <a:t>(980) </a:t>
            </a:r>
            <a:r>
              <a:rPr lang="en-US" sz="2000" dirty="0" smtClean="0">
                <a:solidFill>
                  <a:schemeClr val="tx1"/>
                </a:solidFill>
              </a:rPr>
              <a:t>decays </a:t>
            </a:r>
            <a:r>
              <a:rPr lang="en-US" sz="2000" dirty="0">
                <a:solidFill>
                  <a:schemeClr val="tx1"/>
                </a:solidFill>
              </a:rPr>
              <a:t>into </a:t>
            </a:r>
            <a:r>
              <a:rPr lang="ru-RU" sz="2000" dirty="0">
                <a:solidFill>
                  <a:schemeClr val="tx1"/>
                </a:solidFill>
                <a:sym typeface="Symbol"/>
              </a:rPr>
              <a:t></a:t>
            </a:r>
            <a:r>
              <a:rPr lang="ru-RU" sz="2000" dirty="0">
                <a:solidFill>
                  <a:schemeClr val="tx1"/>
                </a:solidFill>
              </a:rPr>
              <a:t>(550) </a:t>
            </a:r>
            <a:r>
              <a:rPr lang="en-US" sz="2000" dirty="0" smtClean="0">
                <a:solidFill>
                  <a:schemeClr val="tx1"/>
                </a:solidFill>
              </a:rPr>
              <a:t>and</a:t>
            </a:r>
            <a:r>
              <a:rPr lang="ru-RU" sz="2000" dirty="0" smtClean="0">
                <a:solidFill>
                  <a:schemeClr val="tx1"/>
                </a:solidFill>
              </a:rPr>
              <a:t> </a:t>
            </a:r>
            <a:r>
              <a:rPr lang="ru-RU" sz="2000" dirty="0">
                <a:solidFill>
                  <a:schemeClr val="tx1"/>
                </a:solidFill>
                <a:sym typeface="Symbol"/>
              </a:rPr>
              <a:t></a:t>
            </a:r>
            <a:r>
              <a:rPr lang="ru-RU" sz="2000" baseline="30000" dirty="0" smtClean="0">
                <a:solidFill>
                  <a:schemeClr val="tx1"/>
                </a:solidFill>
              </a:rPr>
              <a:t>0</a:t>
            </a:r>
            <a:r>
              <a:rPr lang="en-US" sz="2000" dirty="0" smtClean="0">
                <a:solidFill>
                  <a:schemeClr val="tx1"/>
                </a:solidFill>
              </a:rPr>
              <a:t>. It is expected </a:t>
            </a:r>
            <a:r>
              <a:rPr lang="en-US" sz="2000" dirty="0">
                <a:solidFill>
                  <a:schemeClr val="tx1"/>
                </a:solidFill>
              </a:rPr>
              <a:t> </a:t>
            </a:r>
            <a:r>
              <a:rPr lang="en-US" sz="2000" dirty="0" smtClean="0">
                <a:solidFill>
                  <a:schemeClr val="tx1"/>
                </a:solidFill>
              </a:rPr>
              <a:t>to get a </a:t>
            </a:r>
            <a:r>
              <a:rPr lang="en-US" sz="2000" dirty="0">
                <a:solidFill>
                  <a:schemeClr val="tx1"/>
                </a:solidFill>
              </a:rPr>
              <a:t>single-spin asymmetry value of more than 50% in this </a:t>
            </a:r>
            <a:r>
              <a:rPr lang="en-US" sz="2000" dirty="0" smtClean="0">
                <a:solidFill>
                  <a:schemeClr val="tx1"/>
                </a:solidFill>
              </a:rPr>
              <a:t>reaction according to the paper by </a:t>
            </a:r>
            <a:r>
              <a:rPr lang="en-US" sz="2000" dirty="0">
                <a:solidFill>
                  <a:schemeClr val="tx1"/>
                </a:solidFill>
              </a:rPr>
              <a:t>N.N. </a:t>
            </a:r>
            <a:r>
              <a:rPr lang="en-US" sz="2000" dirty="0" err="1" smtClean="0">
                <a:solidFill>
                  <a:schemeClr val="tx1"/>
                </a:solidFill>
              </a:rPr>
              <a:t>Achasov</a:t>
            </a:r>
            <a:r>
              <a:rPr lang="en-US" sz="2000" dirty="0" smtClean="0">
                <a:solidFill>
                  <a:schemeClr val="tx1"/>
                </a:solidFill>
              </a:rPr>
              <a:t>. </a:t>
            </a:r>
            <a:r>
              <a:rPr lang="ru-RU" sz="2000" dirty="0" smtClean="0">
                <a:solidFill>
                  <a:schemeClr val="tx1"/>
                </a:solidFill>
              </a:rPr>
              <a:t>                </a:t>
            </a:r>
            <a:endParaRPr lang="en-US" sz="2000" dirty="0" smtClean="0">
              <a:solidFill>
                <a:schemeClr val="tx1"/>
              </a:solidFill>
            </a:endParaRPr>
          </a:p>
          <a:p>
            <a:endParaRPr lang="ru-RU" dirty="0"/>
          </a:p>
        </p:txBody>
      </p:sp>
    </p:spTree>
    <p:extLst>
      <p:ext uri="{BB962C8B-B14F-4D97-AF65-F5344CB8AC3E}">
        <p14:creationId xmlns:p14="http://schemas.microsoft.com/office/powerpoint/2010/main" val="785441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_N=\frac{L-R}{L+R}$&#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05"/>
  <p:tag name="PICTUREFILESIZE" val="5571"/>
</p:tagLst>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mic Sans MS"/>
        <a:ea typeface="Droid Sans Fallback"/>
        <a:cs typeface="Droid Sans Fallback"/>
      </a:majorFont>
      <a:minorFont>
        <a:latin typeface="Times New Roman"/>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1000"/>
          </a:lnSpc>
          <a:spcBef>
            <a:spcPts val="400"/>
          </a:spcBef>
          <a:spcAft>
            <a:spcPct val="0"/>
          </a:spcAft>
          <a:buClr>
            <a:srgbClr val="000000"/>
          </a:buClr>
          <a:buSzPct val="100000"/>
          <a:buFont typeface="Times New Roman" pitchFamily="16" charset="0"/>
          <a:buNone/>
          <a:tabLst/>
          <a:defRPr kumimoji="0" lang="en-GB" altLang="ru-RU" sz="32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1000"/>
          </a:lnSpc>
          <a:spcBef>
            <a:spcPts val="400"/>
          </a:spcBef>
          <a:spcAft>
            <a:spcPct val="0"/>
          </a:spcAft>
          <a:buClr>
            <a:srgbClr val="000000"/>
          </a:buClr>
          <a:buSzPct val="100000"/>
          <a:buFont typeface="Times New Roman" pitchFamily="16" charset="0"/>
          <a:buNone/>
          <a:tabLst/>
          <a:defRPr kumimoji="0" lang="en-GB" altLang="ru-RU" sz="32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21478</TotalTime>
  <Words>4211</Words>
  <Application>Microsoft Office PowerPoint</Application>
  <PresentationFormat>Экран (4:3)</PresentationFormat>
  <Paragraphs>481</Paragraphs>
  <Slides>44</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44</vt:i4>
      </vt:variant>
    </vt:vector>
  </HeadingPairs>
  <TitlesOfParts>
    <vt:vector size="48" baseType="lpstr">
      <vt:lpstr>Тема Office</vt:lpstr>
      <vt:lpstr>CorelDRAW</vt:lpstr>
      <vt:lpstr>Equation</vt:lpstr>
      <vt:lpstr>Формула</vt:lpstr>
      <vt:lpstr>Презентация PowerPoint</vt:lpstr>
      <vt:lpstr>Executive Summary</vt:lpstr>
      <vt:lpstr>Content</vt:lpstr>
      <vt:lpstr> Essence of spin </vt:lpstr>
      <vt:lpstr>Why are the polarization studies in strong interactions so important?</vt:lpstr>
      <vt:lpstr>The appearance of transverse single-spin asymmetry</vt:lpstr>
      <vt:lpstr>Transverse Single Spin Asymmetries</vt:lpstr>
      <vt:lpstr> Old polarization experiment for exclusive reactions in Protvino </vt:lpstr>
      <vt:lpstr>New polarization experiment for exclusive reactions - SPASCHARM</vt:lpstr>
      <vt:lpstr>Old polarization experiments for inclusive reactions  in Protvino</vt:lpstr>
      <vt:lpstr>New polarization experiments for inclusive reactions  in Protvino</vt:lpstr>
      <vt:lpstr>Old polarization experiment for inclusive reactions in the polarized target fragmentation region in Protvino </vt:lpstr>
      <vt:lpstr>SPIN is the gravedigger of theories</vt:lpstr>
      <vt:lpstr> Model of chromagnetic polarization of quarks (CPQ) (CPQ model by  V.V. Abramov)  </vt:lpstr>
      <vt:lpstr>Examples of the results of the CPQ model calculations</vt:lpstr>
      <vt:lpstr>Strategy of SPASCHARM experiment</vt:lpstr>
      <vt:lpstr>Phase 1 </vt:lpstr>
      <vt:lpstr>Phase 1:  Physics program at the existing beam line # 14</vt:lpstr>
      <vt:lpstr>Phase 1 SPASCHARM pilot version in Spring 2018</vt:lpstr>
      <vt:lpstr>Phase 1 Magnet of the SPASCHARM polarized target</vt:lpstr>
      <vt:lpstr>Phase 1 The cryostat of the transversely polarized target</vt:lpstr>
      <vt:lpstr>Phase 1 The longitudinally polarized target (upper view)</vt:lpstr>
      <vt:lpstr>Phase 1 The longitudinally polarized target (side view)</vt:lpstr>
      <vt:lpstr>Phase 1 The veto system around the polarized target</vt:lpstr>
      <vt:lpstr>Phase 1 Spectrometer magnet</vt:lpstr>
      <vt:lpstr>Phase 1 Drift tube station # 3 (just after the magnet)</vt:lpstr>
      <vt:lpstr>Phase 1 Drift tube station # 4</vt:lpstr>
      <vt:lpstr>Phase 2  Proton polarization in Λ-decays </vt:lpstr>
      <vt:lpstr>Phase 2  Correlation of beam polarization and position</vt:lpstr>
      <vt:lpstr>Phase 2  Polarized beam line 24A</vt:lpstr>
      <vt:lpstr>Phase 2  Tagging station</vt:lpstr>
      <vt:lpstr>Phase 2  Snake magnets  </vt:lpstr>
      <vt:lpstr>Phase 2  Polarized beam parameters</vt:lpstr>
      <vt:lpstr>Phase 2 (PHYSICS since the year of 2022) </vt:lpstr>
      <vt:lpstr>Phase 2   A-dependence of AN  for many reactions with polarized antiproton and proton beams </vt:lpstr>
      <vt:lpstr>Phase 2   A-dependence of AN  in CPQ model by  V.V. Abramov</vt:lpstr>
      <vt:lpstr>Phase 2 – Gluon polarization </vt:lpstr>
      <vt:lpstr>Phase 2 – What else can be studied with polarized antiprotons ?</vt:lpstr>
      <vt:lpstr>Phase 2 SPASCHARM setup at new polarized beam line</vt:lpstr>
      <vt:lpstr>Phase 2 Peculiar properties of the setup in the “spin world”</vt:lpstr>
      <vt:lpstr>Phase 2   Dependence of  spin effects on multiplicity</vt:lpstr>
      <vt:lpstr>SPASCHARM Collaboration</vt:lpstr>
      <vt:lpstr>Main Advantages of the SPASCHARM experiment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Status-report of  the IHEP-Protvino group activity  in the PANDA PWO-calorimeter</dc:title>
  <dc:creator>user</dc:creator>
  <cp:lastModifiedBy>user</cp:lastModifiedBy>
  <cp:revision>668</cp:revision>
  <cp:lastPrinted>1601-01-01T00:00:00Z</cp:lastPrinted>
  <dcterms:created xsi:type="dcterms:W3CDTF">1601-01-01T00:00:00Z</dcterms:created>
  <dcterms:modified xsi:type="dcterms:W3CDTF">2017-08-16T14:12:28Z</dcterms:modified>
</cp:coreProperties>
</file>