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83" r:id="rId2"/>
    <p:sldMasterId id="2147483695" r:id="rId3"/>
    <p:sldMasterId id="2147483713" r:id="rId4"/>
    <p:sldMasterId id="2147483726" r:id="rId5"/>
    <p:sldMasterId id="2147483746" r:id="rId6"/>
    <p:sldMasterId id="2147483766" r:id="rId7"/>
    <p:sldMasterId id="2147483786" r:id="rId8"/>
  </p:sldMasterIdLst>
  <p:notesMasterIdLst>
    <p:notesMasterId r:id="rId70"/>
  </p:notesMasterIdLst>
  <p:sldIdLst>
    <p:sldId id="256" r:id="rId9"/>
    <p:sldId id="360" r:id="rId10"/>
    <p:sldId id="430" r:id="rId11"/>
    <p:sldId id="431" r:id="rId12"/>
    <p:sldId id="361" r:id="rId13"/>
    <p:sldId id="372" r:id="rId14"/>
    <p:sldId id="362" r:id="rId15"/>
    <p:sldId id="364" r:id="rId16"/>
    <p:sldId id="363" r:id="rId17"/>
    <p:sldId id="368" r:id="rId18"/>
    <p:sldId id="369" r:id="rId19"/>
    <p:sldId id="305" r:id="rId20"/>
    <p:sldId id="370" r:id="rId21"/>
    <p:sldId id="371" r:id="rId22"/>
    <p:sldId id="374" r:id="rId23"/>
    <p:sldId id="410" r:id="rId24"/>
    <p:sldId id="411" r:id="rId25"/>
    <p:sldId id="412" r:id="rId26"/>
    <p:sldId id="341" r:id="rId27"/>
    <p:sldId id="439" r:id="rId28"/>
    <p:sldId id="373" r:id="rId29"/>
    <p:sldId id="383" r:id="rId30"/>
    <p:sldId id="387" r:id="rId31"/>
    <p:sldId id="389" r:id="rId32"/>
    <p:sldId id="390" r:id="rId33"/>
    <p:sldId id="392" r:id="rId34"/>
    <p:sldId id="391" r:id="rId35"/>
    <p:sldId id="393" r:id="rId36"/>
    <p:sldId id="394" r:id="rId37"/>
    <p:sldId id="395" r:id="rId38"/>
    <p:sldId id="396" r:id="rId39"/>
    <p:sldId id="398" r:id="rId40"/>
    <p:sldId id="399" r:id="rId41"/>
    <p:sldId id="406" r:id="rId42"/>
    <p:sldId id="407" r:id="rId43"/>
    <p:sldId id="408" r:id="rId44"/>
    <p:sldId id="409" r:id="rId45"/>
    <p:sldId id="401" r:id="rId46"/>
    <p:sldId id="402" r:id="rId47"/>
    <p:sldId id="425" r:id="rId48"/>
    <p:sldId id="413" r:id="rId49"/>
    <p:sldId id="421" r:id="rId50"/>
    <p:sldId id="422" r:id="rId51"/>
    <p:sldId id="423" r:id="rId52"/>
    <p:sldId id="426" r:id="rId53"/>
    <p:sldId id="437" r:id="rId54"/>
    <p:sldId id="429" r:id="rId55"/>
    <p:sldId id="428" r:id="rId56"/>
    <p:sldId id="438" r:id="rId57"/>
    <p:sldId id="365" r:id="rId58"/>
    <p:sldId id="366" r:id="rId59"/>
    <p:sldId id="405" r:id="rId60"/>
    <p:sldId id="432" r:id="rId61"/>
    <p:sldId id="433" r:id="rId62"/>
    <p:sldId id="434" r:id="rId63"/>
    <p:sldId id="435" r:id="rId64"/>
    <p:sldId id="417" r:id="rId65"/>
    <p:sldId id="419" r:id="rId66"/>
    <p:sldId id="424" r:id="rId67"/>
    <p:sldId id="436" r:id="rId68"/>
    <p:sldId id="427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1" autoAdjust="0"/>
    <p:restoredTop sz="94660"/>
  </p:normalViewPr>
  <p:slideViewPr>
    <p:cSldViewPr>
      <p:cViewPr>
        <p:scale>
          <a:sx n="80" d="100"/>
          <a:sy n="80" d="100"/>
        </p:scale>
        <p:origin x="-1008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419F9D-FEE3-4D8B-B3F2-9BED91EC1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166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В. Мочалов, Семинар ОФВЭ  ПИЯФ</a:t>
            </a:r>
            <a:endParaRPr lang="ru-RU" altLang="ru-RU" dirty="0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5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43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9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67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489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724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2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36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128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3973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714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191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348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08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28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08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04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6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5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82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9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8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9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498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094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314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553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54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788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4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0176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128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388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542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699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329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8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92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684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295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24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510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42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67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5E10-A483-4440-8335-D4C93D7AD19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18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1AF-6506-43A3-A697-033172A0E8B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5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5E834-E9FC-4F5D-80FB-ADC02DAB0977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80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C149-E428-4A98-B499-E295DB9439D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4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7D98-CC46-4458-A1C6-CD19E009977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D1204-E602-431B-8826-D4F2DE12965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7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872C1-842B-4626-9ED7-83450152259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7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1C848-708B-4D20-A28C-F260C4A4F09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7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F602-3981-4EFD-868B-E1A99E2A7AD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98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1EBA2-AF47-4FCF-8BBC-DC2B622664A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2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1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7A571-CEBD-4D05-8A0F-E334D2777AF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8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06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17636911-7B7A-4003-A328-E6A0C89B4C5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711F-AD8E-46AC-A89F-2FFA8E6AFBA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3C50-A515-4F35-9877-C74CFEF5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3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54B0-4B8B-46E1-90F5-D5A76BCD6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677FB-346F-4C51-B723-4D79D35DF3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41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7578-6A33-49AC-9742-988BEA1DB86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2AE5-335B-4B85-9013-45015C542B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02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D54D-4544-4E2F-B474-1D6B55D9E90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9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0B71-3852-422C-BF56-B11E9975524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67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B581-DB9C-40EA-BD8D-39033A738C2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5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5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796EA-70B5-4368-A0BB-F010D416E7D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9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C8ACAE-02F3-434C-B49E-44CA2F5740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AB158-EB7B-4576-ACAA-C6858C4C48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7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811588"/>
            <a:ext cx="4038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86BFBC-1B1E-4F84-BF21-E27FCAF2A6E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7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93807-3E87-4DC2-A08C-1BC90F05555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5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0F94A3-8E8A-4051-9550-C0E42E1C0F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5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141DC-1E34-4F07-9977-8597798C11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9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0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2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66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30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4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8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3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92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91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7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5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9 October 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V. Mochalov, Spin physics at IHEP-Protvino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30A2EF-AD7B-4A7C-8ECE-4B04D2D90AD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42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2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61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0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3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46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9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8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31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516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82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12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80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07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94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92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90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3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995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1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62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3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04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19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888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2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84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55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6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914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596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942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92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476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05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89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194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89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3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hyperlink" Target="http://www.ihep.ru/index.html" TargetMode="Externa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12EFE3-BA88-40AF-8C58-C09ED7DDFB9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15888"/>
            <a:ext cx="67691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AE0AB045-0EDB-44E6-ADE8-25C1D2A931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69649" name="Picture 17" descr="Стартовая страница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dspin_09sm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FFFFFF"/>
                </a:solidFill>
                <a:latin typeface="Arial Narrow"/>
              </a:rPr>
              <a:t>20.09.2012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Arial Narrow"/>
              </a:rPr>
              <a:t>V. Mochalov, SPIN-2012, IHEP spin program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B2E33C-257C-48E3-8EEE-A705C2039FFD}" type="slidenum">
              <a:rPr lang="ru-RU" smtClean="0">
                <a:solidFill>
                  <a:srgbClr val="FFFFFF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67076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32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12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35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pringerlink.com/content/v3672n6k7258208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t774q424486tqx2g/fulltext.pdf" TargetMode="External"/><Relationship Id="rId2" Type="http://schemas.openxmlformats.org/officeDocument/2006/relationships/hyperlink" Target="http://www.springerlink.com/content/t774q424486tqx2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gi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gif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847012" cy="2951163"/>
          </a:xfrm>
        </p:spPr>
        <p:txBody>
          <a:bodyPr/>
          <a:lstStyle/>
          <a:p>
            <a:r>
              <a:rPr lang="ru-RU" altLang="ru-RU" sz="4400" dirty="0" smtClean="0"/>
              <a:t>Исследование спиновых эффектов на ускорителе </a:t>
            </a:r>
            <a:br>
              <a:rPr lang="ru-RU" altLang="ru-RU" sz="4400" dirty="0" smtClean="0"/>
            </a:br>
            <a:r>
              <a:rPr lang="ru-RU" altLang="ru-RU" sz="4400" dirty="0" smtClean="0"/>
              <a:t>У-70 ИФВЭ</a:t>
            </a:r>
            <a:endParaRPr lang="el-GR" altLang="ru-RU" sz="4400" dirty="0">
              <a:cs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33825"/>
            <a:ext cx="6400800" cy="1704975"/>
          </a:xfrm>
        </p:spPr>
        <p:txBody>
          <a:bodyPr/>
          <a:lstStyle/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В. </a:t>
            </a:r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Мочалов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ФГБУ ГНЦ ИФВЭ НИЦ КИ</a:t>
            </a:r>
            <a:endParaRPr lang="ru-RU" altLang="ru-RU" i="1" dirty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Первые измерения </a:t>
            </a:r>
            <a:r>
              <a:rPr lang="ru-RU" altLang="ru-RU" sz="4000" dirty="0" err="1">
                <a:solidFill>
                  <a:srgbClr val="B2B2B2"/>
                </a:solidFill>
              </a:rPr>
              <a:t>односпиновой</a:t>
            </a:r>
            <a:r>
              <a:rPr lang="ru-RU" altLang="ru-RU" sz="4000" dirty="0">
                <a:solidFill>
                  <a:srgbClr val="B2B2B2"/>
                </a:solidFill>
              </a:rPr>
              <a:t> асимметрии в Протвино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10</a:t>
            </a:fld>
            <a:endParaRPr lang="ru-RU" alt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797153"/>
            <a:ext cx="82296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800" kern="0" dirty="0" smtClean="0"/>
              <a:t>В 1978 г. (почти </a:t>
            </a:r>
            <a:r>
              <a:rPr lang="ru-RU" altLang="ru-RU" sz="2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28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 лет!)</a:t>
            </a:r>
            <a:r>
              <a:rPr lang="ru-RU" altLang="ru-RU" sz="2800" kern="0" dirty="0" smtClean="0">
                <a:solidFill>
                  <a:srgbClr val="00B050"/>
                </a:solidFill>
              </a:rPr>
              <a:t> </a:t>
            </a:r>
            <a:r>
              <a:rPr lang="ru-RU" altLang="ru-RU" sz="2800" kern="0" dirty="0" smtClean="0"/>
              <a:t>первые исследования с использованием поляризованной протонной мишени ИФВЭ-ОИЯИ</a:t>
            </a:r>
            <a:endParaRPr lang="ru-RU" altLang="ru-RU" sz="2800" kern="0" dirty="0"/>
          </a:p>
        </p:txBody>
      </p:sp>
      <p:pic>
        <p:nvPicPr>
          <p:cNvPr id="216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31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9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Поляризация в реакции</a:t>
            </a:r>
            <a:r>
              <a:rPr lang="en-US" altLang="ru-RU" sz="4000" dirty="0">
                <a:solidFill>
                  <a:srgbClr val="B2B2B2"/>
                </a:solidFill>
              </a:rPr>
              <a:t> </a:t>
            </a:r>
            <a:br>
              <a:rPr lang="en-US" altLang="ru-RU" sz="4000" dirty="0">
                <a:solidFill>
                  <a:srgbClr val="B2B2B2"/>
                </a:solidFill>
              </a:rPr>
            </a:b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40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n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11</a:t>
            </a:fld>
            <a:endParaRPr lang="ru-RU" alt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64088" y="1600200"/>
            <a:ext cx="3322712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i="1" dirty="0">
                <a:effectLst/>
              </a:rPr>
              <a:t>P(t) </a:t>
            </a:r>
            <a:r>
              <a:rPr lang="ru-RU" altLang="ru-RU" sz="2000" dirty="0">
                <a:effectLst/>
              </a:rPr>
              <a:t>в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области 0&lt;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t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&lt;0.35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</a:t>
            </a:r>
            <a:r>
              <a:rPr lang="ru-RU" altLang="ru-RU" sz="2000" dirty="0">
                <a:effectLst/>
              </a:rPr>
              <a:t> равна (5.0</a:t>
            </a:r>
            <a:r>
              <a:rPr lang="ru-RU" altLang="ru-RU" sz="2000" dirty="0">
                <a:effectLst/>
                <a:sym typeface="Symbol" pitchFamily="18" charset="2"/>
              </a:rPr>
              <a:t></a:t>
            </a:r>
            <a:r>
              <a:rPr lang="ru-RU" altLang="ru-RU" sz="2000" dirty="0">
                <a:effectLst/>
              </a:rPr>
              <a:t>0.7)</a:t>
            </a:r>
            <a:r>
              <a:rPr lang="en-US" altLang="ru-RU" sz="2000" dirty="0">
                <a:effectLst/>
              </a:rPr>
              <a:t>%</a:t>
            </a:r>
            <a:r>
              <a:rPr lang="ru-RU" altLang="ru-RU" sz="20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Существует локальный минимум в области при t</a:t>
            </a:r>
            <a:r>
              <a:rPr lang="en-US" altLang="ru-RU" sz="2000" dirty="0">
                <a:effectLst/>
              </a:rPr>
              <a:t>=</a:t>
            </a:r>
            <a:r>
              <a:rPr lang="ru-RU" altLang="ru-RU" sz="2000" dirty="0">
                <a:effectLst/>
              </a:rPr>
              <a:t>-0.2</a:t>
            </a:r>
            <a:r>
              <a:rPr lang="en-US" altLang="ru-RU" sz="2000" dirty="0">
                <a:effectLst/>
              </a:rPr>
              <a:t>5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2.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имеет минимум в области минимума в дифференциальном сечении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осциллирует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</p:txBody>
      </p:sp>
      <p:pic>
        <p:nvPicPr>
          <p:cNvPr id="9" name="Picture 5" descr="prozapi0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9286"/>
            <a:ext cx="3783135" cy="201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cross_sect_pi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3645024"/>
            <a:ext cx="4319711" cy="2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5111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/>
              <a:t>V.D. </a:t>
            </a:r>
            <a:r>
              <a:rPr lang="en-US" altLang="ru-RU" dirty="0" err="1"/>
              <a:t>Apokin</a:t>
            </a:r>
            <a:r>
              <a:rPr lang="en-US" altLang="ru-RU" dirty="0"/>
              <a:t> et al., </a:t>
            </a:r>
            <a:r>
              <a:rPr lang="en-US" altLang="ru-RU" dirty="0" err="1"/>
              <a:t>Sov</a:t>
            </a:r>
            <a:r>
              <a:rPr lang="en-US" altLang="ru-RU" dirty="0"/>
              <a:t>. J. </a:t>
            </a:r>
            <a:r>
              <a:rPr lang="en-US" altLang="ru-RU" dirty="0" err="1"/>
              <a:t>Nucl</a:t>
            </a:r>
            <a:r>
              <a:rPr lang="en-US" altLang="ru-RU" dirty="0"/>
              <a:t>. Phys. 45:840, 1987, [Yad.Fiz.45:1355-1357,1987]</a:t>
            </a:r>
          </a:p>
          <a:p>
            <a:pPr>
              <a:spcBef>
                <a:spcPct val="50000"/>
              </a:spcBef>
            </a:pPr>
            <a:r>
              <a:rPr lang="ru-RU" altLang="ru-RU" dirty="0">
                <a:hlinkClick r:id="rId4"/>
              </a:rPr>
              <a:t>V.D. </a:t>
            </a:r>
            <a:r>
              <a:rPr lang="ru-RU" altLang="ru-RU" dirty="0" err="1">
                <a:hlinkClick r:id="rId4"/>
              </a:rPr>
              <a:t>Apokin</a:t>
            </a:r>
            <a:r>
              <a:rPr lang="ru-RU" altLang="ru-RU" dirty="0">
                <a:hlinkClick r:id="rId4"/>
              </a:rPr>
              <a:t> </a:t>
            </a:r>
            <a:r>
              <a:rPr lang="ru-RU" altLang="ru-RU" dirty="0" err="1">
                <a:hlinkClick r:id="rId4"/>
              </a:rPr>
              <a:t>et</a:t>
            </a:r>
            <a:r>
              <a:rPr lang="ru-RU" altLang="ru-RU" dirty="0">
                <a:hlinkClick r:id="rId4"/>
              </a:rPr>
              <a:t> </a:t>
            </a:r>
            <a:r>
              <a:rPr lang="ru-RU" altLang="ru-RU" dirty="0" err="1">
                <a:hlinkClick r:id="rId4"/>
              </a:rPr>
              <a:t>al</a:t>
            </a:r>
            <a:r>
              <a:rPr lang="ru-RU" altLang="ru-RU" dirty="0">
                <a:hlinkClick r:id="rId4"/>
              </a:rPr>
              <a:t>.</a:t>
            </a:r>
            <a:r>
              <a:rPr lang="en-US" altLang="ru-RU" dirty="0">
                <a:hlinkClick r:id="rId4"/>
              </a:rPr>
              <a:t> </a:t>
            </a:r>
            <a:r>
              <a:rPr lang="ru-RU" altLang="ru-RU" dirty="0">
                <a:hlinkClick r:id="rId4"/>
              </a:rPr>
              <a:t>Z.Phys.C15:293,1982</a:t>
            </a:r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0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/>
              <a:t>30.10.2008</a:t>
            </a: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DFDE-B87D-4FF9-BC14-5692DD4BCAEF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Поляризация в реакциях</a:t>
            </a:r>
            <a:r>
              <a:rPr lang="en-US" altLang="ru-RU" sz="3200"/>
              <a:t> </a:t>
            </a:r>
            <a:br>
              <a:rPr lang="en-US" altLang="ru-RU" sz="3200"/>
            </a:b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3200"/>
              <a:t>and </a:t>
            </a: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/>
              <a:t> </a:t>
            </a:r>
            <a:endParaRPr lang="ru-RU" altLang="ru-RU" sz="40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600200"/>
            <a:ext cx="4114800" cy="370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Поляризация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 </a:t>
            </a:r>
            <a:r>
              <a:rPr lang="ru-RU" altLang="ru-RU" sz="1800" b="1">
                <a:effectLst/>
              </a:rPr>
              <a:t>при</a:t>
            </a:r>
            <a:r>
              <a:rPr lang="ru-RU" altLang="ru-RU" sz="1800" b="1">
                <a:solidFill>
                  <a:srgbClr val="FF3300"/>
                </a:solidFill>
                <a:effectLst/>
              </a:rPr>
              <a:t> </a:t>
            </a:r>
            <a:r>
              <a:rPr lang="en-US" altLang="ru-RU" sz="1800"/>
              <a:t>40 </a:t>
            </a:r>
            <a:r>
              <a:rPr lang="ru-RU" altLang="ru-RU" sz="1800"/>
              <a:t>ГэВ велика в широком интервале </a:t>
            </a:r>
            <a:r>
              <a:rPr lang="en-US" altLang="ru-RU" sz="1800"/>
              <a:t>0.05&lt;-t&lt;1.6 (GeV/c)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и достигает величины </a:t>
            </a:r>
            <a:r>
              <a:rPr lang="en-US" altLang="ru-RU" sz="1800"/>
              <a:t>A</a:t>
            </a:r>
            <a:r>
              <a:rPr lang="en-US" altLang="ru-RU" sz="1800" baseline="-25000"/>
              <a:t>N</a:t>
            </a:r>
            <a:r>
              <a:rPr lang="en-US" altLang="ru-RU" sz="1800"/>
              <a:t>=(-44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11)% </a:t>
            </a:r>
            <a:r>
              <a:rPr lang="ru-RU" altLang="ru-RU" sz="1800"/>
              <a:t>в области </a:t>
            </a:r>
            <a:r>
              <a:rPr lang="en-US" altLang="ru-RU" sz="1800"/>
              <a:t>|t| 0.8-1.6 (GeV/c)</a:t>
            </a:r>
            <a:r>
              <a:rPr lang="en-US" altLang="ru-RU" sz="1800" baseline="30000"/>
              <a:t>2</a:t>
            </a:r>
            <a:endParaRPr lang="en-US" altLang="ru-RU" sz="1800"/>
          </a:p>
          <a:p>
            <a:pPr>
              <a:lnSpc>
                <a:spcPct val="80000"/>
              </a:lnSpc>
            </a:pPr>
            <a:r>
              <a:rPr lang="ru-RU" altLang="ru-RU" sz="1800"/>
              <a:t>Минимум поляризации достигается в точке изменения наклона сечения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Поляризация меняет знак при </a:t>
            </a:r>
            <a:r>
              <a:rPr lang="en-US" altLang="ru-RU" sz="1800"/>
              <a:t>    -t=1.8 (GeV2/c)</a:t>
            </a:r>
            <a:r>
              <a:rPr lang="en-US" altLang="ru-RU" sz="1800" baseline="30000"/>
              <a:t>2</a:t>
            </a:r>
            <a:r>
              <a:rPr lang="en-US" altLang="ru-RU" sz="1800"/>
              <a:t> 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Среднее значение поляризации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/>
              <a:t> </a:t>
            </a:r>
            <a:r>
              <a:rPr lang="ru-RU" altLang="ru-RU" sz="1800"/>
              <a:t>в области </a:t>
            </a:r>
            <a:r>
              <a:rPr lang="en-US" altLang="ru-RU" sz="1800"/>
              <a:t>0.05&lt; -t &lt;0.5 (GeV2/c)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составляет </a:t>
            </a:r>
            <a:r>
              <a:rPr lang="en-US" altLang="ru-RU" sz="1800"/>
              <a:t>(-17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 8)%. </a:t>
            </a:r>
            <a:endParaRPr lang="ru-RU" altLang="ru-RU" sz="18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708400" y="5516563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hlinkClick r:id="rId2"/>
              </a:rPr>
              <a:t>V.D. </a:t>
            </a:r>
            <a:r>
              <a:rPr lang="ru-RU" altLang="ru-RU" dirty="0" err="1">
                <a:hlinkClick r:id="rId2"/>
              </a:rPr>
              <a:t>Apokin</a:t>
            </a:r>
            <a:r>
              <a:rPr lang="ru-RU" altLang="ru-RU" dirty="0">
                <a:hlinkClick r:id="rId2"/>
              </a:rPr>
              <a:t> </a:t>
            </a:r>
            <a:r>
              <a:rPr lang="ru-RU" altLang="ru-RU" dirty="0" err="1">
                <a:hlinkClick r:id="rId2"/>
              </a:rPr>
              <a:t>et</a:t>
            </a:r>
            <a:r>
              <a:rPr lang="ru-RU" altLang="ru-RU" dirty="0">
                <a:hlinkClick r:id="rId2"/>
              </a:rPr>
              <a:t> </a:t>
            </a:r>
            <a:r>
              <a:rPr lang="ru-RU" altLang="ru-RU" dirty="0" err="1">
                <a:hlinkClick r:id="rId2"/>
              </a:rPr>
              <a:t>al</a:t>
            </a:r>
            <a:r>
              <a:rPr lang="ru-RU" altLang="ru-RU" dirty="0">
                <a:hlinkClick r:id="rId2"/>
              </a:rPr>
              <a:t>.</a:t>
            </a:r>
            <a:r>
              <a:rPr lang="en-US" altLang="ru-RU" dirty="0">
                <a:hlinkClick r:id="rId2"/>
              </a:rPr>
              <a:t>,</a:t>
            </a:r>
            <a:r>
              <a:rPr lang="ru-RU" altLang="ru-RU" dirty="0">
                <a:hlinkClick r:id="rId2"/>
              </a:rPr>
              <a:t>  Z.Phys.C35:173,1987</a:t>
            </a:r>
            <a:r>
              <a:rPr lang="ru-RU" altLang="ru-RU" dirty="0">
                <a:hlinkClick r:id="rId3"/>
              </a:rPr>
              <a:t>.</a:t>
            </a:r>
            <a:endParaRPr lang="ru-RU" altLang="ru-RU" dirty="0"/>
          </a:p>
        </p:txBody>
      </p:sp>
      <p:pic>
        <p:nvPicPr>
          <p:cNvPr id="108549" name="Picture 5" descr="prozae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4038600" cy="211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0" name="Picture 6" descr="prozaetaprim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60800"/>
            <a:ext cx="3311525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7242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roza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1763"/>
            <a:ext cx="3311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prozaome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311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B2B2B2"/>
                </a:solidFill>
              </a:rPr>
              <a:t>Асимметрия в реакциях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br>
              <a:rPr lang="en-US" altLang="ru-RU" sz="3200" dirty="0">
                <a:solidFill>
                  <a:srgbClr val="B2B2B2"/>
                </a:solidFill>
              </a:rPr>
            </a:b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ru-RU" altLang="ru-RU" sz="3200" dirty="0">
                <a:solidFill>
                  <a:srgbClr val="B2B2B2"/>
                </a:solidFill>
              </a:rPr>
              <a:t>и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13</a:t>
            </a:fld>
            <a:endParaRPr lang="ru-RU" alt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ru-RU" sz="2600" dirty="0">
                <a:sym typeface="Symbol" pitchFamily="18" charset="2"/>
              </a:rPr>
              <a:t> </a:t>
            </a:r>
            <a:r>
              <a:rPr lang="ru-RU" altLang="ru-RU" sz="2600" dirty="0">
                <a:sym typeface="Symbol" pitchFamily="18" charset="2"/>
              </a:rPr>
              <a:t>регистрируется в моде распада </a:t>
            </a:r>
            <a:r>
              <a:rPr lang="en-US" altLang="ru-RU" sz="2600" dirty="0">
                <a:sym typeface="Symbol" pitchFamily="18" charset="2"/>
              </a:rPr>
              <a:t></a:t>
            </a:r>
            <a:r>
              <a:rPr lang="el-GR" altLang="ru-RU" sz="2600" dirty="0">
                <a:cs typeface="Arial" charset="0"/>
                <a:sym typeface="Symbol" pitchFamily="18" charset="2"/>
              </a:rPr>
              <a:t>γ</a:t>
            </a:r>
            <a:r>
              <a:rPr lang="en-US" altLang="ru-RU" sz="2600" dirty="0">
                <a:cs typeface="Arial" charset="0"/>
                <a:sym typeface="Symbol" pitchFamily="18" charset="2"/>
              </a:rPr>
              <a:t> (branching 8.9%).</a:t>
            </a: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велика в обеих реакциях </a:t>
            </a:r>
            <a:endParaRPr lang="en-US" altLang="ru-RU" sz="2600" dirty="0">
              <a:cs typeface="Arial" charset="0"/>
              <a:sym typeface="Symbol" pitchFamily="18" charset="2"/>
            </a:endParaRP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минимальна примерно в области изменения наклона сечения как для </a:t>
            </a:r>
            <a:r>
              <a:rPr lang="en-US" altLang="ru-RU" sz="2600" dirty="0">
                <a:sym typeface="Symbol" pitchFamily="18" charset="2"/>
              </a:rPr>
              <a:t></a:t>
            </a:r>
            <a:r>
              <a:rPr lang="ru-RU" altLang="ru-RU" sz="2600" dirty="0">
                <a:sym typeface="Symbol" pitchFamily="18" charset="2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sym typeface="Symbol" pitchFamily="18" charset="2"/>
              </a:rPr>
              <a:t>	так и для </a:t>
            </a:r>
            <a:r>
              <a:rPr lang="en-US" altLang="ru-RU" sz="2600" dirty="0">
                <a:sym typeface="Symbol" pitchFamily="18" charset="2"/>
              </a:rPr>
              <a:t>f</a:t>
            </a:r>
            <a:r>
              <a:rPr lang="en-US" altLang="ru-RU" sz="2600" baseline="-25000" dirty="0">
                <a:sym typeface="Symbol" pitchFamily="18" charset="2"/>
              </a:rPr>
              <a:t>2</a:t>
            </a:r>
            <a:endParaRPr lang="el-GR" altLang="ru-RU" sz="2600" dirty="0">
              <a:cs typeface="Arial" charset="0"/>
              <a:sym typeface="Symbol" pitchFamily="18" charset="2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816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141287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3300"/>
                </a:solidFill>
              </a:rPr>
              <a:t>I.A. </a:t>
            </a:r>
            <a:r>
              <a:rPr lang="ru-RU" altLang="ru-RU" sz="1600" b="1" dirty="0" err="1">
                <a:solidFill>
                  <a:srgbClr val="FF3300"/>
                </a:solidFill>
              </a:rPr>
              <a:t>Avvakumov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 err="1">
                <a:solidFill>
                  <a:srgbClr val="FF3300"/>
                </a:solidFill>
              </a:rPr>
              <a:t>et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en-US" altLang="ru-RU" sz="1600" b="1" dirty="0">
                <a:solidFill>
                  <a:srgbClr val="FF3300"/>
                </a:solidFill>
              </a:rPr>
              <a:t>a</a:t>
            </a:r>
            <a:r>
              <a:rPr lang="ru-RU" altLang="ru-RU" sz="1600" b="1" dirty="0">
                <a:solidFill>
                  <a:srgbClr val="FF3300"/>
                </a:solidFill>
              </a:rPr>
              <a:t>l.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Yad.Fiz.42:1146,1985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4751"/>
            <a:ext cx="3816350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58888" y="3644900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/>
              <a:t>V.D. </a:t>
            </a:r>
            <a:r>
              <a:rPr lang="ru-RU" altLang="ru-RU" sz="1600" b="1" dirty="0" err="1"/>
              <a:t>Apokin</a:t>
            </a:r>
            <a:r>
              <a:rPr lang="ru-RU" altLang="ru-RU" sz="1600" b="1" dirty="0"/>
              <a:t> </a:t>
            </a:r>
            <a:r>
              <a:rPr lang="ru-RU" altLang="ru-RU" sz="1600" b="1" dirty="0" err="1"/>
              <a:t>et</a:t>
            </a:r>
            <a:r>
              <a:rPr lang="ru-RU" altLang="ru-RU" sz="1600" b="1" dirty="0"/>
              <a:t> </a:t>
            </a:r>
            <a:r>
              <a:rPr lang="ru-RU" altLang="ru-RU" sz="1600" b="1" dirty="0" err="1"/>
              <a:t>al</a:t>
            </a:r>
            <a:r>
              <a:rPr lang="ru-RU" altLang="ru-RU" sz="1600" b="1" dirty="0"/>
              <a:t>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Yad.Fiz.47:727-730,1988</a:t>
            </a:r>
            <a:r>
              <a:rPr lang="en-US" altLang="ru-RU" sz="1600" b="1" dirty="0">
                <a:solidFill>
                  <a:srgbClr val="FF3300"/>
                </a:solidFill>
              </a:rPr>
              <a:t>]</a:t>
            </a:r>
            <a:endParaRPr lang="ru-RU" altLang="ru-RU" sz="1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Выводы по эксклюзивным реакциям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14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965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Большие значения поляризации </a:t>
            </a:r>
            <a:r>
              <a:rPr lang="en-US" altLang="ru-RU" sz="2400" dirty="0">
                <a:effectLst/>
              </a:rPr>
              <a:t>(</a:t>
            </a:r>
            <a:r>
              <a:rPr lang="ru-RU" altLang="ru-RU" sz="2400" dirty="0">
                <a:effectLst/>
              </a:rPr>
              <a:t>асимметрии</a:t>
            </a:r>
            <a:r>
              <a:rPr lang="en-US" altLang="ru-RU" sz="2400" dirty="0">
                <a:effectLst/>
              </a:rPr>
              <a:t>)</a:t>
            </a:r>
            <a:r>
              <a:rPr lang="en-US" altLang="ru-RU" sz="2400" i="1" dirty="0">
                <a:effectLst/>
              </a:rPr>
              <a:t> </a:t>
            </a:r>
            <a:r>
              <a:rPr lang="ru-RU" altLang="ru-RU" sz="2400" dirty="0">
                <a:effectLst/>
              </a:rPr>
              <a:t>были обнаружены при 4</a:t>
            </a:r>
            <a:r>
              <a:rPr lang="en-US" altLang="ru-RU" sz="2400" dirty="0">
                <a:effectLst/>
              </a:rPr>
              <a:t>0 </a:t>
            </a:r>
            <a:r>
              <a:rPr lang="ru-RU" altLang="ru-RU" sz="2400" dirty="0">
                <a:effectLst/>
              </a:rPr>
              <a:t>ГэВ в реакциях</a:t>
            </a:r>
            <a:r>
              <a:rPr lang="en-US" altLang="ru-RU" sz="2400" dirty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400" b="1" dirty="0">
                <a:solidFill>
                  <a:srgbClr val="FF3300"/>
                </a:solidFill>
                <a:effectLst/>
              </a:rPr>
              <a:t>	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0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en-US" altLang="ru-RU" sz="2400" dirty="0">
                <a:solidFill>
                  <a:srgbClr val="00B050"/>
                </a:solidFill>
              </a:rPr>
              <a:t> 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ru-RU" altLang="ru-RU" sz="2400" b="1" dirty="0">
                <a:solidFill>
                  <a:srgbClr val="00B050"/>
                </a:solidFill>
                <a:effectLst/>
              </a:rPr>
              <a:t>,</a:t>
            </a:r>
            <a:r>
              <a:rPr lang="en-US" altLang="ru-RU" sz="2400" dirty="0">
                <a:solidFill>
                  <a:srgbClr val="00B050"/>
                </a:solidFill>
              </a:rPr>
              <a:t>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endParaRPr lang="en-US" altLang="ru-RU" sz="2400" dirty="0">
              <a:solidFill>
                <a:srgbClr val="00B05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 реакций минимум асимметрии совпадает с изменением наклона дифференциального сечения 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реакциях наблюдаются осцилляции асимметрии</a:t>
            </a:r>
            <a:endParaRPr lang="en-US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Есть указание, что асимметрия больше по величине для «тяжелых» частиц и в области </a:t>
            </a:r>
            <a:r>
              <a:rPr lang="en-US" altLang="ru-RU" sz="2400" dirty="0">
                <a:effectLst/>
              </a:rPr>
              <a:t>–t=1 </a:t>
            </a:r>
            <a:r>
              <a:rPr lang="ru-RU" altLang="ru-RU" sz="2400" dirty="0">
                <a:effectLst/>
              </a:rPr>
              <a:t>(ГэВ</a:t>
            </a:r>
            <a:r>
              <a:rPr lang="en-US" altLang="ru-RU" sz="2400" dirty="0">
                <a:effectLst/>
              </a:rPr>
              <a:t>/c)</a:t>
            </a:r>
            <a:r>
              <a:rPr lang="en-US" altLang="ru-RU" sz="2400" baseline="30000" dirty="0">
                <a:effectLst/>
              </a:rPr>
              <a:t>2</a:t>
            </a:r>
            <a:r>
              <a:rPr lang="en-US" altLang="ru-RU" sz="2400" dirty="0">
                <a:effectLst/>
              </a:rPr>
              <a:t> </a:t>
            </a:r>
            <a:r>
              <a:rPr lang="ru-RU" altLang="ru-RU" sz="2400" dirty="0">
                <a:effectLst/>
              </a:rPr>
              <a:t>асимметрия отрицательна, тогда как для π</a:t>
            </a:r>
            <a:r>
              <a:rPr lang="ru-RU" altLang="ru-RU" sz="2400" baseline="30000" dirty="0">
                <a:effectLst/>
              </a:rPr>
              <a:t>0</a:t>
            </a:r>
            <a:r>
              <a:rPr lang="ru-RU" altLang="ru-RU" sz="2400" dirty="0">
                <a:effectLst/>
              </a:rPr>
              <a:t>-мезона положительна</a:t>
            </a:r>
            <a:r>
              <a:rPr lang="ru-RU" altLang="ru-RU" sz="2400" dirty="0" smtClean="0">
                <a:effectLst/>
              </a:rPr>
              <a:t>.</a:t>
            </a:r>
            <a:endParaRPr lang="ru-RU" altLang="ru-RU" sz="2400" b="1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0000"/>
                </a:solidFill>
                <a:effectLst/>
              </a:rPr>
              <a:t>Ни одна теоретическая модель НЕ может объяснить результаты измерений. </a:t>
            </a:r>
          </a:p>
        </p:txBody>
      </p:sp>
    </p:spTree>
    <p:extLst>
      <p:ext uri="{BB962C8B-B14F-4D97-AF65-F5344CB8AC3E}">
        <p14:creationId xmlns:p14="http://schemas.microsoft.com/office/powerpoint/2010/main" val="15807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Исследования инклюзивных процессов на установке ПРОЗА-М</a:t>
            </a:r>
            <a:endParaRPr lang="ru-RU" sz="36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23.05.2013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 Мочалов</a:t>
            </a:r>
            <a:r>
              <a:rPr lang="en-US" smtClean="0"/>
              <a:t>, </a:t>
            </a:r>
            <a:r>
              <a:rPr lang="ru-RU" smtClean="0"/>
              <a:t>семинар ЛЯП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7" name="Picture 7" descr="proza50_40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54390"/>
            <a:ext cx="4055701" cy="22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za40_p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9" y="1454391"/>
            <a:ext cx="3936989" cy="22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49" y="3781892"/>
            <a:ext cx="3936989" cy="2241709"/>
          </a:xfrm>
          <a:prstGeom prst="rect">
            <a:avLst/>
          </a:prstGeom>
          <a:noFill/>
          <a:ln/>
        </p:spPr>
      </p:pic>
      <p:sp>
        <p:nvSpPr>
          <p:cNvPr id="10" name="Прямоугольник 9"/>
          <p:cNvSpPr/>
          <p:nvPr/>
        </p:nvSpPr>
        <p:spPr>
          <a:xfrm>
            <a:off x="2915816" y="522920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/>
              </a:rPr>
              <a:t>0.7&lt;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/>
              </a:rPr>
              <a:t>x</a:t>
            </a:r>
            <a:r>
              <a:rPr kumimoji="0" lang="en-US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/>
              </a:rPr>
              <a:t>F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/>
              </a:rPr>
              <a:t>&lt;1.0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93305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π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↑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→</a:t>
            </a:r>
            <a:r>
              <a:rPr kumimoji="0" lang="el-GR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π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X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30026" y="1499399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pp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↑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→</a:t>
            </a:r>
            <a:r>
              <a:rPr kumimoji="0" lang="el-GR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π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X (target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fragmentation)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0718" y="2905780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pp</a:t>
            </a:r>
            <a:r>
              <a:rPr kumimoji="0" lang="en-US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↑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→</a:t>
            </a:r>
            <a:r>
              <a:rPr kumimoji="0" lang="el-GR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π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0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X at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Arial"/>
                <a:ea typeface="+mj-ea"/>
                <a:cs typeface="Arial" charset="0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ea typeface="+mj-ea"/>
                <a:cs typeface="Arial" charset="0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  <a:ea typeface="+mj-ea"/>
                <a:cs typeface="Arial" charset="0"/>
              </a:rPr>
              <a:t>=0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22" y="3781892"/>
            <a:ext cx="4017279" cy="22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1693" y="4117722"/>
            <a:ext cx="38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IHEP 50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ru-RU" sz="2400" dirty="0"/>
              <a:t>(</a:t>
            </a:r>
            <a:r>
              <a:rPr lang="ru-RU" sz="2400" dirty="0" smtClean="0"/>
              <a:t>6.2±1.5</a:t>
            </a:r>
            <a:r>
              <a:rPr lang="ru-RU" sz="2400" dirty="0"/>
              <a:t>)</a:t>
            </a:r>
            <a:r>
              <a:rPr lang="en-US" sz="2400" dirty="0" smtClean="0"/>
              <a:t>%</a:t>
            </a:r>
          </a:p>
          <a:p>
            <a:r>
              <a:rPr lang="en-US" sz="2400" dirty="0" smtClean="0"/>
              <a:t>E704 200 </a:t>
            </a:r>
            <a:r>
              <a:rPr lang="en-US" sz="2400" dirty="0" err="1" smtClean="0"/>
              <a:t>GeV</a:t>
            </a:r>
            <a:r>
              <a:rPr lang="en-US" sz="2400" dirty="0"/>
              <a:t>: (</a:t>
            </a:r>
            <a:r>
              <a:rPr lang="en-US" sz="2400" dirty="0" smtClean="0"/>
              <a:t>6.3</a:t>
            </a:r>
            <a:r>
              <a:rPr lang="ru-RU" sz="2400" dirty="0"/>
              <a:t>±</a:t>
            </a:r>
            <a:r>
              <a:rPr lang="en-US" sz="2400" dirty="0" smtClean="0"/>
              <a:t>0.7)%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0406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66700" lvl="0" indent="-266700" fontAlgn="auto">
              <a:lnSpc>
                <a:spcPct val="80000"/>
              </a:lnSpc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kern="1200" spc="30" dirty="0" smtClean="0">
                <a:solidFill>
                  <a:srgbClr val="FFFFFF"/>
                </a:solidFill>
                <a:effectLst/>
                <a:latin typeface="Arial Narrow"/>
              </a:rPr>
              <a:t>Экспериментальная установка создана для регистрации заряженных адронов под различными углами при высокой интенсивности пучка </a:t>
            </a:r>
            <a:r>
              <a:rPr lang="en-US" kern="1200" spc="30" dirty="0" smtClean="0">
                <a:solidFill>
                  <a:srgbClr val="FFFFFF"/>
                </a:solidFill>
                <a:effectLst/>
                <a:latin typeface="Arial Narrow"/>
              </a:rPr>
              <a:t> (</a:t>
            </a:r>
            <a:r>
              <a:rPr lang="ru-RU" kern="1200" spc="30" dirty="0" smtClean="0">
                <a:solidFill>
                  <a:srgbClr val="FFFFFF"/>
                </a:solidFill>
                <a:effectLst/>
                <a:latin typeface="Arial Narrow"/>
              </a:rPr>
              <a:t>до</a:t>
            </a:r>
            <a:r>
              <a:rPr lang="en-US" kern="1200" spc="30" dirty="0" smtClean="0">
                <a:solidFill>
                  <a:srgbClr val="FFFFFF"/>
                </a:solidFill>
                <a:effectLst/>
                <a:latin typeface="Arial Narrow"/>
              </a:rPr>
              <a:t> 10</a:t>
            </a:r>
            <a:r>
              <a:rPr lang="en-US" kern="1200" spc="30" baseline="30000" dirty="0" smtClean="0">
                <a:solidFill>
                  <a:srgbClr val="FFFFFF"/>
                </a:solidFill>
                <a:effectLst/>
                <a:latin typeface="Arial Narrow"/>
              </a:rPr>
              <a:t>9</a:t>
            </a:r>
            <a:r>
              <a:rPr lang="en-US" kern="1200" spc="30" dirty="0" smtClean="0">
                <a:solidFill>
                  <a:srgbClr val="FFFFFF"/>
                </a:solidFill>
                <a:effectLst/>
                <a:latin typeface="Arial Narrow"/>
              </a:rPr>
              <a:t> p/</a:t>
            </a:r>
            <a:r>
              <a:rPr lang="ru-RU" kern="1200" spc="30" dirty="0" smtClean="0">
                <a:solidFill>
                  <a:srgbClr val="FFFFFF"/>
                </a:solidFill>
                <a:effectLst/>
                <a:latin typeface="Arial Narrow"/>
              </a:rPr>
              <a:t>цикл</a:t>
            </a:r>
            <a:r>
              <a:rPr lang="en-US" kern="1200" spc="30" dirty="0" smtClean="0">
                <a:solidFill>
                  <a:srgbClr val="FFFFFF"/>
                </a:solidFill>
                <a:effectLst/>
                <a:latin typeface="Arial Narrow"/>
              </a:rPr>
              <a:t>)</a:t>
            </a:r>
            <a:endParaRPr lang="en-US" kern="1200" spc="30" dirty="0">
              <a:solidFill>
                <a:srgbClr val="FFFFFF"/>
              </a:solidFill>
              <a:effectLst/>
              <a:latin typeface="Arial Narrow"/>
              <a:cs typeface="Arial" charset="0"/>
            </a:endParaRPr>
          </a:p>
          <a:p>
            <a:pPr marL="266700" lvl="0" indent="-266700" fontAlgn="auto">
              <a:lnSpc>
                <a:spcPct val="80000"/>
              </a:lnSpc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kern="1200" spc="30" dirty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1994: </a:t>
            </a:r>
            <a:r>
              <a:rPr lang="ru-RU" kern="1200" spc="30" dirty="0" smtClean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Создан пучок поляризованных протонов (до </a:t>
            </a:r>
            <a:r>
              <a:rPr lang="en-US" kern="1200" spc="30" dirty="0" smtClean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to 3x10</a:t>
            </a:r>
            <a:r>
              <a:rPr lang="en-US" kern="1200" spc="30" baseline="30000" dirty="0" smtClean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7</a:t>
            </a:r>
            <a:r>
              <a:rPr lang="ru-RU" kern="1200" spc="30" dirty="0" smtClean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)</a:t>
            </a:r>
          </a:p>
          <a:p>
            <a:pPr marL="266700" lvl="0" indent="-266700" fontAlgn="auto">
              <a:lnSpc>
                <a:spcPct val="80000"/>
              </a:lnSpc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kern="1200" spc="30" dirty="0" smtClean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Измерение асимметрии рождения</a:t>
            </a:r>
            <a:r>
              <a:rPr lang="en-US" kern="1200" spc="30" dirty="0" smtClean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 </a:t>
            </a:r>
            <a:r>
              <a:rPr lang="el-GR" kern="1200" spc="30" dirty="0">
                <a:solidFill>
                  <a:srgbClr val="FFFFFF"/>
                </a:solidFill>
                <a:effectLst/>
                <a:latin typeface="Arial Narrow"/>
                <a:cs typeface="Arial" charset="0"/>
              </a:rPr>
              <a:t>π</a:t>
            </a:r>
            <a:r>
              <a:rPr lang="en-US" kern="1200" spc="30" baseline="30000" dirty="0">
                <a:solidFill>
                  <a:srgbClr val="FFFFFF"/>
                </a:solidFill>
                <a:effectLst/>
                <a:latin typeface="Arial Narrow"/>
                <a:cs typeface="Arial" charset="0"/>
                <a:sym typeface="Symbol" pitchFamily="18" charset="2"/>
              </a:rPr>
              <a:t></a:t>
            </a:r>
            <a:r>
              <a:rPr lang="en-US" kern="1200" spc="30" dirty="0">
                <a:solidFill>
                  <a:srgbClr val="FFFFFF"/>
                </a:solidFill>
                <a:effectLst/>
                <a:latin typeface="Arial Narrow"/>
                <a:cs typeface="Arial" charset="0"/>
                <a:sym typeface="Symbol" pitchFamily="18" charset="2"/>
              </a:rPr>
              <a:t>,K</a:t>
            </a:r>
            <a:r>
              <a:rPr lang="en-US" kern="1200" spc="30" baseline="30000" dirty="0">
                <a:solidFill>
                  <a:srgbClr val="FFFFFF"/>
                </a:solidFill>
                <a:effectLst/>
                <a:latin typeface="Arial Narrow"/>
                <a:cs typeface="Arial" charset="0"/>
                <a:sym typeface="Symbol" pitchFamily="18" charset="2"/>
              </a:rPr>
              <a:t></a:t>
            </a:r>
            <a:r>
              <a:rPr lang="en-US" kern="1200" spc="30" dirty="0">
                <a:solidFill>
                  <a:srgbClr val="FFFFFF"/>
                </a:solidFill>
                <a:effectLst/>
                <a:latin typeface="Arial Narrow"/>
                <a:cs typeface="Arial" charset="0"/>
                <a:sym typeface="Symbol" pitchFamily="18" charset="2"/>
              </a:rPr>
              <a:t>, p</a:t>
            </a:r>
            <a:r>
              <a:rPr lang="en-US" kern="1200" spc="30" baseline="30000" dirty="0">
                <a:solidFill>
                  <a:srgbClr val="FFFFFF"/>
                </a:solidFill>
                <a:effectLst/>
                <a:latin typeface="Arial Narrow"/>
                <a:cs typeface="Arial" charset="0"/>
                <a:sym typeface="Symbol" pitchFamily="18" charset="2"/>
              </a:rPr>
              <a:t></a:t>
            </a:r>
            <a:r>
              <a:rPr lang="en-US" kern="1200" spc="30" dirty="0">
                <a:solidFill>
                  <a:srgbClr val="FFFFFF"/>
                </a:solidFill>
                <a:effectLst/>
                <a:latin typeface="Arial Narrow"/>
                <a:cs typeface="Arial" charset="0"/>
                <a:sym typeface="Symbol" pitchFamily="18" charset="2"/>
              </a:rPr>
              <a:t>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Установка фодм-2 для измерения </a:t>
            </a:r>
            <a:r>
              <a:rPr kumimoji="0" lang="ru-RU" sz="28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односпиновой</a:t>
            </a:r>
            <a:r>
              <a:rPr kumimoji="0" lang="ru-RU" sz="28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асимметрии инклюзивного рождения заряженных адронов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2017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98370"/>
            <a:ext cx="4038600" cy="433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9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6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Результаты</a:t>
            </a:r>
            <a:r>
              <a:rPr kumimoji="0" lang="ru-RU" sz="3600" b="0" i="0" u="none" strike="noStrike" kern="1200" cap="all" spc="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ФОДС по </a:t>
            </a:r>
            <a:r>
              <a:rPr kumimoji="0" lang="ru-RU" sz="3600" b="0" i="0" u="none" strike="noStrike" kern="1200" cap="all" spc="5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односпиновой</a:t>
            </a:r>
            <a:r>
              <a:rPr kumimoji="0" lang="ru-RU" sz="3600" b="0" i="0" u="none" strike="noStrike" kern="1200" cap="all" spc="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асимметрии</a:t>
            </a:r>
            <a:r>
              <a:rPr kumimoji="0" lang="en-US" sz="36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0" r="19925"/>
          <a:stretch>
            <a:fillRect/>
          </a:stretch>
        </p:blipFill>
        <p:spPr>
          <a:xfrm>
            <a:off x="323527" y="1340769"/>
            <a:ext cx="2808313" cy="23402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1" r="21155"/>
          <a:stretch>
            <a:fillRect/>
          </a:stretch>
        </p:blipFill>
        <p:spPr bwMode="auto">
          <a:xfrm>
            <a:off x="3131840" y="1340768"/>
            <a:ext cx="2840137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1" r="19925"/>
          <a:stretch>
            <a:fillRect/>
          </a:stretch>
        </p:blipFill>
        <p:spPr bwMode="auto">
          <a:xfrm>
            <a:off x="5971977" y="1340768"/>
            <a:ext cx="2704479" cy="23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0" r="21155"/>
          <a:stretch>
            <a:fillRect/>
          </a:stretch>
        </p:blipFill>
        <p:spPr bwMode="auto">
          <a:xfrm>
            <a:off x="320897" y="3690156"/>
            <a:ext cx="2810943" cy="24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0" r="19925"/>
          <a:stretch>
            <a:fillRect/>
          </a:stretch>
        </p:blipFill>
        <p:spPr bwMode="auto">
          <a:xfrm>
            <a:off x="3131840" y="3676031"/>
            <a:ext cx="2840137" cy="248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1" r="21129"/>
          <a:stretch>
            <a:fillRect/>
          </a:stretch>
        </p:blipFill>
        <p:spPr bwMode="auto">
          <a:xfrm>
            <a:off x="5971976" y="3682878"/>
            <a:ext cx="2704479" cy="248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4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kern="1200" cap="all" spc="50" noProof="0" dirty="0" smtClean="0">
                <a:solidFill>
                  <a:srgbClr val="FFFFFF"/>
                </a:solidFill>
                <a:effectLst/>
                <a:latin typeface="Arial Narrow"/>
              </a:rPr>
              <a:t>Поляризационная программа на установке ФОДС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pPr marL="285750" indent="-285750"/>
            <a:r>
              <a:rPr lang="ru-RU" sz="2600" dirty="0" smtClean="0"/>
              <a:t>Экспериментальная установка модифицирована таким образом, чтобы существенно (в 4 раза) увеличить апертуру и эффективность трековой системы</a:t>
            </a:r>
            <a:endParaRPr lang="en-US" sz="2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600" dirty="0" smtClean="0"/>
              <a:t>Физические задачи</a:t>
            </a:r>
            <a:r>
              <a:rPr lang="en-US" sz="2800" dirty="0" smtClean="0"/>
              <a:t>:</a:t>
            </a:r>
            <a:endParaRPr lang="ru-RU" sz="2800" dirty="0" smtClean="0"/>
          </a:p>
          <a:p>
            <a:pPr marL="457200" lvl="1"/>
            <a:r>
              <a:rPr lang="ru-RU" sz="2400" dirty="0" smtClean="0"/>
              <a:t>Увеличить статистику (улучшить точность) измерений </a:t>
            </a:r>
            <a:r>
              <a:rPr lang="ru-RU" sz="2400" dirty="0" err="1" smtClean="0"/>
              <a:t>односпиновой</a:t>
            </a:r>
            <a:r>
              <a:rPr lang="ru-RU" sz="2400" dirty="0" smtClean="0"/>
              <a:t> асимметрии для изучения возможных осцилляций </a:t>
            </a:r>
          </a:p>
          <a:p>
            <a:pPr marL="285750" indent="-285750"/>
            <a:r>
              <a:rPr lang="ru-RU" sz="2600" dirty="0" smtClean="0"/>
              <a:t>Увеличенная апертура позволяет изучать спиновые эффекты в реакции </a:t>
            </a:r>
            <a:r>
              <a:rPr lang="en-US" sz="2600" i="1" dirty="0" smtClean="0">
                <a:cs typeface="Arial" pitchFamily="34" charset="0"/>
              </a:rPr>
              <a:t>p</a:t>
            </a:r>
            <a:r>
              <a:rPr lang="en-US" sz="2600" dirty="0">
                <a:cs typeface="Arial" pitchFamily="34" charset="0"/>
                <a:sym typeface="Symbol"/>
              </a:rPr>
              <a:t></a:t>
            </a:r>
            <a:r>
              <a:rPr lang="ru-RU" sz="2600" dirty="0">
                <a:cs typeface="Arial" pitchFamily="34" charset="0"/>
              </a:rPr>
              <a:t> + </a:t>
            </a:r>
            <a:r>
              <a:rPr lang="en-US" sz="2600" i="1" dirty="0">
                <a:cs typeface="Arial" pitchFamily="34" charset="0"/>
              </a:rPr>
              <a:t>p</a:t>
            </a:r>
            <a:r>
              <a:rPr lang="en-US" sz="2600" dirty="0">
                <a:cs typeface="Arial" pitchFamily="34" charset="0"/>
                <a:sym typeface="Symbol"/>
              </a:rPr>
              <a:t></a:t>
            </a:r>
            <a:r>
              <a:rPr lang="en-US" sz="2600" i="1" dirty="0">
                <a:cs typeface="Arial" pitchFamily="34" charset="0"/>
                <a:sym typeface="Symbol"/>
              </a:rPr>
              <a:t></a:t>
            </a:r>
            <a:r>
              <a:rPr lang="ru-RU" sz="2600" baseline="30000" dirty="0">
                <a:cs typeface="Arial" pitchFamily="34" charset="0"/>
              </a:rPr>
              <a:t>+</a:t>
            </a:r>
            <a:r>
              <a:rPr lang="ru-RU" sz="2600" dirty="0">
                <a:cs typeface="Arial" pitchFamily="34" charset="0"/>
              </a:rPr>
              <a:t>+</a:t>
            </a:r>
            <a:r>
              <a:rPr lang="en-US" sz="2600" i="1" dirty="0">
                <a:cs typeface="Arial" pitchFamily="34" charset="0"/>
                <a:sym typeface="Symbol"/>
              </a:rPr>
              <a:t></a:t>
            </a:r>
            <a:r>
              <a:rPr lang="ru-RU" sz="2600" baseline="30000" dirty="0">
                <a:cs typeface="Arial" pitchFamily="34" charset="0"/>
              </a:rPr>
              <a:t>--</a:t>
            </a:r>
            <a:r>
              <a:rPr lang="ru-RU" sz="2600" dirty="0">
                <a:cs typeface="Arial" pitchFamily="34" charset="0"/>
              </a:rPr>
              <a:t>+ </a:t>
            </a:r>
            <a:r>
              <a:rPr lang="en-US" sz="2600" i="1" dirty="0">
                <a:cs typeface="Arial" pitchFamily="34" charset="0"/>
              </a:rPr>
              <a:t>X </a:t>
            </a:r>
            <a:r>
              <a:rPr lang="en-US" sz="26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dirty="0" smtClean="0"/>
              <a:t>эффективность регистрации </a:t>
            </a:r>
            <a:r>
              <a:rPr lang="ru-RU" sz="2600" dirty="0" err="1" smtClean="0"/>
              <a:t>пионных</a:t>
            </a:r>
            <a:r>
              <a:rPr lang="ru-RU" sz="2600" dirty="0" smtClean="0"/>
              <a:t> пар </a:t>
            </a:r>
            <a:r>
              <a:rPr lang="ru-RU" sz="2600" dirty="0" err="1" smtClean="0"/>
              <a:t>возрасла</a:t>
            </a:r>
            <a:r>
              <a:rPr lang="ru-RU" sz="2600" dirty="0" smtClean="0"/>
              <a:t> в 16 раз)</a:t>
            </a:r>
            <a:endParaRPr lang="en-US" sz="2600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27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150E-C2F9-4D73-8A18-ACA861D99B99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ru-RU" altLang="ru-RU" sz="3600"/>
              <a:t>Обсуждение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8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200" b="1" dirty="0" smtClean="0"/>
              <a:t>Большие значения асимметрии инклюзивного рождения пионов (ПРОЗА и ФОДС) в центральной области </a:t>
            </a:r>
            <a:r>
              <a:rPr lang="ru-RU" altLang="ru-RU" sz="2200" b="1" dirty="0" smtClean="0">
                <a:solidFill>
                  <a:srgbClr val="FF0000"/>
                </a:solidFill>
              </a:rPr>
              <a:t>НЕ</a:t>
            </a:r>
            <a:r>
              <a:rPr lang="ru-RU" altLang="ru-RU" sz="2200" b="1" dirty="0" smtClean="0"/>
              <a:t> могут быть объяснены в рамках современных моделей.  </a:t>
            </a:r>
          </a:p>
          <a:p>
            <a:pPr>
              <a:lnSpc>
                <a:spcPct val="80000"/>
              </a:lnSpc>
            </a:pPr>
            <a:r>
              <a:rPr lang="ru-RU" altLang="ru-RU" sz="2200" b="1" dirty="0" smtClean="0"/>
              <a:t>Расчеты в рамках моделей </a:t>
            </a:r>
            <a:r>
              <a:rPr lang="ru-RU" altLang="ru-RU" sz="2200" b="1" dirty="0" err="1" smtClean="0"/>
              <a:t>Сиверса</a:t>
            </a:r>
            <a:r>
              <a:rPr lang="ru-RU" altLang="ru-RU" sz="2200" b="1" dirty="0" smtClean="0"/>
              <a:t> и высших твистов предсказывают уменьшение асимметрии с ростом </a:t>
            </a:r>
            <a:r>
              <a:rPr lang="ru-RU" altLang="ru-RU" sz="2200" b="1" dirty="0" err="1" smtClean="0"/>
              <a:t>p</a:t>
            </a:r>
            <a:r>
              <a:rPr lang="ru-RU" altLang="ru-RU" sz="2200" b="1" baseline="-25000" dirty="0" err="1" smtClean="0"/>
              <a:t>T</a:t>
            </a:r>
            <a:r>
              <a:rPr lang="ru-RU" altLang="ru-RU" sz="2200" b="1" dirty="0" smtClean="0"/>
              <a:t> (что противоречит экспериментам при энергиях ИФВЭ)</a:t>
            </a:r>
          </a:p>
          <a:p>
            <a:pPr>
              <a:lnSpc>
                <a:spcPct val="80000"/>
              </a:lnSpc>
            </a:pPr>
            <a:r>
              <a:rPr lang="ru-RU" altLang="ru-RU" sz="2200" b="1" dirty="0"/>
              <a:t>А</a:t>
            </a:r>
            <a:r>
              <a:rPr lang="ru-RU" altLang="ru-RU" sz="2200" b="1" dirty="0" smtClean="0"/>
              <a:t>симметрия инклюзивного рождения в области фрагментации поляризованной частицы </a:t>
            </a:r>
            <a:r>
              <a:rPr lang="ru-RU" altLang="ru-RU" sz="2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</a:t>
            </a:r>
            <a:r>
              <a:rPr lang="ru-RU" altLang="ru-RU" sz="2200" b="1" dirty="0" smtClean="0"/>
              <a:t> зависит от энергии пучка (как и </a:t>
            </a:r>
            <a:r>
              <a:rPr lang="ru-RU" altLang="ru-RU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поляризация гиперонов</a:t>
            </a:r>
            <a:r>
              <a:rPr lang="ru-RU" altLang="ru-RU" sz="2200" b="1" dirty="0" smtClean="0"/>
              <a:t>), таким образом: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2200" dirty="0">
                <a:cs typeface="Arial" charset="0"/>
              </a:rPr>
              <a:t>	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Исследование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спиновых эффектов при промежуточных энергиях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пучка 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15</a:t>
            </a:r>
            <a:r>
              <a:rPr lang="en-US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6</a:t>
            </a:r>
            <a:r>
              <a:rPr lang="en-US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0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ГэВ</a:t>
            </a:r>
            <a:r>
              <a:rPr lang="en-US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 </a:t>
            </a:r>
            <a:r>
              <a:rPr lang="ru-RU" altLang="ru-RU" sz="2200" b="1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– </a:t>
            </a:r>
            <a:r>
              <a:rPr lang="ru-RU" altLang="ru-RU" sz="2200" b="1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необходимый и полезный инструмент изучения поляризационных эффектов в различных реакциях</a:t>
            </a:r>
            <a:endParaRPr lang="en-US" altLang="ru-RU" sz="22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200" dirty="0">
                <a:cs typeface="Arial" charset="0"/>
              </a:rPr>
              <a:t>	</a:t>
            </a:r>
            <a:r>
              <a:rPr lang="ru-RU" alt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Высокая точность измерения может быть важнее, чем высокая энергия</a:t>
            </a:r>
            <a:r>
              <a:rPr lang="en-US" altLang="ru-RU" sz="2200" dirty="0">
                <a:cs typeface="Arial" charset="0"/>
              </a:rPr>
              <a:t>  </a:t>
            </a:r>
            <a:endParaRPr lang="el-GR" altLang="ru-RU" sz="22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328592"/>
          </a:xfrm>
        </p:spPr>
        <p:txBody>
          <a:bodyPr/>
          <a:lstStyle/>
          <a:p>
            <a:r>
              <a:rPr lang="ru-RU" sz="2800" dirty="0" smtClean="0"/>
              <a:t>Введение – что мы знаем об </a:t>
            </a:r>
            <a:r>
              <a:rPr lang="ru-RU" sz="2800" dirty="0" err="1" smtClean="0"/>
              <a:t>односпиновых</a:t>
            </a:r>
            <a:r>
              <a:rPr lang="ru-RU" sz="2800" dirty="0" smtClean="0"/>
              <a:t> асимметриях в сильном взаимодействии</a:t>
            </a:r>
          </a:p>
          <a:p>
            <a:r>
              <a:rPr lang="ru-RU" sz="2800" dirty="0" smtClean="0"/>
              <a:t>Исследование </a:t>
            </a:r>
            <a:r>
              <a:rPr lang="ru-RU" sz="2800" dirty="0" err="1" smtClean="0"/>
              <a:t>односпиновых</a:t>
            </a:r>
            <a:r>
              <a:rPr lang="ru-RU" sz="2800" dirty="0" smtClean="0"/>
              <a:t> асимметрий на ускорителе У-70 в ИФВЭ</a:t>
            </a:r>
          </a:p>
          <a:p>
            <a:r>
              <a:rPr lang="ru-RU" sz="2800" dirty="0" smtClean="0"/>
              <a:t>Программа новых спиновых исследований в ИФВЭ</a:t>
            </a:r>
          </a:p>
          <a:p>
            <a:pPr lvl="1"/>
            <a:r>
              <a:rPr lang="ru-RU" sz="2400" dirty="0" smtClean="0"/>
              <a:t>Возможность создания поляризованного пучка</a:t>
            </a:r>
          </a:p>
          <a:p>
            <a:r>
              <a:rPr lang="ru-RU" sz="2800" dirty="0" smtClean="0"/>
              <a:t>Сотрудничество СПАСЧАРМ</a:t>
            </a:r>
          </a:p>
          <a:p>
            <a:pPr lvl="1"/>
            <a:r>
              <a:rPr lang="ru-RU" sz="2400" dirty="0" smtClean="0"/>
              <a:t>Возможность сотрудничества ИФВЭ и ПИЯФ</a:t>
            </a:r>
          </a:p>
          <a:p>
            <a:r>
              <a:rPr lang="ru-RU" sz="2800" dirty="0" smtClean="0"/>
              <a:t>Заключение</a:t>
            </a:r>
          </a:p>
          <a:p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7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ru-RU" altLang="ru-RU" sz="3600" dirty="0" smtClean="0">
                <a:solidFill>
                  <a:srgbClr val="B2B2B2"/>
                </a:solidFill>
              </a:rPr>
              <a:t>ПРОЗА</a:t>
            </a:r>
            <a:r>
              <a:rPr lang="en-US" altLang="ru-RU" sz="3600" dirty="0" smtClean="0">
                <a:solidFill>
                  <a:srgbClr val="B2B2B2"/>
                </a:solidFill>
              </a:rPr>
              <a:t> </a:t>
            </a:r>
            <a:r>
              <a:rPr lang="en-US" altLang="ru-RU" sz="3600" dirty="0">
                <a:solidFill>
                  <a:srgbClr val="B2B2B2"/>
                </a:solidFill>
              </a:rPr>
              <a:t>– </a:t>
            </a:r>
            <a:r>
              <a:rPr lang="ru-RU" altLang="ru-RU" sz="3600" dirty="0" smtClean="0">
                <a:solidFill>
                  <a:srgbClr val="99FF33"/>
                </a:solidFill>
              </a:rPr>
              <a:t>ответы </a:t>
            </a:r>
            <a:r>
              <a:rPr lang="ru-RU" altLang="ru-RU" sz="3600" dirty="0" smtClean="0">
                <a:solidFill>
                  <a:srgbClr val="B2B2B2"/>
                </a:solidFill>
              </a:rPr>
              <a:t>и</a:t>
            </a:r>
            <a:r>
              <a:rPr lang="en-US" altLang="ru-RU" sz="3600" dirty="0" smtClean="0">
                <a:solidFill>
                  <a:srgbClr val="B2B2B2"/>
                </a:solidFill>
              </a:rPr>
              <a:t> </a:t>
            </a:r>
            <a:r>
              <a:rPr lang="ru-RU" altLang="ru-RU" sz="3600" dirty="0" smtClean="0">
                <a:solidFill>
                  <a:srgbClr val="66CCFF"/>
                </a:solidFill>
              </a:rPr>
              <a:t>воп</a:t>
            </a:r>
            <a:r>
              <a:rPr lang="ru-RU" altLang="ru-RU" sz="3600" dirty="0" smtClean="0">
                <a:solidFill>
                  <a:srgbClr val="FF3300"/>
                </a:solidFill>
              </a:rPr>
              <a:t>росы</a:t>
            </a:r>
            <a:r>
              <a:rPr lang="en-US" altLang="ru-RU" sz="3600" dirty="0" smtClean="0">
                <a:solidFill>
                  <a:srgbClr val="B2B2B2"/>
                </a:solidFill>
              </a:rPr>
              <a:t> </a:t>
            </a:r>
            <a:r>
              <a:rPr lang="ru-RU" altLang="ru-RU" sz="3600" dirty="0" smtClean="0">
                <a:solidFill>
                  <a:srgbClr val="B2B2B2"/>
                </a:solidFill>
              </a:rPr>
              <a:t>по результатам инклюзивных измерений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20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1600200"/>
            <a:ext cx="468052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практически не зависит от энергии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(E704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BNL, RHIC)</a:t>
            </a:r>
            <a:endParaRPr lang="ru-RU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Существенные значения асимметрии обнаружены для частиц, состоящих из легких (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u-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d-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кварков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зависит от сорта взаимодействующих кварков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разная для </a:t>
            </a:r>
            <a:r>
              <a:rPr lang="ru-RU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пионных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 протонных </a:t>
            </a:r>
            <a:r>
              <a:rPr lang="ru-RU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пуучков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).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образования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η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-мезона больше, чем для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π</a:t>
            </a:r>
            <a:r>
              <a:rPr lang="en-US" altLang="ru-RU" sz="1600" baseline="30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тоже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STAR</a:t>
            </a:r>
            <a:r>
              <a:rPr lang="en-US" altLang="ru-RU" sz="16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ru-RU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возрастает с ростом </a:t>
            </a:r>
            <a:r>
              <a:rPr lang="en-US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p_T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центральной области в реакциях с пионами (</a:t>
            </a:r>
            <a:r>
              <a:rPr lang="el-GR" altLang="ru-RU" sz="1800" b="1" dirty="0" smtClean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 smtClean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 smtClean="0">
                <a:solidFill>
                  <a:srgbClr val="FF3300"/>
                </a:solidFill>
                <a:effectLst/>
              </a:rPr>
              <a:t>X</a:t>
            </a:r>
            <a:r>
              <a:rPr lang="ru-RU" altLang="ru-RU" sz="1800" b="1" dirty="0" smtClean="0">
                <a:solidFill>
                  <a:srgbClr val="FF3300"/>
                </a:solidFill>
                <a:effectLst/>
              </a:rPr>
              <a:t>)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Наблюдается пороговый эффект и </a:t>
            </a:r>
            <a:r>
              <a:rPr lang="ru-RU" altLang="ru-RU" sz="1600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скейлинг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Асимметрия в области фрагментации Неполяризованного пучка вблизи границы фазового объема совпадает с поляризацией эксклюзивной реакции </a:t>
            </a:r>
            <a:r>
              <a:rPr lang="en-US" altLang="ru-RU" sz="16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X</a:t>
            </a:r>
            <a:endParaRPr lang="en-US" altLang="ru-RU" sz="16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388296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 нас есть хорошая возможность проводить прецизионные исследования при промежуточных энергиях.  </a:t>
            </a:r>
            <a:endParaRPr lang="en-US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 на основе 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PQCD </a:t>
            </a:r>
            <a:r>
              <a:rPr lang="ru-RU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работают в этой области энергий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Какова асимметрия для </a:t>
            </a:r>
            <a:r>
              <a:rPr lang="en-US" altLang="ru-RU" sz="1600" dirty="0" err="1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ss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-bar </a:t>
            </a: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состояний и более тяжелых состояний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l-GR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φ</a:t>
            </a: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-мезон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ru-RU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и другие 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)</a:t>
            </a: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ru-RU" altLang="ru-RU" sz="1600" dirty="0" smtClean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ru-RU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Большинство моделей не могут предсказать ненулевую асимметрию в центральной области и описать зависимость от поперечного момента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6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p_T</a:t>
            </a:r>
            <a:r>
              <a:rPr lang="en-US" altLang="ru-RU" sz="16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ru-RU" sz="16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600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very important to measure asymmetry in wide kinematic region in different channels to discriminate between different models.</a:t>
            </a: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6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24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30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21</a:t>
            </a:fld>
            <a:endParaRPr lang="ru-RU" alt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Эксперимент СПАСЧАРМ – систематическое исследование спиновых эффектов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79715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Arial Narrow"/>
              </a:rPr>
              <a:t>Детектор СПАСЧАРМ – многоцелевая установка с большой апертурой: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Arial Narrow"/>
              </a:rPr>
              <a:t>- исследование </a:t>
            </a:r>
            <a:r>
              <a:rPr lang="ru-RU" b="1" dirty="0" smtClean="0">
                <a:solidFill>
                  <a:srgbClr val="FFFFFF"/>
                </a:solidFill>
                <a:latin typeface="Arial Narrow"/>
              </a:rPr>
              <a:t>десятков различных </a:t>
            </a:r>
            <a:r>
              <a:rPr lang="ru-RU" b="1" dirty="0">
                <a:solidFill>
                  <a:srgbClr val="FFFFFF"/>
                </a:solidFill>
                <a:latin typeface="Arial Narrow"/>
              </a:rPr>
              <a:t>реакций в большом кинематическом диапазоне,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Arial Narrow"/>
              </a:rPr>
              <a:t>- подавление систематических ошибок, так как  исследуется зависимость от азимутального угла</a:t>
            </a:r>
          </a:p>
        </p:txBody>
      </p:sp>
      <p:pic>
        <p:nvPicPr>
          <p:cNvPr id="200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55" y="1484784"/>
            <a:ext cx="6840305" cy="31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Задачи эксперимента СПАСЧАРМ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Одно-спиновые асимметрии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: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систематическое исследование инклюзивных,  эксклюзивных и упругих реакций в рождении частиц, состоящих из легких кварков (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u, d, s)</a:t>
            </a:r>
            <a:endParaRPr lang="en-US" sz="2200" kern="1200" spc="30" dirty="0">
              <a:solidFill>
                <a:srgbClr val="FFFFFF"/>
              </a:solidFill>
              <a:effectLst/>
              <a:latin typeface="Arial Narrow"/>
              <a:cs typeface="Times New Roman" pitchFamily="18" charset="0"/>
            </a:endParaRP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Поляризация (</a:t>
            </a:r>
            <a:r>
              <a:rPr kumimoji="0" lang="ru-RU" sz="2200" b="1" i="0" u="none" strike="noStrike" kern="1200" cap="none" spc="30" normalizeH="0" baseline="0" noProof="0" dirty="0" err="1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выстроенность</a:t>
            </a:r>
            <a:r>
              <a:rPr kumimoji="0" lang="ru-RU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Times New Roman" pitchFamily="18" charset="0"/>
              </a:rPr>
              <a:t>)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в процессах рождения гиперонов и векторных мезонов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Изучение зависимости от кинематических параметров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(0&lt;</a:t>
            </a:r>
            <a:r>
              <a:rPr lang="en-US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en-US" sz="22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&lt;1, 0&lt;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2200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2200" kern="1200" spc="30" baseline="-25000" dirty="0" err="1" smtClean="0">
                <a:solidFill>
                  <a:srgbClr val="FFFFFF"/>
                </a:solidFill>
                <a:effectLst/>
                <a:latin typeface="Arial Narrow"/>
              </a:rPr>
              <a:t>T</a:t>
            </a:r>
            <a:r>
              <a:rPr lang="en-US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3</a:t>
            </a:r>
            <a:r>
              <a:rPr lang="en-US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.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0</a:t>
            </a:r>
            <a:r>
              <a:rPr lang="en-US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,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12&lt;</a:t>
            </a:r>
            <a:r>
              <a:rPr lang="en-US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E</a:t>
            </a:r>
            <a:r>
              <a:rPr lang="en-US" sz="22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Beam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&lt;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6</a:t>
            </a:r>
            <a:r>
              <a:rPr lang="en-US" sz="2200" kern="1200" spc="30" dirty="0" smtClean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0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GeV),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сорта частиц пучка, множественности, атомного номера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cs typeface="Times New Roman" pitchFamily="18" charset="0"/>
              </a:rPr>
              <a:t>с высокой точностью благодаря полному азимутальному углу и большой апертуре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1" i="0" u="none" strike="noStrike" kern="1200" cap="none" spc="30" normalizeH="0" baseline="0" noProof="0" dirty="0" err="1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Двухспиновая</a:t>
            </a:r>
            <a:r>
              <a:rPr kumimoji="0" lang="ru-RU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асимметрия</a:t>
            </a:r>
            <a:r>
              <a:rPr kumimoji="0" lang="en-US" sz="22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95F5A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A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LL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в рождении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чармония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для изучения вклада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глюнов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в спин протона </a:t>
            </a:r>
            <a:r>
              <a:rPr lang="ru-RU" sz="2200" i="1" kern="1200" spc="30" dirty="0">
                <a:solidFill>
                  <a:srgbClr val="FFFFFF"/>
                </a:solidFill>
                <a:effectLst/>
                <a:latin typeface="Arial Narrow"/>
                <a:sym typeface="Symbol" pitchFamily="18" charset="2"/>
              </a:rPr>
              <a:t></a:t>
            </a:r>
            <a:r>
              <a:rPr lang="en-US" sz="2200" i="1" kern="1200" spc="30" dirty="0">
                <a:solidFill>
                  <a:srgbClr val="FFFFFF"/>
                </a:solidFill>
                <a:effectLst/>
                <a:latin typeface="Arial Narrow"/>
              </a:rPr>
              <a:t>G</a:t>
            </a:r>
            <a:r>
              <a:rPr lang="ru-RU" sz="2200" i="1" kern="1200" spc="30" dirty="0">
                <a:solidFill>
                  <a:srgbClr val="FFFFFF"/>
                </a:solidFill>
                <a:effectLst/>
                <a:latin typeface="Arial Narrow"/>
              </a:rPr>
              <a:t>/</a:t>
            </a:r>
            <a:r>
              <a:rPr lang="en-US" sz="2200" i="1" kern="1200" spc="30" dirty="0">
                <a:solidFill>
                  <a:srgbClr val="FFFFFF"/>
                </a:solidFill>
                <a:effectLst/>
                <a:latin typeface="Arial Narrow"/>
              </a:rPr>
              <a:t>G</a:t>
            </a:r>
            <a:r>
              <a:rPr lang="ru-RU" sz="2200" i="1" kern="1200" spc="30" dirty="0">
                <a:solidFill>
                  <a:srgbClr val="FFFFFF"/>
                </a:solidFill>
                <a:effectLst/>
                <a:latin typeface="Arial Narrow"/>
              </a:rPr>
              <a:t>(</a:t>
            </a:r>
            <a:r>
              <a:rPr lang="en-US" sz="2200" i="1" kern="1200" spc="30" dirty="0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ru-RU" sz="2200" i="1" kern="1200" spc="30" dirty="0">
                <a:solidFill>
                  <a:srgbClr val="FFFFFF"/>
                </a:solidFill>
                <a:effectLst/>
                <a:latin typeface="Arial Narrow"/>
              </a:rPr>
              <a:t>)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при больших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x</a:t>
            </a:r>
            <a:r>
              <a:rPr lang="en-US" sz="2200" kern="1200" spc="30" baseline="-25000" dirty="0" err="1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 </a:t>
            </a:r>
            <a:endParaRPr lang="en-US" sz="2200" kern="1200" spc="30" dirty="0">
              <a:solidFill>
                <a:srgbClr val="FFFFFF"/>
              </a:solidFill>
              <a:effectLst/>
              <a:latin typeface="Arial Narrow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1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пи-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9" y="980728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506" y="579840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Большое число реакций (диссертаций?)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87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каонного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и антипротонного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8816" cy="35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832534"/>
              </p:ext>
            </p:extLst>
          </p:nvPr>
        </p:nvGraphicFramePr>
        <p:xfrm>
          <a:off x="495116" y="4653136"/>
          <a:ext cx="8064896" cy="1581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9807"/>
                <a:gridCol w="1466345"/>
                <a:gridCol w="794628"/>
                <a:gridCol w="648072"/>
                <a:gridCol w="720080"/>
                <a:gridCol w="1728192"/>
                <a:gridCol w="819660"/>
                <a:gridCol w="1008112"/>
              </a:tblGrid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S/B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r>
                        <a:rPr lang="en-US" sz="1400" b="1" dirty="0">
                          <a:effectLst/>
                        </a:rPr>
                        <a:t>1</a:t>
                      </a:r>
                      <a:r>
                        <a:rPr lang="ru-RU" sz="1400" b="1" dirty="0">
                          <a:effectLst/>
                        </a:rPr>
                        <a:t>·10</a:t>
                      </a:r>
                      <a:r>
                        <a:rPr lang="en-US" sz="1400" b="1" baseline="30000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6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−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2.6·10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ñ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4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1.7·10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Λ</a:t>
                      </a:r>
                      <a:r>
                        <a:rPr lang="en-US" sz="1400" b="1">
                          <a:effectLst/>
                        </a:rPr>
                        <a:t>̃→  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2.1·10</a:t>
                      </a:r>
                      <a:r>
                        <a:rPr lang="en-US" sz="1400" b="1" baseline="30000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–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2.2·10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Λ</a:t>
                      </a:r>
                      <a:r>
                        <a:rPr lang="en-US" sz="1400" b="1" dirty="0">
                          <a:effectLst/>
                        </a:rPr>
                        <a:t>̃→ ñ </a:t>
                      </a: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1.1·10</a:t>
                      </a:r>
                      <a:r>
                        <a:rPr lang="en-US" sz="1400" b="1" baseline="300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301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1.6·10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Δ</a:t>
                      </a:r>
                      <a:r>
                        <a:rPr lang="en-US" sz="1400" b="1">
                          <a:effectLst/>
                        </a:rPr>
                        <a:t>̃</a:t>
                      </a:r>
                      <a:r>
                        <a:rPr lang="ru-RU" sz="1400" b="1" baseline="30000">
                          <a:effectLst/>
                        </a:rPr>
                        <a:t>−−</a:t>
                      </a:r>
                      <a:r>
                        <a:rPr lang="ru-RU" sz="1400" b="1">
                          <a:effectLst/>
                        </a:rPr>
                        <a:t>→ </a:t>
                      </a: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ru-RU" sz="1400" b="1" baseline="30000">
                          <a:effectLst/>
                        </a:rPr>
                        <a:t>−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4.2·10</a:t>
                      </a:r>
                      <a:r>
                        <a:rPr lang="ru-RU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1.8·10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→ Λ π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1.0·10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0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протонного пучка (50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гэв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2" y="1600200"/>
            <a:ext cx="7693476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Моделирование образования частиц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26</a:t>
            </a:fld>
            <a:endParaRPr lang="ru-RU" altLang="ru-RU"/>
          </a:p>
        </p:txBody>
      </p:sp>
      <p:sp>
        <p:nvSpPr>
          <p:cNvPr id="9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30725"/>
          </a:xfrm>
        </p:spPr>
        <p:txBody>
          <a:bodyPr>
            <a:normAutofit fontScale="92500" lnSpcReduction="10000"/>
          </a:bodyPr>
          <a:lstStyle/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Ошибки измерения </a:t>
            </a:r>
            <a:r>
              <a:rPr lang="ru-RU" sz="2800" kern="0" dirty="0" err="1" smtClean="0">
                <a:latin typeface="Arial Narrow" pitchFamily="34" charset="0"/>
                <a:sym typeface="Symbol" pitchFamily="18" charset="2"/>
              </a:rPr>
              <a:t>односпиновой</a:t>
            </a: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 асимметрии в реакциях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 </a:t>
            </a:r>
            <a:endParaRPr lang="en-US" sz="2800" kern="0" dirty="0">
              <a:latin typeface="Arial Narrow" pitchFamily="34" charset="0"/>
              <a:sym typeface="Symbol" pitchFamily="18" charset="2"/>
            </a:endParaRPr>
          </a:p>
          <a:p>
            <a:pPr marL="355600" lvl="1" indent="0" fontAlgn="base">
              <a:spcAft>
                <a:spcPct val="0"/>
              </a:spcAft>
              <a:buClr>
                <a:srgbClr val="B2B2B2"/>
              </a:buClr>
              <a:buSzPct val="75000"/>
              <a:buNone/>
            </a:pP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ru-RU" sz="2800" kern="0" dirty="0">
                <a:latin typeface="Arial Narrow" pitchFamily="34" charset="0"/>
              </a:rPr>
              <a:t>р</a:t>
            </a:r>
            <a:r>
              <a:rPr lang="ru-RU" sz="2800" kern="0" baseline="-25000" dirty="0">
                <a:latin typeface="Arial Narrow" pitchFamily="34" charset="0"/>
                <a:cs typeface="Arial" charset="0"/>
              </a:rPr>
              <a:t>↑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ω(782)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el-GR" sz="2800" kern="0" dirty="0">
                <a:latin typeface="Arial Narrow" pitchFamily="34" charset="0"/>
                <a:cs typeface="Arial" charset="0"/>
              </a:rPr>
              <a:t>ρ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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’</a:t>
            </a:r>
            <a:r>
              <a:rPr lang="ru-RU" sz="2800" kern="0" dirty="0">
                <a:latin typeface="Arial Narrow" pitchFamily="34" charset="0"/>
              </a:rPr>
              <a:t>(958)</a:t>
            </a:r>
            <a:r>
              <a:rPr lang="en-US" sz="2800" kern="0" dirty="0">
                <a:latin typeface="Arial Narrow" pitchFamily="34" charset="0"/>
              </a:rPr>
              <a:t>X </a:t>
            </a:r>
            <a:r>
              <a:rPr lang="ru-RU" sz="2800" dirty="0" smtClean="0">
                <a:latin typeface="Arial Narrow" pitchFamily="34" charset="0"/>
              </a:rPr>
              <a:t>составят</a:t>
            </a:r>
            <a:r>
              <a:rPr lang="en-US" sz="2800" kern="0" dirty="0" smtClean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0.3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3% </a:t>
            </a:r>
            <a:r>
              <a:rPr lang="ru-RU" sz="2800" kern="0" dirty="0" smtClean="0">
                <a:latin typeface="Arial Narrow" pitchFamily="34" charset="0"/>
              </a:rPr>
              <a:t>для различных кинематических интервалов</a:t>
            </a:r>
            <a:endParaRPr lang="en-US" sz="2800" kern="0" dirty="0">
              <a:latin typeface="Arial Narrow" pitchFamily="34" charset="0"/>
            </a:endParaRPr>
          </a:p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dirty="0" smtClean="0">
                <a:latin typeface="Arial Narrow" pitchFamily="34" charset="0"/>
                <a:sym typeface="Symbol" pitchFamily="18" charset="2"/>
              </a:rPr>
              <a:t>Ожидаемая точность измерений в реакции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en-US" sz="2800" kern="0" dirty="0">
                <a:latin typeface="Arial Narrow" pitchFamily="34" charset="0"/>
              </a:rPr>
              <a:t>p</a:t>
            </a:r>
            <a:r>
              <a:rPr lang="en-US" sz="2800" kern="0" baseline="-25000" dirty="0">
                <a:latin typeface="Arial Narrow" pitchFamily="34" charset="0"/>
                <a:sym typeface="Symbol" pitchFamily="18" charset="2"/>
              </a:rPr>
              <a:t>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f</a:t>
            </a:r>
            <a:r>
              <a:rPr lang="ru-RU" sz="2800" kern="0" baseline="-25000" dirty="0">
                <a:latin typeface="Arial Narrow" pitchFamily="34" charset="0"/>
              </a:rPr>
              <a:t>2</a:t>
            </a:r>
            <a:r>
              <a:rPr lang="ru-RU" sz="2800" kern="0" dirty="0">
                <a:latin typeface="Arial Narrow" pitchFamily="34" charset="0"/>
              </a:rPr>
              <a:t>(1270) </a:t>
            </a:r>
            <a:r>
              <a:rPr lang="en-US" sz="2800" kern="0" dirty="0">
                <a:latin typeface="Arial Narrow" pitchFamily="34" charset="0"/>
              </a:rPr>
              <a:t>X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ru-RU" sz="2800" kern="0" dirty="0" smtClean="0">
                <a:latin typeface="Arial Narrow" pitchFamily="34" charset="0"/>
              </a:rPr>
              <a:t>будет еще лучше </a:t>
            </a:r>
            <a:r>
              <a:rPr lang="en-US" sz="2800" kern="0" dirty="0" smtClean="0">
                <a:latin typeface="Arial Narrow" pitchFamily="34" charset="0"/>
              </a:rPr>
              <a:t>(</a:t>
            </a:r>
            <a:r>
              <a:rPr lang="en-US" sz="2800" kern="0" dirty="0">
                <a:latin typeface="Arial Narrow" pitchFamily="34" charset="0"/>
              </a:rPr>
              <a:t>0.1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1%) </a:t>
            </a:r>
            <a:endParaRPr lang="ru-RU" sz="2800" kern="0" dirty="0">
              <a:latin typeface="Arial Narrow" pitchFamily="34" charset="0"/>
            </a:endParaRPr>
          </a:p>
          <a:p>
            <a:endParaRPr lang="ru-RU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52" y="1196752"/>
            <a:ext cx="3942151" cy="24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0440" cy="25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9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Изучение эксклюзивных реакций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Измерение в эксклюзивных реакциях с регистрацией заряженных частиц. На установке ПРОЗА в нескольких реакциях с фотонами в конечном состоянии получены значительные асимметрии, доходящие до 30-40%, и осцилляции.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Ожидается увеличение статистики примерно на порядок в реакциях 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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ω(782)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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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/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(958)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, а также в 3-4 раза в реакциях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(1270)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(1320)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. 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Впервые  будет измерена асимметрия в реакции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(980)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, когда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Arial Narrow"/>
              </a:rPr>
              <a:t>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(980) распадается на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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(550)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.( ожидается эффект более 50%).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Данные по эксклюзивным реакциям будут набираться параллельно с данными по инклюзивным 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Arial Narrow"/>
              </a:rPr>
              <a:t>реакциям. </a:t>
            </a:r>
            <a:endParaRPr lang="ru-RU" sz="2200" kern="1200" spc="30" dirty="0">
              <a:solidFill>
                <a:srgbClr val="FFFFFF"/>
              </a:solidFill>
              <a:effectLst/>
              <a:latin typeface="Arial Narrow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3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Предсказания в модели эффективного цветового поля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28</a:t>
            </a:fld>
            <a:endParaRPr lang="ru-RU" altLang="ru-RU"/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2207"/>
            <a:ext cx="4038600" cy="346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14" y="2237789"/>
            <a:ext cx="3737172" cy="325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Предсказания поляризации </a:t>
            </a:r>
            <a:r>
              <a:rPr kumimoji="0" lang="el-GR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cs typeface="Times New Roman" pitchFamily="18" charset="0"/>
              </a:rPr>
              <a:t>Λ̃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cs typeface="Times New Roman" pitchFamily="18" charset="0"/>
              </a:rPr>
              <a:t>-гиперонов в </a:t>
            </a: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pp, 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 </a:t>
            </a:r>
            <a:r>
              <a:rPr kumimoji="0" lang="en-US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pA</a:t>
            </a: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-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столкновениях 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29</a:t>
            </a:fld>
            <a:endParaRPr lang="ru-RU" altLang="ru-RU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4" y="2094521"/>
            <a:ext cx="4017612" cy="354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94" y="2115859"/>
            <a:ext cx="4017612" cy="34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 smtClean="0"/>
              <a:t>Сущность спина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50197"/>
          </a:xfrm>
        </p:spPr>
        <p:txBody>
          <a:bodyPr/>
          <a:lstStyle/>
          <a:p>
            <a:pPr algn="just"/>
            <a:r>
              <a:rPr lang="ru-RU" altLang="ru-RU" sz="2000" b="0" dirty="0" smtClean="0"/>
              <a:t>Спин </a:t>
            </a:r>
            <a:r>
              <a:rPr lang="ru-RU" altLang="ru-RU" sz="2000" i="1" dirty="0" smtClean="0">
                <a:solidFill>
                  <a:srgbClr val="FF0000"/>
                </a:solidFill>
              </a:rPr>
              <a:t>s</a:t>
            </a:r>
            <a:r>
              <a:rPr lang="ru-RU" altLang="ru-RU" sz="2000" b="0" i="1" dirty="0" smtClean="0"/>
              <a:t> </a:t>
            </a:r>
            <a:r>
              <a:rPr lang="ru-RU" altLang="ru-RU" sz="2000" b="0" dirty="0" smtClean="0"/>
              <a:t>в квантовой механике обозначает </a:t>
            </a:r>
            <a:r>
              <a:rPr lang="ru-RU" altLang="ru-RU" sz="2000" i="1" dirty="0" smtClean="0">
                <a:solidFill>
                  <a:srgbClr val="00B050"/>
                </a:solidFill>
              </a:rPr>
              <a:t>собственный момент импульса</a:t>
            </a:r>
            <a:r>
              <a:rPr lang="ru-RU" altLang="ru-RU" sz="2000" dirty="0" smtClean="0">
                <a:solidFill>
                  <a:srgbClr val="00B050"/>
                </a:solidFill>
              </a:rPr>
              <a:t> </a:t>
            </a:r>
            <a:r>
              <a:rPr lang="ru-RU" altLang="ru-RU" sz="2000" b="0" dirty="0" smtClean="0">
                <a:solidFill>
                  <a:srgbClr val="00B050"/>
                </a:solidFill>
              </a:rPr>
              <a:t>частиц</a:t>
            </a:r>
            <a:r>
              <a:rPr lang="ru-RU" altLang="ru-RU" sz="2000" b="0" dirty="0" smtClean="0"/>
              <a:t>. В отличие от орбитального момента импульса, </a:t>
            </a:r>
            <a:r>
              <a:rPr lang="ru-RU" altLang="ru-RU" sz="2000" i="1" dirty="0" smtClean="0">
                <a:solidFill>
                  <a:srgbClr val="00B050"/>
                </a:solidFill>
              </a:rPr>
              <a:t>спин не связан с перемещением в пространстве</a:t>
            </a:r>
            <a:r>
              <a:rPr lang="ru-RU" altLang="ru-RU" sz="2000" b="0" i="1" dirty="0" smtClean="0"/>
              <a:t> </a:t>
            </a:r>
            <a:r>
              <a:rPr lang="ru-RU" altLang="ru-RU" sz="2000" b="0" dirty="0" smtClean="0"/>
              <a:t>частицы, и является её внутренней характеристикой, наподобие массы или заряда. </a:t>
            </a:r>
            <a:endParaRPr lang="en-US" altLang="ru-RU" sz="2000" b="0" i="1" dirty="0" smtClean="0"/>
          </a:p>
          <a:p>
            <a:pPr algn="just"/>
            <a:r>
              <a:rPr lang="ru-RU" altLang="ru-RU" sz="2000" b="0" dirty="0" smtClean="0"/>
              <a:t>Спин</a:t>
            </a:r>
            <a:r>
              <a:rPr lang="ru-RU" altLang="ru-RU" sz="2000" i="1" dirty="0" smtClean="0"/>
              <a:t> </a:t>
            </a:r>
            <a:r>
              <a:rPr lang="ru-RU" altLang="ru-RU" sz="2000" b="0" dirty="0" smtClean="0"/>
              <a:t>является особой и весьма нетривиальной составляющей углового момента (момента импульса) со специфическими свойствами, и </a:t>
            </a:r>
            <a:r>
              <a:rPr lang="ru-RU" altLang="ru-RU" sz="2000" i="1" dirty="0" smtClean="0"/>
              <a:t>его </a:t>
            </a:r>
            <a:r>
              <a:rPr lang="ru-RU" altLang="ru-RU" sz="2000" dirty="0" smtClean="0"/>
              <a:t>природа</a:t>
            </a:r>
            <a:r>
              <a:rPr lang="ru-RU" altLang="ru-RU" sz="2000" i="1" dirty="0" smtClean="0"/>
              <a:t> </a:t>
            </a:r>
            <a:r>
              <a:rPr lang="ru-RU" altLang="ru-RU" sz="2000" b="0" dirty="0" smtClean="0"/>
              <a:t>всё ещё - спустя почти 100 лет после открытия – </a:t>
            </a:r>
            <a:r>
              <a:rPr lang="ru-RU" altLang="ru-RU" sz="2000" dirty="0" smtClean="0"/>
              <a:t>остаётся тайной</a:t>
            </a:r>
            <a:r>
              <a:rPr lang="ru-RU" altLang="ru-RU" sz="2000" i="1" dirty="0" smtClean="0"/>
              <a:t>.</a:t>
            </a:r>
            <a:endParaRPr lang="en-US" altLang="ru-RU" sz="2000" b="0" dirty="0" smtClean="0"/>
          </a:p>
          <a:p>
            <a:pPr algn="just"/>
            <a:r>
              <a:rPr lang="ru-RU" altLang="ru-RU" sz="2000" b="0" dirty="0" smtClean="0"/>
              <a:t>Спин, как и момент импульса, представляется</a:t>
            </a:r>
            <a:r>
              <a:rPr lang="en-US" altLang="ru-RU" sz="2000" b="0" dirty="0" smtClean="0"/>
              <a:t> </a:t>
            </a:r>
            <a:r>
              <a:rPr lang="ru-RU" altLang="ru-RU" sz="2000" b="0" dirty="0" smtClean="0"/>
              <a:t>аксиальным </a:t>
            </a:r>
            <a:r>
              <a:rPr lang="ru-RU" altLang="ru-RU" sz="2000" i="1" dirty="0" smtClean="0">
                <a:solidFill>
                  <a:srgbClr val="00B050"/>
                </a:solidFill>
              </a:rPr>
              <a:t>вектором</a:t>
            </a:r>
            <a:r>
              <a:rPr lang="ru-RU" altLang="ru-RU" sz="2000" dirty="0" smtClean="0"/>
              <a:t>.</a:t>
            </a:r>
            <a:r>
              <a:rPr lang="ru-RU" altLang="ru-RU" sz="2000" b="0" dirty="0" smtClean="0"/>
              <a:t> Спиновое квантовое состояние частицы полностью определяется </a:t>
            </a:r>
            <a:r>
              <a:rPr lang="ru-RU" altLang="ru-RU" sz="2000" i="1" dirty="0" smtClean="0">
                <a:solidFill>
                  <a:srgbClr val="00B050"/>
                </a:solidFill>
              </a:rPr>
              <a:t>проекцией спина на некоторую ось квантования </a:t>
            </a:r>
            <a:r>
              <a:rPr lang="ru-RU" altLang="ru-RU" sz="2000" b="0" dirty="0" smtClean="0"/>
              <a:t>(часто направление этой оси в пространстве выбирается вдоль внешнего магнитного поля).  Общее число проекций спина </a:t>
            </a:r>
            <a:r>
              <a:rPr lang="ru-RU" altLang="ru-RU" sz="2000" b="0" i="1" dirty="0" smtClean="0"/>
              <a:t> </a:t>
            </a:r>
            <a:r>
              <a:rPr lang="ru-RU" altLang="ru-RU" sz="2000" b="0" dirty="0" smtClean="0"/>
              <a:t>равно </a:t>
            </a:r>
            <a:r>
              <a:rPr lang="ru-RU" altLang="ru-RU" sz="2000" b="0" i="1" dirty="0" smtClean="0"/>
              <a:t>2</a:t>
            </a:r>
            <a:r>
              <a:rPr lang="ru-RU" altLang="ru-RU" sz="2000" i="1" dirty="0" smtClean="0">
                <a:solidFill>
                  <a:srgbClr val="FF0000"/>
                </a:solidFill>
              </a:rPr>
              <a:t>s</a:t>
            </a:r>
            <a:r>
              <a:rPr lang="ru-RU" altLang="ru-RU" sz="2000" b="0" i="1" dirty="0" smtClean="0"/>
              <a:t>+1</a:t>
            </a:r>
            <a:r>
              <a:rPr lang="ru-RU" altLang="ru-RU" sz="2000" b="0" dirty="0" smtClean="0">
                <a:solidFill>
                  <a:srgbClr val="0070C0"/>
                </a:solidFill>
              </a:rPr>
              <a:t>.</a:t>
            </a:r>
            <a:r>
              <a:rPr lang="ru-RU" altLang="ru-RU" sz="2000" b="0" dirty="0" smtClean="0"/>
              <a:t>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87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Физическая программа этапа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FFFCC"/>
              </a:buClr>
            </a:pPr>
            <a:r>
              <a:rPr lang="ru-RU" sz="2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Этап </a:t>
            </a:r>
            <a:r>
              <a:rPr lang="en-US" sz="2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ru-RU" sz="2200" dirty="0" smtClean="0">
                <a:solidFill>
                  <a:srgbClr val="FFFFFF"/>
                </a:solidFill>
              </a:rPr>
              <a:t> по исследованию </a:t>
            </a:r>
            <a:r>
              <a:rPr lang="ru-RU" sz="2200" dirty="0" err="1" smtClean="0">
                <a:solidFill>
                  <a:srgbClr val="FFFFFF"/>
                </a:solidFill>
              </a:rPr>
              <a:t>чармония</a:t>
            </a:r>
            <a:r>
              <a:rPr lang="ru-RU" sz="2200" dirty="0" smtClean="0">
                <a:solidFill>
                  <a:srgbClr val="FFFFFF"/>
                </a:solidFill>
              </a:rPr>
              <a:t> с (не)поляризованными  пучками и неполяризованной мишенью:</a:t>
            </a:r>
            <a:endParaRPr lang="en-US" sz="2200" dirty="0">
              <a:solidFill>
                <a:srgbClr val="FFFFFF"/>
              </a:solidFill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 err="1" smtClean="0">
                <a:solidFill>
                  <a:srgbClr val="FFFFFF"/>
                </a:solidFill>
                <a:ea typeface="+mn-ea"/>
                <a:cs typeface="+mn-cs"/>
              </a:rPr>
              <a:t>Односпиновая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 асимметрия </a:t>
            </a:r>
            <a:r>
              <a:rPr lang="ru-RU" sz="19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N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инклюзивного рождения </a:t>
            </a:r>
            <a:r>
              <a:rPr lang="en-US" sz="1900" i="1" spc="30" dirty="0" smtClean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и </a:t>
            </a:r>
            <a:r>
              <a:rPr lang="ru-RU" sz="1900" i="1" spc="30" dirty="0" smtClean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на пучке поляризованных протонов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Ожидаемая статистика за 40 дней набора данных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:</a:t>
            </a:r>
            <a:r>
              <a:rPr lang="en-US" sz="1700" i="1" spc="30" baseline="-25000" dirty="0" smtClean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.</a:t>
            </a:r>
            <a:endParaRPr lang="en-US" sz="1700" i="1" spc="30" baseline="-25000" dirty="0">
              <a:solidFill>
                <a:srgbClr val="FFFFFF"/>
              </a:solidFill>
              <a:ea typeface="+mn-ea"/>
              <a:cs typeface="+mn-cs"/>
              <a:sym typeface="Symbol" pitchFamily="18" charset="2"/>
            </a:endParaRPr>
          </a:p>
          <a:p>
            <a:pPr lvl="2" algn="just">
              <a:lnSpc>
                <a:spcPct val="80000"/>
              </a:lnSpc>
              <a:buClr>
                <a:srgbClr val="666699"/>
              </a:buClr>
            </a:pPr>
            <a:r>
              <a:rPr lang="ru-RU" sz="1700" spc="30" dirty="0" smtClean="0">
                <a:solidFill>
                  <a:srgbClr val="FFFFFF"/>
                </a:solidFill>
                <a:ea typeface="+mn-ea"/>
                <a:cs typeface="+mn-cs"/>
              </a:rPr>
              <a:t>Пучок поляризованных </a:t>
            </a:r>
            <a:r>
              <a:rPr lang="en-US" sz="1700" spc="30" dirty="0" smtClean="0">
                <a:solidFill>
                  <a:srgbClr val="FFFFFF"/>
                </a:solidFill>
                <a:ea typeface="+mn-ea"/>
                <a:cs typeface="+mn-cs"/>
              </a:rPr>
              <a:t>p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(40 </a:t>
            </a:r>
            <a:r>
              <a:rPr lang="en-US" sz="1700" spc="30" dirty="0" smtClean="0">
                <a:solidFill>
                  <a:srgbClr val="FFFFFF"/>
                </a:solidFill>
                <a:ea typeface="+mn-ea"/>
                <a:cs typeface="+mn-cs"/>
              </a:rPr>
              <a:t>GeV</a:t>
            </a:r>
            <a:r>
              <a:rPr lang="ru-RU" sz="1700" spc="30" dirty="0" smtClean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17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700" spc="30" dirty="0" smtClean="0">
                <a:solidFill>
                  <a:srgbClr val="FFFFFF"/>
                </a:solidFill>
                <a:ea typeface="+mn-ea"/>
                <a:cs typeface="+mn-cs"/>
              </a:rPr>
              <a:t>5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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10</a:t>
            </a:r>
            <a:r>
              <a:rPr lang="en-US" sz="1700" spc="30" baseline="3000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р/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cycle): 2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0000 </a:t>
            </a:r>
            <a:r>
              <a:rPr lang="en-US" sz="17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700" spc="30" dirty="0" smtClean="0">
                <a:solidFill>
                  <a:srgbClr val="FFFFFF"/>
                </a:solidFill>
                <a:ea typeface="+mn-ea"/>
                <a:cs typeface="+mn-cs"/>
              </a:rPr>
              <a:t>и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25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00 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700" spc="30" dirty="0" smtClean="0">
                <a:solidFill>
                  <a:srgbClr val="FFFFFF"/>
                </a:solidFill>
                <a:ea typeface="+mn-ea"/>
                <a:cs typeface="+mn-cs"/>
              </a:rPr>
              <a:t>состояний</a:t>
            </a:r>
            <a:r>
              <a:rPr lang="en-US" sz="1700" spc="30" dirty="0" smtClean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endParaRPr lang="en-US" sz="17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Статистическая точность измерения асимметрии </a:t>
            </a:r>
            <a:r>
              <a:rPr lang="en-US" sz="1900" i="1" spc="30" dirty="0" smtClean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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- 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%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Измерение </a:t>
            </a:r>
            <a:r>
              <a:rPr lang="en-US" sz="1900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c</a:t>
            </a:r>
            <a:r>
              <a:rPr lang="ru-RU" sz="1900" spc="3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оотношения</a:t>
            </a:r>
            <a:r>
              <a:rPr lang="ru-RU" sz="1900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сечений рождения </a:t>
            </a:r>
            <a:r>
              <a:rPr lang="ru-RU" sz="19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для определения механизма рождения </a:t>
            </a:r>
            <a:r>
              <a:rPr lang="ru-RU" sz="1900" spc="30" dirty="0" err="1" smtClean="0">
                <a:solidFill>
                  <a:srgbClr val="FFFFFF"/>
                </a:solidFill>
                <a:ea typeface="+mn-ea"/>
                <a:cs typeface="+mn-cs"/>
              </a:rPr>
              <a:t>чармноия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 на пучках протонов и пионов.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Этап </a:t>
            </a:r>
            <a:r>
              <a:rPr lang="en-US" sz="2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ru-RU" sz="2200" dirty="0" smtClean="0">
                <a:solidFill>
                  <a:srgbClr val="FFFFFF"/>
                </a:solidFill>
              </a:rPr>
              <a:t>с поляризованными пучками и мишенью</a:t>
            </a:r>
            <a:r>
              <a:rPr lang="en-US" sz="2200" dirty="0" smtClean="0">
                <a:solidFill>
                  <a:srgbClr val="FFFFFF"/>
                </a:solidFill>
              </a:rPr>
              <a:t>: </a:t>
            </a:r>
            <a:endParaRPr lang="en-US" sz="2200" dirty="0">
              <a:solidFill>
                <a:srgbClr val="FFFFFF"/>
              </a:solidFill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Измерение </a:t>
            </a:r>
            <a:r>
              <a:rPr lang="ru-RU" sz="1900" spc="30" dirty="0" err="1" smtClean="0">
                <a:solidFill>
                  <a:srgbClr val="FFFFFF"/>
                </a:solidFill>
                <a:ea typeface="+mn-ea"/>
                <a:cs typeface="+mn-cs"/>
              </a:rPr>
              <a:t>двухспиновой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 асимметрии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LL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для изучения </a:t>
            </a:r>
            <a:r>
              <a:rPr lang="ru-RU" sz="19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</a:t>
            </a:r>
            <a:r>
              <a:rPr lang="en-US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G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en-US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G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(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x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)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Измерение</a:t>
            </a:r>
            <a:r>
              <a:rPr lang="ru-RU" sz="1900" i="1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NN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образования пар </a:t>
            </a:r>
            <a:r>
              <a:rPr lang="en-US" sz="1900" spc="30" dirty="0" err="1" smtClean="0">
                <a:solidFill>
                  <a:srgbClr val="FFFFFF"/>
                </a:solidFill>
                <a:ea typeface="+mn-ea"/>
                <a:cs typeface="+mn-cs"/>
              </a:rPr>
              <a:t>Drell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-Yan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для изучения </a:t>
            </a:r>
            <a:r>
              <a:rPr lang="ru-RU" sz="1900" spc="30" dirty="0" err="1" smtClean="0">
                <a:solidFill>
                  <a:srgbClr val="FFFFFF"/>
                </a:solidFill>
                <a:ea typeface="+mn-ea"/>
                <a:cs typeface="+mn-cs"/>
              </a:rPr>
              <a:t>трансверсити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h</a:t>
            </a:r>
            <a:r>
              <a:rPr lang="ru-RU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(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x</a:t>
            </a:r>
            <a:r>
              <a:rPr lang="ru-RU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)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.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Одновременно исследование </a:t>
            </a:r>
            <a:r>
              <a:rPr lang="ru-RU" sz="1900" i="1" spc="30" dirty="0" smtClean="0">
                <a:solidFill>
                  <a:srgbClr val="FFFFFF"/>
                </a:solidFill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</a:rPr>
              <a:t>NN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и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A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</a:rPr>
              <a:t>N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рождения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.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spc="30" dirty="0" smtClean="0">
                <a:solidFill>
                  <a:srgbClr val="FFFFFF"/>
                </a:solidFill>
                <a:ea typeface="+mn-ea"/>
                <a:cs typeface="+mn-cs"/>
              </a:rPr>
              <a:t> 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 err="1" smtClean="0">
                <a:solidFill>
                  <a:srgbClr val="FFFFFF"/>
                </a:solidFill>
                <a:ea typeface="+mn-ea"/>
                <a:cs typeface="+mn-cs"/>
              </a:rPr>
              <a:t>Двухспиновые</a:t>
            </a:r>
            <a:r>
              <a:rPr lang="ru-RU" sz="1900" spc="30" dirty="0" smtClean="0">
                <a:solidFill>
                  <a:srgbClr val="FFFFFF"/>
                </a:solidFill>
                <a:ea typeface="+mn-ea"/>
                <a:cs typeface="+mn-cs"/>
              </a:rPr>
              <a:t> эффекты в различных реакциях</a:t>
            </a:r>
            <a:endParaRPr lang="ru-RU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0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31</a:t>
            </a:fld>
            <a:endParaRPr lang="ru-RU" altLang="ru-RU"/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95F5AE"/>
              </a:solidFill>
              <a:effectLst/>
              <a:uLnTx/>
              <a:uFillTx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95F5AE"/>
                </a:solidFill>
              </a:rPr>
              <a:t>Моделирование рождения </a:t>
            </a:r>
            <a:r>
              <a:rPr lang="ru-RU" sz="3200" dirty="0" err="1" smtClean="0">
                <a:solidFill>
                  <a:srgbClr val="95F5AE"/>
                </a:solidFill>
              </a:rPr>
              <a:t>чармония</a:t>
            </a:r>
            <a:endParaRPr lang="ru-RU" sz="3200" dirty="0">
              <a:solidFill>
                <a:srgbClr val="95F5AE"/>
              </a:solidFill>
            </a:endParaRPr>
          </a:p>
        </p:txBody>
      </p:sp>
      <p:pic>
        <p:nvPicPr>
          <p:cNvPr id="12" name="Picture 4" descr="mas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2"/>
            <a:ext cx="4176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as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41767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mas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41767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as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1767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187450" y="1052513"/>
            <a:ext cx="30956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Without 1C fit.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%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= 12%/√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508625" y="1125538"/>
            <a:ext cx="30956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Without 1C fit.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116013" y="3716338"/>
            <a:ext cx="31686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 1C fit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 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508625" y="3716338"/>
            <a:ext cx="32400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J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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momentum from PHYHIA</a:t>
            </a:r>
            <a:r>
              <a:rPr lang="en-US" b="1" dirty="0">
                <a:solidFill>
                  <a:srgbClr val="65616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.</a:t>
            </a: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=0,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 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116013" y="3319463"/>
            <a:ext cx="71283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Arial Narrow"/>
              </a:rPr>
              <a:t>EMC with resolution close to 2.5%/</a:t>
            </a:r>
            <a:r>
              <a:rPr lang="en-US" sz="2800" b="1" dirty="0">
                <a:solidFill>
                  <a:srgbClr val="C00000"/>
                </a:solidFill>
                <a:latin typeface="Arial Narrow"/>
                <a:cs typeface="Arial" charset="0"/>
              </a:rPr>
              <a:t>√E is required</a:t>
            </a:r>
          </a:p>
        </p:txBody>
      </p:sp>
    </p:spTree>
    <p:extLst>
      <p:ext uri="{BB962C8B-B14F-4D97-AF65-F5344CB8AC3E}">
        <p14:creationId xmlns:p14="http://schemas.microsoft.com/office/powerpoint/2010/main" val="7729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39825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Готовность Основных узлов экспериментальной установки</a:t>
            </a: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- 1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34173"/>
          </a:xfrm>
        </p:spPr>
        <p:txBody>
          <a:bodyPr/>
          <a:lstStyle/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Поляризованная мишень ОИЯИ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– 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настройка магнита поляризованной мишени для улучшения однородности магнитного поля</a:t>
            </a:r>
            <a:endParaRPr kumimoji="0" lang="ru-RU" sz="2200" b="0" i="0" u="none" strike="noStrike" kern="1200" cap="none" spc="30" normalizeH="0" baseline="0" noProof="0" dirty="0" smtClean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+mn-cs"/>
            </a:endParaRPr>
          </a:p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Охранная система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– готова к 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работе</a:t>
            </a:r>
          </a:p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Идентификация частиц</a:t>
            </a:r>
            <a:endParaRPr kumimoji="0" lang="en-US" sz="2200" b="0" i="0" u="none" strike="noStrike" kern="1200" cap="none" spc="30" normalizeH="0" baseline="0" noProof="0" dirty="0" smtClean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+mn-cs"/>
            </a:endParaRPr>
          </a:p>
          <a:p>
            <a:pPr marL="4572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900" kern="1200" spc="30" dirty="0" err="1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Черенковские</a:t>
            </a:r>
            <a:r>
              <a:rPr lang="ru-RU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 счетчики готовы к работе.</a:t>
            </a:r>
            <a:endParaRPr lang="en-US" sz="1900" kern="1200" spc="30" dirty="0">
              <a:solidFill>
                <a:srgbClr val="92D050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marL="4572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900" kern="1200" spc="30" dirty="0" err="1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Годоскопы</a:t>
            </a:r>
            <a:r>
              <a:rPr lang="ru-RU" sz="1900" kern="1200" spc="3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 множественности </a:t>
            </a:r>
            <a:r>
              <a:rPr lang="ru-RU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(и </a:t>
            </a:r>
            <a:r>
              <a:rPr lang="en-US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TOF) </a:t>
            </a:r>
            <a:r>
              <a:rPr lang="ru-RU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– идут методические работы, возможно использование плоскости, подготовленной для эксперимента </a:t>
            </a:r>
            <a:r>
              <a:rPr lang="ru-RU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ЭПИКУР</a:t>
            </a:r>
            <a:r>
              <a:rPr lang="ru-RU" sz="1900" kern="1200" spc="3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.</a:t>
            </a:r>
            <a:endParaRPr lang="en-US" sz="1900" kern="1200" spc="30" dirty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4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Пучковые детекторы</a:t>
            </a:r>
            <a:r>
              <a:rPr lang="en-US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: </a:t>
            </a:r>
            <a:endParaRPr lang="ru-RU" sz="2400" kern="1200" spc="30" dirty="0" smtClean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marL="6858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Три сцинтилляционных детектора, волоконный </a:t>
            </a:r>
            <a:r>
              <a:rPr lang="ru-RU" sz="2000" kern="1200" spc="30" dirty="0" err="1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годоскоп</a:t>
            </a:r>
            <a:r>
              <a:rPr lang="ru-RU" sz="20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 – запуск в марте 2017 г., возможно использование камер ИТЭФ-ПИЯФ (подготовленных для ЭПИКУР).</a:t>
            </a:r>
            <a:endParaRPr lang="ru-RU" sz="2000" kern="1200" spc="30" dirty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endParaRPr kumimoji="0" lang="en-US" sz="2200" b="0" i="0" u="none" strike="noStrike" kern="1200" cap="none" spc="30" normalizeH="0" baseline="0" noProof="0" dirty="0" smtClean="0">
              <a:ln>
                <a:noFill/>
              </a:ln>
              <a:solidFill>
                <a:srgbClr val="FF5D5D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98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Готовность Основных узлов экспериментальной установки</a:t>
            </a: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- 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400" b="0" i="0" u="none" strike="noStrike" kern="1200" cap="none" spc="3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Калориметрия</a:t>
            </a:r>
            <a:r>
              <a:rPr lang="en-US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:</a:t>
            </a:r>
            <a:endParaRPr lang="en-US" sz="2400" kern="1200" spc="30" dirty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marL="6858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Калориметр из </a:t>
            </a:r>
            <a:r>
              <a:rPr lang="ru-RU" sz="20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свинцового </a:t>
            </a:r>
            <a:r>
              <a:rPr lang="ru-RU" sz="20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стекла на 800 каналов</a:t>
            </a:r>
            <a:r>
              <a:rPr lang="ru-RU" sz="20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 </a:t>
            </a:r>
            <a:endParaRPr lang="ru-RU" sz="2000" kern="1200" spc="30" dirty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  <a:cs typeface="+mn-cs"/>
            </a:endParaRPr>
          </a:p>
          <a:p>
            <a:pPr marL="6858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Подготовлено решение для калориметра типа «шашлык» (необходим на втором этапе).</a:t>
            </a:r>
            <a:endParaRPr kumimoji="0" lang="en-US" sz="2000" b="0" i="0" u="none" strike="noStrike" kern="1200" cap="none" spc="3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+mn-cs"/>
            </a:endParaRPr>
          </a:p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Трековая система</a:t>
            </a:r>
            <a:r>
              <a:rPr kumimoji="0" lang="en-US" sz="2200" b="0" i="0" u="none" strike="noStrike" kern="1200" cap="none" spc="3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</a:rPr>
              <a:t> </a:t>
            </a:r>
            <a:r>
              <a:rPr lang="ru-RU" sz="2200" kern="1200" spc="30" noProof="0" dirty="0" smtClean="0">
                <a:effectLst/>
                <a:latin typeface="Tahoma" pitchFamily="34" charset="0"/>
                <a:ea typeface="Tahoma" pitchFamily="34" charset="0"/>
              </a:rPr>
              <a:t>- </a:t>
            </a:r>
            <a:r>
              <a:rPr lang="ru-RU" sz="2400" kern="1200" spc="30" noProof="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р</a:t>
            </a:r>
            <a:r>
              <a:rPr lang="ru-RU" sz="2400" kern="1200" spc="30" dirty="0" err="1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азрешение</a:t>
            </a:r>
            <a:r>
              <a:rPr lang="ru-RU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 в полной конфигурации </a:t>
            </a:r>
            <a:r>
              <a:rPr lang="el-GR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Δ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P/P=0.4% at 10 </a:t>
            </a:r>
            <a:r>
              <a:rPr lang="en-US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GeV/c</a:t>
            </a:r>
            <a:r>
              <a:rPr lang="ru-RU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 (необходимо при исследовании </a:t>
            </a:r>
            <a:r>
              <a:rPr lang="ru-RU" sz="2400" kern="1200" spc="30" dirty="0" err="1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чармония</a:t>
            </a:r>
            <a:r>
              <a:rPr lang="ru-RU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)</a:t>
            </a:r>
            <a:r>
              <a:rPr lang="en-US" sz="24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</a:rPr>
              <a:t>:</a:t>
            </a:r>
            <a:endParaRPr lang="en-US" sz="2400" kern="1200" spc="30" dirty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marL="4572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19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Спектрометрический </a:t>
            </a:r>
            <a:r>
              <a:rPr lang="ru-RU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магнит </a:t>
            </a:r>
            <a:r>
              <a:rPr kumimoji="0" lang="en-US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(</a:t>
            </a:r>
            <a:r>
              <a:rPr lang="ru-RU" sz="22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Интеграл поля </a:t>
            </a:r>
            <a:r>
              <a:rPr kumimoji="0" lang="en-US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1.5 T</a:t>
            </a: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м</a:t>
            </a:r>
            <a:r>
              <a:rPr lang="ru-RU" sz="22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,</a:t>
            </a:r>
            <a:r>
              <a:rPr kumimoji="0" lang="en-US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 </a:t>
            </a: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апертура </a:t>
            </a:r>
            <a:r>
              <a:rPr kumimoji="0" lang="en-US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250x500 </a:t>
            </a:r>
            <a:r>
              <a:rPr kumimoji="0" lang="ru-RU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мрад)</a:t>
            </a:r>
            <a:r>
              <a:rPr kumimoji="0" lang="en-US" sz="22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+mn-cs"/>
              </a:rPr>
              <a:t> </a:t>
            </a:r>
            <a:r>
              <a:rPr lang="ru-RU" sz="19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готов</a:t>
            </a:r>
            <a:r>
              <a:rPr lang="en-US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,</a:t>
            </a:r>
            <a:r>
              <a:rPr lang="ru-RU" sz="1900" kern="1200" spc="30" dirty="0" smtClean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 </a:t>
            </a:r>
            <a:r>
              <a:rPr lang="en-US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2 GEM stations</a:t>
            </a:r>
            <a:r>
              <a:rPr lang="ru-RU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 – готовы без электроники</a:t>
            </a:r>
            <a:r>
              <a:rPr lang="ru-RU" sz="1900" kern="1200" spc="30" dirty="0">
                <a:solidFill>
                  <a:srgbClr val="FFFFFF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, </a:t>
            </a:r>
            <a:r>
              <a:rPr lang="ru-RU" sz="1900" kern="1200" spc="30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+mn-cs"/>
              </a:rPr>
              <a:t>работа над созданием накамерной электроники ведется в МИФИ</a:t>
            </a:r>
            <a:endParaRPr lang="en-US" sz="1900" kern="1200" spc="30" dirty="0"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+mn-cs"/>
            </a:endParaRPr>
          </a:p>
          <a:p>
            <a:pPr marL="0" lvl="0" indent="0" fontAlgn="auto">
              <a:spcAft>
                <a:spcPts val="600"/>
              </a:spcAft>
              <a:buClr>
                <a:srgbClr val="DC9E1F"/>
              </a:buClr>
              <a:buSzTx/>
              <a:buNone/>
            </a:pPr>
            <a:endParaRPr lang="en-US" sz="2400" kern="1200" spc="30" dirty="0">
              <a:solidFill>
                <a:srgbClr val="FFFFFF"/>
              </a:solidFill>
              <a:effectLst/>
              <a:latin typeface="Tahoma" pitchFamily="34" charset="0"/>
              <a:ea typeface="Tahoma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33</a:t>
            </a:fld>
            <a:endParaRPr lang="ru-RU" altLang="ru-RU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64896" cy="437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7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Система дрейфовых камер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67544" y="908720"/>
            <a:ext cx="8291264" cy="1584176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</a:rPr>
              <a:t>4</a:t>
            </a:r>
            <a:r>
              <a:rPr lang="ru-RU" sz="19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</a:rPr>
              <a:t> станции </a:t>
            </a:r>
            <a:r>
              <a:rPr lang="ru-RU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</a:rPr>
              <a:t>дрейфовых трубок</a:t>
            </a:r>
            <a:r>
              <a:rPr lang="en-US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</a:rPr>
              <a:t> </a:t>
            </a:r>
            <a:r>
              <a:rPr lang="ru-RU" sz="1900" kern="1200" spc="30" dirty="0" smtClean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</a:rPr>
              <a:t>диаметром 3 см. изготовлены, 3 из них запущены, одна – запуск в ноябре 2016 </a:t>
            </a:r>
            <a:r>
              <a:rPr lang="ru-RU" sz="1900" kern="1200" spc="30" dirty="0">
                <a:solidFill>
                  <a:srgbClr val="00B050"/>
                </a:solidFill>
                <a:effectLst/>
                <a:latin typeface="Tahoma" pitchFamily="34" charset="0"/>
                <a:ea typeface="Tahoma" pitchFamily="34" charset="0"/>
              </a:rPr>
              <a:t>г. </a:t>
            </a:r>
            <a:endParaRPr lang="ru-RU" sz="1900" kern="1200" spc="30" dirty="0" smtClean="0">
              <a:solidFill>
                <a:srgbClr val="00B050"/>
              </a:solidFill>
              <a:effectLst/>
              <a:latin typeface="Tahoma" pitchFamily="34" charset="0"/>
              <a:ea typeface="Tahoma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900" kern="1200" spc="30" dirty="0" smtClean="0"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</a:rPr>
              <a:t>Одна станция трубок диаметром 1.5 см – готовится прототип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900" kern="1200" spc="30" dirty="0" smtClean="0">
                <a:solidFill>
                  <a:srgbClr val="FFFF00"/>
                </a:solidFill>
                <a:effectLst/>
                <a:latin typeface="Tahoma" pitchFamily="34" charset="0"/>
                <a:ea typeface="Tahoma" pitchFamily="34" charset="0"/>
              </a:rPr>
              <a:t>Обсуждается использование камер ИТЭФ-ПИЯФ, подготовленных для ЭПИКУР.</a:t>
            </a:r>
            <a:endParaRPr lang="ru-RU" kern="1200" dirty="0">
              <a:solidFill>
                <a:srgbClr val="FFFF00"/>
              </a:solidFill>
              <a:effectLst/>
              <a:latin typeface="Arial Narrow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34</a:t>
            </a:fld>
            <a:endParaRPr lang="ru-RU" altLang="ru-RU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5" y="2492897"/>
            <a:ext cx="428311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104456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4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Пример профиля</a:t>
            </a:r>
            <a:r>
              <a:rPr kumimoji="0" lang="ru-RU" sz="3000" b="1" i="0" u="none" strike="noStrike" kern="1200" cap="all" spc="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с камер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35</a:t>
            </a:fld>
            <a:endParaRPr lang="ru-RU" alt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93004"/>
            <a:ext cx="304511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6" y="1124744"/>
            <a:ext cx="454546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42896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4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sz="3000" b="1" kern="1200" cap="all" spc="50" dirty="0" smtClean="0">
                <a:solidFill>
                  <a:srgbClr val="FFFFFF"/>
                </a:solidFill>
                <a:effectLst/>
                <a:latin typeface="Arial Narrow"/>
              </a:rPr>
              <a:t>Система сбора данных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36</a:t>
            </a:fld>
            <a:endParaRPr lang="ru-RU" alt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125633" cy="308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9504" y="4077072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Ожидаемые значения 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 Narrow"/>
              </a:rPr>
              <a:t>– 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до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 50 </a:t>
            </a:r>
            <a:r>
              <a:rPr lang="en-US" sz="2400" b="1" dirty="0" err="1" smtClean="0">
                <a:solidFill>
                  <a:srgbClr val="FFFF00"/>
                </a:solidFill>
                <a:latin typeface="Arial Narrow"/>
              </a:rPr>
              <a:t>kEv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/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цикл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 (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фактор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 Narrow"/>
              </a:rPr>
              <a:t>2.5 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–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цикл длиной 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2 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сек.,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фактор 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2 –</a:t>
            </a:r>
            <a:r>
              <a:rPr lang="ru-RU" sz="2400" b="1" dirty="0" smtClean="0">
                <a:solidFill>
                  <a:srgbClr val="FFFF00"/>
                </a:solidFill>
                <a:latin typeface="Arial Narrow"/>
              </a:rPr>
              <a:t> улучшение работы АЦП</a:t>
            </a:r>
            <a:r>
              <a:rPr lang="en-US" sz="2400" b="1" dirty="0" smtClean="0">
                <a:solidFill>
                  <a:srgbClr val="FFFF00"/>
                </a:solidFill>
                <a:latin typeface="Arial Narrow"/>
              </a:rPr>
              <a:t>)</a:t>
            </a:r>
            <a:endParaRPr lang="ru-RU" sz="2400" b="1" dirty="0">
              <a:solidFill>
                <a:srgbClr val="FFFF00"/>
              </a:solidFill>
              <a:latin typeface="Arial Narrow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Новая система сбора данных с параллельным считыванием </a:t>
            </a:r>
            <a:r>
              <a:rPr lang="ru-RU" sz="2400" b="1" dirty="0" err="1" smtClean="0"/>
              <a:t>крейтов</a:t>
            </a:r>
            <a:r>
              <a:rPr lang="ru-RU" sz="2400" b="1" dirty="0" smtClean="0"/>
              <a:t>:</a:t>
            </a:r>
            <a:endParaRPr lang="en-US" sz="2400" b="1" dirty="0" smtClean="0"/>
          </a:p>
          <a:p>
            <a:r>
              <a:rPr lang="ru-RU" sz="2400" b="1" dirty="0" err="1"/>
              <a:t>к</a:t>
            </a:r>
            <a:r>
              <a:rPr lang="ru-RU" sz="2400" b="1" dirty="0" err="1" smtClean="0"/>
              <a:t>рейт</a:t>
            </a:r>
            <a:r>
              <a:rPr lang="ru-RU" sz="2400" b="1" dirty="0" smtClean="0"/>
              <a:t> </a:t>
            </a:r>
            <a:r>
              <a:rPr lang="ru-RU" sz="2400" b="1" dirty="0" smtClean="0"/>
              <a:t>с новыми АЦП (на рисунке) </a:t>
            </a:r>
            <a:r>
              <a:rPr lang="en-US" sz="2400" b="1" dirty="0" smtClean="0"/>
              <a:t> – 6-20 </a:t>
            </a:r>
            <a:r>
              <a:rPr lang="ru-RU" sz="2400" b="1" dirty="0" err="1" smtClean="0"/>
              <a:t>мсек</a:t>
            </a:r>
            <a:r>
              <a:rPr lang="en-US" sz="2400" b="1" dirty="0" smtClean="0"/>
              <a:t>/</a:t>
            </a:r>
            <a:r>
              <a:rPr lang="ru-RU" sz="2400" b="1" dirty="0" smtClean="0"/>
              <a:t>событие</a:t>
            </a:r>
            <a:endParaRPr lang="en-US" sz="2400" b="1" dirty="0" smtClean="0"/>
          </a:p>
          <a:p>
            <a:r>
              <a:rPr lang="ru-RU" sz="2400" b="1" dirty="0" smtClean="0"/>
              <a:t>2 </a:t>
            </a:r>
            <a:r>
              <a:rPr lang="ru-RU" sz="2400" b="1" dirty="0" err="1" smtClean="0"/>
              <a:t>крейта</a:t>
            </a:r>
            <a:r>
              <a:rPr lang="ru-RU" sz="2400" b="1" dirty="0" smtClean="0"/>
              <a:t> с новыми ВЦП </a:t>
            </a:r>
            <a:r>
              <a:rPr lang="en-US" sz="2400" b="1" dirty="0" smtClean="0"/>
              <a:t> </a:t>
            </a:r>
            <a:r>
              <a:rPr lang="ru-RU" sz="2400" b="1" dirty="0" smtClean="0"/>
              <a:t>(30-50 </a:t>
            </a:r>
            <a:r>
              <a:rPr lang="ru-RU" sz="2400" b="1" dirty="0" err="1"/>
              <a:t>м</a:t>
            </a:r>
            <a:r>
              <a:rPr lang="ru-RU" sz="2400" b="1" dirty="0" err="1" smtClean="0"/>
              <a:t>сек</a:t>
            </a:r>
            <a:r>
              <a:rPr lang="en-US" sz="2400" b="1" dirty="0" smtClean="0"/>
              <a:t>/</a:t>
            </a:r>
            <a:r>
              <a:rPr lang="ru-RU" sz="2400" b="1" dirty="0" smtClean="0"/>
              <a:t>событие)</a:t>
            </a:r>
            <a:endParaRPr lang="en-US" sz="2400" b="1" dirty="0" smtClean="0"/>
          </a:p>
          <a:p>
            <a:r>
              <a:rPr lang="ru-RU" sz="2400" b="1" dirty="0"/>
              <a:t>н</a:t>
            </a:r>
            <a:r>
              <a:rPr lang="ru-RU" sz="2400" b="1" dirty="0" smtClean="0"/>
              <a:t>овые </a:t>
            </a:r>
            <a:r>
              <a:rPr lang="ru-RU" sz="2400" b="1" dirty="0" smtClean="0"/>
              <a:t>регистры для пучковых </a:t>
            </a:r>
            <a:r>
              <a:rPr lang="ru-RU" sz="2400" b="1" dirty="0" err="1" smtClean="0"/>
              <a:t>годоскопов</a:t>
            </a:r>
            <a:r>
              <a:rPr lang="ru-RU" sz="2400" b="1" dirty="0" smtClean="0"/>
              <a:t> и </a:t>
            </a:r>
            <a:r>
              <a:rPr lang="ru-RU" sz="2400" b="1" dirty="0" err="1" smtClean="0"/>
              <a:t>пересчетки</a:t>
            </a:r>
            <a:r>
              <a:rPr lang="ru-RU" sz="2400" b="1" dirty="0" smtClean="0"/>
              <a:t> </a:t>
            </a:r>
            <a:r>
              <a:rPr lang="en-US" sz="2400" b="1" dirty="0" smtClean="0"/>
              <a:t> </a:t>
            </a:r>
          </a:p>
          <a:p>
            <a:r>
              <a:rPr lang="ru-RU" sz="2400" b="1" dirty="0" smtClean="0"/>
              <a:t>Достигнуто на сегодня </a:t>
            </a:r>
            <a:r>
              <a:rPr lang="en-US" sz="2400" b="1" dirty="0" smtClean="0"/>
              <a:t> 10000 </a:t>
            </a:r>
            <a:r>
              <a:rPr lang="ru-RU" sz="2400" b="1" dirty="0" smtClean="0"/>
              <a:t>событий</a:t>
            </a:r>
            <a:r>
              <a:rPr lang="en-US" sz="2400" b="1" dirty="0" smtClean="0"/>
              <a:t>/0.8 </a:t>
            </a:r>
            <a:r>
              <a:rPr lang="ru-RU" sz="2400" b="1" dirty="0" smtClean="0"/>
              <a:t>сек</a:t>
            </a:r>
            <a:endParaRPr lang="en-US" sz="2400" b="1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2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Текущие планы работ 2016-2017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2400" b="1" kern="1200" spc="30" dirty="0">
                <a:solidFill>
                  <a:srgbClr val="FFFFFF"/>
                </a:solidFill>
                <a:effectLst/>
                <a:latin typeface="Arial Narrow"/>
              </a:rPr>
              <a:t>2016 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осень </a:t>
            </a: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– 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настройка дрейфовой станции  номер 5, настройка магнита поляризованной мишени, пробный набор с «пионами»</a:t>
            </a: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(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без </a:t>
            </a:r>
            <a:r>
              <a:rPr lang="ru-RU" sz="2400" b="1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черенковских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счетчиков):</a:t>
            </a: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измерение </a:t>
            </a:r>
            <a:r>
              <a:rPr lang="ru-RU" sz="2400" b="1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односпиновой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асимметрии</a:t>
            </a: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2400" b="1" kern="1200" spc="30" dirty="0">
                <a:solidFill>
                  <a:srgbClr val="FFFFFF"/>
                </a:solidFill>
                <a:effectLst/>
                <a:latin typeface="Arial Narrow"/>
              </a:rPr>
              <a:t>h+, h-, </a:t>
            </a:r>
            <a:r>
              <a:rPr lang="ru-RU" sz="2400" b="1" kern="1200" spc="30" dirty="0">
                <a:solidFill>
                  <a:srgbClr val="FFFFFF"/>
                </a:solidFill>
                <a:effectLst/>
                <a:latin typeface="Arial Narrow"/>
              </a:rPr>
              <a:t>ρ(770), ω(782), </a:t>
            </a:r>
            <a:r>
              <a:rPr lang="ru-RU" sz="2400" b="1" kern="1200" spc="30" dirty="0">
                <a:solidFill>
                  <a:srgbClr val="FFFFFF"/>
                </a:solidFill>
                <a:effectLst/>
                <a:latin typeface="Arial Narrow"/>
                <a:sym typeface="Symbol"/>
              </a:rPr>
              <a:t></a:t>
            </a:r>
            <a:r>
              <a:rPr lang="ru-RU" sz="2400" b="1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/</a:t>
            </a:r>
            <a:r>
              <a:rPr lang="ru-RU" sz="2400" b="1" kern="1200" spc="30" dirty="0">
                <a:solidFill>
                  <a:srgbClr val="FFFFFF"/>
                </a:solidFill>
                <a:effectLst/>
                <a:latin typeface="Arial Narrow"/>
              </a:rPr>
              <a:t>(958), </a:t>
            </a:r>
            <a:r>
              <a:rPr lang="en-US" sz="2400" b="1" kern="1200" spc="30" dirty="0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ru-RU" sz="2400" b="1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0</a:t>
            </a:r>
            <a:r>
              <a:rPr lang="ru-RU" sz="2400" b="1" kern="1200" spc="30" dirty="0">
                <a:solidFill>
                  <a:srgbClr val="FFFFFF"/>
                </a:solidFill>
                <a:effectLst/>
                <a:latin typeface="Arial Narrow"/>
              </a:rPr>
              <a:t>(980), </a:t>
            </a:r>
            <a:r>
              <a:rPr lang="en-US" sz="2400" b="1" kern="1200" spc="30" dirty="0">
                <a:solidFill>
                  <a:srgbClr val="FFFFFF"/>
                </a:solidFill>
                <a:effectLst/>
                <a:latin typeface="Arial Narrow"/>
              </a:rPr>
              <a:t>a</a:t>
            </a:r>
            <a:r>
              <a:rPr lang="ru-RU" sz="2400" b="1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0</a:t>
            </a:r>
            <a:r>
              <a:rPr lang="ru-RU" sz="2400" b="1" kern="1200" spc="30" dirty="0">
                <a:solidFill>
                  <a:srgbClr val="FFFFFF"/>
                </a:solidFill>
                <a:effectLst/>
                <a:latin typeface="Arial Narrow"/>
              </a:rPr>
              <a:t>(980), </a:t>
            </a:r>
            <a:r>
              <a:rPr lang="en-US" sz="2400" b="1" kern="1200" spc="30" dirty="0">
                <a:solidFill>
                  <a:srgbClr val="FFFFFF"/>
                </a:solidFill>
                <a:effectLst/>
                <a:latin typeface="Arial Narrow"/>
              </a:rPr>
              <a:t>f</a:t>
            </a:r>
            <a:r>
              <a:rPr lang="ru-RU" sz="2400" b="1" kern="1200" spc="30" baseline="-25000" dirty="0">
                <a:solidFill>
                  <a:srgbClr val="FFFFFF"/>
                </a:solidFill>
                <a:effectLst/>
                <a:latin typeface="Arial Narrow"/>
              </a:rPr>
              <a:t>2</a:t>
            </a:r>
            <a:r>
              <a:rPr lang="ru-RU" sz="2400" b="1" kern="1200" spc="30" dirty="0">
                <a:solidFill>
                  <a:srgbClr val="FFFFFF"/>
                </a:solidFill>
                <a:effectLst/>
                <a:latin typeface="Arial Narrow"/>
              </a:rPr>
              <a:t>(1270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).</a:t>
            </a:r>
            <a:r>
              <a:rPr lang="en-US" sz="2400" b="1" kern="1200" spc="30" dirty="0">
                <a:solidFill>
                  <a:srgbClr val="FFFFFF"/>
                </a:solidFill>
                <a:effectLst/>
                <a:latin typeface="Arial Narrow"/>
              </a:rPr>
              <a:t>omega, delta isobars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2017 весна – исследование прототипа камеры 1 (диаметром 1.5 см), полный набор данных с «</a:t>
            </a:r>
            <a:r>
              <a:rPr lang="ru-RU" sz="2400" b="1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пионми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»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201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7</a:t>
            </a: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осень </a:t>
            </a:r>
            <a:r>
              <a:rPr lang="en-US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– 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добавление 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одного </a:t>
            </a:r>
            <a:r>
              <a:rPr lang="ru-RU" sz="2400" b="1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черенковского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 счетчика для исследования </a:t>
            </a:r>
            <a:r>
              <a:rPr lang="ru-RU" sz="2400" b="1" kern="1200" spc="30" dirty="0" err="1" smtClean="0">
                <a:solidFill>
                  <a:srgbClr val="FFFFFF"/>
                </a:solidFill>
                <a:effectLst/>
                <a:latin typeface="Arial Narrow"/>
              </a:rPr>
              <a:t>каонов</a:t>
            </a:r>
            <a:r>
              <a:rPr lang="ru-RU" sz="2400" b="1" kern="1200" spc="30" dirty="0" smtClean="0">
                <a:solidFill>
                  <a:srgbClr val="FFFFFF"/>
                </a:solidFill>
                <a:effectLst/>
                <a:latin typeface="Arial Narrow"/>
              </a:rPr>
              <a:t>, включая </a:t>
            </a:r>
            <a:r>
              <a:rPr lang="ru-RU" sz="2400" kern="1200" spc="30" dirty="0" smtClean="0">
                <a:solidFill>
                  <a:srgbClr val="FFFFFF"/>
                </a:solidFill>
                <a:effectLst/>
                <a:latin typeface="Arial Narrow"/>
              </a:rPr>
              <a:t>ϕ</a:t>
            </a:r>
            <a:r>
              <a:rPr lang="en-US" sz="2400" kern="1200" spc="30" dirty="0" smtClean="0">
                <a:solidFill>
                  <a:srgbClr val="FFFFFF"/>
                </a:solidFill>
                <a:effectLst/>
                <a:latin typeface="Arial Narrow"/>
              </a:rPr>
              <a:t>-</a:t>
            </a:r>
            <a:r>
              <a:rPr lang="ru-RU" sz="2400" kern="1200" spc="30" dirty="0" smtClean="0">
                <a:solidFill>
                  <a:srgbClr val="FFFFFF"/>
                </a:solidFill>
                <a:effectLst/>
                <a:latin typeface="Arial Narrow"/>
              </a:rPr>
              <a:t>мезон</a:t>
            </a:r>
            <a:endParaRPr lang="en-US" sz="2400" kern="1200" spc="30" dirty="0">
              <a:solidFill>
                <a:srgbClr val="FFFFFF"/>
              </a:solidFill>
              <a:effectLst/>
              <a:latin typeface="Arial Narrow"/>
            </a:endParaRP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201</a:t>
            </a:r>
            <a:r>
              <a:rPr lang="ru-RU" sz="2400" b="1" kern="1200" spc="30" dirty="0">
                <a:solidFill>
                  <a:srgbClr val="00B050"/>
                </a:solidFill>
                <a:effectLst/>
                <a:latin typeface="Arial Narrow"/>
              </a:rPr>
              <a:t>7</a:t>
            </a:r>
            <a:r>
              <a:rPr lang="en-US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-201</a:t>
            </a:r>
            <a:r>
              <a:rPr lang="ru-RU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9</a:t>
            </a:r>
            <a:r>
              <a:rPr lang="en-US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 </a:t>
            </a:r>
            <a:r>
              <a:rPr lang="en-US" sz="2400" b="1" kern="1200" spc="30" dirty="0">
                <a:solidFill>
                  <a:srgbClr val="00B050"/>
                </a:solidFill>
                <a:effectLst/>
                <a:latin typeface="Arial Narrow"/>
              </a:rPr>
              <a:t>– </a:t>
            </a:r>
            <a:r>
              <a:rPr lang="ru-RU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Подготовка канала поляризованных </a:t>
            </a:r>
            <a:r>
              <a:rPr lang="ru-RU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частиц</a:t>
            </a:r>
            <a:endParaRPr lang="ru-RU" dirty="0"/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b="1" kern="1200" spc="30" dirty="0" smtClean="0">
                <a:solidFill>
                  <a:srgbClr val="00B050"/>
                </a:solidFill>
                <a:effectLst/>
                <a:latin typeface="Arial Narrow"/>
              </a:rPr>
              <a:t>2020 – перенос экспериментальной установки на канал 24</a:t>
            </a:r>
            <a:endParaRPr lang="ru-RU" sz="2400" b="1" kern="1200" spc="30" dirty="0">
              <a:solidFill>
                <a:srgbClr val="00B050"/>
              </a:solidFill>
              <a:effectLst/>
              <a:latin typeface="Arial Narrow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73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Возможность создания поляризованного пучка протонов и антипротонов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В настоящее время в ИФВЭ серьезно рассматривается вопрос о создании вторичных пучков в канале 24 от пучка, выведенного на внешнюю мишень</a:t>
            </a:r>
            <a:r>
              <a:rPr lang="en-US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 (</a:t>
            </a:r>
            <a:r>
              <a:rPr lang="ru-RU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до</a:t>
            </a:r>
            <a:r>
              <a:rPr lang="en-US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3000" kern="1200" spc="30" dirty="0">
                <a:solidFill>
                  <a:srgbClr val="FFFFFF"/>
                </a:solidFill>
                <a:effectLst/>
                <a:latin typeface="Arial Narrow"/>
              </a:rPr>
              <a:t>2∙10</a:t>
            </a:r>
            <a:r>
              <a:rPr lang="en-US" sz="3000" kern="1200" spc="30" baseline="30000" dirty="0">
                <a:solidFill>
                  <a:srgbClr val="FFFFFF"/>
                </a:solidFill>
                <a:effectLst/>
                <a:latin typeface="Arial Narrow"/>
              </a:rPr>
              <a:t>13</a:t>
            </a:r>
            <a:r>
              <a:rPr lang="en-US" sz="3000" kern="1200" spc="30" dirty="0">
                <a:solidFill>
                  <a:srgbClr val="FFFFFF"/>
                </a:solidFill>
                <a:effectLst/>
                <a:latin typeface="Arial Narrow"/>
              </a:rPr>
              <a:t> </a:t>
            </a:r>
            <a:r>
              <a:rPr lang="en-US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p/</a:t>
            </a:r>
            <a:r>
              <a:rPr lang="ru-RU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цикл</a:t>
            </a:r>
            <a:r>
              <a:rPr lang="en-US" sz="3000" kern="1200" spc="30" dirty="0" smtClean="0">
                <a:solidFill>
                  <a:srgbClr val="FFFFFF"/>
                </a:solidFill>
                <a:effectLst/>
                <a:latin typeface="Arial Narrow"/>
              </a:rPr>
              <a:t>.)</a:t>
            </a:r>
            <a:endParaRPr lang="en-US" sz="3000" kern="1200" spc="30" dirty="0">
              <a:solidFill>
                <a:srgbClr val="FFFFFF"/>
              </a:solidFill>
              <a:effectLst/>
              <a:latin typeface="Arial Narrow"/>
            </a:endParaRPr>
          </a:p>
          <a:p>
            <a:pPr marL="4572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3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24A – </a:t>
            </a:r>
            <a:r>
              <a:rPr lang="ru-RU" sz="3000" kern="1200" spc="30" dirty="0" smtClean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канал поляризованных частиц </a:t>
            </a:r>
            <a:r>
              <a:rPr lang="en-US" sz="3000" kern="1200" spc="30" dirty="0" smtClean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(</a:t>
            </a:r>
            <a:r>
              <a:rPr lang="ru-RU" sz="3000" kern="1200" spc="30" dirty="0" smtClean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поляризованные протоны и антипротоны, неполяризованные адроны и электроны</a:t>
            </a:r>
            <a:r>
              <a:rPr lang="en-US" sz="3000" kern="1200" spc="30" dirty="0" smtClean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)</a:t>
            </a:r>
            <a:endParaRPr lang="en-US" sz="30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  <a:p>
            <a:pPr marL="457200"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en-US" sz="3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24B – </a:t>
            </a:r>
            <a:r>
              <a:rPr lang="ru-RU" sz="3000" kern="1200" spc="30" dirty="0" smtClean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пучки адронов и электронов</a:t>
            </a:r>
            <a:endParaRPr lang="ru-RU" sz="30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0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96950"/>
          </a:xfrm>
        </p:spPr>
        <p:txBody>
          <a:bodyPr/>
          <a:lstStyle/>
          <a:p>
            <a:r>
              <a:rPr lang="ru-RU" sz="3600" dirty="0" smtClean="0"/>
              <a:t>Размещение канала 24 в зале 1БВ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39</a:t>
            </a:fld>
            <a:endParaRPr lang="ru-RU" altLang="ru-RU"/>
          </a:p>
        </p:txBody>
      </p:sp>
      <p:pic>
        <p:nvPicPr>
          <p:cNvPr id="230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87259" cy="452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0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947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tx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Чем важны поляризационные исследования в сильных взаимодействиях ?</a:t>
            </a:r>
            <a:endParaRPr lang="ru-RU" sz="28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Интерес </a:t>
            </a:r>
            <a:r>
              <a:rPr lang="ru-RU" altLang="ru-RU" sz="1800" b="1" dirty="0">
                <a:cs typeface="Arial" panose="020B0604020202020204" pitchFamily="34" charset="0"/>
              </a:rPr>
              <a:t>к исследованию спиновой зависимости сильного взаимодействия связан с возможностью изучения </a:t>
            </a:r>
            <a:r>
              <a:rPr lang="ru-RU" altLang="ru-RU" sz="1800" b="1" i="1" dirty="0">
                <a:solidFill>
                  <a:srgbClr val="00B050"/>
                </a:solidFill>
                <a:cs typeface="Arial" panose="020B0604020202020204" pitchFamily="34" charset="0"/>
              </a:rPr>
              <a:t>динамики взаимодействия и спиновой структуры адронов</a:t>
            </a:r>
            <a:r>
              <a:rPr lang="ru-RU" altLang="ru-RU" sz="1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sz="1800" b="1" dirty="0">
                <a:cs typeface="Arial" panose="020B0604020202020204" pitchFamily="34" charset="0"/>
              </a:rPr>
              <a:t>через взаимодействия </a:t>
            </a:r>
            <a:r>
              <a:rPr lang="ru-RU" altLang="ru-RU" sz="1800" b="1" dirty="0" err="1" smtClean="0">
                <a:cs typeface="Arial" panose="020B0604020202020204" pitchFamily="34" charset="0"/>
              </a:rPr>
              <a:t>партонов</a:t>
            </a:r>
            <a:r>
              <a:rPr lang="ru-RU" altLang="ru-RU" sz="1800" b="1" dirty="0">
                <a:cs typeface="Arial" panose="020B0604020202020204" pitchFamily="34" charset="0"/>
              </a:rPr>
              <a:t>, имеющих ненулевой спин. </a:t>
            </a:r>
            <a:endParaRPr lang="ru-RU" altLang="ru-RU" sz="1800" b="1" dirty="0" smtClean="0">
              <a:cs typeface="Arial" panose="020B0604020202020204" pitchFamily="34" charset="0"/>
            </a:endParaRP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Для проведения поляризационных исследований </a:t>
            </a:r>
            <a:r>
              <a:rPr lang="ru-RU" altLang="ru-RU" sz="1800" b="1" i="1" dirty="0">
                <a:solidFill>
                  <a:srgbClr val="00B050"/>
                </a:solidFill>
                <a:cs typeface="Arial" panose="020B0604020202020204" pitchFamily="34" charset="0"/>
              </a:rPr>
              <a:t>надо создавать пучки поляризованных частиц, использовать технику поляризованных мишеней. </a:t>
            </a:r>
            <a:r>
              <a:rPr lang="ru-RU" altLang="ru-RU" sz="1800" b="1" dirty="0">
                <a:cs typeface="Arial" panose="020B0604020202020204" pitchFamily="34" charset="0"/>
              </a:rPr>
              <a:t>В последние годы произошел заметный прогресс в экспериментальном изучении спиновых эффектов при высоких энергиях, подавляющее большинство экспериментов было проведено в области </a:t>
            </a:r>
            <a:r>
              <a:rPr lang="ru-RU" altLang="ru-RU" sz="1800" b="1" dirty="0" err="1">
                <a:cs typeface="Arial" panose="020B0604020202020204" pitchFamily="34" charset="0"/>
              </a:rPr>
              <a:t>непертурбативной</a:t>
            </a:r>
            <a:r>
              <a:rPr lang="ru-RU" altLang="ru-RU" sz="1800" b="1" dirty="0">
                <a:cs typeface="Arial" panose="020B0604020202020204" pitchFamily="34" charset="0"/>
              </a:rPr>
              <a:t> КХД (при умеренных поперечных импульсах). </a:t>
            </a:r>
            <a:endParaRPr lang="ru-RU" altLang="ru-RU" sz="1800" b="1" dirty="0" smtClean="0">
              <a:cs typeface="Arial" panose="020B0604020202020204" pitchFamily="34" charset="0"/>
            </a:endParaRP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Развивается </a:t>
            </a:r>
            <a:r>
              <a:rPr lang="ru-RU" altLang="ru-RU" sz="1800" b="1" dirty="0">
                <a:cs typeface="Arial" panose="020B0604020202020204" pitchFamily="34" charset="0"/>
              </a:rPr>
              <a:t>теоретическое осмысление спиновых эффектов. Однако сегодня </a:t>
            </a: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нет теории</a:t>
            </a:r>
            <a:r>
              <a:rPr lang="ru-RU" altLang="ru-RU" sz="1800" b="1" dirty="0">
                <a:cs typeface="Arial" panose="020B0604020202020204" pitchFamily="34" charset="0"/>
              </a:rPr>
              <a:t>, претендующей на полное описание всех наблюденных поляризационных эффектов. </a:t>
            </a:r>
            <a:endParaRPr lang="ru-RU" altLang="ru-RU" sz="1800" b="1" dirty="0" smtClean="0">
              <a:cs typeface="Arial" panose="020B0604020202020204" pitchFamily="34" charset="0"/>
            </a:endParaRPr>
          </a:p>
          <a:p>
            <a:pPr marL="0" indent="2730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800" b="1" dirty="0" smtClean="0">
                <a:cs typeface="Arial" panose="020B0604020202020204" pitchFamily="34" charset="0"/>
              </a:rPr>
              <a:t>Новые </a:t>
            </a:r>
            <a:r>
              <a:rPr lang="ru-RU" altLang="ru-RU" sz="1800" b="1" dirty="0">
                <a:cs typeface="Arial" panose="020B0604020202020204" pitchFamily="34" charset="0"/>
              </a:rPr>
              <a:t>экспериментальные результаты в этой трудной для теоретиков области </a:t>
            </a:r>
            <a:r>
              <a:rPr lang="ru-RU" altLang="ru-RU" sz="1800" b="1" dirty="0" err="1">
                <a:cs typeface="Arial" panose="020B0604020202020204" pitchFamily="34" charset="0"/>
              </a:rPr>
              <a:t>непертурбативной</a:t>
            </a:r>
            <a:r>
              <a:rPr lang="ru-RU" altLang="ru-RU" sz="1800" b="1" dirty="0">
                <a:cs typeface="Arial" panose="020B0604020202020204" pitchFamily="34" charset="0"/>
              </a:rPr>
              <a:t> КХД важны для развития теоретических подходов и возможного создания теории (модели) для описания всех спиновых эффектов.</a:t>
            </a: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82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ru-RU" dirty="0" smtClean="0"/>
              <a:t>Мишенная станция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40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24744"/>
            <a:ext cx="78488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7170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/>
                <a:latin typeface="+mn-lt"/>
                <a:ea typeface="Calibri"/>
              </a:rPr>
              <a:t>Схема мишенной станции каналов 24А и 24Б. Т – мишень, МТ1</a:t>
            </a:r>
            <a:r>
              <a:rPr lang="ru-RU" sz="2000" b="1" dirty="0" smtClean="0">
                <a:effectLst/>
                <a:latin typeface="+mn-lt"/>
                <a:ea typeface="Calibri"/>
                <a:cs typeface="Times New Roman"/>
                <a:sym typeface="Symbol"/>
              </a:rPr>
              <a:t></a:t>
            </a:r>
            <a:r>
              <a:rPr lang="ru-RU" sz="2000" b="1" dirty="0" smtClean="0">
                <a:effectLst/>
                <a:latin typeface="+mn-lt"/>
                <a:ea typeface="Calibri"/>
              </a:rPr>
              <a:t>МТ3 – дипольные магниты, МС – магниты-корректоры, </a:t>
            </a:r>
            <a:r>
              <a:rPr lang="en-US" sz="2000" b="1" dirty="0" smtClean="0">
                <a:effectLst/>
                <a:latin typeface="+mn-lt"/>
                <a:ea typeface="Calibri"/>
              </a:rPr>
              <a:t>Dump </a:t>
            </a:r>
            <a:r>
              <a:rPr lang="ru-RU" sz="2000" b="1" dirty="0" smtClean="0">
                <a:effectLst/>
                <a:latin typeface="+mn-lt"/>
                <a:ea typeface="Calibri"/>
              </a:rPr>
              <a:t>- поглотитель. Приведенный на схеме мишенной станции вариант наведения протонного пучка на мишень соответствует отбору нейтральных вторичных частиц в канал 24А и положительно (отрицательно) заряженных частиц в канал 24Б. Пунктирными линиями показаны траектории вторичных заряженных частиц, отбираемых с канал 24В с ненулевыми углами рождения в мишени.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0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56984" cy="3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Оптическая схема канала 24А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41</a:t>
            </a:fld>
            <a:endParaRPr lang="ru-RU" alt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871645" y="1844824"/>
            <a:ext cx="288032" cy="11303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66FF6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Narrow"/>
              </a:rPr>
              <a:t>  </a:t>
            </a:r>
            <a:endParaRPr lang="ru-RU" kern="0" dirty="0">
              <a:solidFill>
                <a:sysClr val="windowText" lastClr="000000"/>
              </a:solidFill>
              <a:latin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/>
                  <a:t>Базовая оптическая схема канала </a:t>
                </a:r>
                <a:r>
                  <a:rPr lang="ru-RU" sz="2000" dirty="0" smtClean="0"/>
                  <a:t>24А пучков ротонов </a:t>
                </a:r>
                <a:r>
                  <a:rPr lang="ru-RU" sz="2000" dirty="0"/>
                  <a:t>и антипротонов от распада </a:t>
                </a:r>
                <a:r>
                  <a:rPr lang="ru-RU" sz="2000" i="1" dirty="0">
                    <a:sym typeface="Symbol"/>
                  </a:rPr>
                  <a:t></a:t>
                </a:r>
                <a:r>
                  <a:rPr lang="ru-RU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sz="2000" i="1">
                            <a:latin typeface="Cambria Math"/>
                            <a:sym typeface="Symbol"/>
                          </a:rPr>
                          <m:t></m:t>
                        </m:r>
                      </m:e>
                    </m:acc>
                  </m:oMath>
                </a14:m>
                <a:r>
                  <a:rPr lang="ru-RU" sz="2000" dirty="0"/>
                  <a:t>)-гиперонов. </a:t>
                </a:r>
                <a:r>
                  <a:rPr lang="en-US" sz="2000" dirty="0"/>
                  <a:t>Q</a:t>
                </a:r>
                <a:r>
                  <a:rPr lang="ru-RU" sz="2000" dirty="0"/>
                  <a:t>– квадрупольные линзы, М – дипольные магниты, </a:t>
                </a:r>
                <a:r>
                  <a:rPr lang="en-US" sz="2000" dirty="0"/>
                  <a:t>C</a:t>
                </a:r>
                <a:r>
                  <a:rPr lang="ru-RU" sz="2000" dirty="0"/>
                  <a:t> – коллиматоры, </a:t>
                </a:r>
                <a:r>
                  <a:rPr lang="en-US" sz="2000" dirty="0"/>
                  <a:t>MC</a:t>
                </a:r>
                <a:r>
                  <a:rPr lang="ru-RU" sz="2000" dirty="0"/>
                  <a:t> – магниты-корректоры, Т и Т</a:t>
                </a:r>
                <a:r>
                  <a:rPr lang="en-US" sz="2000" baseline="-25000" dirty="0" err="1"/>
                  <a:t>exp</a:t>
                </a:r>
                <a:r>
                  <a:rPr lang="ru-RU" sz="2000" dirty="0"/>
                  <a:t> – мишени канала и экспериментальной </a:t>
                </a:r>
                <a:r>
                  <a:rPr lang="ru-RU" sz="2000" dirty="0" smtClean="0"/>
                  <a:t>установки, пунктир </a:t>
                </a:r>
                <a:r>
                  <a:rPr lang="ru-RU" sz="2000" dirty="0"/>
                  <a:t>– дисперсия в горизонтальной плоскости для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∆</m:t>
                        </m:r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𝑝</m:t>
                        </m:r>
                        <m:r>
                          <a:rPr lang="ru-RU" sz="2000" i="1">
                            <a:latin typeface="Cambria Math"/>
                          </a:rPr>
                          <m:t>=10%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  <a:endParaRPr lang="ru-RU" sz="2000" dirty="0">
                  <a:solidFill>
                    <a:srgbClr val="FFFFFF"/>
                  </a:solidFill>
                  <a:latin typeface="Arial Narrow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blipFill rotWithShape="1">
                <a:blip r:embed="rId3"/>
                <a:stretch>
                  <a:fillRect l="-884" t="-1258" b="-36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5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2"/>
                </a:solidFill>
                <a:effectLst/>
              </a:rPr>
              <a:t>Параметры пучка поляризованных протонов в конце канала.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7059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ГэВ/с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%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6776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951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833" r="-388194" b="-5145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5455" r="-388194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32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5455" r="-388194" b="-2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70968" r="-38819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18182" r="-388194" b="-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42</a:t>
            </a:fld>
            <a:endParaRPr lang="ru-RU" alt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911986"/>
              </p:ext>
            </p:extLst>
          </p:nvPr>
        </p:nvGraphicFramePr>
        <p:xfrm>
          <a:off x="1403648" y="3212976"/>
          <a:ext cx="5616624" cy="242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62" name="Точечный рисунок" r:id="rId4" imgW="5552381" imgH="2542857" progId="Paint.Picture">
                  <p:embed/>
                </p:oleObj>
              </mc:Choice>
              <mc:Fallback>
                <p:oleObj name="Точечный рисунок" r:id="rId4" imgW="5552381" imgH="254285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212976"/>
                        <a:ext cx="5616624" cy="2423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/>
                  <a:t>Профили пучка на мишени экспериментальной установки для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𝒑</m:t>
                    </m:r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b="1" i="1">
                        <a:latin typeface="Cambria Math"/>
                      </a:rPr>
                      <m:t>𝟒𝟓</m:t>
                    </m:r>
                    <m:r>
                      <a:rPr lang="ru-RU" sz="2000" b="1" i="1">
                        <a:latin typeface="Cambria Math"/>
                      </a:rPr>
                      <m:t> ГэВ/с</m:t>
                    </m:r>
                  </m:oMath>
                </a14:m>
                <a:r>
                  <a:rPr lang="ru-RU" sz="2000" b="1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000" b="1" i="1">
                            <a:latin typeface="Cambria Math"/>
                          </a:rPr>
                          <m:t>𝝈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ru-RU" sz="20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latin typeface="Cambria Math"/>
                              </a:rPr>
                              <m:t>∆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𝒑</m:t>
                            </m:r>
                          </m:num>
                          <m:den>
                            <m:r>
                              <a:rPr lang="ru-RU" sz="2000" b="1" i="1">
                                <a:latin typeface="Cambria Math"/>
                              </a:rPr>
                              <m:t>𝒑</m:t>
                            </m:r>
                          </m:den>
                        </m:f>
                      </m:sub>
                    </m:sSub>
                  </m:oMath>
                </a14:m>
                <a:r>
                  <a:rPr lang="ru-RU" sz="2000" b="1" dirty="0"/>
                  <a:t> = 1.2%.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  <a:blipFill rotWithShape="1">
                <a:blip r:embed="rId6"/>
                <a:stretch>
                  <a:fillRect t="-3333" b="-7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3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Зависимость интенсивности и фонов протонного и </a:t>
            </a:r>
            <a:r>
              <a:rPr lang="ru-RU" sz="2800" dirty="0" smtClean="0">
                <a:solidFill>
                  <a:srgbClr val="00B050"/>
                </a:solidFill>
              </a:rPr>
              <a:t>анти</a:t>
            </a:r>
            <a:r>
              <a:rPr lang="ru-RU" sz="2800" dirty="0" smtClean="0"/>
              <a:t>протонного пучков</a:t>
            </a:r>
            <a:endParaRPr lang="ru-RU" sz="2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43</a:t>
            </a:fld>
            <a:endParaRPr lang="ru-RU" altLang="ru-RU"/>
          </a:p>
        </p:txBody>
      </p:sp>
      <p:pic>
        <p:nvPicPr>
          <p:cNvPr id="2242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8164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70700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1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Возможности повышения интенсивности антипротонного пучка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мишени, помещенной внутри магнита МТ3 таким образом, чтобы ее центр находился на расстоянии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Symbol"/>
              </a:rPr>
              <a:t>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0.7 м от входного торца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МТ3</a:t>
            </a:r>
          </a:p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в качестве МТ3 сверхпроводящего магнита длиной 1 м с полем 4.5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Symbol"/>
              </a:rPr>
              <a:t>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5.0 Тл.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01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измерения поляризации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45</a:t>
            </a:fld>
            <a:endParaRPr lang="ru-RU" alt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7 двух-координатных </a:t>
            </a:r>
            <a:r>
              <a:rPr lang="ru-RU" dirty="0" err="1" smtClean="0"/>
              <a:t>годоскопов</a:t>
            </a:r>
            <a:r>
              <a:rPr lang="ru-RU" dirty="0" smtClean="0"/>
              <a:t> для настройки пучка, измерения поляризации (в районе промежуточного фокуса) и импульса пучковых частиц (особенно важно для антипротонного пучка)</a:t>
            </a:r>
          </a:p>
          <a:p>
            <a:r>
              <a:rPr lang="ru-RU" dirty="0" smtClean="0"/>
              <a:t>2 или 3 пороговых </a:t>
            </a:r>
            <a:r>
              <a:rPr lang="ru-RU" dirty="0" err="1" smtClean="0"/>
              <a:t>черенковских</a:t>
            </a:r>
            <a:r>
              <a:rPr lang="ru-RU" dirty="0" smtClean="0"/>
              <a:t> счетчика для подавления фона от пионов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5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работ по 24 каналу.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/>
          <a:lstStyle/>
          <a:p>
            <a:r>
              <a:rPr lang="ru-RU" dirty="0" smtClean="0"/>
              <a:t>Проект канала и установки на канале 24 готовы, готовятся рабочие чертежи, большинство элементов есть в наличии</a:t>
            </a:r>
          </a:p>
          <a:p>
            <a:r>
              <a:rPr lang="ru-RU" dirty="0" smtClean="0"/>
              <a:t>Проект магнита мишени готов, ведутся переговоры с возможными изготовителями</a:t>
            </a:r>
          </a:p>
          <a:p>
            <a:r>
              <a:rPr lang="ru-RU" dirty="0" smtClean="0"/>
              <a:t>Финансирование ожидается с 2018 г. (ФЦП)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73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СПАСЧАРМ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2400" dirty="0" smtClean="0"/>
              <a:t>ИФВЭ – основной состав исполнителей (несколько отделов)</a:t>
            </a:r>
          </a:p>
          <a:p>
            <a:r>
              <a:rPr lang="ru-RU" sz="2400" dirty="0" smtClean="0"/>
              <a:t>ОИЯИ – поляризованная мишень, интерпретация данных (</a:t>
            </a:r>
            <a:r>
              <a:rPr lang="ru-RU" sz="2400" dirty="0" err="1" smtClean="0"/>
              <a:t>Теор</a:t>
            </a:r>
            <a:r>
              <a:rPr lang="ru-RU" sz="2400" dirty="0" smtClean="0"/>
              <a:t>. отдел)</a:t>
            </a:r>
          </a:p>
          <a:p>
            <a:r>
              <a:rPr lang="ru-RU" sz="2400" dirty="0" smtClean="0"/>
              <a:t>МИФИ – участие в сеансах и обработке данных, электроника для </a:t>
            </a:r>
            <a:r>
              <a:rPr lang="en-US" sz="2400" dirty="0" smtClean="0"/>
              <a:t>GEM, </a:t>
            </a:r>
            <a:r>
              <a:rPr lang="ru-RU" sz="2400" dirty="0" smtClean="0"/>
              <a:t>создание поляризованного пучка, системы измерения поляризации</a:t>
            </a:r>
          </a:p>
          <a:p>
            <a:r>
              <a:rPr lang="ru-RU" sz="2400" dirty="0" smtClean="0"/>
              <a:t>Пражский Университет, Университет Триеста – исследования с поляризованным пучком</a:t>
            </a:r>
          </a:p>
          <a:p>
            <a:r>
              <a:rPr lang="ru-RU" sz="2400" dirty="0" smtClean="0"/>
              <a:t>ИТЭФ – обсуждается использование в эксперименте оборудования </a:t>
            </a:r>
            <a:r>
              <a:rPr lang="ru-RU" sz="2400" dirty="0" err="1" smtClean="0"/>
              <a:t>ЭПИКУРа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Возможности сотрудничества ИФВЭ и ПИЯФ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Участие в экспериментальных исследованиях с использованием аппаратуры </a:t>
            </a:r>
            <a:r>
              <a:rPr lang="ru-RU" dirty="0" err="1" smtClean="0"/>
              <a:t>ЭПИКУРа</a:t>
            </a:r>
            <a:endParaRPr lang="ru-RU" dirty="0" smtClean="0"/>
          </a:p>
          <a:p>
            <a:r>
              <a:rPr lang="ru-RU" dirty="0" smtClean="0"/>
              <a:t>Участие в обработке данных</a:t>
            </a:r>
          </a:p>
          <a:p>
            <a:pPr lvl="1"/>
            <a:r>
              <a:rPr lang="ru-RU" dirty="0" smtClean="0"/>
              <a:t>Новое программное обеспечение основано на </a:t>
            </a:r>
            <a:r>
              <a:rPr lang="en-US" dirty="0" err="1" smtClean="0"/>
              <a:t>FAIRRoot</a:t>
            </a:r>
            <a:r>
              <a:rPr lang="en-US" dirty="0" smtClean="0"/>
              <a:t> (</a:t>
            </a:r>
            <a:r>
              <a:rPr lang="en-US" dirty="0" err="1" smtClean="0"/>
              <a:t>AliceRoot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Привлечение студентов и аспирантов</a:t>
            </a:r>
            <a:r>
              <a:rPr lang="en-US" dirty="0" smtClean="0"/>
              <a:t> </a:t>
            </a:r>
            <a:r>
              <a:rPr lang="ru-RU" dirty="0" smtClean="0"/>
              <a:t>для участия в исследованиях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37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В ИФВЭ начинается эксперимент по систематическому исследованию поляризационных явлений сильного </a:t>
            </a:r>
            <a:r>
              <a:rPr lang="ru-RU" sz="2800" dirty="0" smtClean="0"/>
              <a:t>взаимодействия в десятках реакций в широкой кинематической области.</a:t>
            </a:r>
            <a:endParaRPr lang="ru-RU" sz="2800" dirty="0" smtClean="0"/>
          </a:p>
          <a:p>
            <a:r>
              <a:rPr lang="ru-RU" sz="2800" dirty="0" smtClean="0"/>
              <a:t>Важным элементом исследований представляется создание пучка поляризованных протонов и </a:t>
            </a:r>
            <a:r>
              <a:rPr lang="ru-RU" sz="2800" dirty="0" smtClean="0">
                <a:solidFill>
                  <a:srgbClr val="00B050"/>
                </a:solidFill>
              </a:rPr>
              <a:t>антипротонов</a:t>
            </a:r>
            <a:r>
              <a:rPr lang="ru-RU" sz="2800" dirty="0" smtClean="0"/>
              <a:t>. </a:t>
            </a:r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41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Что мы знали о роли спина в сильных взаимодействиях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Спиновые эффекты в сильных взаимодействиях малы:</a:t>
            </a:r>
          </a:p>
          <a:p>
            <a:pPr lvl="1"/>
            <a:r>
              <a:rPr lang="ru-RU" altLang="ru-RU" dirty="0" err="1"/>
              <a:t>Односпиновая</a:t>
            </a:r>
            <a:r>
              <a:rPr lang="ru-RU" altLang="ru-RU" dirty="0"/>
              <a:t> асимметрия мала и падает с ростом энергии  (</a:t>
            </a:r>
            <a:r>
              <a:rPr lang="ru-RU" altLang="ru-RU" dirty="0" err="1">
                <a:effectLst/>
              </a:rPr>
              <a:t>m</a:t>
            </a:r>
            <a:r>
              <a:rPr lang="ru-RU" altLang="ru-RU" baseline="-25000" dirty="0" err="1">
                <a:effectLst/>
              </a:rPr>
              <a:t>q</a:t>
            </a:r>
            <a:r>
              <a:rPr lang="ru-RU" altLang="ru-RU" dirty="0">
                <a:effectLst/>
              </a:rPr>
              <a:t>/</a:t>
            </a:r>
            <a:r>
              <a:rPr lang="ru-RU" altLang="ru-RU" dirty="0">
                <a:effectLst/>
                <a:cs typeface="Arial" charset="0"/>
              </a:rPr>
              <a:t>√</a:t>
            </a:r>
            <a:r>
              <a:rPr lang="ru-RU" altLang="ru-RU" dirty="0">
                <a:effectLst/>
              </a:rPr>
              <a:t>s)</a:t>
            </a:r>
            <a:endParaRPr lang="ru-RU" altLang="ru-RU" dirty="0"/>
          </a:p>
          <a:p>
            <a:pPr lvl="1"/>
            <a:r>
              <a:rPr lang="ru-RU" altLang="ru-RU" dirty="0"/>
              <a:t>Асимметрия падает с ростом поперечного импульса.</a:t>
            </a:r>
          </a:p>
          <a:p>
            <a:r>
              <a:rPr lang="ru-RU" altLang="ru-RU" dirty="0"/>
              <a:t>Спин протона состоит из спина кварков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 rot="19800000">
            <a:off x="3995738" y="2133600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 rot="19800000">
            <a:off x="3272500" y="4592806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 rot="19800000">
            <a:off x="5592474" y="2680247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 rot="19800000">
            <a:off x="3149136" y="3635699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 rot="19800000">
            <a:off x="2289499" y="217029"/>
            <a:ext cx="11279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4000" b="1" dirty="0">
                <a:solidFill>
                  <a:srgbClr val="FF3300"/>
                </a:solidFill>
              </a:rPr>
              <a:t>НЕ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 rot="19800000">
            <a:off x="6960626" y="2680247"/>
            <a:ext cx="677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rgbClr val="FF3300"/>
                </a:solidFill>
              </a:rPr>
              <a:t>НЕ</a:t>
            </a:r>
          </a:p>
        </p:txBody>
      </p:sp>
    </p:spTree>
    <p:extLst>
      <p:ext uri="{BB962C8B-B14F-4D97-AF65-F5344CB8AC3E}">
        <p14:creationId xmlns:p14="http://schemas.microsoft.com/office/powerpoint/2010/main" val="4552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4D42-B5FC-414E-A090-895180E1C081}" type="slidenum">
              <a:rPr lang="en-US" altLang="ru-RU">
                <a:solidFill>
                  <a:srgbClr val="000000"/>
                </a:solidFill>
              </a:rPr>
              <a:pPr/>
              <a:t>51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62000"/>
          </a:xfrm>
        </p:spPr>
        <p:txBody>
          <a:bodyPr/>
          <a:lstStyle/>
          <a:p>
            <a:r>
              <a:rPr lang="ru-RU" altLang="ru-RU" sz="3200"/>
              <a:t>Модели, объясняющие поперечные спиновые эффекты</a:t>
            </a:r>
            <a:endParaRPr lang="en-US" altLang="ru-RU" sz="3200"/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6472238" cy="65722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539750" y="2205038"/>
          <a:ext cx="65452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3" name="Equation" r:id="rId4" imgW="3593880" imgH="393480" progId="Equation.3">
                  <p:embed/>
                </p:oleObj>
              </mc:Choice>
              <mc:Fallback>
                <p:oleObj name="Equation" r:id="rId4" imgW="3593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05038"/>
                        <a:ext cx="6545263" cy="714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6" name="Picture 6" descr="fsi_rev4_loop_medSiz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898775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collins6_rev3_medSiz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754312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250825" y="1268413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Основные модели, объясняющие возникновение поперечной односпиновой асимметрии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23850" y="1773238"/>
            <a:ext cx="809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Спин-зависящая поперечная Функция фрагментации (Эффект Коллинза)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179388" y="2924175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Функция распределения партонов внутри поперечно поляризованного протона (Функция Сиверса)</a:t>
            </a:r>
            <a:endParaRPr lang="en-US" altLang="ja-JP">
              <a:solidFill>
                <a:srgbClr val="333399"/>
              </a:solidFill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Причина возникновения не обсуждается, например орбитальный момент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304800" y="4797425"/>
            <a:ext cx="70437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Вклад высших (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Twist-3</a:t>
            </a:r>
            <a:r>
              <a:rPr lang="ru-RU" altLang="ja-JP">
                <a:solidFill>
                  <a:srgbClr val="333399"/>
                </a:solidFill>
              </a:rPr>
              <a:t>) диаграмм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 (Qiu-Sterman, Efremov, Koike)</a:t>
            </a: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Данные вычисления связаны с функцией Сиверса</a:t>
            </a:r>
            <a:endParaRPr lang="en-US" altLang="ru-RU">
              <a:solidFill>
                <a:srgbClr val="333399"/>
              </a:solidFill>
            </a:endParaRPr>
          </a:p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Комбинация разных эффектов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6516688" y="6237288"/>
            <a:ext cx="2101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>
                <a:solidFill>
                  <a:srgbClr val="333399"/>
                </a:solidFill>
              </a:rPr>
              <a:t>Анимация</a:t>
            </a:r>
            <a:r>
              <a:rPr lang="en-US" altLang="ru-RU" sz="1200">
                <a:solidFill>
                  <a:srgbClr val="333399"/>
                </a:solidFill>
              </a:rPr>
              <a:t> J. </a:t>
            </a:r>
            <a:r>
              <a:rPr lang="ru-RU" altLang="ru-RU" sz="1200">
                <a:solidFill>
                  <a:srgbClr val="333399"/>
                </a:solidFill>
              </a:rPr>
              <a:t>В</a:t>
            </a:r>
            <a:r>
              <a:rPr lang="en-US" altLang="ru-RU" sz="1200">
                <a:solidFill>
                  <a:srgbClr val="333399"/>
                </a:solidFill>
              </a:rPr>
              <a:t>ruhwel, JLAB</a:t>
            </a:r>
          </a:p>
        </p:txBody>
      </p:sp>
    </p:spTree>
    <p:extLst>
      <p:ext uri="{BB962C8B-B14F-4D97-AF65-F5344CB8AC3E}">
        <p14:creationId xmlns:p14="http://schemas.microsoft.com/office/powerpoint/2010/main" val="33820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0" grpId="0"/>
      <p:bldP spid="143371" grpId="0"/>
      <p:bldP spid="14337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C363-A1A4-4191-B525-DC7047D2367E}" type="slidenum">
              <a:rPr lang="ru-RU" altLang="ru-RU">
                <a:solidFill>
                  <a:srgbClr val="FFFFFF"/>
                </a:solidFill>
              </a:rPr>
              <a:pPr/>
              <a:t>52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ru-RU" sz="2800" b="1"/>
              <a:t>IHEP/1968 -1977</a:t>
            </a:r>
            <a:r>
              <a:rPr lang="en-US" altLang="ru-RU"/>
              <a:t/>
            </a:r>
            <a:br>
              <a:rPr lang="en-US" altLang="ru-RU"/>
            </a:br>
            <a:r>
              <a:rPr lang="en-US" alt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HERA Collaboration (France-USSR</a:t>
            </a:r>
            <a:r>
              <a:rPr lang="en-US" alt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ru-RU" altLang="ru-RU" sz="20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24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Polarization in elastic scattering of particles and antiparticles on polarized protons at 40 and 45 GeV</a:t>
            </a:r>
            <a:r>
              <a:rPr lang="en-US" altLang="ru-RU" sz="240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ru-RU" sz="2400"/>
              <a:t> 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Pomeron may carry the spin flip interaction (the first experimental hint)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Polarization in the elastic scattering of particle and antiparticle is not equal each to other with opposite sign in general, as it was predicted in the asymptotic model [S.M. Bilenky et al. 1963]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The energy variation  of polarization depends on the type of particles and the magnitude of t.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Spin rotation parameter is consistent with the Chou - Yang model of rotating hadronic matter.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Chirality conservation hypothesis does not work</a:t>
            </a:r>
            <a:endParaRPr lang="ru-RU" altLang="ru-RU" sz="2400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326661" name="Picture 5" descr="Гер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903912" cy="4216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>
            <a:fillRect/>
          </a:stretch>
        </p:blipFill>
        <p:spPr bwMode="auto">
          <a:xfrm>
            <a:off x="4140200" y="1989138"/>
            <a:ext cx="44640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 dirty="0">
                <a:solidFill>
                  <a:srgbClr val="B2B2B2"/>
                </a:solidFill>
              </a:rPr>
              <a:t>PROZA – </a:t>
            </a:r>
            <a:r>
              <a:rPr lang="en-US" altLang="ru-RU" sz="3600" dirty="0">
                <a:solidFill>
                  <a:srgbClr val="99FF33"/>
                </a:solidFill>
              </a:rPr>
              <a:t>answers</a:t>
            </a:r>
            <a:r>
              <a:rPr lang="en-US" altLang="ru-RU" sz="3600" dirty="0">
                <a:solidFill>
                  <a:srgbClr val="B2B2B2"/>
                </a:solidFill>
              </a:rPr>
              <a:t> and </a:t>
            </a:r>
            <a:r>
              <a:rPr lang="en-US" altLang="ru-RU" sz="3600" dirty="0">
                <a:solidFill>
                  <a:srgbClr val="66CCFF"/>
                </a:solidFill>
              </a:rPr>
              <a:t>ques</a:t>
            </a:r>
            <a:r>
              <a:rPr lang="en-US" altLang="ru-RU" sz="3600" dirty="0">
                <a:solidFill>
                  <a:srgbClr val="FF3300"/>
                </a:solidFill>
              </a:rPr>
              <a:t>tions</a:t>
            </a:r>
            <a:r>
              <a:rPr lang="en-US" altLang="ru-RU" sz="3600" dirty="0">
                <a:solidFill>
                  <a:srgbClr val="B2B2B2"/>
                </a:solidFill>
              </a:rPr>
              <a:t> </a:t>
            </a:r>
            <a:r>
              <a:rPr lang="en-US" altLang="ru-RU" sz="3600" dirty="0">
                <a:solidFill>
                  <a:srgbClr val="FFFF00"/>
                </a:solidFill>
              </a:rPr>
              <a:t>exclusive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53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Essential polarization (asymmetry) was found in all reactions</a:t>
            </a:r>
            <a:endParaRPr lang="ru-RU" altLang="ru-RU" sz="18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indication on asymmetry oscillations</a:t>
            </a:r>
            <a:endParaRPr lang="ru-RU" altLang="ru-RU" sz="1800" dirty="0">
              <a:solidFill>
                <a:srgbClr val="99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a minimum at "crossover" effect region in</a:t>
            </a:r>
            <a:r>
              <a:rPr lang="en-US" altLang="ru-RU" sz="1800" dirty="0"/>
              <a:t>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Polarization  changes sign in the dip region in the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disserential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cros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-section</a:t>
            </a:r>
            <a:endParaRPr lang="en-US" altLang="ru-RU" sz="1800" b="1" dirty="0">
              <a:solidFill>
                <a:srgbClr val="FF33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Simple </a:t>
            </a:r>
            <a:r>
              <a:rPr lang="en-US" altLang="ru-RU" sz="1800" dirty="0" err="1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Regge</a:t>
            </a:r>
            <a:r>
              <a:rPr lang="en-US" altLang="ru-RU" sz="1800" dirty="0">
                <a:solidFill>
                  <a:srgbClr val="99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model can not describe polarization modification required:</a:t>
            </a:r>
            <a:r>
              <a:rPr lang="en-US" altLang="ru-RU" sz="1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 matrix with </a:t>
            </a: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pomeron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spin-flip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 err="1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Odderon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pole is required in addition to </a:t>
            </a:r>
            <a:r>
              <a:rPr lang="el-GR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ρ</a:t>
            </a:r>
            <a:r>
              <a:rPr lang="en-US" altLang="ru-RU" sz="16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-pole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>
                <a:cs typeface="Arial" charset="0"/>
              </a:rPr>
              <a:t>Prediction: </a:t>
            </a:r>
            <a:r>
              <a:rPr lang="en-US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</a:t>
            </a:r>
            <a:r>
              <a:rPr lang="ru-RU" altLang="ru-RU" sz="16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(</a:t>
            </a:r>
            <a:r>
              <a:rPr lang="el-GR" altLang="ru-RU" sz="16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6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ru-RU" altLang="ru-RU" sz="1600" b="1" dirty="0">
                <a:solidFill>
                  <a:srgbClr val="FF3300"/>
                </a:solidFill>
                <a:effectLst/>
              </a:rPr>
              <a:t>)+2</a:t>
            </a:r>
            <a:r>
              <a:rPr lang="en-US" altLang="ru-RU" sz="1600" b="1" dirty="0">
                <a:solidFill>
                  <a:srgbClr val="FF3300"/>
                </a:solidFill>
                <a:effectLst/>
              </a:rPr>
              <a:t>P(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</a:rPr>
              <a:t>η</a:t>
            </a:r>
            <a:r>
              <a:rPr lang="en-US" altLang="ru-RU" sz="1600" b="1" dirty="0">
                <a:solidFill>
                  <a:srgbClr val="FF3300"/>
                </a:solidFill>
                <a:effectLst/>
                <a:cs typeface="Arial" charset="0"/>
              </a:rPr>
              <a:t>)=P(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</a:rPr>
              <a:t>η</a:t>
            </a:r>
            <a:r>
              <a:rPr lang="el-GR" altLang="ru-RU" sz="1600" b="1" dirty="0">
                <a:solidFill>
                  <a:srgbClr val="FF3300"/>
                </a:solidFill>
                <a:effectLst/>
                <a:cs typeface="Arial" charset="0"/>
                <a:sym typeface="Symbol" pitchFamily="18" charset="2"/>
              </a:rPr>
              <a:t></a:t>
            </a:r>
            <a:r>
              <a:rPr lang="en-US" altLang="ru-RU" sz="1600" b="1" dirty="0">
                <a:solidFill>
                  <a:srgbClr val="FF3300"/>
                </a:solidFill>
                <a:effectLst/>
                <a:cs typeface="Arial" charset="0"/>
                <a:sym typeface="Symbol" pitchFamily="18" charset="2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ru-RU" sz="1600" dirty="0"/>
              <a:t>a</a:t>
            </a:r>
            <a:r>
              <a:rPr lang="en-US" altLang="ru-RU" sz="1600" baseline="-25000" dirty="0"/>
              <a:t>0</a:t>
            </a:r>
            <a:r>
              <a:rPr lang="en-US" altLang="ru-RU" sz="1600" dirty="0"/>
              <a:t>(980) – see </a:t>
            </a:r>
            <a:r>
              <a:rPr lang="en-US" altLang="ru-RU" sz="1600" dirty="0" err="1"/>
              <a:t>Achasov</a:t>
            </a:r>
            <a:r>
              <a:rPr lang="en-US" altLang="ru-RU" sz="1600" dirty="0"/>
              <a:t>.</a:t>
            </a:r>
            <a:endParaRPr lang="ru-RU" altLang="ru-RU" sz="1600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Does the asymmetry magnitude increase with meson mass?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it real effect for all particles? Better accuracy is required.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it valid for other reactions?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What is theoretical explanation of this effect?</a:t>
            </a:r>
            <a:endParaRPr lang="ru-RU" altLang="ru-RU" sz="18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How we can discriminate between models?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is no predictions for the most of the reactions except 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18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and:</a:t>
            </a:r>
          </a:p>
          <a:p>
            <a:pPr>
              <a:lnSpc>
                <a:spcPct val="80000"/>
              </a:lnSpc>
            </a:pPr>
            <a:r>
              <a:rPr lang="en-US" altLang="ru-RU" sz="1800" dirty="0">
                <a:solidFill>
                  <a:srgbClr val="66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is very interesting to measure these processes with good accuracy.</a:t>
            </a:r>
            <a:endParaRPr lang="ru-RU" altLang="ru-RU" sz="1800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Физическое обоснование исследований на первом этапе (</a:t>
            </a:r>
            <a:r>
              <a:rPr kumimoji="0" lang="ru-RU" sz="2800" b="0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односпиновые</a:t>
            </a:r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эффекты)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Происхождение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асимметрий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адронных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реакциях не ясно. Тем не менее, в современных феноменологических моделях есть отдельные успехи описания спиновых эффектов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непертурбативной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области КХД..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Модели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Сиверса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Коллинза.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киральной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кварковой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модели Трошина-Тюрина описывается качественное поведение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односпиновой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асимметрии инклюзивных пионов и поляризации гиперонов в столкновениях неполяризованных адронов.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модели эффективного цветового поля с использованием заметного числа параметров удалось описать асимметрию в нескольких десятках реакций, а также поляризацию гиперонов,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антигиперонов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выстроенность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(поляризация) векторных мезонов</a:t>
            </a:r>
            <a:endParaRPr lang="ru-RU" sz="17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54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Физические задачи эксперимента с поляризованной мишенью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Детальное исследование различных поляризационных эффектов в инклюзивных процессах образования частиц и резонансов, состоящих из легких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u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,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d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 и </a:t>
            </a:r>
            <a:r>
              <a:rPr lang="en-US" sz="2400" kern="1200" spc="30" dirty="0">
                <a:solidFill>
                  <a:srgbClr val="FFFFFF"/>
                </a:solidFill>
                <a:effectLst/>
                <a:latin typeface="Arial Narrow"/>
              </a:rPr>
              <a:t>s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–кварков.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Основной задачей проекта на первом этапе является детальное исследование поляризационных эффектов в инклюзивных процессах. Эксперименты с использованием мезонных пучков обнаружили отличную от нуля </a:t>
            </a:r>
            <a:r>
              <a:rPr lang="ru-RU" sz="24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односпиновую</a:t>
            </a:r>
            <a:r>
              <a:rPr lang="ru-RU" sz="24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асимметрию, как в центральной области, так и в области фрагментации пучка. Значительные эффекты можно ожидать вблизи границы фазового объема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55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Результаты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Разнообразие типов пучков, конечных состояний и наличие нескольких измеряемых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наблюдаемых позволяют провести глобальное исследование.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Анализ этих данных дает возможность выявить закономерности поведения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наблюдаемых  от аромата участвующих в реакции кварков, спиновой структуры адронов, содержащих эти кварки и кинематических переменных.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Сравнение с моделями всей совокупности данных может позволить сделать важный шаг в определении механизма поляризационных явлений и природе таких явлений, как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конфайнмент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, фрагментация кварков и спонтанное нарушение </a:t>
            </a:r>
            <a:r>
              <a:rPr lang="ru-RU" sz="2200" kern="1200" spc="30" dirty="0" err="1">
                <a:solidFill>
                  <a:srgbClr val="FFFFFF"/>
                </a:solidFill>
                <a:effectLst/>
                <a:latin typeface="Arial Narrow"/>
              </a:rPr>
              <a:t>киральной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Arial Narrow"/>
              </a:rPr>
              <a:t> симметрии.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56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688232"/>
          </a:xfrm>
        </p:spPr>
        <p:txBody>
          <a:bodyPr>
            <a:normAutofit/>
          </a:bodyPr>
          <a:lstStyle/>
          <a:p>
            <a:r>
              <a:rPr lang="en-US" dirty="0" smtClean="0"/>
              <a:t>FODS – experiment: single spin asymmetry of charge particles using polarized proton beam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20.09.2012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V. Mochalov, SPIN-2012, IHEP spin program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19866386"/>
              </p:ext>
            </p:extLst>
          </p:nvPr>
        </p:nvGraphicFramePr>
        <p:xfrm>
          <a:off x="755576" y="1988840"/>
          <a:ext cx="74168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915"/>
                <a:gridCol w="2857909"/>
              </a:tblGrid>
              <a:tr h="171609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ru-RU" dirty="0"/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Primary Beam Intensity, p/cycle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baseline="30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Beam Intensity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3x10</a:t>
                      </a:r>
                      <a:r>
                        <a:rPr lang="en-US" baseline="30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ru-RU" baseline="30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Polarization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 ± 2% (theoretical)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Momentum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</a:t>
                      </a:r>
                      <a:r>
                        <a:rPr lang="en-US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GeV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Δ P/P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4.5% (theoretical)</a:t>
                      </a:r>
                    </a:p>
                  </a:txBody>
                  <a:tcPr/>
                </a:tc>
              </a:tr>
              <a:tr h="21383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Beam dimensions at the target region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 smtClean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s"/>
                      </a:pP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(X)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10.6 mm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s"/>
                      </a:pP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(Y)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8.1</a:t>
                      </a: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mm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Q"/>
                      </a:pP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(X)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6.5 </a:t>
                      </a:r>
                      <a:r>
                        <a:rPr lang="en-US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mrad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pPr marL="285750" indent="-285750">
                        <a:buFont typeface="Symbol"/>
                        <a:buChar char="Q"/>
                      </a:pP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(Y)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</a:t>
                      </a:r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6.0</a:t>
                      </a: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mrad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213837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π</a:t>
                      </a:r>
                      <a:r>
                        <a:rPr lang="en-US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 </a:t>
                      </a:r>
                      <a:r>
                        <a:rPr lang="en-US" baseline="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contamonation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0.8%</a:t>
                      </a:r>
                      <a:endParaRPr lang="ru-RU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5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b="1" dirty="0" smtClean="0"/>
              <a:t>Магнит мишенной станции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58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23" y="1691549"/>
            <a:ext cx="3980953" cy="28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Схема поперечного сечения магнита МТ3. Все размеры приведены в см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2"/>
                </a:solidFill>
                <a:effectLst/>
              </a:rPr>
              <a:t>Параметры </a:t>
            </a:r>
            <a:r>
              <a:rPr lang="ru-RU" sz="3200" dirty="0">
                <a:solidFill>
                  <a:schemeClr val="tx2"/>
                </a:solidFill>
                <a:effectLst/>
              </a:rPr>
              <a:t>протонного пучка </a:t>
            </a:r>
            <a:r>
              <a:rPr lang="ru-RU" sz="3200" dirty="0" smtClean="0">
                <a:solidFill>
                  <a:schemeClr val="tx2"/>
                </a:solidFill>
                <a:effectLst/>
              </a:rPr>
              <a:t>в промежуточном изображении 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эффективного источника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Коэффициент увеличения </a:t>
                          </a:r>
                          <a14:m>
                            <m:oMath xmlns:m="http://schemas.openxmlformats.org/officeDocument/2006/math"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b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ru-RU" sz="1800" b="1">
                                      <a:effectLst/>
                                      <a:latin typeface="Cambria Math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для центрального импульса пучка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горизонтальной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58333" r="-8490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157025" r="-84903" b="-2057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259167" r="-84903" b="-1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374783" r="-84903" b="-1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2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ru-RU" sz="3000" b="1" kern="1200" cap="all" spc="5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Теория и </a:t>
            </a:r>
            <a:r>
              <a:rPr lang="ru-RU" sz="3000" b="1" kern="1200" cap="all" spc="50" dirty="0" smtClean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практика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</a:t>
            </a:fld>
            <a:endParaRPr lang="ru-RU" altLang="ru-RU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640932"/>
              </p:ext>
            </p:extLst>
          </p:nvPr>
        </p:nvGraphicFramePr>
        <p:xfrm>
          <a:off x="611560" y="1031834"/>
          <a:ext cx="8064896" cy="964076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350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dirty="0" smtClean="0"/>
                        <a:t>Теория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dirty="0" smtClean="0"/>
                        <a:t>Эксперимент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  <a:tr h="598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Вклад спина кварков в спин протона (наивно)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1</a:t>
                      </a:r>
                      <a:r>
                        <a:rPr lang="en-US" b="1" dirty="0" smtClean="0"/>
                        <a:t>/3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009693"/>
              </p:ext>
            </p:extLst>
          </p:nvPr>
        </p:nvGraphicFramePr>
        <p:xfrm>
          <a:off x="611560" y="1988841"/>
          <a:ext cx="8064896" cy="648071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648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Вклад</a:t>
                      </a:r>
                      <a:r>
                        <a:rPr lang="ru-RU" b="1" baseline="0" dirty="0" smtClean="0"/>
                        <a:t> спина </a:t>
                      </a:r>
                      <a:r>
                        <a:rPr lang="ru-RU" b="1" baseline="0" dirty="0" err="1" smtClean="0"/>
                        <a:t>глюонов</a:t>
                      </a:r>
                      <a:r>
                        <a:rPr lang="ru-RU" b="1" baseline="0" dirty="0" smtClean="0"/>
                        <a:t> в спин протона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неизвестно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Близко к нулю</a:t>
                      </a:r>
                      <a:r>
                        <a:rPr lang="en-US" b="1" dirty="0" smtClean="0"/>
                        <a:t> </a:t>
                      </a:r>
                      <a:r>
                        <a:rPr lang="ru-RU" b="1" dirty="0" smtClean="0"/>
                        <a:t>при</a:t>
                      </a:r>
                      <a:r>
                        <a:rPr lang="ru-RU" b="1" baseline="0" dirty="0" smtClean="0"/>
                        <a:t> малых </a:t>
                      </a:r>
                      <a:r>
                        <a:rPr lang="en-US" b="1" baseline="0" dirty="0" smtClean="0"/>
                        <a:t>x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3648"/>
              </p:ext>
            </p:extLst>
          </p:nvPr>
        </p:nvGraphicFramePr>
        <p:xfrm>
          <a:off x="611560" y="2636913"/>
          <a:ext cx="8064896" cy="648071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648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err="1" smtClean="0"/>
                        <a:t>Односпиновая</a:t>
                      </a:r>
                      <a:r>
                        <a:rPr lang="ru-RU" b="1" dirty="0" smtClean="0"/>
                        <a:t> асимметрия адронов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en-US" b="1" dirty="0" smtClean="0"/>
                        <a:t>&lt;</a:t>
                      </a:r>
                      <a:r>
                        <a:rPr lang="en-US" b="1" baseline="0" dirty="0" smtClean="0"/>
                        <a:t> 1%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До 40%</a:t>
                      </a:r>
                      <a:r>
                        <a:rPr lang="ru-RU" b="1" baseline="0" dirty="0" smtClean="0"/>
                        <a:t> в ряде реакций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829061"/>
              </p:ext>
            </p:extLst>
          </p:nvPr>
        </p:nvGraphicFramePr>
        <p:xfrm>
          <a:off x="611560" y="3284984"/>
          <a:ext cx="8064896" cy="640080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614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Зависимость асимметрии от энергии и поперечного импульса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падает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Практически</a:t>
                      </a:r>
                      <a:r>
                        <a:rPr lang="ru-RU" b="1" baseline="0" dirty="0" smtClean="0"/>
                        <a:t> не зависит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35652"/>
              </p:ext>
            </p:extLst>
          </p:nvPr>
        </p:nvGraphicFramePr>
        <p:xfrm>
          <a:off x="611560" y="3933056"/>
          <a:ext cx="8064896" cy="854736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854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Отношение электрического форм-фактора к магнитному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Падает до нуля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433616"/>
              </p:ext>
            </p:extLst>
          </p:nvPr>
        </p:nvGraphicFramePr>
        <p:xfrm>
          <a:off x="611560" y="4797152"/>
          <a:ext cx="8064896" cy="640080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614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Спиновые эффекты в участием антипротонов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неизвестно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Практически нет данных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902542"/>
              </p:ext>
            </p:extLst>
          </p:nvPr>
        </p:nvGraphicFramePr>
        <p:xfrm>
          <a:off x="611560" y="5445224"/>
          <a:ext cx="8064896" cy="598316"/>
        </p:xfrm>
        <a:graphic>
          <a:graphicData uri="http://schemas.openxmlformats.org/drawingml/2006/table">
            <a:tbl>
              <a:tblPr firstRow="1" bandRow="1"/>
              <a:tblGrid>
                <a:gridCol w="4651682"/>
                <a:gridCol w="1545554"/>
                <a:gridCol w="1867660"/>
              </a:tblGrid>
              <a:tr h="598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de-DE" b="1" dirty="0" smtClean="0"/>
                        <a:t>CP </a:t>
                      </a:r>
                      <a:r>
                        <a:rPr lang="ru-RU" b="1" dirty="0" smtClean="0"/>
                        <a:t>нарушение</a:t>
                      </a:r>
                      <a:r>
                        <a:rPr lang="ru-RU" b="1" baseline="0" dirty="0" smtClean="0"/>
                        <a:t> в поляризации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неизвестно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r>
                        <a:rPr lang="ru-RU" b="1" dirty="0" smtClean="0"/>
                        <a:t>Нет данных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4355976" y="836712"/>
            <a:ext cx="7924800" cy="6340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8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измерения поляризации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1676318"/>
                  </p:ext>
                </p:extLst>
              </p:nvPr>
            </p:nvGraphicFramePr>
            <p:xfrm>
              <a:off x="467544" y="3861048"/>
              <a:ext cx="8208912" cy="21830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94475"/>
                    <a:gridCol w="2015404"/>
                    <a:gridCol w="1799033"/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Центральный импульс пучка (</a:t>
                          </a:r>
                          <a14:m>
                            <m:oMath xmlns:m="http://schemas.openxmlformats.org/officeDocument/2006/math">
                              <m:r>
                                <a:rPr lang="ru-RU" sz="20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2000" b="1" dirty="0">
                              <a:effectLst/>
                            </a:rPr>
                            <a:t>), ГэВ/с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45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Размеры пучка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), мм</m:t>
                              </m:r>
                            </m:oMath>
                          </a14:m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9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8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1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2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8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1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Расходимость пучка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20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0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20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2000" b="1">
                                  <a:effectLst/>
                                  <a:latin typeface="Cambria Math"/>
                                </a:rPr>
                                <m:t>),  мрад</m:t>
                              </m:r>
                            </m:oMath>
                          </a14:m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0.50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57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</a:t>
                          </a:r>
                          <a:r>
                            <a:rPr lang="en-US" sz="2000" b="1">
                              <a:effectLst/>
                            </a:rPr>
                            <a:t>1</a:t>
                          </a:r>
                          <a:r>
                            <a:rPr lang="ru-RU" sz="2000" b="1">
                              <a:effectLst/>
                            </a:rPr>
                            <a:t>3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24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Потери частиц, %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13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1676318"/>
                  </p:ext>
                </p:extLst>
              </p:nvPr>
            </p:nvGraphicFramePr>
            <p:xfrm>
              <a:off x="467544" y="3861048"/>
              <a:ext cx="8208912" cy="22115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394475"/>
                    <a:gridCol w="2015404"/>
                    <a:gridCol w="1799033"/>
                  </a:tblGrid>
                  <a:tr h="701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7826" r="-86824" b="-23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45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825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196825" r="-86824" b="-326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9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8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1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2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8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1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7743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39" t="-147244" r="-86824" b="-62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0.50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57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0.</a:t>
                          </a:r>
                          <a:r>
                            <a:rPr lang="en-US" sz="2000" b="1">
                              <a:effectLst/>
                            </a:rPr>
                            <a:t>1</a:t>
                          </a:r>
                          <a:r>
                            <a:rPr lang="ru-RU" sz="2000" b="1">
                              <a:effectLst/>
                            </a:rPr>
                            <a:t>3 </a:t>
                          </a:r>
                          <a:r>
                            <a:rPr lang="ru-RU" sz="20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2000" b="1">
                              <a:effectLst/>
                            </a:rPr>
                            <a:t> 0</a:t>
                          </a:r>
                          <a:r>
                            <a:rPr lang="en-US" sz="2000" b="1">
                              <a:effectLst/>
                            </a:rPr>
                            <a:t>.</a:t>
                          </a:r>
                          <a:r>
                            <a:rPr lang="ru-RU" sz="2000" b="1">
                              <a:effectLst/>
                            </a:rPr>
                            <a:t>24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5052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Потери частиц, %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>
                              <a:effectLst/>
                            </a:rPr>
                            <a:t>16</a:t>
                          </a:r>
                          <a:endParaRPr lang="ru-RU" sz="20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dirty="0">
                              <a:effectLst/>
                            </a:rPr>
                            <a:t>13</a:t>
                          </a:r>
                          <a:endParaRPr lang="ru-RU" sz="20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4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0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SPIN flipper (Shatunov Talk)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61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451611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3663" y="908720"/>
            <a:ext cx="4042621" cy="406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2 Helical magnets: 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B</a:t>
            </a:r>
            <a:r>
              <a:rPr lang="en-US" sz="2400" b="1" baseline="-25000" dirty="0" err="1">
                <a:solidFill>
                  <a:srgbClr val="FFFFFF"/>
                </a:solidFill>
                <a:latin typeface="Arial Narrow"/>
              </a:rPr>
              <a:t>max</a:t>
            </a:r>
            <a:r>
              <a:rPr lang="en-US" sz="2400" b="1" baseline="-25000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47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 </a:t>
            </a:r>
            <a:r>
              <a:rPr lang="el-GR" sz="2400" b="1" dirty="0">
                <a:solidFill>
                  <a:srgbClr val="FFFFFF"/>
                </a:solidFill>
                <a:latin typeface="Arial Narrow"/>
              </a:rPr>
              <a:t>λ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 2.5 m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" charset="0"/>
              </a:rPr>
              <a:t>Correctors:</a:t>
            </a:r>
            <a:r>
              <a:rPr lang="en-US" sz="2400" b="1" i="1" dirty="0" err="1">
                <a:solidFill>
                  <a:srgbClr val="FFFFFF"/>
                </a:solidFill>
                <a:latin typeface="Arial Narrow"/>
                <a:cs typeface="Arial" charset="0"/>
              </a:rPr>
              <a:t>L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=30 cm; B= 23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  tilt = 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Times New Roman" pitchFamily="18" charset="0"/>
              </a:rPr>
              <a:t>± 0.1 rad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Total length 6.5 m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 Narrow"/>
              </a:rPr>
              <a:t>Flipper optics: practically is equal to empty straight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6.5 m</a:t>
            </a:r>
            <a:r>
              <a:rPr lang="en-US" sz="24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algn="just"/>
            <a:r>
              <a:rPr lang="en-US" sz="2400" b="1" dirty="0">
                <a:solidFill>
                  <a:srgbClr val="95F5AE"/>
                </a:solidFill>
                <a:latin typeface="Arial Narrow"/>
              </a:rPr>
              <a:t>Spin transparency </a:t>
            </a:r>
            <a:r>
              <a:rPr lang="en-US" sz="2400" b="1" dirty="0">
                <a:solidFill>
                  <a:srgbClr val="95F5AE"/>
                </a:solidFill>
                <a:latin typeface="Arial Narrow"/>
                <a:cs typeface="Times New Roman" pitchFamily="18" charset="0"/>
              </a:rPr>
              <a:t>≈ </a:t>
            </a:r>
            <a:r>
              <a:rPr lang="en-US" sz="2400" b="1" dirty="0">
                <a:solidFill>
                  <a:srgbClr val="95F5AE"/>
                </a:solidFill>
                <a:latin typeface="Arial Narrow"/>
              </a:rPr>
              <a:t>97%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09120"/>
            <a:ext cx="4240502" cy="18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4094244" cy="18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Что такое </a:t>
            </a:r>
            <a:r>
              <a:rPr lang="ru-RU" altLang="ru-RU" dirty="0" err="1" smtClean="0"/>
              <a:t>односпиновая</a:t>
            </a:r>
            <a:r>
              <a:rPr lang="ru-RU" altLang="ru-RU" dirty="0" smtClean="0"/>
              <a:t> асимметрия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1963"/>
            <a:ext cx="49530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897437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495800" y="1447800"/>
            <a:ext cx="2884488" cy="381000"/>
          </a:xfrm>
          <a:prstGeom prst="wedgeRectCallout">
            <a:avLst>
              <a:gd name="adj1" fmla="val -46917"/>
              <a:gd name="adj2" fmla="val 15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altLang="ru-RU" sz="2000" dirty="0">
                <a:solidFill>
                  <a:srgbClr val="FFFF00"/>
                </a:solidFill>
                <a:cs typeface="Arial" charset="0"/>
              </a:rPr>
              <a:t>Поперечная плоскость</a:t>
            </a:r>
            <a:endParaRPr lang="en-US" altLang="ru-RU" sz="20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181600" y="24384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ru-RU" altLang="ru-RU">
              <a:cs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15000" y="2286000"/>
            <a:ext cx="3165475" cy="6667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Вторичные частицы имеют </a:t>
            </a:r>
          </a:p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азимутальную симметрию</a:t>
            </a:r>
            <a:endParaRPr lang="en-US" altLang="ru-RU">
              <a:latin typeface="Comic Sans MS" pitchFamily="66" charset="0"/>
              <a:cs typeface="Arial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148263" y="3860800"/>
            <a:ext cx="6096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ru-RU" altLang="ru-RU">
              <a:cs typeface="Arial" charset="0"/>
            </a:endParaRPr>
          </a:p>
        </p:txBody>
      </p:sp>
      <p:pic>
        <p:nvPicPr>
          <p:cNvPr id="1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44900"/>
            <a:ext cx="2676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2592388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867400" y="5157788"/>
            <a:ext cx="3062288" cy="66675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Появляется </a:t>
            </a:r>
          </a:p>
          <a:p>
            <a:pPr eaLnBrk="0" hangingPunct="0"/>
            <a:r>
              <a:rPr lang="ru-RU" altLang="ru-RU">
                <a:latin typeface="Comic Sans MS" pitchFamily="66" charset="0"/>
                <a:cs typeface="Arial" charset="0"/>
              </a:rPr>
              <a:t>азимутальная асимметрия</a:t>
            </a:r>
            <a:endParaRPr lang="en-US" altLang="ru-RU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Формула вычисления </a:t>
            </a:r>
            <a:r>
              <a:rPr lang="ru-RU" altLang="ru-RU" dirty="0" err="1" smtClean="0"/>
              <a:t>односпиновой</a:t>
            </a:r>
            <a:r>
              <a:rPr lang="ru-RU" altLang="ru-RU" dirty="0" smtClean="0"/>
              <a:t> асимметрии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572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4946"/>
          </a:xfrm>
        </p:spPr>
        <p:txBody>
          <a:bodyPr/>
          <a:lstStyle/>
          <a:p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Односпиновая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асимметрия в наивной </a:t>
            </a:r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партонной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модели</a:t>
            </a:r>
            <a:endParaRPr lang="ru-RU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04.10.2016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56286"/>
            <a:ext cx="8229600" cy="4674639"/>
          </a:xfrm>
        </p:spPr>
        <p:txBody>
          <a:bodyPr/>
          <a:lstStyle/>
          <a:p>
            <a:r>
              <a:rPr lang="ru-RU" altLang="ru-RU" sz="2400" dirty="0"/>
              <a:t>В жестких процессах наивная </a:t>
            </a:r>
            <a:r>
              <a:rPr lang="ru-RU" altLang="ru-RU" sz="2400" dirty="0" err="1"/>
              <a:t>партонная</a:t>
            </a:r>
            <a:r>
              <a:rPr lang="ru-RU" altLang="ru-RU" sz="2400" dirty="0"/>
              <a:t> модель позволяет объяснить только очень небольшие значения</a:t>
            </a:r>
            <a:r>
              <a:rPr lang="en-US" altLang="ru-RU" sz="2400" dirty="0">
                <a:latin typeface="Comic Sans MS" pitchFamily="66" charset="0"/>
              </a:rPr>
              <a:t>: (</a:t>
            </a:r>
            <a:r>
              <a:rPr lang="en-US" altLang="ru-RU" sz="2400" dirty="0">
                <a:solidFill>
                  <a:srgbClr val="E323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G. Kane et al, 1978</a:t>
            </a:r>
            <a:r>
              <a:rPr lang="en-US" altLang="ru-RU" sz="2400" dirty="0">
                <a:latin typeface="Comic Sans MS" pitchFamily="66" charset="0"/>
              </a:rPr>
              <a:t>)</a:t>
            </a:r>
            <a:r>
              <a:rPr lang="en-US" altLang="ru-RU" sz="2800" dirty="0">
                <a:latin typeface="Comic Sans MS" pitchFamily="66" charset="0"/>
              </a:rPr>
              <a:t> </a:t>
            </a:r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>
              <a:buFont typeface="Wingdings" pitchFamily="2" charset="2"/>
              <a:buNone/>
            </a:pPr>
            <a:endParaRPr lang="en-US" altLang="ru-RU" dirty="0">
              <a:latin typeface="Comic Sans MS" pitchFamily="66" charset="0"/>
            </a:endParaRPr>
          </a:p>
          <a:p>
            <a:pPr lvl="1"/>
            <a:r>
              <a:rPr lang="ru-RU" altLang="ru-RU" sz="2000" dirty="0"/>
              <a:t>Асимметрия подавлена фактором</a:t>
            </a:r>
            <a:r>
              <a:rPr lang="en-US" altLang="ru-RU" sz="2000" dirty="0"/>
              <a:t> </a:t>
            </a:r>
            <a:r>
              <a:rPr lang="el-GR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α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</a:t>
            </a:r>
            <a:r>
              <a:rPr lang="en-US" altLang="ru-RU" sz="2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</a:t>
            </a:r>
            <a:r>
              <a:rPr lang="en-US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ru-RU" altLang="ru-RU" sz="2000" dirty="0">
                <a:solidFill>
                  <a:schemeClr val="accent1"/>
                </a:solidFill>
                <a:effectLst/>
                <a:cs typeface="Arial" charset="0"/>
              </a:rPr>
              <a:t>√</a:t>
            </a:r>
            <a:r>
              <a:rPr lang="ru-RU" altLang="ru-RU" sz="2000" dirty="0">
                <a:solidFill>
                  <a:schemeClr val="accent1"/>
                </a:solidFill>
                <a:effectLst/>
              </a:rPr>
              <a:t>s</a:t>
            </a:r>
            <a:r>
              <a:rPr lang="en-US" altLang="ru-RU" sz="2000" dirty="0">
                <a:latin typeface="Comic Sans MS" pitchFamily="66" charset="0"/>
              </a:rPr>
              <a:t> </a:t>
            </a:r>
            <a:endParaRPr lang="ru-RU" altLang="ru-RU" sz="2000" dirty="0">
              <a:latin typeface="Comic Sans MS" pitchFamily="66" charset="0"/>
            </a:endParaRPr>
          </a:p>
          <a:p>
            <a:endParaRPr lang="ru-RU" altLang="ru-RU" sz="2000" dirty="0"/>
          </a:p>
          <a:p>
            <a:r>
              <a:rPr lang="ru-RU" altLang="ru-RU" sz="1800" dirty="0"/>
              <a:t>В формуле сечения процесса 2</a:t>
            </a:r>
            <a:r>
              <a:rPr lang="ru-RU" altLang="ru-RU" sz="1800" dirty="0">
                <a:cs typeface="Arial" charset="0"/>
              </a:rPr>
              <a:t>→2 нет </a:t>
            </a:r>
            <a:r>
              <a:rPr lang="ru-RU" altLang="ru-RU" sz="1800" dirty="0" err="1">
                <a:cs typeface="Arial" charset="0"/>
              </a:rPr>
              <a:t>спиновозависящих</a:t>
            </a:r>
            <a:r>
              <a:rPr lang="ru-RU" altLang="ru-RU" sz="1800" dirty="0">
                <a:cs typeface="Arial" charset="0"/>
              </a:rPr>
              <a:t> функций</a:t>
            </a:r>
            <a:endParaRPr lang="en-US" altLang="ru-RU" sz="18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3213" y="476250"/>
            <a:ext cx="6084887" cy="4679950"/>
            <a:chOff x="1324" y="954"/>
            <a:chExt cx="3188" cy="255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72" y="954"/>
              <a:ext cx="2953" cy="2359"/>
            </a:xfrm>
            <a:prstGeom prst="rect">
              <a:avLst/>
            </a:prstGeom>
            <a:solidFill>
              <a:srgbClr val="CFF9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" name="Picture 9" descr="KaneQuo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" y="954"/>
              <a:ext cx="3188" cy="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47" y="1288"/>
              <a:ext cx="9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ru-RU" alt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490" y="2554"/>
              <a:ext cx="2634" cy="45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65" y="1782"/>
              <a:ext cx="422" cy="12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</p:grp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" y="1589420"/>
            <a:ext cx="51117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7991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1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d\sigma\propto \vec{S}_\perp\cdot (\vec{P}\times \vec{K}_\perp)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97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_N=\frac{L-R}{L+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5"/>
  <p:tag name="PICTUREFILESIZE" val="5571"/>
</p:tagLst>
</file>

<file path=ppt/theme/theme1.xml><?xml version="1.0" encoding="utf-8"?>
<a:theme xmlns:a="http://schemas.openxmlformats.org/drawingml/2006/main" name="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ПРОЗА-50-ИФВЭ</Template>
  <TotalTime>22652</TotalTime>
  <Words>4316</Words>
  <Application>Microsoft Office PowerPoint</Application>
  <PresentationFormat>Экран (4:3)</PresentationFormat>
  <Paragraphs>641</Paragraphs>
  <Slides>61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ПРОЗА-50-ИФВЭ</vt:lpstr>
      <vt:lpstr>Default Design</vt:lpstr>
      <vt:lpstr>Орбита</vt:lpstr>
      <vt:lpstr>Горизонт</vt:lpstr>
      <vt:lpstr>1_ПРОЗА-50-ИФВЭ</vt:lpstr>
      <vt:lpstr>2_ПРОЗА-50-ИФВЭ</vt:lpstr>
      <vt:lpstr>3_ПРОЗА-50-ИФВЭ</vt:lpstr>
      <vt:lpstr>4_ПРОЗА-50-ИФВЭ</vt:lpstr>
      <vt:lpstr>Точечный рисунок</vt:lpstr>
      <vt:lpstr>Equation</vt:lpstr>
      <vt:lpstr>Исследование спиновых эффектов на ускорителе  У-70 ИФВЭ</vt:lpstr>
      <vt:lpstr>Содержание</vt:lpstr>
      <vt:lpstr>Сущность спина</vt:lpstr>
      <vt:lpstr>Чем важны поляризационные исследования в сильных взаимодействиях ?</vt:lpstr>
      <vt:lpstr>Что мы знали о роли спина в сильных взаимодействиях</vt:lpstr>
      <vt:lpstr>Теория и практика</vt:lpstr>
      <vt:lpstr>Что такое односпиновая асимметрия</vt:lpstr>
      <vt:lpstr>Формула вычисления односпиновой асимметрии</vt:lpstr>
      <vt:lpstr>Односпиновая асимметрия в наивной партонной модели</vt:lpstr>
      <vt:lpstr>Первые измерения односпиновой асимметрии в Протвино</vt:lpstr>
      <vt:lpstr>Поляризация в реакции  π-p↑→π0n</vt:lpstr>
      <vt:lpstr>Поляризация в реакциях  π-p↑→n and π-p↑→’(958)n </vt:lpstr>
      <vt:lpstr>Асимметрия в реакциях  π-p↑→(783)n и π-p↑→f2(1270)n </vt:lpstr>
      <vt:lpstr>Выводы по эксклюзивным реакциям</vt:lpstr>
      <vt:lpstr>Исследования инклюзивных процессов на установке ПРОЗА-М</vt:lpstr>
      <vt:lpstr>Установка фодм-2 для измерения односпиновой асимметрии инклюзивного рождения заряженных адронов</vt:lpstr>
      <vt:lpstr>Результаты ФОДС по односпиновой асимметрии </vt:lpstr>
      <vt:lpstr>Поляризационная программа на установке ФОДС</vt:lpstr>
      <vt:lpstr>Обсуждение</vt:lpstr>
      <vt:lpstr>ПРОЗА – ответы и вопросы по результатам инклюзивных измерений</vt:lpstr>
      <vt:lpstr>Эксперимент СПАСЧАРМ – систематическое исследование спиновых эффектов</vt:lpstr>
      <vt:lpstr>Задачи эксперимента СПАСЧАРМ</vt:lpstr>
      <vt:lpstr>Статистика с использованием пи- пучка</vt:lpstr>
      <vt:lpstr>Статистика с использованием каонного и антипротонного пучка</vt:lpstr>
      <vt:lpstr>Статистика с использованием протонного пучка (50 гэв)</vt:lpstr>
      <vt:lpstr>Моделирование образования частиц</vt:lpstr>
      <vt:lpstr>Изучение эксклюзивных реакций</vt:lpstr>
      <vt:lpstr>Предсказания в модели эффективного цветового поля</vt:lpstr>
      <vt:lpstr>Предсказания поляризации Λ̃-гиперонов в  pp, и pA-столкновениях </vt:lpstr>
      <vt:lpstr>Физическая программа этапа 2</vt:lpstr>
      <vt:lpstr>Моделирование рождения чармония</vt:lpstr>
      <vt:lpstr>Готовность Основных узлов экспериментальной установки - 1</vt:lpstr>
      <vt:lpstr>Готовность Основных узлов экспериментальной установки - 2</vt:lpstr>
      <vt:lpstr>Система дрейфовых камер</vt:lpstr>
      <vt:lpstr>Пример профиля с камер</vt:lpstr>
      <vt:lpstr>Система сбора данных</vt:lpstr>
      <vt:lpstr>Текущие планы работ 2016-2017</vt:lpstr>
      <vt:lpstr>Возможность создания поляризованного пучка протонов и антипротонов</vt:lpstr>
      <vt:lpstr>Размещение канала 24 в зале 1БВ</vt:lpstr>
      <vt:lpstr>Мишенная станция</vt:lpstr>
      <vt:lpstr>Оптическая схема канала 24А</vt:lpstr>
      <vt:lpstr>Параметры пучка поляризованных протонов в конце канала.</vt:lpstr>
      <vt:lpstr>Зависимость интенсивности и фонов протонного и антипротонного пучков</vt:lpstr>
      <vt:lpstr>Возможности повышения интенсивности антипротонного пучка</vt:lpstr>
      <vt:lpstr>Система измерения поляризации</vt:lpstr>
      <vt:lpstr>План работ по 24 каналу.</vt:lpstr>
      <vt:lpstr>Сотрудничество СПАСЧАРМ</vt:lpstr>
      <vt:lpstr>Возможности сотрудничества ИФВЭ и ПИЯФ</vt:lpstr>
      <vt:lpstr>Заключение</vt:lpstr>
      <vt:lpstr>Backup slides</vt:lpstr>
      <vt:lpstr>Модели, объясняющие поперечные спиновые эффекты</vt:lpstr>
      <vt:lpstr>IHEP/1968 -1977 HERA Collaboration (France-USSR)</vt:lpstr>
      <vt:lpstr>PROZA – answers and questions exclusive</vt:lpstr>
      <vt:lpstr>Физическое обоснование исследований на первом этапе (односпиновые эффекты)</vt:lpstr>
      <vt:lpstr>Физические задачи эксперимента с поляризованной мишенью</vt:lpstr>
      <vt:lpstr>Результаты исследований</vt:lpstr>
      <vt:lpstr>FODS – experiment: single spin asymmetry of charge particles using polarized proton beam</vt:lpstr>
      <vt:lpstr>Магнит мишенной станции</vt:lpstr>
      <vt:lpstr>Параметры протонного пучка в промежуточном изображении </vt:lpstr>
      <vt:lpstr>Система измерения поляризации</vt:lpstr>
      <vt:lpstr>SPIN flipper (Shatunov Talk)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Измерение асимметрии инклюзивного рождения  π0-мезонов на установке ПРОЗА-2</dc:title>
  <dc:creator>vmochalov</dc:creator>
  <cp:lastModifiedBy>vmochalov</cp:lastModifiedBy>
  <cp:revision>55</cp:revision>
  <dcterms:created xsi:type="dcterms:W3CDTF">2016-09-14T11:35:13Z</dcterms:created>
  <dcterms:modified xsi:type="dcterms:W3CDTF">2016-10-03T08:10:53Z</dcterms:modified>
</cp:coreProperties>
</file>