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1" r:id="rId1"/>
    <p:sldMasterId id="2147483806" r:id="rId2"/>
    <p:sldMasterId id="2147483683" r:id="rId3"/>
    <p:sldMasterId id="2147483695" r:id="rId4"/>
    <p:sldMasterId id="2147483713" r:id="rId5"/>
    <p:sldMasterId id="2147483726" r:id="rId6"/>
    <p:sldMasterId id="2147483746" r:id="rId7"/>
    <p:sldMasterId id="2147483766" r:id="rId8"/>
    <p:sldMasterId id="2147483786" r:id="rId9"/>
    <p:sldMasterId id="2147483818" r:id="rId10"/>
  </p:sldMasterIdLst>
  <p:notesMasterIdLst>
    <p:notesMasterId r:id="rId78"/>
  </p:notesMasterIdLst>
  <p:sldIdLst>
    <p:sldId id="256" r:id="rId11"/>
    <p:sldId id="485" r:id="rId12"/>
    <p:sldId id="489" r:id="rId13"/>
    <p:sldId id="486" r:id="rId14"/>
    <p:sldId id="488" r:id="rId15"/>
    <p:sldId id="440" r:id="rId16"/>
    <p:sldId id="444" r:id="rId17"/>
    <p:sldId id="441" r:id="rId18"/>
    <p:sldId id="443" r:id="rId19"/>
    <p:sldId id="445" r:id="rId20"/>
    <p:sldId id="446" r:id="rId21"/>
    <p:sldId id="458" r:id="rId22"/>
    <p:sldId id="447" r:id="rId23"/>
    <p:sldId id="448" r:id="rId24"/>
    <p:sldId id="459" r:id="rId25"/>
    <p:sldId id="449" r:id="rId26"/>
    <p:sldId id="460" r:id="rId27"/>
    <p:sldId id="461" r:id="rId28"/>
    <p:sldId id="462" r:id="rId29"/>
    <p:sldId id="451" r:id="rId30"/>
    <p:sldId id="362" r:id="rId31"/>
    <p:sldId id="364" r:id="rId32"/>
    <p:sldId id="457" r:id="rId33"/>
    <p:sldId id="463" r:id="rId34"/>
    <p:sldId id="391" r:id="rId35"/>
    <p:sldId id="452" r:id="rId36"/>
    <p:sldId id="472" r:id="rId37"/>
    <p:sldId id="473" r:id="rId38"/>
    <p:sldId id="470" r:id="rId39"/>
    <p:sldId id="383" r:id="rId40"/>
    <p:sldId id="481" r:id="rId41"/>
    <p:sldId id="477" r:id="rId42"/>
    <p:sldId id="478" r:id="rId43"/>
    <p:sldId id="395" r:id="rId44"/>
    <p:sldId id="475" r:id="rId45"/>
    <p:sldId id="483" r:id="rId46"/>
    <p:sldId id="425" r:id="rId47"/>
    <p:sldId id="413" r:id="rId48"/>
    <p:sldId id="421" r:id="rId49"/>
    <p:sldId id="422" r:id="rId50"/>
    <p:sldId id="482" r:id="rId51"/>
    <p:sldId id="437" r:id="rId52"/>
    <p:sldId id="429" r:id="rId53"/>
    <p:sldId id="479" r:id="rId54"/>
    <p:sldId id="438" r:id="rId55"/>
    <p:sldId id="365" r:id="rId56"/>
    <p:sldId id="490" r:id="rId57"/>
    <p:sldId id="456" r:id="rId58"/>
    <p:sldId id="366" r:id="rId59"/>
    <p:sldId id="405" r:id="rId60"/>
    <p:sldId id="464" r:id="rId61"/>
    <p:sldId id="465" r:id="rId62"/>
    <p:sldId id="466" r:id="rId63"/>
    <p:sldId id="467" r:id="rId64"/>
    <p:sldId id="468" r:id="rId65"/>
    <p:sldId id="474" r:id="rId66"/>
    <p:sldId id="469" r:id="rId67"/>
    <p:sldId id="471" r:id="rId68"/>
    <p:sldId id="432" r:id="rId69"/>
    <p:sldId id="433" r:id="rId70"/>
    <p:sldId id="434" r:id="rId71"/>
    <p:sldId id="435" r:id="rId72"/>
    <p:sldId id="417" r:id="rId73"/>
    <p:sldId id="419" r:id="rId74"/>
    <p:sldId id="424" r:id="rId75"/>
    <p:sldId id="436" r:id="rId76"/>
    <p:sldId id="427" r:id="rId7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33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1" autoAdjust="0"/>
    <p:restoredTop sz="94660"/>
  </p:normalViewPr>
  <p:slideViewPr>
    <p:cSldViewPr>
      <p:cViewPr>
        <p:scale>
          <a:sx n="60" d="100"/>
          <a:sy n="60" d="100"/>
        </p:scale>
        <p:origin x="-108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419F9D-FEE3-4D8B-B3F2-9BED91EC12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166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/>
              <a:t>В. Мочалов, Семинар ОФВЭ  ПИЯФ</a:t>
            </a:r>
            <a:endParaRPr lang="ru-RU" altLang="ru-RU" dirty="0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256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642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596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942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892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476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05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89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194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89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3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3973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0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743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9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34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67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489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724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942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836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1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99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15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714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191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348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08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28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508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904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6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51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0176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824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8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29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498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094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31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553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54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788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9280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279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128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388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542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699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329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833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9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17</a:t>
            </a:r>
            <a:r>
              <a:rPr lang="ru-RU" altLang="ru-RU" dirty="0" smtClean="0">
                <a:solidFill>
                  <a:srgbClr val="FFFFFF"/>
                </a:solidFill>
              </a:rPr>
              <a:t>.</a:t>
            </a:r>
            <a:r>
              <a:rPr lang="en-US" altLang="ru-RU" dirty="0" smtClean="0">
                <a:solidFill>
                  <a:srgbClr val="FFFFFF"/>
                </a:solidFill>
              </a:rPr>
              <a:t>01</a:t>
            </a:r>
            <a:r>
              <a:rPr lang="ru-RU" altLang="ru-RU" dirty="0" smtClean="0">
                <a:solidFill>
                  <a:srgbClr val="FFFFFF"/>
                </a:solidFill>
              </a:rPr>
              <a:t>.201</a:t>
            </a:r>
            <a:r>
              <a:rPr lang="en-US" altLang="ru-RU" dirty="0" smtClean="0">
                <a:solidFill>
                  <a:srgbClr val="FFFFFF"/>
                </a:solidFill>
              </a:rPr>
              <a:t>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ЛЯП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7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6845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17.01.2018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ЛЯП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164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531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600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343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163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372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276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362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8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2951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400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144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150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067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144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1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724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8510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42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17</a:t>
            </a:r>
            <a:r>
              <a:rPr lang="ru-RU" altLang="ru-RU" dirty="0" smtClean="0"/>
              <a:t>.</a:t>
            </a:r>
            <a:r>
              <a:rPr lang="en-US" altLang="ru-RU" dirty="0" smtClean="0"/>
              <a:t>01</a:t>
            </a:r>
            <a:r>
              <a:rPr lang="ru-RU" altLang="ru-RU" dirty="0" smtClean="0"/>
              <a:t>.201</a:t>
            </a:r>
            <a:r>
              <a:rPr lang="en-US" altLang="ru-RU" dirty="0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67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318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28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90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06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45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9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5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2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8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918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12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85E10-A483-4440-8335-D4C93D7AD19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18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D1AF-6506-43A3-A697-033172A0E8B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55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5E834-E9FC-4F5D-80FB-ADC02DAB0977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80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3C149-E428-4A98-B499-E295DB9439D3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94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87D98-CC46-4458-A1C6-CD19E009977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D1204-E602-431B-8826-D4F2DE129659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37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872C1-842B-4626-9ED7-83450152259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47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1C848-708B-4D20-A28C-F260C4A4F09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27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F602-3981-4EFD-868B-E1A99E2A7AD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9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17.01.2018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6679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1EBA2-AF47-4FCF-8BBC-DC2B622664A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23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7A571-CEBD-4D05-8A0F-E334D2777AF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8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06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06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06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06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000"/>
            </a:lvl1pPr>
          </a:lstStyle>
          <a:p>
            <a:fld id="{17636911-7B7A-4003-A328-E6A0C89B4C5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5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A711F-AD8E-46AC-A89F-2FFA8E6AFBA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8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93C50-A515-4F35-9877-C74CFEF5BB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3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854B0-4B8B-46E1-90F5-D5A76BCD689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3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677FB-346F-4C51-B723-4D79D35DF30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41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7578-6A33-49AC-9742-988BEA1DB86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02AE5-335B-4B85-9013-45015C542B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02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AD54D-4544-4E2F-B474-1D6B55D9E90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266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0B71-3852-422C-BF56-B11E9975524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2B581-DB9C-40EA-BD8D-39033A738C2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7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015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015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796EA-70B5-4368-A0BB-F010D416E7D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59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1C8ACAE-02F3-434C-B49E-44CA2F5740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5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3AB158-EB7B-4576-ACAA-C6858C4C48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7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811588"/>
            <a:ext cx="4038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86BFBC-1B1E-4F84-BF21-E27FCAF2A6E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97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7893807-3E87-4DC2-A08C-1BC90F05555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65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60F94A3-8E8A-4051-9550-C0E42E1C0FB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35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52141DC-1E34-4F07-9977-8597798C11B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89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2428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25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30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33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84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87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03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92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91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07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0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315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9 October 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V. Mochalov, Spin physics at IHEP-Protvino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30A2EF-AD7B-4A7C-8ECE-4B04D2D90AD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46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2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6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0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331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46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29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1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9950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34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51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82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12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8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9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70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94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929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9140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3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1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62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3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04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1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88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22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841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hyperlink" Target="http://www.ihep.ru/index.html" TargetMode="Externa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05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CE63-23CA-4BE3-BBE0-E2C2FC5D9267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9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12EFE3-BA88-40AF-8C58-C09ED7DDFB9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696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15888"/>
            <a:ext cx="67691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96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AE0AB045-0EDB-44E6-ADE8-25C1D2A9313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69649" name="Picture 17" descr="Стартовая страница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4" name="Picture 22" descr="dspin_09sm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8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FFFFFF"/>
                </a:solidFill>
                <a:latin typeface="Arial Narrow"/>
              </a:rPr>
              <a:t>20.09.2012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Arial Narrow"/>
              </a:rPr>
              <a:t>V. Mochalov, SPIN-2012, IHEP spin program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B2E33C-257C-48E3-8EEE-A705C2039FFD}" type="slidenum">
              <a:rPr lang="ru-RU" smtClean="0">
                <a:solidFill>
                  <a:srgbClr val="FFFFFF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67076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321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12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8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354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0.png"/><Relationship Id="rId5" Type="http://schemas.openxmlformats.org/officeDocument/2006/relationships/image" Target="../media/image67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gi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gif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0.xml"/><Relationship Id="rId4" Type="http://schemas.openxmlformats.org/officeDocument/2006/relationships/hyperlink" Target="http://www.springerlink.com/content/v3672n6k72582087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erlink.com/content/t774q424486tqx2g/fulltext.pdf" TargetMode="External"/><Relationship Id="rId2" Type="http://schemas.openxmlformats.org/officeDocument/2006/relationships/hyperlink" Target="http://www.springerlink.com/content/t774q424486tqx2g/" TargetMode="Externa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7.emf"/><Relationship Id="rId4" Type="http://schemas.openxmlformats.org/officeDocument/2006/relationships/image" Target="../media/image96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847012" cy="2951163"/>
          </a:xfrm>
        </p:spPr>
        <p:txBody>
          <a:bodyPr/>
          <a:lstStyle/>
          <a:p>
            <a:r>
              <a:rPr lang="ru-RU" altLang="ru-RU" sz="4400" dirty="0"/>
              <a:t>Новый поляризационный эксперимент СПАСЧАРМ на ускорителе У-70: настоящее и </a:t>
            </a:r>
            <a:r>
              <a:rPr lang="ru-RU" altLang="ru-RU" sz="4400" dirty="0" smtClean="0"/>
              <a:t>будущее</a:t>
            </a:r>
            <a:endParaRPr lang="el-GR" altLang="ru-RU" sz="4400" dirty="0">
              <a:cs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3933825"/>
            <a:ext cx="8640960" cy="1704975"/>
          </a:xfrm>
        </p:spPr>
        <p:txBody>
          <a:bodyPr/>
          <a:lstStyle/>
          <a:p>
            <a:r>
              <a:rPr lang="ru-RU" altLang="ru-RU" i="1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В. </a:t>
            </a:r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Мочалов</a:t>
            </a:r>
          </a:p>
          <a:p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НИЦ «Курчатовский институт» - ИФВЭ</a:t>
            </a:r>
          </a:p>
          <a:p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 имени сотрудничества СПАСЧАРМ</a:t>
            </a:r>
            <a:endParaRPr lang="ru-RU" altLang="ru-RU" i="1" dirty="0">
              <a:solidFill>
                <a:srgbClr val="66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sz="4000" dirty="0" smtClean="0"/>
              <a:t>Магнит поляризованной мишени</a:t>
            </a:r>
            <a:endParaRPr lang="ru-RU" sz="4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10</a:t>
            </a:fld>
            <a:endParaRPr lang="ru-RU" altLang="ru-RU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730906" cy="366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63257" y="1054237"/>
            <a:ext cx="5381791" cy="4104456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lvl="0" algn="ctr" eaLnBrk="0" hangingPunct="0">
              <a:spcBef>
                <a:spcPct val="20000"/>
              </a:spcBef>
            </a:pPr>
            <a:r>
              <a:rPr lang="en-US" sz="1800" b="1" u="sng" kern="0" dirty="0" smtClean="0">
                <a:solidFill>
                  <a:srgbClr val="800080"/>
                </a:solidFill>
              </a:rPr>
              <a:t>Dipole magnet with conventional ‘warm ‘ copper coils and ferromagnetic (</a:t>
            </a:r>
            <a:r>
              <a:rPr lang="en-US" sz="1800" b="1" u="sng" kern="0" dirty="0" err="1" smtClean="0">
                <a:solidFill>
                  <a:srgbClr val="800080"/>
                </a:solidFill>
              </a:rPr>
              <a:t>permendur</a:t>
            </a:r>
            <a:r>
              <a:rPr lang="en-US" sz="1800" b="1" u="sng" kern="0" dirty="0" smtClean="0">
                <a:solidFill>
                  <a:srgbClr val="800080"/>
                </a:solidFill>
              </a:rPr>
              <a:t>) poles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kern="0" dirty="0" smtClean="0">
                <a:solidFill>
                  <a:schemeClr val="bg1"/>
                </a:solidFill>
              </a:rPr>
              <a:t>Length (poles): </a:t>
            </a:r>
            <a:r>
              <a:rPr lang="en-US" sz="1400" b="1" kern="0" dirty="0" smtClean="0">
                <a:solidFill>
                  <a:srgbClr val="FF0000"/>
                </a:solidFill>
              </a:rPr>
              <a:t>1 m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kern="0" dirty="0" smtClean="0">
                <a:solidFill>
                  <a:schemeClr val="bg1"/>
                </a:solidFill>
              </a:rPr>
              <a:t>Aperture width: </a:t>
            </a:r>
            <a:r>
              <a:rPr lang="en-US" sz="1400" b="1" kern="0" dirty="0" smtClean="0">
                <a:solidFill>
                  <a:srgbClr val="FF0000"/>
                </a:solidFill>
              </a:rPr>
              <a:t>80 mm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u="sng" kern="0" dirty="0" smtClean="0">
                <a:solidFill>
                  <a:srgbClr val="0033CC"/>
                </a:solidFill>
              </a:rPr>
              <a:t>Variable vertical gap</a:t>
            </a:r>
            <a:r>
              <a:rPr lang="en-US" sz="1400" b="1" kern="0" dirty="0" smtClean="0">
                <a:solidFill>
                  <a:srgbClr val="FF0000"/>
                </a:solidFill>
              </a:rPr>
              <a:t>:</a:t>
            </a:r>
            <a:r>
              <a:rPr lang="en-US" sz="1400" kern="0" dirty="0" smtClean="0"/>
              <a:t> </a:t>
            </a:r>
            <a:r>
              <a:rPr lang="en-US" sz="1400" b="1" kern="0" dirty="0" smtClean="0">
                <a:solidFill>
                  <a:srgbClr val="FF0000"/>
                </a:solidFill>
              </a:rPr>
              <a:t>75 mm </a:t>
            </a:r>
            <a:r>
              <a:rPr lang="en-US" sz="1400" i="1" kern="0" dirty="0" smtClean="0">
                <a:solidFill>
                  <a:srgbClr val="0033CC"/>
                </a:solidFill>
              </a:rPr>
              <a:t>(closed yoke)</a:t>
            </a:r>
            <a:r>
              <a:rPr lang="en-US" sz="1400" kern="0" dirty="0" smtClean="0"/>
              <a:t>, </a:t>
            </a:r>
            <a:r>
              <a:rPr lang="en-US" sz="1400" b="1" kern="0" dirty="0" smtClean="0">
                <a:solidFill>
                  <a:srgbClr val="FF0000"/>
                </a:solidFill>
              </a:rPr>
              <a:t>315 mm </a:t>
            </a:r>
            <a:r>
              <a:rPr lang="en-US" sz="1400" i="1" kern="0" dirty="0" smtClean="0">
                <a:solidFill>
                  <a:srgbClr val="0033CC"/>
                </a:solidFill>
              </a:rPr>
              <a:t>(open yoke)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kern="0" dirty="0" smtClean="0">
                <a:solidFill>
                  <a:schemeClr val="bg1"/>
                </a:solidFill>
              </a:rPr>
              <a:t>Nominal coil current</a:t>
            </a:r>
            <a:r>
              <a:rPr lang="en-US" sz="1400" kern="0" dirty="0" smtClean="0"/>
              <a:t>: </a:t>
            </a:r>
            <a:r>
              <a:rPr lang="en-US" sz="1400" b="1" kern="0" dirty="0" smtClean="0">
                <a:solidFill>
                  <a:srgbClr val="FF0000"/>
                </a:solidFill>
              </a:rPr>
              <a:t>1.4 kA, </a:t>
            </a:r>
            <a:r>
              <a:rPr lang="en-US" sz="1400" b="1" kern="0" dirty="0" smtClean="0">
                <a:solidFill>
                  <a:schemeClr val="bg1"/>
                </a:solidFill>
              </a:rPr>
              <a:t>power consumption:</a:t>
            </a:r>
            <a:r>
              <a:rPr lang="en-US" sz="1400" kern="0" dirty="0" smtClean="0"/>
              <a:t> </a:t>
            </a:r>
            <a:r>
              <a:rPr lang="en-US" sz="1400" b="1" kern="0" dirty="0" smtClean="0">
                <a:solidFill>
                  <a:srgbClr val="FF0000"/>
                </a:solidFill>
              </a:rPr>
              <a:t>300 kW 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u="sng" kern="0" dirty="0" smtClean="0">
                <a:solidFill>
                  <a:srgbClr val="0033CC"/>
                </a:solidFill>
              </a:rPr>
              <a:t>Closed yoke</a:t>
            </a:r>
            <a:r>
              <a:rPr lang="en-US" sz="1400" kern="0" dirty="0" smtClean="0"/>
              <a:t>: </a:t>
            </a:r>
            <a:r>
              <a:rPr lang="en-US" sz="1400" b="1" kern="0" dirty="0" smtClean="0">
                <a:solidFill>
                  <a:schemeClr val="bg1"/>
                </a:solidFill>
              </a:rPr>
              <a:t>Magnetic field in the aperture</a:t>
            </a:r>
            <a:r>
              <a:rPr lang="en-US" sz="1400" kern="0" dirty="0" smtClean="0"/>
              <a:t> </a:t>
            </a:r>
            <a:r>
              <a:rPr lang="en-US" sz="1400" b="1" i="1" kern="0" dirty="0" smtClean="0">
                <a:solidFill>
                  <a:srgbClr val="FF0000"/>
                </a:solidFill>
              </a:rPr>
              <a:t>B = 2.4 T </a:t>
            </a:r>
            <a:r>
              <a:rPr lang="en-US" sz="1400" b="1" kern="0" dirty="0" smtClean="0">
                <a:solidFill>
                  <a:schemeClr val="bg1"/>
                </a:solidFill>
              </a:rPr>
              <a:t>(!!!)</a:t>
            </a:r>
          </a:p>
          <a:p>
            <a:pPr marL="34290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u="sng" kern="0" dirty="0" smtClean="0">
                <a:solidFill>
                  <a:srgbClr val="0033CC"/>
                </a:solidFill>
              </a:rPr>
              <a:t>Open yoke</a:t>
            </a:r>
            <a:r>
              <a:rPr lang="en-US" sz="1400" kern="0" dirty="0" smtClean="0"/>
              <a:t>:    </a:t>
            </a:r>
            <a:r>
              <a:rPr lang="en-US" sz="1400" b="1" kern="0" dirty="0" smtClean="0">
                <a:solidFill>
                  <a:schemeClr val="bg1"/>
                </a:solidFill>
              </a:rPr>
              <a:t>Magnetic field in the aperture  </a:t>
            </a:r>
            <a:r>
              <a:rPr lang="en-US" sz="1400" b="1" i="1" kern="0" dirty="0" smtClean="0">
                <a:solidFill>
                  <a:srgbClr val="FF0000"/>
                </a:solidFill>
              </a:rPr>
              <a:t>B ≈ 0.4 T</a:t>
            </a:r>
            <a:endParaRPr lang="ru-RU" sz="1400" b="1" i="1" kern="0" dirty="0" smtClean="0">
              <a:solidFill>
                <a:srgbClr val="FF0000"/>
              </a:solidFill>
            </a:endParaRPr>
          </a:p>
          <a:p>
            <a:pPr marL="342900" lvl="0" indent="-342900" algn="ctr" eaLnBrk="0" hangingPunct="0">
              <a:spcBef>
                <a:spcPct val="20000"/>
              </a:spcBef>
            </a:pPr>
            <a:r>
              <a:rPr lang="en-US" sz="1600" b="1" u="sng" kern="0" dirty="0" smtClean="0">
                <a:solidFill>
                  <a:srgbClr val="C00000"/>
                </a:solidFill>
              </a:rPr>
              <a:t>Critical requirement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kern="0" dirty="0" smtClean="0">
                <a:solidFill>
                  <a:srgbClr val="0033CC"/>
                </a:solidFill>
              </a:rPr>
              <a:t>The </a:t>
            </a:r>
            <a:r>
              <a:rPr lang="en-US" sz="1400" b="1" u="sng" kern="0" dirty="0" smtClean="0">
                <a:solidFill>
                  <a:srgbClr val="0033CC"/>
                </a:solidFill>
              </a:rPr>
              <a:t>uniformity</a:t>
            </a:r>
            <a:r>
              <a:rPr lang="en-US" sz="1400" b="1" kern="0" dirty="0" smtClean="0">
                <a:solidFill>
                  <a:srgbClr val="0033CC"/>
                </a:solidFill>
              </a:rPr>
              <a:t> of magnetic field of </a:t>
            </a:r>
            <a:r>
              <a:rPr lang="en-US" sz="1400" b="1" u="sng" kern="0" dirty="0" smtClean="0">
                <a:solidFill>
                  <a:srgbClr val="FF0000"/>
                </a:solidFill>
              </a:rPr>
              <a:t>2.4 T</a:t>
            </a:r>
            <a:r>
              <a:rPr lang="en-US" sz="1400" b="1" kern="0" dirty="0" smtClean="0">
                <a:solidFill>
                  <a:srgbClr val="FF0000"/>
                </a:solidFill>
              </a:rPr>
              <a:t> </a:t>
            </a:r>
            <a:r>
              <a:rPr lang="en-US" sz="1400" b="1" kern="0" dirty="0" smtClean="0">
                <a:solidFill>
                  <a:srgbClr val="0033CC"/>
                </a:solidFill>
              </a:rPr>
              <a:t>in the target volume of  </a:t>
            </a:r>
            <a:r>
              <a:rPr lang="en-US" sz="1400" b="1" i="1" u="sng" kern="0" dirty="0" smtClean="0">
                <a:solidFill>
                  <a:srgbClr val="0033CC"/>
                </a:solidFill>
              </a:rPr>
              <a:t>D = </a:t>
            </a:r>
            <a:r>
              <a:rPr lang="en-US" sz="1400" b="1" i="1" u="sng" kern="0" dirty="0" smtClean="0">
                <a:solidFill>
                  <a:srgbClr val="FF0000"/>
                </a:solidFill>
              </a:rPr>
              <a:t>18 mm </a:t>
            </a:r>
            <a:r>
              <a:rPr lang="en-US" sz="1400" b="1" i="1" u="sng" kern="0" dirty="0" smtClean="0">
                <a:solidFill>
                  <a:srgbClr val="0033CC"/>
                </a:solidFill>
              </a:rPr>
              <a:t>&amp; </a:t>
            </a:r>
            <a:r>
              <a:rPr lang="en-US" sz="1400" b="1" i="1" u="sng" kern="0" dirty="0" smtClean="0">
                <a:solidFill>
                  <a:srgbClr val="FF0000"/>
                </a:solidFill>
              </a:rPr>
              <a:t>L=200 mm </a:t>
            </a:r>
            <a:r>
              <a:rPr lang="en-US" sz="1400" b="1" kern="0" dirty="0" smtClean="0">
                <a:solidFill>
                  <a:srgbClr val="0033CC"/>
                </a:solidFill>
              </a:rPr>
              <a:t>must be better than </a:t>
            </a:r>
            <a:r>
              <a:rPr lang="en-US" sz="1400" b="1" kern="0" dirty="0" smtClean="0">
                <a:solidFill>
                  <a:srgbClr val="FF0000"/>
                </a:solidFill>
              </a:rPr>
              <a:t>~</a:t>
            </a:r>
            <a:r>
              <a:rPr lang="en-US" sz="1400" b="1" u="sng" kern="0" dirty="0" smtClean="0">
                <a:solidFill>
                  <a:srgbClr val="FF0000"/>
                </a:solidFill>
              </a:rPr>
              <a:t>1.5×10</a:t>
            </a:r>
            <a:r>
              <a:rPr lang="en-US" sz="1400" b="1" u="sng" kern="0" baseline="30000" dirty="0" smtClean="0">
                <a:solidFill>
                  <a:srgbClr val="FF0000"/>
                </a:solidFill>
              </a:rPr>
              <a:t>-4</a:t>
            </a:r>
            <a:r>
              <a:rPr lang="en-US" sz="1400" b="1" kern="0" dirty="0" smtClean="0">
                <a:solidFill>
                  <a:srgbClr val="FF0000"/>
                </a:solidFill>
              </a:rPr>
              <a:t> 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u="sng" kern="0" dirty="0" smtClean="0">
                <a:solidFill>
                  <a:srgbClr val="0033CC"/>
                </a:solidFill>
              </a:rPr>
              <a:t>Aggravating  factor</a:t>
            </a:r>
            <a:r>
              <a:rPr lang="en-US" sz="1400" kern="0" dirty="0" smtClean="0">
                <a:solidFill>
                  <a:srgbClr val="0033CC"/>
                </a:solidFill>
              </a:rPr>
              <a:t>: </a:t>
            </a:r>
            <a:r>
              <a:rPr lang="en-US" sz="1400" b="1" kern="0" dirty="0" smtClean="0">
                <a:solidFill>
                  <a:srgbClr val="0033CC"/>
                </a:solidFill>
              </a:rPr>
              <a:t>all </a:t>
            </a:r>
            <a:r>
              <a:rPr lang="en-US" sz="1400" b="1" kern="0" dirty="0" err="1" smtClean="0">
                <a:solidFill>
                  <a:srgbClr val="0033CC"/>
                </a:solidFill>
              </a:rPr>
              <a:t>ferromagnetics</a:t>
            </a:r>
            <a:r>
              <a:rPr lang="en-US" sz="1400" b="1" kern="0" dirty="0" smtClean="0">
                <a:solidFill>
                  <a:srgbClr val="0033CC"/>
                </a:solidFill>
              </a:rPr>
              <a:t> are </a:t>
            </a:r>
            <a:r>
              <a:rPr lang="en-US" sz="1400" b="1" u="sng" kern="0" dirty="0" smtClean="0">
                <a:solidFill>
                  <a:srgbClr val="0033CC"/>
                </a:solidFill>
              </a:rPr>
              <a:t>close to saturation</a:t>
            </a:r>
            <a:endParaRPr kumimoji="0" lang="en-US" sz="1700" b="1" i="0" u="sng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341687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4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 настройки мишени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229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257488"/>
            <a:ext cx="862658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407211"/>
              </p:ext>
            </p:extLst>
          </p:nvPr>
        </p:nvGraphicFramePr>
        <p:xfrm>
          <a:off x="395536" y="4941168"/>
          <a:ext cx="856895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RMS</a:t>
                      </a:r>
                      <a:r>
                        <a:rPr lang="ru-RU" dirty="0" smtClean="0"/>
                        <a:t>=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(4.28±0.08)×10</a:t>
                      </a:r>
                      <a:r>
                        <a:rPr lang="ru-RU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RMS</a:t>
                      </a:r>
                      <a:r>
                        <a:rPr lang="ru-RU" dirty="0" smtClean="0"/>
                        <a:t>=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(1.86±0.07)×10</a:t>
                      </a:r>
                      <a:r>
                        <a:rPr lang="ru-RU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RMS</a:t>
                      </a:r>
                      <a:r>
                        <a:rPr lang="ru-RU" dirty="0" smtClean="0"/>
                        <a:t>=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(1.28±0.07)×10</a:t>
                      </a:r>
                      <a:r>
                        <a:rPr lang="ru-RU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lang="ru-RU" sz="1800" b="1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2.5×10</a:t>
                      </a:r>
                      <a:r>
                        <a:rPr lang="ru-RU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8.4×10</a:t>
                      </a:r>
                      <a:r>
                        <a:rPr lang="ru-RU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kumimoji="0" lang="ru-RU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Pol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en-US" b="1" baseline="0" dirty="0" smtClean="0"/>
                        <a:t>– N/A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POL=69%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POL</a:t>
                      </a:r>
                      <a:r>
                        <a:rPr lang="en-US" b="1" baseline="0" dirty="0" smtClean="0"/>
                        <a:t> &gt; 70%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03848" y="1196752"/>
            <a:ext cx="2880320" cy="489654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1196752"/>
            <a:ext cx="2880320" cy="489654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dirty="0" smtClean="0"/>
              <a:t>Охранная система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4035425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44" y="1172868"/>
            <a:ext cx="432911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 noGrp="1"/>
          </p:cNvSpPr>
          <p:nvPr>
            <p:ph idx="1"/>
          </p:nvPr>
        </p:nvSpPr>
        <p:spPr>
          <a:xfrm>
            <a:off x="820741" y="3068960"/>
            <a:ext cx="7843805" cy="316835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Veto detector for charged particles and </a:t>
            </a:r>
            <a:r>
              <a:rPr kumimoji="0" lang="el-GR" sz="1600" b="1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γ</a:t>
            </a:r>
            <a:r>
              <a:rPr kumimoji="0" lang="en-US" sz="1600" b="1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-quanta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Scintillator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-Lead sandwich of the thickness ~ 5X</a:t>
            </a:r>
            <a:r>
              <a:rPr kumimoji="0" lang="en-US" sz="16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Light-collection, using 1 mm wave-shifting fibers BFC-91AMC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Photodetectors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photomultipliers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ФЭУ-84.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Total number of channels: 12</a:t>
            </a:r>
          </a:p>
          <a:p>
            <a:pPr marL="342900" marR="0" lvl="0" indent="-34290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</a:rPr>
              <a:t>Usage: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Trigger and/or offline veto for elastic, quasi-elastic and some other exclusive processes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 veto system has shown its usefulness for the better selection of events </a:t>
            </a: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within the target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rather than in surrounding materials</a:t>
            </a:r>
          </a:p>
        </p:txBody>
      </p:sp>
    </p:spTree>
    <p:extLst>
      <p:ext uri="{BB962C8B-B14F-4D97-AF65-F5344CB8AC3E}">
        <p14:creationId xmlns:p14="http://schemas.microsoft.com/office/powerpoint/2010/main" val="246450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Спектрометрический магнит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13</a:t>
            </a:fld>
            <a:endParaRPr lang="ru-RU" altLang="ru-RU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9" y="1600200"/>
            <a:ext cx="7848681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2105025"/>
            <a:ext cx="952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2746033"/>
                  </p:ext>
                </p:extLst>
              </p:nvPr>
            </p:nvGraphicFramePr>
            <p:xfrm>
              <a:off x="683569" y="1556790"/>
              <a:ext cx="8208910" cy="460851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3087"/>
                    <a:gridCol w="1454549"/>
                    <a:gridCol w="1455575"/>
                    <a:gridCol w="1454549"/>
                    <a:gridCol w="1455575"/>
                    <a:gridCol w="1455575"/>
                  </a:tblGrid>
                  <a:tr h="104875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ru-RU" sz="1800" b="1" i="1">
                                        <a:effectLst/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𝐘</m:t>
                                      </m:r>
                                    </m:e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1.47493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1.42978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2746033"/>
                  </p:ext>
                </p:extLst>
              </p:nvPr>
            </p:nvGraphicFramePr>
            <p:xfrm>
              <a:off x="683569" y="1556790"/>
              <a:ext cx="8208910" cy="460851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3087"/>
                    <a:gridCol w="1454549"/>
                    <a:gridCol w="1455575"/>
                    <a:gridCol w="1454549"/>
                    <a:gridCol w="1455575"/>
                    <a:gridCol w="1455575"/>
                  </a:tblGrid>
                  <a:tr h="104875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4"/>
                          <a:stretch>
                            <a:fillRect t="-5233" r="-780392" b="-3529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1.47493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1.42978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8778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Трековая система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14</a:t>
            </a:fld>
            <a:endParaRPr lang="ru-RU" altLang="ru-RU"/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618"/>
            <a:ext cx="8229600" cy="443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93" y="1254362"/>
            <a:ext cx="3528392" cy="264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7" y="3900655"/>
            <a:ext cx="3528392" cy="252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15" y="1304999"/>
            <a:ext cx="356711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6813"/>
            <a:ext cx="356711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64198"/>
              </p:ext>
            </p:extLst>
          </p:nvPr>
        </p:nvGraphicFramePr>
        <p:xfrm>
          <a:off x="171698" y="1278836"/>
          <a:ext cx="8972302" cy="31722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7473"/>
                <a:gridCol w="1587611"/>
                <a:gridCol w="1486884"/>
                <a:gridCol w="1635573"/>
                <a:gridCol w="1675964"/>
                <a:gridCol w="1408797"/>
              </a:tblGrid>
              <a:tr h="9361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Имя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Расстояние от мишени</a:t>
                      </a:r>
                      <a:r>
                        <a:rPr lang="de-DE" sz="2000" b="0" dirty="0">
                          <a:effectLst/>
                        </a:rPr>
                        <a:t>, </a:t>
                      </a:r>
                      <a:r>
                        <a:rPr lang="ru-RU" sz="2000" b="0" dirty="0">
                          <a:effectLst/>
                        </a:rPr>
                        <a:t> [м] 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Композиция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камер</a:t>
                      </a:r>
                      <a:endParaRPr lang="ru-RU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Шаг проволок (диаметр трубок), [мм]</a:t>
                      </a:r>
                      <a:endParaRPr lang="ru-RU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Размер    камеры, </a:t>
                      </a:r>
                      <a:r>
                        <a:rPr lang="en-US" sz="2000" b="0">
                          <a:effectLst/>
                        </a:rPr>
                        <a:t>Y</a:t>
                      </a:r>
                      <a:r>
                        <a:rPr lang="ru-RU" sz="2000" b="0">
                          <a:effectLst/>
                        </a:rPr>
                        <a:t>[см] </a:t>
                      </a:r>
                      <a:r>
                        <a:rPr lang="ru-RU" sz="2000" b="0">
                          <a:effectLst/>
                          <a:sym typeface="Symbol"/>
                        </a:rPr>
                        <a:t></a:t>
                      </a:r>
                      <a:r>
                        <a:rPr lang="en-US" sz="2000" b="0">
                          <a:effectLst/>
                        </a:rPr>
                        <a:t>X</a:t>
                      </a:r>
                      <a:r>
                        <a:rPr lang="ru-RU" sz="2000" b="0">
                          <a:effectLst/>
                        </a:rPr>
                        <a:t>[см]</a:t>
                      </a:r>
                      <a:endParaRPr lang="ru-RU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   Число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   каналов</a:t>
                      </a:r>
                      <a:endParaRPr lang="ru-RU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DTS1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  1,67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X,Y,U,V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72 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96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336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DT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S3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5,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120 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168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432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  8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,0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9,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77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52466"/>
              </p:ext>
            </p:extLst>
          </p:nvPr>
        </p:nvGraphicFramePr>
        <p:xfrm>
          <a:off x="179512" y="4581126"/>
          <a:ext cx="8964489" cy="16561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6447"/>
                <a:gridCol w="1839500"/>
                <a:gridCol w="1689840"/>
                <a:gridCol w="1534497"/>
                <a:gridCol w="1316636"/>
                <a:gridCol w="1407569"/>
              </a:tblGrid>
              <a:tr h="414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FF0000"/>
                          </a:solidFill>
                          <a:effectLst/>
                        </a:rPr>
                        <a:t>PC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     0,55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X,Y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1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20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20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PC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0,63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U,V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, + 15</a:t>
                      </a:r>
                      <a:r>
                        <a:rPr lang="ru-RU" sz="2000" baseline="300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1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20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20 </a:t>
                      </a: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PC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     0,68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U,V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,  - 15</a:t>
                      </a:r>
                      <a:r>
                        <a:rPr lang="ru-RU" sz="2000" baseline="300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20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20</a:t>
                      </a: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DT</a:t>
                      </a:r>
                      <a:r>
                        <a:rPr lang="de-DE" sz="200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FF0000"/>
                          </a:solidFill>
                          <a:effectLst/>
                        </a:rPr>
                        <a:t>         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1,00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FF0000"/>
                          </a:solidFill>
                          <a:effectLst/>
                        </a:rPr>
                        <a:t>U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,V,X,Y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   15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48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48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384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8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Характеристики трековой системы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15</a:t>
            </a:fld>
            <a:endParaRPr lang="ru-RU" altLang="ru-RU"/>
          </a:p>
        </p:txBody>
      </p:sp>
      <p:pic>
        <p:nvPicPr>
          <p:cNvPr id="233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8073"/>
            <a:ext cx="2952328" cy="249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7816"/>
            <a:ext cx="3888432" cy="26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90" y="2907629"/>
            <a:ext cx="4731910" cy="318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59" y="1580256"/>
            <a:ext cx="4940141" cy="292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9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Калориметр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16</a:t>
            </a:fld>
            <a:endParaRPr lang="ru-RU" altLang="ru-RU"/>
          </a:p>
        </p:txBody>
      </p:sp>
      <p:sp>
        <p:nvSpPr>
          <p:cNvPr id="7" name="Объект 2"/>
          <p:cNvSpPr txBox="1">
            <a:spLocks noGrp="1"/>
          </p:cNvSpPr>
          <p:nvPr>
            <p:ph idx="1"/>
          </p:nvPr>
        </p:nvSpPr>
        <p:spPr>
          <a:xfrm>
            <a:off x="179513" y="1340768"/>
            <a:ext cx="5184576" cy="3456384"/>
          </a:xfrm>
          <a:prstGeom prst="rect">
            <a:avLst/>
          </a:prstGeom>
        </p:spPr>
        <p:txBody>
          <a:bodyPr/>
          <a:lstStyle/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ru-RU" sz="2400" kern="0" dirty="0" smtClean="0">
                <a:solidFill>
                  <a:srgbClr val="FF0000"/>
                </a:solidFill>
              </a:rPr>
              <a:t>720</a:t>
            </a:r>
            <a:r>
              <a:rPr lang="ru-RU" sz="2400" kern="0" dirty="0" smtClean="0"/>
              <a:t> </a:t>
            </a:r>
            <a:r>
              <a:rPr lang="en-US" sz="2400" kern="0" dirty="0" smtClean="0"/>
              <a:t>of lead-glass cells of the size </a:t>
            </a:r>
            <a:r>
              <a:rPr lang="en-US" sz="2400" kern="0" dirty="0" smtClean="0">
                <a:solidFill>
                  <a:srgbClr val="FF0000"/>
                </a:solidFill>
              </a:rPr>
              <a:t>38×38×450 mm</a:t>
            </a:r>
            <a:r>
              <a:rPr lang="en-US" sz="2400" kern="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kern="0" dirty="0" smtClean="0"/>
              <a:t>, depth ~</a:t>
            </a:r>
            <a:r>
              <a:rPr lang="en-US" sz="2400" kern="0" dirty="0" smtClean="0">
                <a:solidFill>
                  <a:srgbClr val="FF0000"/>
                </a:solidFill>
              </a:rPr>
              <a:t>18X</a:t>
            </a:r>
            <a:r>
              <a:rPr lang="en-US" sz="2400" kern="0" baseline="-25000" dirty="0" smtClean="0">
                <a:solidFill>
                  <a:srgbClr val="FF0000"/>
                </a:solidFill>
              </a:rPr>
              <a:t>0</a:t>
            </a:r>
            <a:endParaRPr lang="en-US" sz="2400" kern="0" dirty="0" smtClean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smtClean="0"/>
              <a:t>Covered area: </a:t>
            </a:r>
            <a:r>
              <a:rPr lang="en-US" sz="2400" kern="0" dirty="0" smtClean="0">
                <a:solidFill>
                  <a:srgbClr val="FF0000"/>
                </a:solidFill>
              </a:rPr>
              <a:t>H×V ≈ 1.15×0.92 m</a:t>
            </a:r>
            <a:r>
              <a:rPr lang="en-US" sz="2400" kern="0" baseline="30000" dirty="0" smtClean="0">
                <a:solidFill>
                  <a:srgbClr val="FF0000"/>
                </a:solidFill>
              </a:rPr>
              <a:t>2</a:t>
            </a:r>
            <a:endParaRPr lang="en-US" sz="2400" kern="0" dirty="0" smtClean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err="1" smtClean="0"/>
              <a:t>Photodetectors</a:t>
            </a:r>
            <a:r>
              <a:rPr lang="en-US" sz="2400" kern="0" dirty="0" smtClean="0"/>
              <a:t>: </a:t>
            </a:r>
            <a:r>
              <a:rPr lang="ru-RU" sz="2400" kern="0" dirty="0" smtClean="0">
                <a:solidFill>
                  <a:srgbClr val="FF0000"/>
                </a:solidFill>
              </a:rPr>
              <a:t>ФЭУ-84</a:t>
            </a:r>
            <a:endParaRPr lang="en-US" sz="2400" kern="0" dirty="0" smtClean="0">
              <a:solidFill>
                <a:srgbClr val="FF0000"/>
              </a:solidFill>
            </a:endParaRP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smtClean="0"/>
              <a:t>Energy resolution: </a:t>
            </a:r>
            <a:r>
              <a:rPr lang="el-GR" sz="2400" i="1" kern="0" dirty="0" smtClean="0">
                <a:solidFill>
                  <a:srgbClr val="FF0000"/>
                </a:solidFill>
              </a:rPr>
              <a:t>σ</a:t>
            </a:r>
            <a:r>
              <a:rPr lang="en-US" sz="2400" i="1" kern="0" baseline="-25000" dirty="0" smtClean="0">
                <a:solidFill>
                  <a:srgbClr val="FF0000"/>
                </a:solidFill>
              </a:rPr>
              <a:t>E</a:t>
            </a:r>
            <a:r>
              <a:rPr lang="en-US" sz="2400" i="1" kern="0" dirty="0" smtClean="0">
                <a:solidFill>
                  <a:srgbClr val="FF0000"/>
                </a:solidFill>
              </a:rPr>
              <a:t>/E ≈(12-</a:t>
            </a:r>
            <a:r>
              <a:rPr lang="ru-RU" sz="2400" i="1" kern="0" dirty="0" smtClean="0">
                <a:solidFill>
                  <a:srgbClr val="FF0000"/>
                </a:solidFill>
              </a:rPr>
              <a:t>14</a:t>
            </a:r>
            <a:r>
              <a:rPr lang="en-US" sz="2400" i="1" kern="0" dirty="0" smtClean="0">
                <a:solidFill>
                  <a:srgbClr val="FF0000"/>
                </a:solidFill>
              </a:rPr>
              <a:t>)%/√E, E </a:t>
            </a:r>
            <a:r>
              <a:rPr lang="en-US" sz="2400" kern="0" dirty="0" smtClean="0">
                <a:solidFill>
                  <a:srgbClr val="FF0000"/>
                </a:solidFill>
              </a:rPr>
              <a:t>in </a:t>
            </a:r>
            <a:r>
              <a:rPr lang="en-US" sz="2400" kern="0" dirty="0" err="1" smtClean="0">
                <a:solidFill>
                  <a:srgbClr val="FF0000"/>
                </a:solidFill>
              </a:rPr>
              <a:t>GeV</a:t>
            </a:r>
            <a:endParaRPr lang="en-US" sz="2400" kern="0" dirty="0" smtClean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smtClean="0"/>
              <a:t>Distance from the target: </a:t>
            </a:r>
            <a:r>
              <a:rPr lang="en-US" sz="2400" kern="0" dirty="0" smtClean="0">
                <a:solidFill>
                  <a:srgbClr val="FF0000"/>
                </a:solidFill>
              </a:rPr>
              <a:t>11 m</a:t>
            </a:r>
            <a:endParaRPr lang="en-US" sz="2400" kern="0" dirty="0" smtClean="0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17919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0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 smtClean="0"/>
              <a:t>Система сбора данных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235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" y="1124744"/>
            <a:ext cx="8988319" cy="362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11605" y="5013176"/>
            <a:ext cx="8659689" cy="936103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 fontScale="70000" lnSpcReduction="20000"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4200" u="sng" kern="0" dirty="0" smtClean="0">
                <a:solidFill>
                  <a:srgbClr val="7030A0"/>
                </a:solidFill>
                <a:latin typeface="+mn-lt"/>
                <a:cs typeface="Calibri" pitchFamily="34" charset="0"/>
              </a:rPr>
              <a:t>Average event size: </a:t>
            </a:r>
            <a:r>
              <a:rPr lang="en-US" sz="4200" i="1" u="sng" kern="0" dirty="0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~2 </a:t>
            </a:r>
            <a:r>
              <a:rPr lang="en-US" sz="4200" i="1" u="sng" kern="0" dirty="0" err="1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kBytes</a:t>
            </a:r>
            <a:endParaRPr lang="en-US" sz="4200" u="sng" kern="0" dirty="0" smtClean="0">
              <a:solidFill>
                <a:srgbClr val="7030A0"/>
              </a:solidFill>
              <a:latin typeface="+mn-lt"/>
              <a:cs typeface="Calibri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200" u="sng" kern="0" dirty="0" smtClean="0">
                <a:solidFill>
                  <a:srgbClr val="7030A0"/>
                </a:solidFill>
                <a:latin typeface="+mn-lt"/>
                <a:cs typeface="Calibri" pitchFamily="34" charset="0"/>
              </a:rPr>
              <a:t>Data</a:t>
            </a:r>
            <a:r>
              <a:rPr kumimoji="0" lang="en-US" sz="4200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lang="en-US" sz="4200" u="sng" kern="0" dirty="0" smtClean="0">
                <a:solidFill>
                  <a:srgbClr val="7030A0"/>
                </a:solidFill>
                <a:latin typeface="+mn-lt"/>
                <a:cs typeface="Calibri" pitchFamily="34" charset="0"/>
              </a:rPr>
              <a:t>acquisition </a:t>
            </a:r>
            <a:r>
              <a:rPr kumimoji="0" lang="en-US" sz="4200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rate: </a:t>
            </a:r>
            <a:r>
              <a:rPr kumimoji="0" lang="en-US" sz="4200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~(3-4)*10</a:t>
            </a:r>
            <a:r>
              <a:rPr kumimoji="0" lang="en-US" sz="4200" i="1" u="sng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4</a:t>
            </a:r>
            <a:r>
              <a:rPr kumimoji="0" lang="en-US" sz="4200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 events/spill</a:t>
            </a:r>
          </a:p>
        </p:txBody>
      </p:sp>
    </p:spTree>
    <p:extLst>
      <p:ext uri="{BB962C8B-B14F-4D97-AF65-F5344CB8AC3E}">
        <p14:creationId xmlns:p14="http://schemas.microsoft.com/office/powerpoint/2010/main" val="403201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4"/>
          </a:xfrm>
        </p:spPr>
        <p:txBody>
          <a:bodyPr/>
          <a:lstStyle/>
          <a:p>
            <a:r>
              <a:rPr lang="ru-RU" dirty="0" smtClean="0"/>
              <a:t>Система медленного контроля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18</a:t>
            </a:fld>
            <a:endParaRPr lang="ru-RU" altLang="ru-RU"/>
          </a:p>
        </p:txBody>
      </p:sp>
      <p:pic>
        <p:nvPicPr>
          <p:cNvPr id="236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09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89951"/>
            <a:ext cx="7488832" cy="534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418151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20352"/>
            <a:ext cx="4033242" cy="354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4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19</a:t>
            </a:fld>
            <a:endParaRPr lang="ru-RU" altLang="ru-RU"/>
          </a:p>
        </p:txBody>
      </p:sp>
      <p:pic>
        <p:nvPicPr>
          <p:cNvPr id="237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583969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dirty="0" smtClean="0"/>
              <a:t>Сущность спина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50197"/>
          </a:xfrm>
        </p:spPr>
        <p:txBody>
          <a:bodyPr/>
          <a:lstStyle/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структуры спектров излучения и поглощения атомов привело </a:t>
            </a:r>
            <a:r>
              <a:rPr lang="ru-RU" sz="2000" b="1" dirty="0">
                <a:effectLst/>
              </a:rPr>
              <a:t>около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 лет назад к необходимости введения самого понятия спина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частиц (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</a:t>
            </a: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W.Gerlach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O.Stern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Z. Phys. 8 (1921) 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Результаты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этих первых исследований оказались неожиданными и помогли раскрыть парадоксальную квантовую природу спина, принимающего только целые и полуцелые значения. </a:t>
            </a:r>
          </a:p>
          <a:p>
            <a:pPr algn="just"/>
            <a:r>
              <a:rPr lang="ru-RU" altLang="ru-RU" sz="2000" b="1" dirty="0" smtClean="0"/>
              <a:t>Спин </a:t>
            </a:r>
            <a:r>
              <a:rPr lang="ru-RU" altLang="ru-RU" sz="2000" b="1" i="1" dirty="0" smtClean="0">
                <a:solidFill>
                  <a:srgbClr val="FF0000"/>
                </a:solidFill>
              </a:rPr>
              <a:t>s</a:t>
            </a:r>
            <a:r>
              <a:rPr lang="ru-RU" altLang="ru-RU" sz="2000" b="1" i="1" dirty="0" smtClean="0"/>
              <a:t> </a:t>
            </a:r>
            <a:r>
              <a:rPr lang="ru-RU" altLang="ru-RU" sz="2000" b="1" dirty="0" smtClean="0"/>
              <a:t>в квантовой механике обозначает </a:t>
            </a:r>
            <a:r>
              <a:rPr lang="ru-RU" altLang="ru-RU" sz="2000" b="1" i="1" dirty="0" smtClean="0">
                <a:solidFill>
                  <a:srgbClr val="00B0F0"/>
                </a:solidFill>
              </a:rPr>
              <a:t>собственный момент импульса</a:t>
            </a:r>
            <a:r>
              <a:rPr lang="ru-RU" altLang="ru-RU" sz="2000" b="1" dirty="0" smtClean="0">
                <a:solidFill>
                  <a:srgbClr val="00B0F0"/>
                </a:solidFill>
              </a:rPr>
              <a:t> частиц</a:t>
            </a:r>
            <a:r>
              <a:rPr lang="ru-RU" altLang="ru-RU" sz="2000" b="1" dirty="0" smtClean="0"/>
              <a:t>, </a:t>
            </a:r>
            <a:r>
              <a:rPr lang="ru-RU" altLang="ru-RU" sz="2000" b="1" i="1" dirty="0" smtClean="0">
                <a:solidFill>
                  <a:srgbClr val="00B0F0"/>
                </a:solidFill>
              </a:rPr>
              <a:t>спин не связан с перемещением в пространстве </a:t>
            </a:r>
            <a:r>
              <a:rPr lang="ru-RU" altLang="ru-RU" sz="2000" b="1" dirty="0" smtClean="0">
                <a:solidFill>
                  <a:srgbClr val="00B0F0"/>
                </a:solidFill>
              </a:rPr>
              <a:t>частицы</a:t>
            </a:r>
            <a:r>
              <a:rPr lang="ru-RU" altLang="ru-RU" sz="2000" b="1" dirty="0" smtClean="0"/>
              <a:t>, и </a:t>
            </a:r>
            <a:r>
              <a:rPr lang="ru-RU" altLang="ru-RU" sz="2000" b="1" dirty="0" smtClean="0">
                <a:solidFill>
                  <a:srgbClr val="00B0F0"/>
                </a:solidFill>
              </a:rPr>
              <a:t>является её внутренней характеристикой, наподобие массы или заряда</a:t>
            </a:r>
            <a:r>
              <a:rPr lang="ru-RU" altLang="ru-RU" sz="2000" b="1" dirty="0" smtClean="0"/>
              <a:t>. </a:t>
            </a:r>
            <a:r>
              <a:rPr lang="ru-RU" altLang="ru-RU" sz="2000" b="1" dirty="0"/>
              <a:t>Спин, как и момент импульса, представляется</a:t>
            </a:r>
            <a:r>
              <a:rPr lang="en-US" altLang="ru-RU" sz="2000" b="1" dirty="0"/>
              <a:t> </a:t>
            </a:r>
            <a:r>
              <a:rPr lang="ru-RU" altLang="ru-RU" sz="2000" b="1" dirty="0">
                <a:solidFill>
                  <a:srgbClr val="00B0F0"/>
                </a:solidFill>
              </a:rPr>
              <a:t>аксиальным </a:t>
            </a:r>
            <a:r>
              <a:rPr lang="ru-RU" altLang="ru-RU" sz="2000" b="1" i="1" dirty="0">
                <a:solidFill>
                  <a:srgbClr val="00B0F0"/>
                </a:solidFill>
              </a:rPr>
              <a:t>вектором</a:t>
            </a:r>
            <a:r>
              <a:rPr lang="ru-RU" altLang="ru-RU" sz="2000" b="1" dirty="0"/>
              <a:t>. </a:t>
            </a:r>
            <a:endParaRPr lang="ru-RU" altLang="ru-RU" sz="2000" b="1" dirty="0" smtClean="0"/>
          </a:p>
          <a:p>
            <a:pPr algn="just"/>
            <a:r>
              <a:rPr lang="ru-RU" altLang="ru-RU" sz="2000" b="1" dirty="0" smtClean="0"/>
              <a:t>Спин</a:t>
            </a:r>
            <a:r>
              <a:rPr lang="ru-RU" altLang="ru-RU" sz="2000" b="1" i="1" dirty="0" smtClean="0"/>
              <a:t> </a:t>
            </a:r>
            <a:r>
              <a:rPr lang="ru-RU" altLang="ru-RU" sz="2000" b="1" dirty="0" smtClean="0"/>
              <a:t>является особой и весьма нетривиальной составляющей углового момента (момента импульса) со специфическими свойствами, и </a:t>
            </a:r>
            <a:r>
              <a:rPr lang="ru-RU" altLang="ru-RU" sz="2000" b="1" i="1" dirty="0" smtClean="0">
                <a:solidFill>
                  <a:srgbClr val="FF0000"/>
                </a:solidFill>
              </a:rPr>
              <a:t>его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природа</a:t>
            </a:r>
            <a:r>
              <a:rPr lang="ru-RU" altLang="ru-RU" sz="2000" b="1" i="1" dirty="0" smtClean="0"/>
              <a:t> </a:t>
            </a:r>
            <a:r>
              <a:rPr lang="ru-RU" altLang="ru-RU" sz="2000" b="1" dirty="0" smtClean="0"/>
              <a:t>всё ещё - спустя почти 100 лет после открытия –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остаётся тайной</a:t>
            </a:r>
            <a:r>
              <a:rPr lang="ru-RU" altLang="ru-RU" sz="2000" b="1" i="1" dirty="0" smtClean="0"/>
              <a:t>.</a:t>
            </a:r>
            <a:endParaRPr lang="en-US" altLang="ru-RU" sz="2000" b="1" dirty="0" smtClean="0"/>
          </a:p>
          <a:p>
            <a:pPr algn="just"/>
            <a:r>
              <a:rPr lang="ru-RU" altLang="ru-RU" sz="2000" b="0" dirty="0" smtClean="0"/>
              <a:t>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30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и условия экспозиции 2018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>
                <a:effectLst/>
              </a:rPr>
              <a:t>Основная задача </a:t>
            </a:r>
            <a:r>
              <a:rPr lang="ru-RU" sz="2000" dirty="0" smtClean="0">
                <a:effectLst/>
              </a:rPr>
              <a:t>сеанса 2018 г - комплексный </a:t>
            </a:r>
            <a:r>
              <a:rPr lang="ru-RU" sz="2000" dirty="0">
                <a:effectLst/>
              </a:rPr>
              <a:t>запуск пилотной версии установки, включая четыре станции дрейфовых трубок (39 плоскостей камер, 2112 каналов электроники), </a:t>
            </a:r>
            <a:r>
              <a:rPr lang="ru-RU" sz="2000" dirty="0" smtClean="0">
                <a:effectLst/>
              </a:rPr>
              <a:t>и первый физический набор данных (статистики) </a:t>
            </a:r>
            <a:r>
              <a:rPr lang="ru-RU" sz="2000" dirty="0">
                <a:effectLst/>
              </a:rPr>
              <a:t>на поляризованной </a:t>
            </a:r>
            <a:r>
              <a:rPr lang="ru-RU" sz="2000" dirty="0" smtClean="0">
                <a:effectLst/>
              </a:rPr>
              <a:t>мишени</a:t>
            </a:r>
            <a:r>
              <a:rPr lang="en-US" sz="2000" dirty="0" smtClean="0">
                <a:effectLst/>
              </a:rPr>
              <a:t>:</a:t>
            </a:r>
            <a:endParaRPr lang="ru-RU" sz="2000" dirty="0" smtClean="0">
              <a:effectLst/>
            </a:endParaRPr>
          </a:p>
          <a:p>
            <a:endParaRPr lang="en-US" sz="2000" dirty="0" smtClean="0">
              <a:effectLst/>
            </a:endParaRPr>
          </a:p>
          <a:p>
            <a:r>
              <a:rPr lang="ru-RU" sz="2400" dirty="0" smtClean="0">
                <a:solidFill>
                  <a:srgbClr val="00B050"/>
                </a:solidFill>
                <a:effectLst/>
              </a:rPr>
              <a:t>Измерение </a:t>
            </a:r>
            <a:r>
              <a:rPr lang="ru-RU" sz="2400" dirty="0" err="1">
                <a:solidFill>
                  <a:srgbClr val="00B050"/>
                </a:solidFill>
                <a:effectLst/>
              </a:rPr>
              <a:t>односпиновой</a:t>
            </a:r>
            <a:r>
              <a:rPr lang="ru-RU" sz="2400" dirty="0">
                <a:solidFill>
                  <a:srgbClr val="00B050"/>
                </a:solidFill>
                <a:effectLst/>
              </a:rPr>
              <a:t> асимметрии заряженных пионов </a:t>
            </a:r>
            <a:r>
              <a:rPr lang="ru-RU" sz="2400" dirty="0" smtClean="0">
                <a:solidFill>
                  <a:srgbClr val="00B050"/>
                </a:solidFill>
                <a:effectLst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/>
              </a:rPr>
              <a:t>h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+, </a:t>
            </a:r>
            <a:r>
              <a:rPr lang="en-US" sz="2400" b="1" dirty="0" smtClean="0">
                <a:solidFill>
                  <a:srgbClr val="FF0000"/>
                </a:solidFill>
                <a:effectLst/>
              </a:rPr>
              <a:t>h-</a:t>
            </a:r>
            <a:r>
              <a:rPr lang="ru-RU" sz="2400" dirty="0" smtClean="0">
                <a:solidFill>
                  <a:srgbClr val="00B050"/>
                </a:solidFill>
                <a:effectLst/>
              </a:rPr>
              <a:t>) и </a:t>
            </a:r>
            <a:r>
              <a:rPr lang="ru-RU" sz="2400" dirty="0">
                <a:solidFill>
                  <a:srgbClr val="00B050"/>
                </a:solidFill>
                <a:effectLst/>
              </a:rPr>
              <a:t>некоторых резонансов, которые распадаются на пионы </a:t>
            </a:r>
            <a:r>
              <a:rPr lang="ru-RU" sz="2400" dirty="0" smtClean="0">
                <a:solidFill>
                  <a:srgbClr val="00B050"/>
                </a:solidFill>
                <a:effectLst/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ρ 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+mj-lt"/>
              </a:rPr>
              <a:t>→</a:t>
            </a:r>
            <a:r>
              <a:rPr lang="ru-RU" sz="2400" b="1" dirty="0">
                <a:solidFill>
                  <a:srgbClr val="FF0000"/>
                </a:solidFill>
                <a:effectLst/>
                <a:latin typeface="+mj-lt"/>
              </a:rPr>
              <a:t>π</a:t>
            </a:r>
            <a:r>
              <a:rPr lang="ru-RU" sz="2400" b="1" baseline="30000" dirty="0">
                <a:solidFill>
                  <a:srgbClr val="FF0000"/>
                </a:solidFill>
                <a:effectLst/>
              </a:rPr>
              <a:t>+</a:t>
            </a:r>
            <a:r>
              <a:rPr lang="ru-RU" sz="2400" b="1" dirty="0">
                <a:solidFill>
                  <a:srgbClr val="FF0000"/>
                </a:solidFill>
                <a:effectLst/>
              </a:rPr>
              <a:t>π</a:t>
            </a:r>
            <a:r>
              <a:rPr lang="ru-RU" sz="2400" b="1" baseline="30000" dirty="0">
                <a:solidFill>
                  <a:srgbClr val="FF0000"/>
                </a:solidFill>
                <a:effectLst/>
              </a:rPr>
              <a:t>-</a:t>
            </a:r>
            <a:r>
              <a:rPr lang="ru-RU" sz="2400" b="1" dirty="0">
                <a:solidFill>
                  <a:srgbClr val="FF0000"/>
                </a:solidFill>
                <a:effectLst/>
              </a:rPr>
              <a:t>, ω → 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π</a:t>
            </a:r>
            <a:r>
              <a:rPr lang="ru-RU" sz="2400" b="1" baseline="30000" dirty="0" smtClean="0">
                <a:solidFill>
                  <a:srgbClr val="FF0000"/>
                </a:solidFill>
                <a:effectLst/>
              </a:rPr>
              <a:t>+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π</a:t>
            </a:r>
            <a:r>
              <a:rPr lang="ru-RU" sz="2400" b="1" baseline="30000" dirty="0" smtClean="0">
                <a:solidFill>
                  <a:srgbClr val="FF0000"/>
                </a:solidFill>
                <a:effectLst/>
              </a:rPr>
              <a:t>-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π</a:t>
            </a:r>
            <a:r>
              <a:rPr lang="ru-RU" sz="2400" b="1" baseline="30000" dirty="0" smtClean="0">
                <a:solidFill>
                  <a:srgbClr val="FF0000"/>
                </a:solidFill>
                <a:effectLst/>
              </a:rPr>
              <a:t>0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ru-RU" sz="2400" b="1" kern="1200" spc="30" dirty="0">
                <a:solidFill>
                  <a:srgbClr val="FF0000"/>
                </a:solidFill>
                <a:effectLst/>
                <a:sym typeface="Symbol"/>
              </a:rPr>
              <a:t></a:t>
            </a:r>
            <a:r>
              <a:rPr lang="ru-RU" sz="2400" b="1" kern="1200" spc="30" baseline="30000" dirty="0">
                <a:solidFill>
                  <a:srgbClr val="FF0000"/>
                </a:solidFill>
                <a:effectLst/>
              </a:rPr>
              <a:t>/</a:t>
            </a:r>
            <a:r>
              <a:rPr lang="ru-RU" sz="2400" b="1" kern="1200" spc="30" dirty="0">
                <a:solidFill>
                  <a:srgbClr val="FF0000"/>
                </a:solidFill>
                <a:effectLst/>
              </a:rPr>
              <a:t>(958), </a:t>
            </a:r>
            <a:r>
              <a:rPr lang="en-US" sz="2400" b="1" kern="1200" spc="30" dirty="0">
                <a:solidFill>
                  <a:srgbClr val="FF0000"/>
                </a:solidFill>
                <a:effectLst/>
              </a:rPr>
              <a:t>f</a:t>
            </a:r>
            <a:r>
              <a:rPr lang="ru-RU" sz="2400" b="1" kern="1200" spc="30" baseline="-25000" dirty="0">
                <a:solidFill>
                  <a:srgbClr val="FF0000"/>
                </a:solidFill>
                <a:effectLst/>
              </a:rPr>
              <a:t>0</a:t>
            </a:r>
            <a:r>
              <a:rPr lang="ru-RU" sz="2400" b="1" kern="1200" spc="30" dirty="0">
                <a:solidFill>
                  <a:srgbClr val="FF0000"/>
                </a:solidFill>
                <a:effectLst/>
              </a:rPr>
              <a:t>(980), </a:t>
            </a:r>
            <a:r>
              <a:rPr lang="en-US" sz="2400" b="1" kern="1200" spc="30" dirty="0">
                <a:solidFill>
                  <a:srgbClr val="FF0000"/>
                </a:solidFill>
                <a:effectLst/>
              </a:rPr>
              <a:t>a</a:t>
            </a:r>
            <a:r>
              <a:rPr lang="ru-RU" sz="2400" b="1" kern="1200" spc="30" baseline="-25000" dirty="0">
                <a:solidFill>
                  <a:srgbClr val="FF0000"/>
                </a:solidFill>
                <a:effectLst/>
              </a:rPr>
              <a:t>0</a:t>
            </a:r>
            <a:r>
              <a:rPr lang="ru-RU" sz="2400" b="1" kern="1200" spc="30" dirty="0">
                <a:solidFill>
                  <a:srgbClr val="FF0000"/>
                </a:solidFill>
                <a:effectLst/>
              </a:rPr>
              <a:t>(980), </a:t>
            </a:r>
            <a:r>
              <a:rPr lang="en-US" sz="2400" b="1" kern="1200" spc="30" dirty="0">
                <a:solidFill>
                  <a:srgbClr val="FF0000"/>
                </a:solidFill>
                <a:effectLst/>
              </a:rPr>
              <a:t>f</a:t>
            </a:r>
            <a:r>
              <a:rPr lang="ru-RU" sz="2400" b="1" kern="1200" spc="30" baseline="-25000" dirty="0">
                <a:solidFill>
                  <a:srgbClr val="FF0000"/>
                </a:solidFill>
                <a:effectLst/>
              </a:rPr>
              <a:t>2</a:t>
            </a:r>
            <a:r>
              <a:rPr lang="ru-RU" sz="2400" b="1" kern="1200" spc="30" dirty="0">
                <a:solidFill>
                  <a:srgbClr val="FF0000"/>
                </a:solidFill>
                <a:effectLst/>
              </a:rPr>
              <a:t>(1270)</a:t>
            </a:r>
            <a:r>
              <a:rPr lang="ru-RU" sz="2400" dirty="0" smtClean="0">
                <a:solidFill>
                  <a:srgbClr val="00B050"/>
                </a:solidFill>
                <a:effectLst/>
              </a:rPr>
              <a:t>) в области фрагментации неполяризованного </a:t>
            </a:r>
            <a:r>
              <a:rPr lang="ru-RU" sz="2400" dirty="0" err="1" smtClean="0">
                <a:solidFill>
                  <a:srgbClr val="00B050"/>
                </a:solidFill>
                <a:effectLst/>
              </a:rPr>
              <a:t>пионного</a:t>
            </a:r>
            <a:r>
              <a:rPr lang="ru-RU" sz="2400" dirty="0" smtClean="0">
                <a:solidFill>
                  <a:srgbClr val="00B050"/>
                </a:solidFill>
                <a:effectLst/>
              </a:rPr>
              <a:t> пучка на </a:t>
            </a:r>
            <a:r>
              <a:rPr lang="ru-RU" sz="2400" dirty="0" err="1" smtClean="0">
                <a:solidFill>
                  <a:srgbClr val="00B050"/>
                </a:solidFill>
                <a:effectLst/>
              </a:rPr>
              <a:t>поляризованнной</a:t>
            </a:r>
            <a:r>
              <a:rPr lang="ru-RU" sz="2400" dirty="0" smtClean="0">
                <a:solidFill>
                  <a:srgbClr val="00B050"/>
                </a:solidFill>
                <a:effectLst/>
              </a:rPr>
              <a:t> протонной мишени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17</a:t>
            </a:r>
            <a:r>
              <a:rPr lang="ru-RU" altLang="ru-RU" dirty="0" smtClean="0"/>
              <a:t>.</a:t>
            </a:r>
            <a:r>
              <a:rPr lang="en-US" altLang="ru-RU" dirty="0" smtClean="0"/>
              <a:t>01</a:t>
            </a:r>
            <a:r>
              <a:rPr lang="ru-RU" altLang="ru-RU" dirty="0" smtClean="0"/>
              <a:t>.201</a:t>
            </a:r>
            <a:r>
              <a:rPr lang="en-US" altLang="ru-RU" dirty="0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23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Что такое </a:t>
            </a:r>
            <a:r>
              <a:rPr lang="ru-RU" altLang="ru-RU" dirty="0" err="1" smtClean="0"/>
              <a:t>односпиновая</a:t>
            </a:r>
            <a:r>
              <a:rPr lang="ru-RU" altLang="ru-RU" dirty="0" smtClean="0"/>
              <a:t> асимметрия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21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31963"/>
            <a:ext cx="49530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4897437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495800" y="1447800"/>
            <a:ext cx="2884488" cy="381000"/>
          </a:xfrm>
          <a:prstGeom prst="wedgeRectCallout">
            <a:avLst>
              <a:gd name="adj1" fmla="val -46917"/>
              <a:gd name="adj2" fmla="val 15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altLang="ru-RU" sz="2000" dirty="0">
                <a:solidFill>
                  <a:srgbClr val="FFFF00"/>
                </a:solidFill>
                <a:cs typeface="Arial" charset="0"/>
              </a:rPr>
              <a:t>Поперечная плоскость</a:t>
            </a:r>
            <a:endParaRPr lang="en-US" altLang="ru-RU" sz="20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181600" y="24384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ru-RU" altLang="ru-RU">
              <a:cs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15000" y="2286000"/>
            <a:ext cx="3165475" cy="66675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Вторичные частицы имеют </a:t>
            </a:r>
          </a:p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азимутальную симметрию</a:t>
            </a:r>
            <a:endParaRPr lang="en-US" altLang="ru-RU">
              <a:latin typeface="Comic Sans MS" pitchFamily="66" charset="0"/>
              <a:cs typeface="Arial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148263" y="3860800"/>
            <a:ext cx="6096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ru-RU" altLang="ru-RU">
              <a:cs typeface="Arial" charset="0"/>
            </a:endParaRPr>
          </a:p>
        </p:txBody>
      </p:sp>
      <p:pic>
        <p:nvPicPr>
          <p:cNvPr id="1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44900"/>
            <a:ext cx="2676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2592388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867400" y="5157788"/>
            <a:ext cx="3062288" cy="66675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Появляется </a:t>
            </a:r>
          </a:p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азимутальная асимметрия</a:t>
            </a:r>
            <a:endParaRPr lang="en-US" altLang="ru-RU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Формула вычисления </a:t>
            </a:r>
            <a:r>
              <a:rPr lang="ru-RU" altLang="ru-RU" dirty="0" err="1" smtClean="0"/>
              <a:t>односпиновой</a:t>
            </a:r>
            <a:r>
              <a:rPr lang="ru-RU" altLang="ru-RU" dirty="0" smtClean="0"/>
              <a:t> асимметрии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22</a:t>
            </a:fld>
            <a:endParaRPr lang="ru-RU" altLang="ru-RU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8207375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7813"/>
            <a:ext cx="8712968" cy="1139825"/>
          </a:xfrm>
        </p:spPr>
        <p:txBody>
          <a:bodyPr/>
          <a:lstStyle/>
          <a:p>
            <a:r>
              <a:rPr lang="ru-RU" sz="3600" dirty="0" smtClean="0"/>
              <a:t>Мотивация проведения исследований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23</a:t>
            </a:fld>
            <a:endParaRPr lang="ru-RU" altLang="ru-RU"/>
          </a:p>
        </p:txBody>
      </p:sp>
      <p:pic>
        <p:nvPicPr>
          <p:cNvPr id="238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29600" cy="191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356992"/>
            <a:ext cx="41402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3356992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Асимметрия инклюзивного образования практически не зависит от энергии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8" y="4509517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Асимметрия в области фрагментации Неполяризованной частицы вблизи границы фазового объема ненулевая</a:t>
            </a:r>
          </a:p>
        </p:txBody>
      </p:sp>
    </p:spTree>
    <p:extLst>
      <p:ext uri="{BB962C8B-B14F-4D97-AF65-F5344CB8AC3E}">
        <p14:creationId xmlns:p14="http://schemas.microsoft.com/office/powerpoint/2010/main" val="36684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600" dirty="0" smtClean="0"/>
              <a:t>Данные в эксклюзивных каналах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24</a:t>
            </a:fld>
            <a:endParaRPr lang="ru-RU" altLang="ru-RU"/>
          </a:p>
        </p:txBody>
      </p:sp>
      <p:pic>
        <p:nvPicPr>
          <p:cNvPr id="239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4" y="1050513"/>
            <a:ext cx="3718882" cy="18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0803"/>
            <a:ext cx="2005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52" y="1044575"/>
            <a:ext cx="3743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6638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1" y="3138487"/>
            <a:ext cx="363567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967287"/>
            <a:ext cx="4114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52" y="3138488"/>
            <a:ext cx="3670300" cy="23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03" y="4973637"/>
            <a:ext cx="33416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0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Изучение эксклюзивных реакций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6181"/>
          </a:xfrm>
        </p:spPr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Измерение в эксклюзивных реакциях с регистрацией заряженных частиц. На установке ПРОЗА в нескольких реакциях с фотонами в конечном состоянии получены значительные асимметрии, доходящие до 30-40%, и осцилляции.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Ожидается увеличение статистики примерно на порядок в реакциях 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ω(782)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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/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(958)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, а также в 3-4 раза в реакциях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f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2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(1270)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 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2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(1320)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. 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Впервые  будет измерена асимметрия в реакции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 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(980)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, когда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(980) распадается на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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(550)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.( ожидается эффект более 50%).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Данные по эксклюзивным реакциям будут набираться параллельно с данными по инклюзивным 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+mj-lt"/>
              </a:rPr>
              <a:t>реакциям. </a:t>
            </a:r>
            <a:endParaRPr lang="ru-RU" sz="2200" kern="1200" spc="30" dirty="0">
              <a:solidFill>
                <a:srgbClr val="FFFFFF"/>
              </a:solidFill>
              <a:effectLst/>
              <a:latin typeface="+mj-lt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3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39825"/>
          </a:xfrm>
        </p:spPr>
        <p:txBody>
          <a:bodyPr/>
          <a:lstStyle/>
          <a:p>
            <a:r>
              <a:rPr lang="ru-RU" sz="2800" dirty="0" smtClean="0"/>
              <a:t>Задачи СПАСЧАРМ на канале 14 в целом (инклюзив)</a:t>
            </a:r>
            <a:endParaRPr lang="ru-RU" sz="2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26</a:t>
            </a:fld>
            <a:endParaRPr lang="ru-RU" alt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531337"/>
              </p:ext>
            </p:extLst>
          </p:nvPr>
        </p:nvGraphicFramePr>
        <p:xfrm>
          <a:off x="5508104" y="1196752"/>
          <a:ext cx="3461598" cy="5059680"/>
        </p:xfrm>
        <a:graphic>
          <a:graphicData uri="http://schemas.openxmlformats.org/drawingml/2006/table">
            <a:tbl>
              <a:tblPr firstRow="1" bandRow="1"/>
              <a:tblGrid>
                <a:gridCol w="2013932"/>
                <a:gridCol w="1447666"/>
              </a:tblGrid>
              <a:tr h="267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i="1" dirty="0" smtClean="0">
                          <a:solidFill>
                            <a:schemeClr val="bg1"/>
                          </a:solidFill>
                        </a:rPr>
                        <a:t>Final state</a:t>
                      </a:r>
                      <a:endParaRPr lang="en-US" sz="20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i="1" dirty="0" smtClean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</a:rPr>
                        <a:t>EVENTS</a:t>
                      </a:r>
                      <a:endParaRPr lang="en-US" sz="20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</a:tr>
              <a:tr h="190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.7·10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190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190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2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190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2.6·10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1.1·10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 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3.8·10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φ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(1020)→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4.3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4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Λ̃→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2.5·10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Λ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Ξ̃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Λ̃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1.6·10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→ 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19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(1385)→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658340"/>
              </p:ext>
            </p:extLst>
          </p:nvPr>
        </p:nvGraphicFramePr>
        <p:xfrm>
          <a:off x="395536" y="1268760"/>
          <a:ext cx="3672408" cy="5000750"/>
        </p:xfrm>
        <a:graphic>
          <a:graphicData uri="http://schemas.openxmlformats.org/drawingml/2006/table">
            <a:tbl>
              <a:tblPr firstRow="1" bandRow="1"/>
              <a:tblGrid>
                <a:gridCol w="2209678"/>
                <a:gridCol w="1462730"/>
              </a:tblGrid>
              <a:tr h="428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800" i="1" dirty="0" smtClean="0">
                          <a:solidFill>
                            <a:schemeClr val="bg1"/>
                          </a:solidFill>
                        </a:rPr>
                        <a:t>Final state</a:t>
                      </a:r>
                      <a:endParaRPr lang="en-US" sz="18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800" i="1" dirty="0" smtClean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i="1" baseline="-25000" dirty="0" smtClean="0">
                          <a:solidFill>
                            <a:schemeClr val="bg1"/>
                          </a:solidFill>
                        </a:rPr>
                        <a:t>EVENTS</a:t>
                      </a:r>
                      <a:endParaRPr lang="en-US" sz="18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</a:tr>
              <a:tr h="329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33CC"/>
                          </a:solidFill>
                          <a:effectLst/>
                        </a:rPr>
                        <a:t>4</a:t>
                      </a:r>
                      <a:r>
                        <a:rPr lang="en-US" sz="1800" b="1" dirty="0" smtClean="0">
                          <a:solidFill>
                            <a:srgbClr val="0033CC"/>
                          </a:solidFill>
                          <a:effectLst/>
                        </a:rPr>
                        <a:t>.2·10</a:t>
                      </a:r>
                      <a:r>
                        <a:rPr lang="en-US" sz="1800" b="1" baseline="30000" dirty="0" smtClean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 smtClean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329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33CC"/>
                          </a:solidFill>
                          <a:effectLst/>
                        </a:rPr>
                        <a:t>8.7·10</a:t>
                      </a:r>
                      <a:r>
                        <a:rPr lang="en-US" sz="1800" b="1" baseline="30000" dirty="0" smtClean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 smtClean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η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η'→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η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8.3·10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3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η→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5.3·10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 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3.5·10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γ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3.8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2.9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7.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5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r>
                        <a:rPr lang="ru-RU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(980)→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 smtClean="0">
                          <a:solidFill>
                            <a:srgbClr val="0033CC"/>
                          </a:solidFill>
                          <a:effectLst/>
                        </a:rPr>
                        <a:t>.8·10</a:t>
                      </a:r>
                      <a:r>
                        <a:rPr lang="ru-RU" sz="1800" b="1" baseline="30000" dirty="0" smtClean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</a:tr>
              <a:tr h="23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   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1.7·10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5  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6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каонного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и антипротонного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27</a:t>
            </a:fld>
            <a:endParaRPr lang="ru-RU" alt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8816" cy="353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822431"/>
              </p:ext>
            </p:extLst>
          </p:nvPr>
        </p:nvGraphicFramePr>
        <p:xfrm>
          <a:off x="495116" y="4653136"/>
          <a:ext cx="8064896" cy="15819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9807"/>
                <a:gridCol w="1466345"/>
                <a:gridCol w="794628"/>
                <a:gridCol w="648072"/>
                <a:gridCol w="720080"/>
                <a:gridCol w="1728192"/>
                <a:gridCol w="819660"/>
                <a:gridCol w="1008112"/>
              </a:tblGrid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N</a:t>
                      </a:r>
                      <a:r>
                        <a:rPr lang="en-US" sz="1400" b="1" baseline="-25000" smtClean="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S/B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en-US" sz="1400" b="1" baseline="-2500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S/B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+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</a:t>
                      </a:r>
                      <a:r>
                        <a:rPr lang="ru-RU" sz="1400" b="1" smtClean="0">
                          <a:effectLst/>
                        </a:rPr>
                        <a:t>.</a:t>
                      </a:r>
                      <a:r>
                        <a:rPr lang="en-US" sz="1400" b="1" smtClean="0">
                          <a:effectLst/>
                        </a:rPr>
                        <a:t>1</a:t>
                      </a:r>
                      <a:r>
                        <a:rPr lang="ru-RU" sz="1400" b="1" smtClean="0">
                          <a:effectLst/>
                        </a:rPr>
                        <a:t>·10</a:t>
                      </a:r>
                      <a:r>
                        <a:rPr lang="en-US" sz="1400" b="1" baseline="30000" smtClean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6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−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2.6·10</a:t>
                      </a:r>
                      <a:r>
                        <a:rPr lang="en-US" sz="1400" b="1" baseline="30000" smtClean="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ñ 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4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1.7·10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Λ</a:t>
                      </a:r>
                      <a:r>
                        <a:rPr lang="en-US" sz="1400" b="1">
                          <a:effectLst/>
                        </a:rPr>
                        <a:t>̃→  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2.1·10</a:t>
                      </a:r>
                      <a:r>
                        <a:rPr lang="en-US" sz="1400" b="1" baseline="30000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–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2.2·10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Λ</a:t>
                      </a:r>
                      <a:r>
                        <a:rPr lang="en-US" sz="1400" b="1" dirty="0">
                          <a:effectLst/>
                        </a:rPr>
                        <a:t>̃→ ñ </a:t>
                      </a: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1.1·10</a:t>
                      </a:r>
                      <a:r>
                        <a:rPr lang="en-US" sz="1400" b="1" baseline="30000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301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1.6·10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Δ</a:t>
                      </a:r>
                      <a:r>
                        <a:rPr lang="en-US" sz="1400" b="1">
                          <a:effectLst/>
                        </a:rPr>
                        <a:t>̃</a:t>
                      </a:r>
                      <a:r>
                        <a:rPr lang="ru-RU" sz="1400" b="1" baseline="30000">
                          <a:effectLst/>
                        </a:rPr>
                        <a:t>−−</a:t>
                      </a:r>
                      <a:r>
                        <a:rPr lang="ru-RU" sz="1400" b="1">
                          <a:effectLst/>
                        </a:rPr>
                        <a:t>→ </a:t>
                      </a:r>
                      <a:r>
                        <a:rPr lang="en-US" sz="1400" b="1">
                          <a:effectLst/>
                        </a:rPr>
                        <a:t>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ru-RU" sz="1400" b="1" baseline="30000">
                          <a:effectLst/>
                        </a:rPr>
                        <a:t>−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4.2·10</a:t>
                      </a:r>
                      <a:r>
                        <a:rPr lang="ru-RU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1.8·10</a:t>
                      </a:r>
                      <a:r>
                        <a:rPr lang="ru-RU" sz="14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→ Λ π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1.0·10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5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протонного пучка (50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гэв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)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28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2" y="1600200"/>
            <a:ext cx="7693476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Моделирование образования частиц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29</a:t>
            </a:fld>
            <a:endParaRPr lang="ru-RU" altLang="ru-RU"/>
          </a:p>
        </p:txBody>
      </p:sp>
      <p:sp>
        <p:nvSpPr>
          <p:cNvPr id="9" name="Объект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30725"/>
          </a:xfrm>
        </p:spPr>
        <p:txBody>
          <a:bodyPr>
            <a:normAutofit fontScale="85000" lnSpcReduction="20000"/>
          </a:bodyPr>
          <a:lstStyle/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kern="0" dirty="0" smtClean="0">
                <a:latin typeface="Arial Narrow" pitchFamily="34" charset="0"/>
                <a:sym typeface="Symbol" pitchFamily="18" charset="2"/>
              </a:rPr>
              <a:t>Ошибки измерения </a:t>
            </a:r>
            <a:r>
              <a:rPr lang="ru-RU" sz="2800" kern="0" dirty="0" err="1" smtClean="0">
                <a:latin typeface="Arial Narrow" pitchFamily="34" charset="0"/>
                <a:sym typeface="Symbol" pitchFamily="18" charset="2"/>
              </a:rPr>
              <a:t>односпиновой</a:t>
            </a:r>
            <a:r>
              <a:rPr lang="ru-RU" sz="2800" kern="0" dirty="0" smtClean="0">
                <a:latin typeface="Arial Narrow" pitchFamily="34" charset="0"/>
                <a:sym typeface="Symbol" pitchFamily="18" charset="2"/>
              </a:rPr>
              <a:t> асимметрии в реакциях</a:t>
            </a:r>
            <a:r>
              <a:rPr lang="en-US" sz="2800" kern="0" dirty="0" smtClean="0">
                <a:latin typeface="Arial Narrow" pitchFamily="34" charset="0"/>
                <a:sym typeface="Symbol" pitchFamily="18" charset="2"/>
              </a:rPr>
              <a:t>  </a:t>
            </a:r>
            <a:endParaRPr lang="en-US" sz="2800" kern="0" dirty="0">
              <a:latin typeface="Arial Narrow" pitchFamily="34" charset="0"/>
              <a:sym typeface="Symbol" pitchFamily="18" charset="2"/>
            </a:endParaRPr>
          </a:p>
          <a:p>
            <a:pPr marL="355600" lvl="1" indent="0" fontAlgn="base">
              <a:spcAft>
                <a:spcPct val="0"/>
              </a:spcAft>
              <a:buClr>
                <a:srgbClr val="B2B2B2"/>
              </a:buClr>
              <a:buSzPct val="75000"/>
              <a:buNone/>
            </a:pP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ru-RU" sz="2800" kern="0" dirty="0">
                <a:latin typeface="Arial Narrow" pitchFamily="34" charset="0"/>
              </a:rPr>
              <a:t>р</a:t>
            </a:r>
            <a:r>
              <a:rPr lang="ru-RU" sz="2800" kern="0" baseline="-25000" dirty="0">
                <a:latin typeface="Arial Narrow" pitchFamily="34" charset="0"/>
                <a:cs typeface="Arial" charset="0"/>
              </a:rPr>
              <a:t>↑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ω(782)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el-GR" sz="2800" kern="0" dirty="0">
                <a:latin typeface="Arial Narrow" pitchFamily="34" charset="0"/>
                <a:cs typeface="Arial" charset="0"/>
              </a:rPr>
              <a:t>ρ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</a:t>
            </a:r>
            <a:r>
              <a:rPr lang="en-US" sz="2800" kern="0" dirty="0">
                <a:latin typeface="Arial Narrow" pitchFamily="34" charset="0"/>
                <a:sym typeface="Symbol" pitchFamily="18" charset="2"/>
              </a:rPr>
              <a:t>’</a:t>
            </a:r>
            <a:r>
              <a:rPr lang="ru-RU" sz="2800" kern="0" dirty="0">
                <a:latin typeface="Arial Narrow" pitchFamily="34" charset="0"/>
              </a:rPr>
              <a:t>(958)</a:t>
            </a:r>
            <a:r>
              <a:rPr lang="en-US" sz="2800" kern="0" dirty="0">
                <a:latin typeface="Arial Narrow" pitchFamily="34" charset="0"/>
              </a:rPr>
              <a:t>X </a:t>
            </a:r>
            <a:r>
              <a:rPr lang="ru-RU" sz="2800" dirty="0" smtClean="0">
                <a:latin typeface="Arial Narrow" pitchFamily="34" charset="0"/>
              </a:rPr>
              <a:t>составят</a:t>
            </a:r>
            <a:r>
              <a:rPr lang="en-US" sz="2800" kern="0" dirty="0" smtClean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0.3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3% </a:t>
            </a:r>
            <a:r>
              <a:rPr lang="ru-RU" sz="2800" kern="0" dirty="0" smtClean="0">
                <a:latin typeface="Arial Narrow" pitchFamily="34" charset="0"/>
              </a:rPr>
              <a:t>для различных кинематических интервалов</a:t>
            </a:r>
            <a:endParaRPr lang="en-US" sz="2800" kern="0" dirty="0">
              <a:latin typeface="Arial Narrow" pitchFamily="34" charset="0"/>
            </a:endParaRPr>
          </a:p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dirty="0" smtClean="0">
                <a:latin typeface="Arial Narrow" pitchFamily="34" charset="0"/>
                <a:sym typeface="Symbol" pitchFamily="18" charset="2"/>
              </a:rPr>
              <a:t>Ожидаемая точность измерений в реакции</a:t>
            </a:r>
            <a:r>
              <a:rPr lang="en-US" sz="2800" kern="0" dirty="0" smtClean="0">
                <a:latin typeface="Arial Narrow" pitchFamily="34" charset="0"/>
                <a:sym typeface="Symbol" pitchFamily="18" charset="2"/>
              </a:rPr>
              <a:t>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en-US" sz="2800" kern="0" dirty="0">
                <a:latin typeface="Arial Narrow" pitchFamily="34" charset="0"/>
              </a:rPr>
              <a:t>p</a:t>
            </a:r>
            <a:r>
              <a:rPr lang="en-US" sz="2800" kern="0" baseline="-25000" dirty="0">
                <a:latin typeface="Arial Narrow" pitchFamily="34" charset="0"/>
                <a:sym typeface="Symbol" pitchFamily="18" charset="2"/>
              </a:rPr>
              <a:t>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f</a:t>
            </a:r>
            <a:r>
              <a:rPr lang="ru-RU" sz="2800" kern="0" baseline="-25000" dirty="0">
                <a:latin typeface="Arial Narrow" pitchFamily="34" charset="0"/>
              </a:rPr>
              <a:t>2</a:t>
            </a:r>
            <a:r>
              <a:rPr lang="ru-RU" sz="2800" kern="0" dirty="0">
                <a:latin typeface="Arial Narrow" pitchFamily="34" charset="0"/>
              </a:rPr>
              <a:t>(1270) </a:t>
            </a:r>
            <a:r>
              <a:rPr lang="en-US" sz="2800" kern="0" dirty="0">
                <a:latin typeface="Arial Narrow" pitchFamily="34" charset="0"/>
              </a:rPr>
              <a:t>X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ru-RU" sz="2800" kern="0" dirty="0" smtClean="0">
                <a:latin typeface="Arial Narrow" pitchFamily="34" charset="0"/>
              </a:rPr>
              <a:t>будет еще лучше </a:t>
            </a:r>
            <a:r>
              <a:rPr lang="en-US" sz="2800" kern="0" dirty="0" smtClean="0">
                <a:latin typeface="Arial Narrow" pitchFamily="34" charset="0"/>
              </a:rPr>
              <a:t>(</a:t>
            </a:r>
            <a:r>
              <a:rPr lang="en-US" sz="2800" kern="0" dirty="0">
                <a:latin typeface="Arial Narrow" pitchFamily="34" charset="0"/>
              </a:rPr>
              <a:t>0.1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1%) </a:t>
            </a:r>
            <a:endParaRPr lang="ru-RU" sz="2800" kern="0" dirty="0">
              <a:latin typeface="Arial Narrow" pitchFamily="34" charset="0"/>
            </a:endParaRPr>
          </a:p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  <a:p>
            <a:endParaRPr lang="ru-RU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52" y="1196752"/>
            <a:ext cx="3942151" cy="241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960440" cy="25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3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Прикладное использование спина в настоящее время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8109"/>
          </a:xfrm>
        </p:spPr>
        <p:txBody>
          <a:bodyPr/>
          <a:lstStyle/>
          <a:p>
            <a:r>
              <a:rPr lang="ru-RU" dirty="0" smtClean="0"/>
              <a:t>Квантовая информатика</a:t>
            </a:r>
          </a:p>
          <a:p>
            <a:pPr lvl="1"/>
            <a:r>
              <a:rPr lang="ru-RU" dirty="0" smtClean="0"/>
              <a:t>Квантовые компьютеры</a:t>
            </a:r>
          </a:p>
          <a:p>
            <a:pPr lvl="1"/>
            <a:r>
              <a:rPr lang="ru-RU" dirty="0" smtClean="0"/>
              <a:t>Квантовая телепортация (</a:t>
            </a:r>
            <a:r>
              <a:rPr lang="ru-RU" smtClean="0"/>
              <a:t>для </a:t>
            </a:r>
            <a:r>
              <a:rPr lang="ru-RU" smtClean="0"/>
              <a:t>безопасной </a:t>
            </a:r>
            <a:r>
              <a:rPr lang="ru-RU" dirty="0" smtClean="0"/>
              <a:t>связи)</a:t>
            </a:r>
          </a:p>
          <a:p>
            <a:pPr lvl="1"/>
            <a:r>
              <a:rPr lang="ru-RU" dirty="0" err="1" smtClean="0"/>
              <a:t>Наноматериалы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спинтроника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Медицина (томография)</a:t>
            </a:r>
          </a:p>
          <a:p>
            <a:r>
              <a:rPr lang="ru-RU" dirty="0" smtClean="0"/>
              <a:t>Управляемый </a:t>
            </a:r>
            <a:r>
              <a:rPr lang="ru-RU" dirty="0"/>
              <a:t>т</a:t>
            </a:r>
            <a:r>
              <a:rPr lang="ru-RU" dirty="0" smtClean="0"/>
              <a:t>ермоядерный синтез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77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Стратегия эксперимента СПАСЧАРМ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Этап 1. Одно-спиновые асимметрии на</a:t>
            </a:r>
            <a:r>
              <a:rPr kumimoji="0" lang="ru-RU" sz="2200" b="1" i="0" u="none" strike="noStrike" kern="1200" cap="none" spc="30" normalizeH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ru-RU" sz="2200" b="1" i="0" u="none" strike="noStrike" kern="1200" cap="none" spc="30" normalizeH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</a:rPr>
              <a:t>канале 14</a:t>
            </a:r>
            <a:r>
              <a:rPr kumimoji="0" lang="ru-RU" sz="22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</a:rPr>
              <a:t> </a:t>
            </a:r>
            <a:r>
              <a:rPr lang="ru-RU" sz="2200" b="1" kern="1200" spc="30" noProof="0" dirty="0" smtClean="0">
                <a:solidFill>
                  <a:srgbClr val="66FF33"/>
                </a:solidFill>
                <a:effectLst/>
                <a:latin typeface="Arial Narrow"/>
              </a:rPr>
              <a:t>(2018-2021), </a:t>
            </a:r>
            <a:r>
              <a:rPr lang="ru-RU" sz="2200" kern="1200" spc="30" noProof="0" dirty="0" smtClean="0">
                <a:solidFill>
                  <a:srgbClr val="FFFFFF"/>
                </a:solidFill>
                <a:effectLst/>
                <a:latin typeface="Arial Narrow"/>
              </a:rPr>
              <a:t>включая первые измерения поляризации и </a:t>
            </a:r>
            <a:r>
              <a:rPr lang="ru-RU" sz="2200" kern="1200" spc="30" noProof="0" dirty="0" err="1" smtClean="0">
                <a:solidFill>
                  <a:srgbClr val="FFFFFF"/>
                </a:solidFill>
                <a:effectLst/>
                <a:latin typeface="Arial Narrow"/>
              </a:rPr>
              <a:t>выстроенности</a:t>
            </a:r>
            <a:endParaRPr lang="ru-RU" sz="2200" kern="1200" spc="30" dirty="0" smtClean="0">
              <a:solidFill>
                <a:srgbClr val="FFFFFF"/>
              </a:solidFill>
              <a:effectLst/>
              <a:latin typeface="Arial Narrow"/>
            </a:endParaRP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b="1" kern="1200" spc="30" dirty="0" smtClean="0">
                <a:solidFill>
                  <a:srgbClr val="66FF33"/>
                </a:solidFill>
                <a:effectLst/>
                <a:latin typeface="Arial Narrow"/>
              </a:rPr>
              <a:t>Этап 2. Создание пучка поляризованных протонов и антипротонов (исследования с 2022-2023 г.)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Arial Narrow"/>
              </a:rPr>
              <a:t>: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1800" kern="1200" spc="30" dirty="0" smtClean="0">
                <a:solidFill>
                  <a:srgbClr val="FFFFFF"/>
                </a:solidFill>
                <a:effectLst/>
                <a:latin typeface="Arial Narrow"/>
              </a:rPr>
              <a:t>систематическое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исследование инклюзивных,  эксклюзивных и упругих реакций в рождении частиц, состоящих из легких кварков (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u, d, s)</a:t>
            </a:r>
            <a:endParaRPr lang="en-US" sz="1800" kern="1200" spc="30" dirty="0">
              <a:solidFill>
                <a:srgbClr val="FFFFFF"/>
              </a:solidFill>
              <a:effectLst/>
              <a:latin typeface="Arial Narrow"/>
              <a:cs typeface="Times New Roman" pitchFamily="18" charset="0"/>
            </a:endParaRP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18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Поляризация (</a:t>
            </a:r>
            <a:r>
              <a:rPr kumimoji="0" lang="ru-RU" sz="1800" b="1" i="0" u="none" strike="noStrike" kern="1200" cap="none" spc="30" normalizeH="0" baseline="0" noProof="0" dirty="0" err="1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выстроенность</a:t>
            </a:r>
            <a:r>
              <a:rPr kumimoji="0" lang="ru-RU" sz="18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)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в процессах рождения гиперонов и векторных мезонов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Изучение зависимости от кинематических параметров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(0&lt;</a:t>
            </a:r>
            <a:r>
              <a:rPr lang="en-US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en-US" sz="18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&lt;1, 0&lt;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 err="1" smtClean="0">
                <a:solidFill>
                  <a:srgbClr val="FFFFFF"/>
                </a:solidFill>
                <a:effectLst/>
                <a:latin typeface="Arial Narrow"/>
              </a:rPr>
              <a:t>p</a:t>
            </a:r>
            <a:r>
              <a:rPr lang="en-US" sz="1800" kern="1200" spc="30" baseline="-25000" dirty="0" err="1" smtClean="0">
                <a:solidFill>
                  <a:srgbClr val="FFFFFF"/>
                </a:solidFill>
                <a:effectLst/>
                <a:latin typeface="Arial Narrow"/>
              </a:rPr>
              <a:t>T</a:t>
            </a:r>
            <a:r>
              <a:rPr lang="en-US" sz="18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</a:t>
            </a:r>
            <a:r>
              <a:rPr lang="ru-RU" sz="18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3</a:t>
            </a:r>
            <a:r>
              <a:rPr lang="en-US" sz="18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.</a:t>
            </a:r>
            <a:r>
              <a:rPr lang="ru-RU" sz="18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0</a:t>
            </a:r>
            <a:r>
              <a:rPr lang="en-US" sz="18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,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12&lt;</a:t>
            </a:r>
            <a:r>
              <a:rPr lang="en-US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E</a:t>
            </a:r>
            <a:r>
              <a:rPr lang="en-US" sz="18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Beam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</a:t>
            </a:r>
            <a:r>
              <a:rPr lang="ru-RU" sz="18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6</a:t>
            </a:r>
            <a:r>
              <a:rPr lang="en-US" sz="18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0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GeV),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сорта частиц пучка, множественности, атомного номера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с высокой точностью благодаря полному азимутальному углу и большой апертуре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1800" b="1" i="0" u="none" strike="noStrike" kern="1200" cap="none" spc="30" normalizeH="0" baseline="0" noProof="0" dirty="0" err="1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Двухспиновая</a:t>
            </a:r>
            <a:r>
              <a:rPr kumimoji="0" lang="ru-RU" sz="18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асимметрия</a:t>
            </a:r>
            <a:r>
              <a:rPr kumimoji="0" lang="en-US" sz="18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A</a:t>
            </a:r>
            <a:r>
              <a:rPr lang="en-US" sz="18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LL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в рождении </a:t>
            </a:r>
            <a:r>
              <a:rPr lang="ru-RU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чармония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 для изучения вклада </a:t>
            </a:r>
            <a:r>
              <a:rPr lang="ru-RU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глюнов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 в спин протона </a:t>
            </a:r>
            <a:r>
              <a:rPr lang="ru-RU" sz="1800" i="1" kern="1200" spc="30" dirty="0">
                <a:solidFill>
                  <a:srgbClr val="FFFFFF"/>
                </a:solidFill>
                <a:effectLst/>
                <a:latin typeface="Arial Narrow"/>
                <a:sym typeface="Symbol" pitchFamily="18" charset="2"/>
              </a:rPr>
              <a:t></a:t>
            </a:r>
            <a:r>
              <a:rPr lang="en-US" sz="1800" i="1" kern="1200" spc="30" dirty="0">
                <a:solidFill>
                  <a:srgbClr val="FFFFFF"/>
                </a:solidFill>
                <a:effectLst/>
                <a:latin typeface="Arial Narrow"/>
              </a:rPr>
              <a:t>G</a:t>
            </a:r>
            <a:r>
              <a:rPr lang="ru-RU" sz="1800" i="1" kern="1200" spc="30" dirty="0">
                <a:solidFill>
                  <a:srgbClr val="FFFFFF"/>
                </a:solidFill>
                <a:effectLst/>
                <a:latin typeface="Arial Narrow"/>
              </a:rPr>
              <a:t>/</a:t>
            </a:r>
            <a:r>
              <a:rPr lang="en-US" sz="1800" i="1" kern="1200" spc="30" dirty="0">
                <a:solidFill>
                  <a:srgbClr val="FFFFFF"/>
                </a:solidFill>
                <a:effectLst/>
                <a:latin typeface="Arial Narrow"/>
              </a:rPr>
              <a:t>G</a:t>
            </a:r>
            <a:r>
              <a:rPr lang="ru-RU" sz="1800" i="1" kern="1200" spc="30" dirty="0">
                <a:solidFill>
                  <a:srgbClr val="FFFFFF"/>
                </a:solidFill>
                <a:effectLst/>
                <a:latin typeface="Arial Narrow"/>
              </a:rPr>
              <a:t>(</a:t>
            </a:r>
            <a:r>
              <a:rPr lang="en-US" sz="1800" i="1" kern="1200" spc="30" dirty="0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ru-RU" sz="1800" i="1" kern="1200" spc="30" dirty="0">
                <a:solidFill>
                  <a:srgbClr val="FFFFFF"/>
                </a:solidFill>
                <a:effectLst/>
                <a:latin typeface="Arial Narrow"/>
              </a:rPr>
              <a:t>)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 при больших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en-US" sz="18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en-US" sz="18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 </a:t>
            </a:r>
            <a:endParaRPr lang="en-US" sz="1800" kern="1200" spc="30" dirty="0">
              <a:solidFill>
                <a:srgbClr val="FFFFFF"/>
              </a:solidFill>
              <a:effectLst/>
              <a:latin typeface="Arial Narrow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812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Некоторые предсказания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17</a:t>
            </a:r>
            <a:r>
              <a:rPr lang="ru-RU" altLang="ru-RU" dirty="0" smtClean="0"/>
              <a:t>.</a:t>
            </a:r>
            <a:r>
              <a:rPr lang="en-US" altLang="ru-RU" dirty="0" smtClean="0"/>
              <a:t>01</a:t>
            </a:r>
            <a:r>
              <a:rPr lang="ru-RU" altLang="ru-RU" dirty="0" smtClean="0"/>
              <a:t>.201</a:t>
            </a:r>
            <a:r>
              <a:rPr lang="en-US" altLang="ru-RU" dirty="0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31</a:t>
            </a:fld>
            <a:endParaRPr lang="ru-RU" altLang="ru-RU"/>
          </a:p>
        </p:txBody>
      </p:sp>
      <p:pic>
        <p:nvPicPr>
          <p:cNvPr id="242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29600" cy="24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07707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Предсказания асимметрии для реакций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+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(слева),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-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(в центре) и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0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(справа)</a:t>
            </a:r>
          </a:p>
        </p:txBody>
      </p:sp>
    </p:spTree>
    <p:extLst>
      <p:ext uri="{BB962C8B-B14F-4D97-AF65-F5344CB8AC3E}">
        <p14:creationId xmlns:p14="http://schemas.microsoft.com/office/powerpoint/2010/main" val="5119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А-зависимость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32</a:t>
            </a:fld>
            <a:endParaRPr lang="ru-RU" altLang="ru-RU"/>
          </a:p>
        </p:txBody>
      </p:sp>
      <p:pic>
        <p:nvPicPr>
          <p:cNvPr id="2447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5"/>
            <a:ext cx="375129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1556792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Аномальная А-зависимость </a:t>
            </a:r>
            <a:r>
              <a:rPr lang="en-US" sz="2000" b="1" dirty="0" smtClean="0"/>
              <a:t>A</a:t>
            </a:r>
            <a:r>
              <a:rPr lang="en-US" sz="2000" b="1" baseline="-25000" dirty="0" smtClean="0"/>
              <a:t>N</a:t>
            </a:r>
            <a:r>
              <a:rPr lang="ru-RU" sz="2000" b="1" dirty="0" smtClean="0"/>
              <a:t> в реакции </a:t>
            </a:r>
            <a:r>
              <a:rPr lang="en-US" sz="2000" b="1" dirty="0"/>
              <a:t>p</a:t>
            </a:r>
            <a:r>
              <a:rPr lang="ru-RU" sz="2000" b="1" baseline="30000" dirty="0"/>
              <a:t>↑</a:t>
            </a:r>
            <a:r>
              <a:rPr lang="ru-RU" sz="2000" b="1" dirty="0"/>
              <a:t> + </a:t>
            </a:r>
            <a:r>
              <a:rPr lang="en-US" sz="2000" b="1" dirty="0"/>
              <a:t>A</a:t>
            </a:r>
            <a:r>
              <a:rPr lang="ru-RU" sz="2000" b="1" dirty="0"/>
              <a:t> → </a:t>
            </a:r>
            <a:r>
              <a:rPr lang="en-US" sz="2000" b="1" dirty="0"/>
              <a:t>n</a:t>
            </a:r>
            <a:r>
              <a:rPr lang="ru-RU" sz="2000" b="1" dirty="0"/>
              <a:t> + </a:t>
            </a:r>
            <a:r>
              <a:rPr lang="en-US" sz="2000" b="1" dirty="0"/>
              <a:t>X</a:t>
            </a:r>
            <a:r>
              <a:rPr lang="ru-RU" sz="2000" b="1" dirty="0"/>
              <a:t>. </a:t>
            </a:r>
            <a:r>
              <a:rPr lang="ru-RU" sz="2000" b="1" dirty="0" smtClean="0"/>
              <a:t> </a:t>
            </a:r>
          </a:p>
          <a:p>
            <a:r>
              <a:rPr lang="ru-RU" sz="2000" b="1" dirty="0" smtClean="0"/>
              <a:t>На </a:t>
            </a:r>
            <a:r>
              <a:rPr lang="ru-RU" sz="2000" b="1" dirty="0"/>
              <a:t>протонной мишени </a:t>
            </a:r>
            <a:r>
              <a:rPr lang="ru-RU" sz="2000" b="1" dirty="0" smtClean="0"/>
              <a:t>отрицательная </a:t>
            </a:r>
            <a:r>
              <a:rPr lang="ru-RU" sz="2000" b="1" dirty="0"/>
              <a:t>асимметрия порядка -5%. На алюминиевой мишени </a:t>
            </a:r>
            <a:r>
              <a:rPr lang="en-US" sz="2000" b="1" dirty="0"/>
              <a:t>A</a:t>
            </a:r>
            <a:r>
              <a:rPr lang="en-US" sz="2000" b="1" baseline="-25000" dirty="0"/>
              <a:t>N</a:t>
            </a:r>
            <a:r>
              <a:rPr lang="ru-RU" sz="2000" b="1" dirty="0"/>
              <a:t> близка к нулю, а на мишени из золота знак асимметрии меняется и возрастает втрое: </a:t>
            </a:r>
            <a:r>
              <a:rPr lang="en-US" sz="2000" b="1" dirty="0"/>
              <a:t>A</a:t>
            </a:r>
            <a:r>
              <a:rPr lang="en-US" sz="2000" b="1" baseline="-25000" dirty="0"/>
              <a:t>N </a:t>
            </a:r>
            <a:r>
              <a:rPr lang="ru-RU" sz="2000" b="1" dirty="0"/>
              <a:t>≈15%. </a:t>
            </a:r>
            <a:endParaRPr lang="ru-RU" sz="2000" b="1" dirty="0" smtClean="0"/>
          </a:p>
          <a:p>
            <a:r>
              <a:rPr lang="ru-RU" sz="2000" b="1" dirty="0" smtClean="0"/>
              <a:t>При </a:t>
            </a:r>
            <a:r>
              <a:rPr lang="ru-RU" sz="2000" b="1" dirty="0"/>
              <a:t>этом значения </a:t>
            </a:r>
            <a:r>
              <a:rPr lang="ru-RU" sz="2000" b="1" dirty="0" err="1"/>
              <a:t>односпиновой</a:t>
            </a:r>
            <a:r>
              <a:rPr lang="ru-RU" sz="2000" b="1" dirty="0"/>
              <a:t> асимметрии сильно зависят от центральности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33576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Исследования вклада </a:t>
            </a:r>
            <a:r>
              <a:rPr lang="ru-RU" sz="3200" dirty="0" err="1" smtClean="0"/>
              <a:t>глюонов</a:t>
            </a:r>
            <a:r>
              <a:rPr lang="ru-RU" sz="3200" dirty="0" smtClean="0"/>
              <a:t> в спин протона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33</a:t>
            </a:fld>
            <a:endParaRPr lang="ru-RU" altLang="ru-RU"/>
          </a:p>
        </p:txBody>
      </p:sp>
      <p:pic>
        <p:nvPicPr>
          <p:cNvPr id="243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9713"/>
            <a:ext cx="385511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91" y="1412776"/>
            <a:ext cx="3609464" cy="260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85" y="2564904"/>
            <a:ext cx="3359075" cy="31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17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Исследование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чармония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на этапе 2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34173"/>
          </a:xfrm>
        </p:spPr>
        <p:txBody>
          <a:bodyPr/>
          <a:lstStyle/>
          <a:p>
            <a:pPr lvl="0">
              <a:lnSpc>
                <a:spcPct val="80000"/>
              </a:lnSpc>
              <a:buClr>
                <a:srgbClr val="FFFFCC"/>
              </a:buClr>
            </a:pPr>
            <a:r>
              <a:rPr lang="ru-RU" sz="2200" spc="30" dirty="0" err="1" smtClean="0">
                <a:solidFill>
                  <a:srgbClr val="FFFFFF"/>
                </a:solidFill>
              </a:rPr>
              <a:t>Односпиновая</a:t>
            </a:r>
            <a:r>
              <a:rPr lang="ru-RU" sz="2200" spc="30" dirty="0" smtClean="0">
                <a:solidFill>
                  <a:srgbClr val="FFFFFF"/>
                </a:solidFill>
              </a:rPr>
              <a:t> асимметрия </a:t>
            </a:r>
            <a:r>
              <a:rPr lang="ru-RU" sz="2200" i="1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  <a:r>
              <a:rPr lang="en-US" sz="22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</a:t>
            </a:r>
            <a:r>
              <a:rPr lang="ru-RU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 smtClean="0">
                <a:solidFill>
                  <a:srgbClr val="FFFFFF"/>
                </a:solidFill>
              </a:rPr>
              <a:t>инклюзивного рождения </a:t>
            </a:r>
            <a:r>
              <a:rPr lang="en-US" sz="2200" i="1" spc="30" dirty="0" smtClean="0">
                <a:solidFill>
                  <a:srgbClr val="FFFFFF"/>
                </a:solidFill>
              </a:rPr>
              <a:t>J</a:t>
            </a:r>
            <a:r>
              <a:rPr lang="ru-RU" sz="2200" i="1" spc="30" dirty="0">
                <a:solidFill>
                  <a:srgbClr val="FFFFFF"/>
                </a:solidFill>
              </a:rPr>
              <a:t>/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</a:t>
            </a:r>
            <a:r>
              <a:rPr lang="ru-RU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 smtClean="0">
                <a:solidFill>
                  <a:srgbClr val="FFFFFF"/>
                </a:solidFill>
              </a:rPr>
              <a:t>и </a:t>
            </a:r>
            <a:r>
              <a:rPr lang="ru-RU" sz="2200" i="1" spc="30" dirty="0" smtClean="0">
                <a:solidFill>
                  <a:srgbClr val="FFFFFF"/>
                </a:solidFill>
                <a:sym typeface="Symbol" pitchFamily="18" charset="2"/>
              </a:rPr>
              <a:t>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1</a:t>
            </a:r>
            <a:r>
              <a:rPr lang="ru-RU" sz="2200" i="1" spc="30" dirty="0">
                <a:solidFill>
                  <a:srgbClr val="FFFFFF"/>
                </a:solidFill>
              </a:rPr>
              <a:t>/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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2</a:t>
            </a:r>
            <a:r>
              <a:rPr lang="ru-RU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 smtClean="0">
                <a:solidFill>
                  <a:srgbClr val="FFFFFF"/>
                </a:solidFill>
              </a:rPr>
              <a:t>на пучке поляризованных протонов</a:t>
            </a:r>
            <a:r>
              <a:rPr lang="en-US" sz="2200" spc="30" dirty="0" smtClean="0">
                <a:solidFill>
                  <a:srgbClr val="FFFFFF"/>
                </a:solidFill>
              </a:rPr>
              <a:t>. </a:t>
            </a:r>
            <a:r>
              <a:rPr lang="ru-RU" sz="2200" spc="30" dirty="0" smtClean="0">
                <a:solidFill>
                  <a:srgbClr val="FFFFFF"/>
                </a:solidFill>
              </a:rPr>
              <a:t>Ожидаемая статистика за 40 дней набора данных</a:t>
            </a:r>
            <a:r>
              <a:rPr lang="en-US" sz="2200" spc="30" dirty="0" smtClean="0">
                <a:solidFill>
                  <a:srgbClr val="FFFFFF"/>
                </a:solidFill>
              </a:rPr>
              <a:t>:</a:t>
            </a:r>
            <a:r>
              <a:rPr lang="en-US" sz="2200" i="1" spc="30" baseline="-25000" dirty="0" smtClean="0">
                <a:solidFill>
                  <a:srgbClr val="FFFFFF"/>
                </a:solidFill>
                <a:sym typeface="Symbol" pitchFamily="18" charset="2"/>
              </a:rPr>
              <a:t>.</a:t>
            </a:r>
            <a:endParaRPr lang="ru-RU" sz="2200" i="1" spc="30" baseline="-25000" dirty="0">
              <a:solidFill>
                <a:srgbClr val="FFFFFF"/>
              </a:solidFill>
              <a:sym typeface="Symbol" pitchFamily="18" charset="2"/>
            </a:endParaRPr>
          </a:p>
          <a:p>
            <a:pPr lvl="1">
              <a:lnSpc>
                <a:spcPct val="80000"/>
              </a:lnSpc>
              <a:buClr>
                <a:srgbClr val="FFFFCC"/>
              </a:buClr>
            </a:pP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Пучок поляризованных </a:t>
            </a:r>
            <a:r>
              <a:rPr lang="en-US" sz="2000" spc="30" dirty="0" smtClean="0">
                <a:solidFill>
                  <a:srgbClr val="FFFFFF"/>
                </a:solidFill>
                <a:ea typeface="+mn-ea"/>
                <a:cs typeface="+mn-cs"/>
              </a:rPr>
              <a:t>p </a:t>
            </a:r>
            <a:r>
              <a:rPr lang="en-US" sz="2000" spc="30" dirty="0">
                <a:solidFill>
                  <a:srgbClr val="FFFFFF"/>
                </a:solidFill>
                <a:ea typeface="+mn-ea"/>
                <a:cs typeface="+mn-cs"/>
              </a:rPr>
              <a:t>(</a:t>
            </a:r>
            <a:r>
              <a:rPr lang="en-US" sz="2000" spc="30" dirty="0" smtClean="0">
                <a:solidFill>
                  <a:srgbClr val="FFFFFF"/>
                </a:solidFill>
                <a:ea typeface="+mn-ea"/>
                <a:cs typeface="+mn-cs"/>
              </a:rPr>
              <a:t>4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5</a:t>
            </a:r>
            <a:r>
              <a:rPr lang="en-US" sz="2000" spc="30" dirty="0" smtClean="0">
                <a:solidFill>
                  <a:srgbClr val="FFFFFF"/>
                </a:solidFill>
                <a:ea typeface="+mn-ea"/>
                <a:cs typeface="+mn-cs"/>
              </a:rPr>
              <a:t> GeV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2000" spc="3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4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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10</a:t>
            </a:r>
            <a:r>
              <a:rPr lang="en-US" sz="2000" spc="30" baseline="30000" dirty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р/</a:t>
            </a:r>
            <a:r>
              <a:rPr lang="en-US" sz="2000" spc="30" dirty="0">
                <a:solidFill>
                  <a:srgbClr val="FFFFFF"/>
                </a:solidFill>
                <a:ea typeface="+mn-ea"/>
                <a:cs typeface="+mn-cs"/>
              </a:rPr>
              <a:t>cycle): 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10000 </a:t>
            </a:r>
            <a:r>
              <a:rPr lang="en-US" sz="20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и 1000 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20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20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состояний</a:t>
            </a:r>
            <a:r>
              <a:rPr lang="en-US" sz="2000" spc="30" dirty="0" smtClean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endParaRPr lang="ru-RU" sz="20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>
              <a:lnSpc>
                <a:spcPct val="80000"/>
              </a:lnSpc>
              <a:buClr>
                <a:srgbClr val="FFFFCC"/>
              </a:buClr>
            </a:pP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Статистическая точность измерения асимметрии </a:t>
            </a:r>
            <a:r>
              <a:rPr lang="en-US" sz="2000" i="1" spc="30" dirty="0" smtClean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en-US" sz="20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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- </a:t>
            </a:r>
            <a:r>
              <a:rPr lang="en-US" sz="2000" spc="30" dirty="0" smtClean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% 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endParaRPr lang="ru-RU" sz="20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>
              <a:lnSpc>
                <a:spcPct val="80000"/>
              </a:lnSpc>
              <a:buClr>
                <a:srgbClr val="FFFFCC"/>
              </a:buClr>
            </a:pP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Измерение </a:t>
            </a:r>
            <a:r>
              <a:rPr lang="en-US" sz="2000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c</a:t>
            </a:r>
            <a:r>
              <a:rPr lang="ru-RU" sz="2000" spc="3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оотношения</a:t>
            </a:r>
            <a:r>
              <a:rPr lang="ru-RU" sz="2000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 сечений рождения </a:t>
            </a:r>
            <a:r>
              <a:rPr lang="ru-RU" sz="2000" i="1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20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20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/</a:t>
            </a:r>
            <a:r>
              <a:rPr lang="ru-RU" sz="20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20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для определения механизма рождения </a:t>
            </a:r>
            <a:r>
              <a:rPr lang="ru-RU" sz="2000" spc="30" dirty="0" err="1" smtClean="0">
                <a:solidFill>
                  <a:srgbClr val="FFFFFF"/>
                </a:solidFill>
                <a:ea typeface="+mn-ea"/>
                <a:cs typeface="+mn-cs"/>
              </a:rPr>
              <a:t>чармноия</a:t>
            </a:r>
            <a:r>
              <a:rPr lang="ru-RU" sz="2000" spc="30" dirty="0" smtClean="0">
                <a:solidFill>
                  <a:srgbClr val="FFFFFF"/>
                </a:solidFill>
                <a:ea typeface="+mn-ea"/>
                <a:cs typeface="+mn-cs"/>
              </a:rPr>
              <a:t> на пучках протонов и пионов. </a:t>
            </a:r>
            <a:endParaRPr lang="en-US" sz="20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spc="30" dirty="0" smtClean="0">
                <a:solidFill>
                  <a:srgbClr val="FFFFFF"/>
                </a:solidFill>
              </a:rPr>
              <a:t>Измерение </a:t>
            </a:r>
            <a:r>
              <a:rPr lang="ru-RU" sz="2200" spc="30" dirty="0" err="1" smtClean="0">
                <a:solidFill>
                  <a:srgbClr val="FFFFFF"/>
                </a:solidFill>
              </a:rPr>
              <a:t>двухспиновой</a:t>
            </a:r>
            <a:r>
              <a:rPr lang="ru-RU" sz="2200" spc="30" dirty="0" smtClean="0">
                <a:solidFill>
                  <a:srgbClr val="FFFFFF"/>
                </a:solidFill>
              </a:rPr>
              <a:t> асимметрии</a:t>
            </a:r>
            <a:r>
              <a:rPr lang="en-US" sz="2200" spc="30" dirty="0" smtClean="0">
                <a:solidFill>
                  <a:srgbClr val="FFFFFF"/>
                </a:solidFill>
              </a:rPr>
              <a:t> </a:t>
            </a:r>
            <a:r>
              <a:rPr lang="ru-RU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  <a:r>
              <a:rPr lang="en-US" sz="22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LL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 smtClean="0">
                <a:solidFill>
                  <a:srgbClr val="FFFFFF"/>
                </a:solidFill>
              </a:rPr>
              <a:t>для изучения </a:t>
            </a:r>
            <a:r>
              <a:rPr lang="ru-RU" sz="2200" i="1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</a:t>
            </a:r>
            <a:r>
              <a:rPr lang="en-US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</a:t>
            </a:r>
            <a:r>
              <a:rPr lang="ru-RU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en-US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</a:t>
            </a:r>
            <a:r>
              <a:rPr lang="ru-RU" sz="2200" i="1" spc="30" dirty="0">
                <a:solidFill>
                  <a:srgbClr val="FFFFFF"/>
                </a:solidFill>
              </a:rPr>
              <a:t>(</a:t>
            </a:r>
            <a:r>
              <a:rPr lang="en-US" sz="2200" i="1" spc="30" dirty="0">
                <a:solidFill>
                  <a:srgbClr val="FFFFFF"/>
                </a:solidFill>
              </a:rPr>
              <a:t>x</a:t>
            </a:r>
            <a:r>
              <a:rPr lang="ru-RU" sz="2200" i="1" spc="30" dirty="0">
                <a:solidFill>
                  <a:srgbClr val="FFFFFF"/>
                </a:solidFill>
              </a:rPr>
              <a:t>)</a:t>
            </a:r>
            <a:r>
              <a:rPr lang="ru-RU" sz="2200" spc="30" dirty="0">
                <a:solidFill>
                  <a:srgbClr val="FFFFFF"/>
                </a:solidFill>
              </a:rPr>
              <a:t>. </a:t>
            </a: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spc="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Измерение</a:t>
            </a:r>
            <a:r>
              <a:rPr lang="ru-RU" sz="2200" i="1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А</a:t>
            </a:r>
            <a:r>
              <a:rPr lang="en-US" sz="22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NN</a:t>
            </a:r>
            <a:r>
              <a:rPr lang="ru-RU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 smtClean="0">
                <a:solidFill>
                  <a:srgbClr val="FFFFFF"/>
                </a:solidFill>
              </a:rPr>
              <a:t>образования пар адронов и </a:t>
            </a:r>
            <a:r>
              <a:rPr lang="en-US" sz="2200" spc="30" dirty="0" err="1" smtClean="0">
                <a:solidFill>
                  <a:srgbClr val="FFFFFF"/>
                </a:solidFill>
              </a:rPr>
              <a:t>Drell</a:t>
            </a:r>
            <a:r>
              <a:rPr lang="en-US" sz="2200" spc="30" dirty="0" smtClean="0">
                <a:solidFill>
                  <a:srgbClr val="FFFFFF"/>
                </a:solidFill>
              </a:rPr>
              <a:t>-Yan</a:t>
            </a:r>
            <a:r>
              <a:rPr lang="ru-RU" sz="2200" spc="30" dirty="0" smtClean="0">
                <a:solidFill>
                  <a:srgbClr val="FFFFFF"/>
                </a:solidFill>
              </a:rPr>
              <a:t>(???)</a:t>
            </a:r>
            <a:r>
              <a:rPr lang="en-US" sz="2200" spc="30" dirty="0" smtClean="0">
                <a:solidFill>
                  <a:srgbClr val="FFFFFF"/>
                </a:solidFill>
              </a:rPr>
              <a:t> </a:t>
            </a:r>
            <a:r>
              <a:rPr lang="ru-RU" sz="2200" spc="30" dirty="0" smtClean="0">
                <a:solidFill>
                  <a:srgbClr val="FFFFFF"/>
                </a:solidFill>
              </a:rPr>
              <a:t>для изучения </a:t>
            </a:r>
            <a:r>
              <a:rPr lang="ru-RU" sz="2200" spc="30" dirty="0" err="1" smtClean="0">
                <a:solidFill>
                  <a:srgbClr val="FFFFFF"/>
                </a:solidFill>
              </a:rPr>
              <a:t>трансверсити</a:t>
            </a:r>
            <a:r>
              <a:rPr lang="en-US" sz="2200" spc="30" dirty="0" smtClean="0">
                <a:solidFill>
                  <a:srgbClr val="FFFFFF"/>
                </a:solidFill>
              </a:rPr>
              <a:t> </a:t>
            </a:r>
            <a:r>
              <a:rPr lang="en-US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</a:t>
            </a:r>
            <a:r>
              <a:rPr lang="ru-RU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</a:t>
            </a:r>
            <a:r>
              <a:rPr lang="ru-RU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ru-RU" sz="2200" spc="30" dirty="0" smtClean="0">
                <a:solidFill>
                  <a:srgbClr val="FFFFFF"/>
                </a:solidFill>
              </a:rPr>
              <a:t>Одновременно исследование </a:t>
            </a:r>
            <a:r>
              <a:rPr lang="ru-RU" sz="2200" i="1" spc="30" dirty="0" smtClean="0">
                <a:solidFill>
                  <a:srgbClr val="FFFFFF"/>
                </a:solidFill>
              </a:rPr>
              <a:t>А</a:t>
            </a:r>
            <a:r>
              <a:rPr lang="en-US" sz="2200" i="1" spc="30" baseline="-25000" dirty="0">
                <a:solidFill>
                  <a:srgbClr val="FFFFFF"/>
                </a:solidFill>
              </a:rPr>
              <a:t>NN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 smtClean="0">
                <a:solidFill>
                  <a:srgbClr val="FFFFFF"/>
                </a:solidFill>
              </a:rPr>
              <a:t>и</a:t>
            </a:r>
            <a:r>
              <a:rPr lang="en-US" sz="2200" spc="30" dirty="0" smtClean="0">
                <a:solidFill>
                  <a:srgbClr val="FFFFFF"/>
                </a:solidFill>
              </a:rPr>
              <a:t> </a:t>
            </a:r>
            <a:r>
              <a:rPr lang="en-US" sz="2200" i="1" spc="30" dirty="0">
                <a:solidFill>
                  <a:srgbClr val="FFFFFF"/>
                </a:solidFill>
              </a:rPr>
              <a:t>A</a:t>
            </a:r>
            <a:r>
              <a:rPr lang="en-US" sz="2200" i="1" spc="30" baseline="-25000" dirty="0">
                <a:solidFill>
                  <a:srgbClr val="FFFFFF"/>
                </a:solidFill>
              </a:rPr>
              <a:t>N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 smtClean="0">
                <a:solidFill>
                  <a:srgbClr val="FFFFFF"/>
                </a:solidFill>
              </a:rPr>
              <a:t>рождения</a:t>
            </a:r>
            <a:r>
              <a:rPr lang="en-US" sz="2200" spc="30" dirty="0" smtClean="0">
                <a:solidFill>
                  <a:srgbClr val="FFFFFF"/>
                </a:solidFill>
              </a:rPr>
              <a:t> </a:t>
            </a:r>
            <a:r>
              <a:rPr lang="en-US" sz="2200" i="1" spc="30" dirty="0">
                <a:solidFill>
                  <a:srgbClr val="FFFFFF"/>
                </a:solidFill>
              </a:rPr>
              <a:t>J</a:t>
            </a:r>
            <a:r>
              <a:rPr lang="ru-RU" sz="2200" i="1" spc="30" dirty="0">
                <a:solidFill>
                  <a:srgbClr val="FFFFFF"/>
                </a:solidFill>
              </a:rPr>
              <a:t>/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</a:t>
            </a:r>
            <a:r>
              <a:rPr lang="ru-RU" sz="2200" spc="30" dirty="0">
                <a:solidFill>
                  <a:srgbClr val="FFFFFF"/>
                </a:solidFill>
              </a:rPr>
              <a:t>, 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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1</a:t>
            </a:r>
            <a:r>
              <a:rPr lang="en-US" sz="2200" i="1" spc="30" dirty="0">
                <a:solidFill>
                  <a:srgbClr val="FFFFFF"/>
                </a:solidFill>
                <a:sym typeface="Symbol" pitchFamily="18" charset="2"/>
              </a:rPr>
              <a:t>/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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2</a:t>
            </a:r>
            <a:r>
              <a:rPr lang="ru-RU" sz="2200" spc="30" dirty="0">
                <a:solidFill>
                  <a:srgbClr val="FFFFFF"/>
                </a:solidFill>
              </a:rPr>
              <a:t>.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en-US" sz="2200" spc="30" dirty="0" smtClean="0">
                <a:solidFill>
                  <a:srgbClr val="FFFFFF"/>
                </a:solidFill>
              </a:rPr>
              <a:t>  </a:t>
            </a:r>
            <a:endParaRPr lang="ru-RU" sz="2200" spc="30" dirty="0">
              <a:solidFill>
                <a:srgbClr val="FFFFFF"/>
              </a:solidFill>
            </a:endParaRP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spc="30" dirty="0" err="1" smtClean="0">
                <a:solidFill>
                  <a:srgbClr val="FFFFFF"/>
                </a:solidFill>
              </a:rPr>
              <a:t>Двухспиновые</a:t>
            </a:r>
            <a:r>
              <a:rPr lang="ru-RU" sz="2200" spc="30" dirty="0" smtClean="0">
                <a:solidFill>
                  <a:srgbClr val="FFFFFF"/>
                </a:solidFill>
              </a:rPr>
              <a:t> эффекты в различных реакциях</a:t>
            </a:r>
            <a:endParaRPr lang="ru-RU" sz="2200" spc="3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0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 smtClean="0"/>
              <a:t>Концептуальный проект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35</a:t>
            </a:fld>
            <a:endParaRPr lang="ru-RU" altLang="ru-RU"/>
          </a:p>
        </p:txBody>
      </p:sp>
      <p:pic>
        <p:nvPicPr>
          <p:cNvPr id="240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5" y="1124744"/>
            <a:ext cx="886682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935"/>
            <a:ext cx="4437673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79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Установка на канале 24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36</a:t>
            </a:fld>
            <a:endParaRPr lang="ru-RU" altLang="ru-RU"/>
          </a:p>
        </p:txBody>
      </p:sp>
      <p:pic>
        <p:nvPicPr>
          <p:cNvPr id="246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70" y="1647766"/>
            <a:ext cx="9260370" cy="39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949771" y="0"/>
            <a:ext cx="5182793" cy="2044791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Fine-segmented ‘</a:t>
            </a:r>
            <a:r>
              <a:rPr kumimoji="0" lang="en-US" sz="20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shashlyk</a:t>
            </a:r>
            <a:r>
              <a:rPr kumimoji="0" lang="en-US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’-type calorimeter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2400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cells 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of the size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55×55×700 mm</a:t>
            </a:r>
            <a:r>
              <a:rPr kumimoji="0" lang="en-US" sz="17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, depth ~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20X</a:t>
            </a:r>
            <a:r>
              <a:rPr kumimoji="0" lang="en-US" sz="17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0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Cell structure: </a:t>
            </a:r>
            <a:r>
              <a:rPr kumimoji="0" lang="en-U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Scintillator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: 1.5 mm, Lead: 0.3 mm</a:t>
            </a: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Covered area: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×V ≈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3.3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×2.2 m</a:t>
            </a:r>
            <a:r>
              <a:rPr kumimoji="0" lang="en-US" sz="17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2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Photodetectors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: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Hamamatsu R7899</a:t>
            </a: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Energy resolution: </a:t>
            </a:r>
            <a:r>
              <a:rPr kumimoji="0" lang="el-GR" sz="17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σ</a:t>
            </a:r>
            <a:r>
              <a:rPr kumimoji="0" lang="en-US" sz="17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E</a:t>
            </a:r>
            <a:r>
              <a:rPr kumimoji="0" lang="en-US" sz="17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/E ≈3%/√E, E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in </a:t>
            </a:r>
            <a:r>
              <a:rPr kumimoji="0" lang="en-U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GeV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62" y="2032656"/>
            <a:ext cx="391318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808" cy="225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35" y="2484386"/>
            <a:ext cx="5216252" cy="236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9831"/>
            <a:ext cx="4505411" cy="332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14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12968" cy="2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ru-RU" dirty="0" smtClean="0"/>
              <a:t>Мишенная станция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37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275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124744"/>
            <a:ext cx="78488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7170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/>
                <a:latin typeface="+mn-lt"/>
                <a:ea typeface="Calibri"/>
              </a:rPr>
              <a:t>Схема мишенной станции каналов 24А и 24Б. Т – мишень, МТ1</a:t>
            </a:r>
            <a:r>
              <a:rPr lang="ru-RU" sz="2000" b="1" dirty="0" smtClean="0">
                <a:effectLst/>
                <a:latin typeface="+mn-lt"/>
                <a:ea typeface="Calibri"/>
                <a:cs typeface="Times New Roman"/>
                <a:sym typeface="Symbol"/>
              </a:rPr>
              <a:t></a:t>
            </a:r>
            <a:r>
              <a:rPr lang="ru-RU" sz="2000" b="1" dirty="0" smtClean="0">
                <a:effectLst/>
                <a:latin typeface="+mn-lt"/>
                <a:ea typeface="Calibri"/>
              </a:rPr>
              <a:t>МТ3 – дипольные магниты, МС – магниты-корректоры, </a:t>
            </a:r>
            <a:r>
              <a:rPr lang="en-US" sz="2000" b="1" dirty="0" smtClean="0">
                <a:effectLst/>
                <a:latin typeface="+mn-lt"/>
                <a:ea typeface="Calibri"/>
              </a:rPr>
              <a:t>Dump </a:t>
            </a:r>
            <a:r>
              <a:rPr lang="ru-RU" sz="2000" b="1" dirty="0" smtClean="0">
                <a:effectLst/>
                <a:latin typeface="+mn-lt"/>
                <a:ea typeface="Calibri"/>
              </a:rPr>
              <a:t>- поглотитель. Приведенный на схеме мишенной станции вариант наведения протонного пучка на мишень соответствует отбору нейтральных вторичных частиц в канал 24А и положительно (отрицательно) заряженных частиц в канал 24Б. Пунктирными линиями показаны траектории вторичных заряженных частиц, отбираемых с канал 24В с ненулевыми углами рождения в мишени.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0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56984" cy="31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Оптическая схема канала 24А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38</a:t>
            </a:fld>
            <a:endParaRPr lang="ru-RU" altLang="ru-RU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7871645" y="1844824"/>
            <a:ext cx="288032" cy="11303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66FF6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Narrow"/>
              </a:rPr>
              <a:t>  </a:t>
            </a:r>
            <a:endParaRPr lang="ru-RU" kern="0" dirty="0">
              <a:solidFill>
                <a:sysClr val="windowText" lastClr="000000"/>
              </a:solidFill>
              <a:latin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000" dirty="0"/>
                  <a:t>Базовая оптическая схема канала </a:t>
                </a:r>
                <a:r>
                  <a:rPr lang="ru-RU" sz="2000" dirty="0" smtClean="0"/>
                  <a:t>24А пучков ротонов </a:t>
                </a:r>
                <a:r>
                  <a:rPr lang="ru-RU" sz="2000" dirty="0"/>
                  <a:t>и антипротонов от распада </a:t>
                </a:r>
                <a:r>
                  <a:rPr lang="ru-RU" sz="2000" i="1" dirty="0">
                    <a:sym typeface="Symbol"/>
                  </a:rPr>
                  <a:t></a:t>
                </a:r>
                <a:r>
                  <a:rPr lang="ru-RU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ru-RU" sz="2000" i="1">
                            <a:latin typeface="Cambria Math"/>
                            <a:sym typeface="Symbol"/>
                          </a:rPr>
                          <m:t></m:t>
                        </m:r>
                      </m:e>
                    </m:acc>
                  </m:oMath>
                </a14:m>
                <a:r>
                  <a:rPr lang="ru-RU" sz="2000" dirty="0"/>
                  <a:t>)-гиперонов. </a:t>
                </a:r>
                <a:r>
                  <a:rPr lang="en-US" sz="2000" dirty="0"/>
                  <a:t>Q</a:t>
                </a:r>
                <a:r>
                  <a:rPr lang="ru-RU" sz="2000" dirty="0"/>
                  <a:t>– квадрупольные линзы, М – дипольные магниты, </a:t>
                </a:r>
                <a:r>
                  <a:rPr lang="en-US" sz="2000" dirty="0"/>
                  <a:t>C</a:t>
                </a:r>
                <a:r>
                  <a:rPr lang="ru-RU" sz="2000" dirty="0"/>
                  <a:t> – коллиматоры, </a:t>
                </a:r>
                <a:r>
                  <a:rPr lang="en-US" sz="2000" dirty="0"/>
                  <a:t>MC</a:t>
                </a:r>
                <a:r>
                  <a:rPr lang="ru-RU" sz="2000" dirty="0"/>
                  <a:t> – магниты-корректоры, Т и Т</a:t>
                </a:r>
                <a:r>
                  <a:rPr lang="en-US" sz="2000" baseline="-25000" dirty="0" err="1"/>
                  <a:t>exp</a:t>
                </a:r>
                <a:r>
                  <a:rPr lang="ru-RU" sz="2000" dirty="0"/>
                  <a:t> – мишени канала и экспериментальной </a:t>
                </a:r>
                <a:r>
                  <a:rPr lang="ru-RU" sz="2000" dirty="0" smtClean="0"/>
                  <a:t>установки, пунктир </a:t>
                </a:r>
                <a:r>
                  <a:rPr lang="ru-RU" sz="2000" dirty="0"/>
                  <a:t>– дисперсия в горизонтальной плоскости для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∆</m:t>
                        </m:r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𝑝</m:t>
                        </m:r>
                        <m:r>
                          <a:rPr lang="ru-RU" sz="2000" i="1">
                            <a:latin typeface="Cambria Math"/>
                          </a:rPr>
                          <m:t>=10%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  <a:endParaRPr lang="ru-RU" sz="2000" dirty="0">
                  <a:solidFill>
                    <a:srgbClr val="FFFFFF"/>
                  </a:solidFill>
                  <a:latin typeface="Arial Narrow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blipFill rotWithShape="1">
                <a:blip r:embed="rId3"/>
                <a:stretch>
                  <a:fillRect l="-884" t="-1258" b="-367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5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2"/>
                </a:solidFill>
                <a:effectLst/>
              </a:rPr>
              <a:t>Параметры пучка поляризованных протонов в конце канала.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7059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ГэВ/с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num>
                                    <m:den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%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мрад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per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r>
                            <a:rPr lang="ru-RU" sz="1800" b="1" baseline="30000">
                              <a:effectLst/>
                            </a:rPr>
                            <a:t>13</a:t>
                          </a:r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pot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6776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951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833" r="-388194" b="-51458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5455" r="-388194" b="-3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32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5455" r="-388194" b="-2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70968" r="-388194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418182" r="-388194" b="-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39</a:t>
            </a:fld>
            <a:endParaRPr lang="ru-RU" alt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911986"/>
              </p:ext>
            </p:extLst>
          </p:nvPr>
        </p:nvGraphicFramePr>
        <p:xfrm>
          <a:off x="1403648" y="3212976"/>
          <a:ext cx="5616624" cy="242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89" name="Точечный рисунок" r:id="rId4" imgW="5552381" imgH="2542857" progId="Paint.Picture">
                  <p:embed/>
                </p:oleObj>
              </mc:Choice>
              <mc:Fallback>
                <p:oleObj name="Точечный рисунок" r:id="rId4" imgW="5552381" imgH="254285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212976"/>
                        <a:ext cx="5616624" cy="2423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/>
                  <a:t>Профили пучка на мишени экспериментальной установки для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𝒑</m:t>
                    </m:r>
                    <m:r>
                      <a:rPr lang="ru-RU" sz="2000" b="1" i="1">
                        <a:latin typeface="Cambria Math"/>
                      </a:rPr>
                      <m:t>=</m:t>
                    </m:r>
                    <m:r>
                      <a:rPr lang="ru-RU" sz="2000" b="1" i="1">
                        <a:latin typeface="Cambria Math"/>
                      </a:rPr>
                      <m:t>𝟒𝟓</m:t>
                    </m:r>
                    <m:r>
                      <a:rPr lang="ru-RU" sz="2000" b="1" i="1">
                        <a:latin typeface="Cambria Math"/>
                      </a:rPr>
                      <m:t> ГэВ/с</m:t>
                    </m:r>
                  </m:oMath>
                </a14:m>
                <a:r>
                  <a:rPr lang="ru-RU" sz="2000" b="1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000" b="1" i="1">
                            <a:latin typeface="Cambria Math"/>
                          </a:rPr>
                          <m:t>𝝈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ru-RU" sz="20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000" b="1" i="1">
                                <a:latin typeface="Cambria Math"/>
                              </a:rPr>
                              <m:t>∆</m:t>
                            </m:r>
                            <m:r>
                              <a:rPr lang="en-US" sz="2000" b="1" i="1">
                                <a:latin typeface="Cambria Math"/>
                              </a:rPr>
                              <m:t>𝒑</m:t>
                            </m:r>
                          </m:num>
                          <m:den>
                            <m:r>
                              <a:rPr lang="ru-RU" sz="2000" b="1" i="1">
                                <a:latin typeface="Cambria Math"/>
                              </a:rPr>
                              <m:t>𝒑</m:t>
                            </m:r>
                          </m:den>
                        </m:f>
                      </m:sub>
                    </m:sSub>
                  </m:oMath>
                </a14:m>
                <a:r>
                  <a:rPr lang="ru-RU" sz="2000" b="1" dirty="0"/>
                  <a:t> = 1.2%.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  <a:blipFill rotWithShape="1">
                <a:blip r:embed="rId6"/>
                <a:stretch>
                  <a:fillRect t="-3333" b="-7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3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947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tx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Чем важны поляризационные исследования в сильных взаимодействиях ?</a:t>
            </a:r>
            <a:endParaRPr lang="ru-RU" sz="28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 smtClean="0">
                <a:cs typeface="Arial" panose="020B0604020202020204" pitchFamily="34" charset="0"/>
              </a:rPr>
              <a:t>Интерес </a:t>
            </a:r>
            <a:r>
              <a:rPr lang="ru-RU" altLang="ru-RU" sz="1800" b="1" dirty="0">
                <a:cs typeface="Arial" panose="020B0604020202020204" pitchFamily="34" charset="0"/>
              </a:rPr>
              <a:t>к исследованию спиновой зависимости сильного взаимодействия связан с возможностью изучения </a:t>
            </a:r>
            <a:r>
              <a:rPr lang="ru-RU" altLang="ru-RU" sz="1800" b="1" i="1" dirty="0">
                <a:solidFill>
                  <a:srgbClr val="00B050"/>
                </a:solidFill>
                <a:cs typeface="Arial" panose="020B0604020202020204" pitchFamily="34" charset="0"/>
              </a:rPr>
              <a:t>динамики взаимодействия и спиновой структуры адронов</a:t>
            </a:r>
            <a:r>
              <a:rPr lang="ru-RU" altLang="ru-RU" sz="1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cs typeface="Arial" panose="020B0604020202020204" pitchFamily="34" charset="0"/>
              </a:rPr>
              <a:t>через взаимодействия </a:t>
            </a:r>
            <a:r>
              <a:rPr lang="ru-RU" altLang="ru-RU" sz="1800" b="1" dirty="0" err="1" smtClean="0">
                <a:cs typeface="Arial" panose="020B0604020202020204" pitchFamily="34" charset="0"/>
              </a:rPr>
              <a:t>партонов</a:t>
            </a:r>
            <a:r>
              <a:rPr lang="ru-RU" altLang="ru-RU" sz="1800" b="1" dirty="0">
                <a:cs typeface="Arial" panose="020B0604020202020204" pitchFamily="34" charset="0"/>
              </a:rPr>
              <a:t>, имеющих ненулевой спин. </a:t>
            </a:r>
            <a:endParaRPr lang="ru-RU" altLang="ru-RU" sz="1800" b="1" dirty="0" smtClean="0">
              <a:cs typeface="Arial" panose="020B0604020202020204" pitchFamily="34" charset="0"/>
            </a:endParaRP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 smtClean="0">
                <a:cs typeface="Arial" panose="020B0604020202020204" pitchFamily="34" charset="0"/>
              </a:rPr>
              <a:t>Для проведения поляризационных исследований </a:t>
            </a:r>
            <a:r>
              <a:rPr lang="ru-RU" altLang="ru-RU" sz="1800" b="1" i="1" dirty="0">
                <a:solidFill>
                  <a:srgbClr val="00B050"/>
                </a:solidFill>
                <a:cs typeface="Arial" panose="020B0604020202020204" pitchFamily="34" charset="0"/>
              </a:rPr>
              <a:t>надо создавать пучки поляризованных частиц, использовать технику поляризованных мишеней. </a:t>
            </a:r>
            <a:r>
              <a:rPr lang="ru-RU" altLang="ru-RU" sz="1800" b="1" dirty="0">
                <a:cs typeface="Arial" panose="020B0604020202020204" pitchFamily="34" charset="0"/>
              </a:rPr>
              <a:t>В последние годы произошел заметный прогресс в экспериментальном изучении спиновых эффектов при высоких энергиях, подавляющее большинство экспериментов было проведено в области </a:t>
            </a:r>
            <a:r>
              <a:rPr lang="ru-RU" altLang="ru-RU" sz="1800" b="1" dirty="0" err="1">
                <a:cs typeface="Arial" panose="020B0604020202020204" pitchFamily="34" charset="0"/>
              </a:rPr>
              <a:t>непертурбативной</a:t>
            </a:r>
            <a:r>
              <a:rPr lang="ru-RU" altLang="ru-RU" sz="1800" b="1" dirty="0">
                <a:cs typeface="Arial" panose="020B0604020202020204" pitchFamily="34" charset="0"/>
              </a:rPr>
              <a:t> КХД (при умеренных поперечных импульсах). </a:t>
            </a:r>
            <a:endParaRPr lang="ru-RU" altLang="ru-RU" sz="1800" b="1" dirty="0" smtClean="0">
              <a:cs typeface="Arial" panose="020B0604020202020204" pitchFamily="34" charset="0"/>
            </a:endParaRP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 smtClean="0">
                <a:cs typeface="Arial" panose="020B0604020202020204" pitchFamily="34" charset="0"/>
              </a:rPr>
              <a:t>Развивается </a:t>
            </a:r>
            <a:r>
              <a:rPr lang="ru-RU" altLang="ru-RU" sz="1800" b="1" dirty="0">
                <a:cs typeface="Arial" panose="020B0604020202020204" pitchFamily="34" charset="0"/>
              </a:rPr>
              <a:t>теоретическое осмысление спиновых эффектов. Однако сегодня </a:t>
            </a:r>
            <a:r>
              <a:rPr lang="ru-RU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нет теории</a:t>
            </a:r>
            <a:r>
              <a:rPr lang="ru-RU" altLang="ru-RU" sz="1800" b="1" dirty="0">
                <a:cs typeface="Arial" panose="020B0604020202020204" pitchFamily="34" charset="0"/>
              </a:rPr>
              <a:t>, претендующей на полное описание всех наблюденных поляризационных эффектов. </a:t>
            </a:r>
            <a:endParaRPr lang="ru-RU" altLang="ru-RU" sz="1800" b="1" dirty="0" smtClean="0">
              <a:cs typeface="Arial" panose="020B0604020202020204" pitchFamily="34" charset="0"/>
            </a:endParaRP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 smtClean="0">
                <a:cs typeface="Arial" panose="020B0604020202020204" pitchFamily="34" charset="0"/>
              </a:rPr>
              <a:t>Новые </a:t>
            </a:r>
            <a:r>
              <a:rPr lang="ru-RU" altLang="ru-RU" sz="1800" b="1" dirty="0">
                <a:cs typeface="Arial" panose="020B0604020202020204" pitchFamily="34" charset="0"/>
              </a:rPr>
              <a:t>экспериментальные результаты в этой трудной для теоретиков области </a:t>
            </a:r>
            <a:r>
              <a:rPr lang="ru-RU" altLang="ru-RU" sz="1800" b="1" dirty="0" err="1">
                <a:cs typeface="Arial" panose="020B0604020202020204" pitchFamily="34" charset="0"/>
              </a:rPr>
              <a:t>непертурбативной</a:t>
            </a:r>
            <a:r>
              <a:rPr lang="ru-RU" altLang="ru-RU" sz="1800" b="1" dirty="0">
                <a:cs typeface="Arial" panose="020B0604020202020204" pitchFamily="34" charset="0"/>
              </a:rPr>
              <a:t> КХД важны для развития теоретических подходов и возможного создания теории (модели) для описания всех спиновых эффектов.</a:t>
            </a:r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03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Зависимость интенсивности и фонов протонного и </a:t>
            </a:r>
            <a:r>
              <a:rPr lang="ru-RU" sz="2800" dirty="0" smtClean="0">
                <a:solidFill>
                  <a:srgbClr val="00B050"/>
                </a:solidFill>
              </a:rPr>
              <a:t>анти</a:t>
            </a:r>
            <a:r>
              <a:rPr lang="ru-RU" sz="2800" dirty="0" smtClean="0"/>
              <a:t>протонного пучков</a:t>
            </a:r>
            <a:endParaRPr lang="ru-RU" sz="2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40</a:t>
            </a:fld>
            <a:endParaRPr lang="ru-RU" altLang="ru-RU"/>
          </a:p>
        </p:txBody>
      </p:sp>
      <p:pic>
        <p:nvPicPr>
          <p:cNvPr id="2242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81642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70700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22920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</a:t>
            </a:r>
            <a:r>
              <a:rPr lang="ru-RU" sz="2000" b="1" dirty="0" smtClean="0"/>
              <a:t>спользование </a:t>
            </a:r>
            <a:r>
              <a:rPr lang="ru-RU" sz="2000" b="1" dirty="0"/>
              <a:t>мишени, помещенной внутри магнита </a:t>
            </a:r>
            <a:r>
              <a:rPr lang="ru-RU" sz="2000" b="1" dirty="0" smtClean="0"/>
              <a:t>позволяет увеличить интенсивность анти-протонного пучка в </a:t>
            </a:r>
            <a:r>
              <a:rPr lang="ru-RU" sz="2000" b="1" dirty="0" smtClean="0">
                <a:solidFill>
                  <a:srgbClr val="66FF33"/>
                </a:solidFill>
              </a:rPr>
              <a:t>3 раза </a:t>
            </a:r>
            <a:endParaRPr lang="ru-RU" sz="2000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sz="3200" dirty="0" smtClean="0"/>
              <a:t>новая физика с пучком антипротонов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r>
              <a:rPr lang="ru-RU" sz="2000" b="1" dirty="0" smtClean="0">
                <a:effectLst/>
              </a:rPr>
              <a:t>Исследование                            , здесь      - </a:t>
            </a:r>
            <a:r>
              <a:rPr lang="ru-RU" sz="2000" b="1" dirty="0">
                <a:effectLst/>
              </a:rPr>
              <a:t>вектор </a:t>
            </a:r>
            <a:r>
              <a:rPr lang="ru-RU" sz="2000" b="1" dirty="0" smtClean="0">
                <a:effectLst/>
              </a:rPr>
              <a:t>импульса </a:t>
            </a:r>
            <a:r>
              <a:rPr lang="ru-RU" sz="2000" b="1" dirty="0">
                <a:effectLst/>
              </a:rPr>
              <a:t>протона, а  </a:t>
            </a:r>
            <a:r>
              <a:rPr lang="ru-RU" sz="2000" b="1" dirty="0" smtClean="0">
                <a:effectLst/>
              </a:rPr>
              <a:t>              - </a:t>
            </a:r>
            <a:r>
              <a:rPr lang="ru-RU" sz="2000" b="1" dirty="0">
                <a:effectLst/>
              </a:rPr>
              <a:t>векторы поляризации протона и антипротона.  </a:t>
            </a:r>
            <a:r>
              <a:rPr lang="ru-RU" sz="2000" b="1" dirty="0" smtClean="0">
                <a:effectLst/>
              </a:rPr>
              <a:t>Эта </a:t>
            </a:r>
            <a:r>
              <a:rPr lang="ru-RU" sz="2000" b="1" dirty="0">
                <a:effectLst/>
              </a:rPr>
              <a:t>асимметрия может быть наблюдена в столкновениях поперечно-поляризованных частиц с взаимно ортогональными поляризациями. При смене знака одной из поляризаций также меняет знак. Присутствие вклада </a:t>
            </a:r>
            <a:r>
              <a:rPr lang="ru-RU" sz="2000" b="1" dirty="0" smtClean="0">
                <a:effectLst/>
              </a:rPr>
              <a:t>          с </a:t>
            </a:r>
            <a:r>
              <a:rPr lang="ru-RU" sz="2000" b="1" dirty="0">
                <a:effectLst/>
              </a:rPr>
              <a:t>детектированием в конечном состоянии истинно нейтральной подсистемы в </a:t>
            </a:r>
            <a:r>
              <a:rPr lang="ru-RU" sz="2000" b="1" dirty="0" err="1">
                <a:effectLst/>
              </a:rPr>
              <a:t>аксептансе</a:t>
            </a:r>
            <a:r>
              <a:rPr lang="ru-RU" sz="2000" b="1" dirty="0">
                <a:effectLst/>
              </a:rPr>
              <a:t>, симметричном относительно </a:t>
            </a:r>
            <a:r>
              <a:rPr lang="en-US" sz="2000" b="1" i="1" dirty="0" err="1">
                <a:effectLst/>
              </a:rPr>
              <a:t>x</a:t>
            </a:r>
            <a:r>
              <a:rPr lang="en-US" sz="2000" b="1" baseline="-25000" dirty="0" err="1">
                <a:effectLst/>
              </a:rPr>
              <a:t>F</a:t>
            </a:r>
            <a:r>
              <a:rPr lang="ru-RU" sz="2000" b="1" dirty="0">
                <a:effectLst/>
              </a:rPr>
              <a:t>=0, было бы однозначным свидетельством СР-нарушения. К числу таких экспериментов с истинно нейтральными по всем зарядам конечными состояниями можно отнести, в частности, измерения упругого, неупругого и полного сечения в -взаимодействия или сечения инклюзивного рождения истинно нейтральных резонансов и частиц, например </a:t>
            </a:r>
            <a:r>
              <a:rPr lang="ru-RU" sz="2000" b="1" i="1" dirty="0">
                <a:effectLst/>
              </a:rPr>
              <a:t>π</a:t>
            </a:r>
            <a:r>
              <a:rPr lang="ru-RU" sz="2000" b="1" dirty="0">
                <a:effectLst/>
              </a:rPr>
              <a:t>°-мезонов, в симметричном по </a:t>
            </a:r>
            <a:r>
              <a:rPr lang="en-US" sz="2000" b="1" i="1" dirty="0" err="1">
                <a:effectLst/>
              </a:rPr>
              <a:t>x</a:t>
            </a:r>
            <a:r>
              <a:rPr lang="en-US" sz="2000" b="1" baseline="-25000" dirty="0" err="1">
                <a:effectLst/>
              </a:rPr>
              <a:t>F</a:t>
            </a:r>
            <a:r>
              <a:rPr lang="ru-RU" sz="2000" b="1" dirty="0">
                <a:effectLst/>
              </a:rPr>
              <a:t> </a:t>
            </a:r>
            <a:r>
              <a:rPr lang="ru-RU" sz="2000" b="1" dirty="0" err="1">
                <a:effectLst/>
              </a:rPr>
              <a:t>аксептансе</a:t>
            </a:r>
            <a:r>
              <a:rPr lang="ru-RU" sz="2000" b="1" dirty="0">
                <a:effectLst/>
              </a:rPr>
              <a:t>.</a:t>
            </a:r>
          </a:p>
          <a:p>
            <a:endParaRPr lang="ru-RU" sz="20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41</a:t>
            </a:fld>
            <a:endParaRPr lang="ru-RU" altLang="ru-RU"/>
          </a:p>
        </p:txBody>
      </p:sp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80" y="1114898"/>
            <a:ext cx="19431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44" y="124824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3048"/>
            <a:ext cx="819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24200"/>
            <a:ext cx="476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работ по 24 каналу.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</p:spPr>
        <p:txBody>
          <a:bodyPr/>
          <a:lstStyle/>
          <a:p>
            <a:r>
              <a:rPr lang="ru-RU" sz="2400" dirty="0" smtClean="0"/>
              <a:t>Проект канала и установки на канале 24 готовы, готовятся рабочие чертежи, большинство элементов есть в наличии. Проект магнита мишени готов, ведутся переговоры с возможными изготовителями</a:t>
            </a:r>
          </a:p>
          <a:p>
            <a:r>
              <a:rPr lang="ru-RU" sz="2400" dirty="0" smtClean="0"/>
              <a:t>Перспективы Финансирования (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3300"/>
                </a:solidFill>
              </a:rPr>
              <a:t>млрд</a:t>
            </a:r>
            <a:r>
              <a:rPr lang="en-US" sz="2400" dirty="0" smtClean="0">
                <a:solidFill>
                  <a:srgbClr val="FF3300"/>
                </a:solidFill>
              </a:rPr>
              <a:t>.</a:t>
            </a:r>
            <a:r>
              <a:rPr lang="ru-RU" sz="2400" dirty="0" smtClean="0">
                <a:solidFill>
                  <a:srgbClr val="FF3300"/>
                </a:solidFill>
              </a:rPr>
              <a:t> руб. </a:t>
            </a:r>
            <a:r>
              <a:rPr lang="ru-RU" sz="2400" dirty="0" smtClean="0"/>
              <a:t>или </a:t>
            </a:r>
            <a:r>
              <a:rPr lang="ru-R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ru-RU" sz="24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/>
              <a:t> </a:t>
            </a:r>
            <a:r>
              <a:rPr lang="ru-RU" sz="2400" dirty="0" smtClean="0"/>
              <a:t>годового бюджета ОИЯИ):</a:t>
            </a:r>
          </a:p>
          <a:p>
            <a:pPr lvl="1"/>
            <a:r>
              <a:rPr lang="ru-RU" sz="2000" b="1" dirty="0" smtClean="0">
                <a:solidFill>
                  <a:srgbClr val="66FF33"/>
                </a:solidFill>
              </a:rPr>
              <a:t>Программа входит в проект Дорожной карты Россия-Германия на 10 лет, наряду с ФАИР, </a:t>
            </a:r>
            <a:r>
              <a:rPr lang="en-US" sz="2000" b="1" dirty="0" smtClean="0">
                <a:solidFill>
                  <a:srgbClr val="66FF33"/>
                </a:solidFill>
              </a:rPr>
              <a:t>XFEL</a:t>
            </a:r>
            <a:r>
              <a:rPr lang="ru-RU" sz="2000" b="1" dirty="0" smtClean="0">
                <a:solidFill>
                  <a:srgbClr val="66FF33"/>
                </a:solidFill>
              </a:rPr>
              <a:t>, НИКА (подписание ожидается летом)</a:t>
            </a:r>
          </a:p>
          <a:p>
            <a:pPr lvl="1"/>
            <a:r>
              <a:rPr lang="ru-RU" sz="2000" b="1" dirty="0" smtClean="0">
                <a:solidFill>
                  <a:srgbClr val="66FF33"/>
                </a:solidFill>
              </a:rPr>
              <a:t>ФЦП </a:t>
            </a:r>
            <a:r>
              <a:rPr lang="ru-RU" sz="2000" b="1" dirty="0" err="1" smtClean="0">
                <a:solidFill>
                  <a:srgbClr val="66FF33"/>
                </a:solidFill>
              </a:rPr>
              <a:t>Росатома</a:t>
            </a:r>
            <a:r>
              <a:rPr lang="ru-RU" sz="2000" b="1" dirty="0" smtClean="0">
                <a:solidFill>
                  <a:srgbClr val="66FF33"/>
                </a:solidFill>
              </a:rPr>
              <a:t> (2019-2021)</a:t>
            </a:r>
          </a:p>
          <a:p>
            <a:pPr lvl="1"/>
            <a:r>
              <a:rPr lang="ru-RU" sz="2000" b="1" dirty="0">
                <a:solidFill>
                  <a:srgbClr val="FFFF00"/>
                </a:solidFill>
              </a:rPr>
              <a:t>В рамках программы мега-</a:t>
            </a:r>
            <a:r>
              <a:rPr lang="ru-RU" sz="2000" b="1" dirty="0" err="1">
                <a:solidFill>
                  <a:srgbClr val="FFFF00"/>
                </a:solidFill>
              </a:rPr>
              <a:t>сайенс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МОН (конкурс </a:t>
            </a:r>
            <a:r>
              <a:rPr lang="ru-RU" sz="2000" b="1" dirty="0">
                <a:solidFill>
                  <a:srgbClr val="FFFF00"/>
                </a:solidFill>
              </a:rPr>
              <a:t>в 2018 г.)</a:t>
            </a:r>
          </a:p>
          <a:p>
            <a:pPr lvl="1"/>
            <a:endParaRPr lang="ru-RU" sz="2000" b="1" dirty="0">
              <a:solidFill>
                <a:srgbClr val="66FF33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73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Усиление сотрудничества СПАСЧАРМ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ru-RU" sz="2400" dirty="0" smtClean="0"/>
              <a:t>ОИЯИ – новые группы - </a:t>
            </a:r>
            <a:r>
              <a:rPr lang="ru-RU" sz="2400" dirty="0" smtClean="0">
                <a:solidFill>
                  <a:srgbClr val="66FF33"/>
                </a:solidFill>
              </a:rPr>
              <a:t>интерпретация и анализ данных</a:t>
            </a:r>
            <a:r>
              <a:rPr lang="ru-RU" sz="2400" dirty="0" smtClean="0"/>
              <a:t> +</a:t>
            </a:r>
            <a:r>
              <a:rPr lang="ru-RU" sz="2400" dirty="0" err="1" smtClean="0">
                <a:solidFill>
                  <a:srgbClr val="66FF33"/>
                </a:solidFill>
              </a:rPr>
              <a:t>Теор</a:t>
            </a:r>
            <a:r>
              <a:rPr lang="ru-RU" sz="2400" dirty="0" smtClean="0">
                <a:solidFill>
                  <a:srgbClr val="66FF33"/>
                </a:solidFill>
              </a:rPr>
              <a:t>. отдел + группа Савина</a:t>
            </a:r>
            <a:endParaRPr lang="ru-RU" sz="2400" dirty="0" smtClean="0"/>
          </a:p>
          <a:p>
            <a:r>
              <a:rPr lang="ru-RU" sz="2400" dirty="0" smtClean="0"/>
              <a:t>МИФИ – новая группа по </a:t>
            </a:r>
            <a:r>
              <a:rPr lang="ru-RU" sz="2400" dirty="0" smtClean="0">
                <a:solidFill>
                  <a:srgbClr val="66FF33"/>
                </a:solidFill>
              </a:rPr>
              <a:t>разработке электроники  для </a:t>
            </a:r>
            <a:r>
              <a:rPr lang="en-US" sz="2400" dirty="0" smtClean="0">
                <a:solidFill>
                  <a:srgbClr val="66FF33"/>
                </a:solidFill>
              </a:rPr>
              <a:t>GEM</a:t>
            </a:r>
            <a:r>
              <a:rPr lang="ru-RU" sz="2400" dirty="0" smtClean="0"/>
              <a:t>.</a:t>
            </a:r>
          </a:p>
          <a:p>
            <a:r>
              <a:rPr lang="ru-RU" sz="2400" dirty="0" smtClean="0">
                <a:solidFill>
                  <a:srgbClr val="66FF33"/>
                </a:solidFill>
              </a:rPr>
              <a:t>ИЯФ (Новосибирск) – сибирская змейка и </a:t>
            </a:r>
            <a:r>
              <a:rPr lang="ru-RU" sz="2400" dirty="0">
                <a:solidFill>
                  <a:srgbClr val="66FF33"/>
                </a:solidFill>
              </a:rPr>
              <a:t>Ч</a:t>
            </a:r>
            <a:r>
              <a:rPr lang="ru-RU" sz="2400" dirty="0" smtClean="0">
                <a:solidFill>
                  <a:srgbClr val="66FF33"/>
                </a:solidFill>
              </a:rPr>
              <a:t>еренковский счетчик</a:t>
            </a:r>
          </a:p>
          <a:p>
            <a:r>
              <a:rPr lang="ru-RU" sz="2400" dirty="0" smtClean="0">
                <a:solidFill>
                  <a:srgbClr val="66FF33"/>
                </a:solidFill>
              </a:rPr>
              <a:t>ПИЯФ – трековые детекторы </a:t>
            </a:r>
          </a:p>
          <a:p>
            <a:r>
              <a:rPr lang="ru-RU" sz="2400" dirty="0" smtClean="0"/>
              <a:t>Интерес высказали: группы экспериментов </a:t>
            </a:r>
            <a:r>
              <a:rPr lang="en-US" sz="2400" dirty="0" smtClean="0">
                <a:solidFill>
                  <a:srgbClr val="66FF33"/>
                </a:solidFill>
              </a:rPr>
              <a:t>COMPAS</a:t>
            </a:r>
            <a:r>
              <a:rPr lang="de-DE" sz="2400" dirty="0">
                <a:solidFill>
                  <a:srgbClr val="66FF33"/>
                </a:solidFill>
              </a:rPr>
              <a:t>S</a:t>
            </a:r>
            <a:r>
              <a:rPr lang="en-US" sz="2400" dirty="0" smtClean="0">
                <a:solidFill>
                  <a:srgbClr val="66FF33"/>
                </a:solidFill>
              </a:rPr>
              <a:t> </a:t>
            </a:r>
            <a:r>
              <a:rPr lang="ru-RU" sz="2400" dirty="0" smtClean="0">
                <a:solidFill>
                  <a:srgbClr val="66FF33"/>
                </a:solidFill>
              </a:rPr>
              <a:t>(Университет Триеста, Карлов Университет</a:t>
            </a:r>
            <a:r>
              <a:rPr lang="ru-RU" sz="2400" dirty="0" smtClean="0"/>
              <a:t>) и </a:t>
            </a:r>
            <a:r>
              <a:rPr lang="en-US" sz="2400" dirty="0" smtClean="0">
                <a:solidFill>
                  <a:srgbClr val="66FF33"/>
                </a:solidFill>
              </a:rPr>
              <a:t>PANDA</a:t>
            </a:r>
            <a:r>
              <a:rPr lang="en-US" sz="2400" dirty="0" smtClean="0"/>
              <a:t> (</a:t>
            </a:r>
            <a:r>
              <a:rPr lang="ru-RU" sz="2400" dirty="0" smtClean="0"/>
              <a:t>немецкие группы, включая группы по </a:t>
            </a:r>
            <a:r>
              <a:rPr lang="de-DE" sz="2400" dirty="0" smtClean="0"/>
              <a:t>PWA</a:t>
            </a:r>
            <a:r>
              <a:rPr lang="en-US" sz="2400" dirty="0" smtClean="0"/>
              <a:t>-</a:t>
            </a:r>
            <a:r>
              <a:rPr lang="ru-RU" sz="2400" dirty="0" smtClean="0"/>
              <a:t>анализу – </a:t>
            </a:r>
            <a:r>
              <a:rPr lang="ru-RU" sz="2400" dirty="0" smtClean="0">
                <a:solidFill>
                  <a:srgbClr val="66FF33"/>
                </a:solidFill>
              </a:rPr>
              <a:t>Майнц</a:t>
            </a:r>
            <a:r>
              <a:rPr lang="ru-RU" sz="2400" dirty="0" smtClean="0"/>
              <a:t>)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dirty="0" smtClean="0"/>
              <a:t>Преимущества СПАСЧАРМ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294213"/>
          </a:xfrm>
        </p:spPr>
        <p:txBody>
          <a:bodyPr/>
          <a:lstStyle/>
          <a:p>
            <a:r>
              <a:rPr lang="ru-RU" sz="2000" dirty="0"/>
              <a:t>Широкая физическая программа и систематические исследования </a:t>
            </a:r>
            <a:r>
              <a:rPr lang="ru-RU" sz="2000" dirty="0" smtClean="0"/>
              <a:t>явления поляризации</a:t>
            </a:r>
            <a:endParaRPr lang="ru-RU" sz="2000" dirty="0"/>
          </a:p>
          <a:p>
            <a:r>
              <a:rPr lang="ru-RU" sz="2000" dirty="0" smtClean="0"/>
              <a:t>Разнообразие </a:t>
            </a:r>
            <a:r>
              <a:rPr lang="ru-RU" sz="2000" dirty="0"/>
              <a:t>пучков: поляризованные пучки протонов и </a:t>
            </a:r>
            <a:r>
              <a:rPr lang="ru-RU" sz="2000" dirty="0" smtClean="0"/>
              <a:t>антипротонов, неполяризованные </a:t>
            </a:r>
            <a:r>
              <a:rPr lang="ru-RU" sz="2000" dirty="0"/>
              <a:t>π±, K±, p, </a:t>
            </a:r>
            <a:r>
              <a:rPr lang="ru-RU" sz="2000" dirty="0" smtClean="0"/>
              <a:t>анти-p</a:t>
            </a:r>
            <a:r>
              <a:rPr lang="ru-RU" sz="2000" dirty="0"/>
              <a:t>, d, C.</a:t>
            </a:r>
          </a:p>
          <a:p>
            <a:r>
              <a:rPr lang="ru-RU" sz="2000" dirty="0" smtClean="0"/>
              <a:t>Исследование </a:t>
            </a:r>
            <a:r>
              <a:rPr lang="ru-RU" sz="2000" dirty="0"/>
              <a:t>десятков реакций одновременно.</a:t>
            </a:r>
          </a:p>
          <a:p>
            <a:r>
              <a:rPr lang="ru-RU" sz="2000" dirty="0" smtClean="0"/>
              <a:t>Поперечно </a:t>
            </a:r>
            <a:r>
              <a:rPr lang="ru-RU" sz="2000" dirty="0"/>
              <a:t>и продольно поляризованные и ядерные мишени.</a:t>
            </a:r>
          </a:p>
          <a:p>
            <a:r>
              <a:rPr lang="ru-RU" sz="2000" dirty="0" smtClean="0"/>
              <a:t>Множество </a:t>
            </a:r>
            <a:r>
              <a:rPr lang="ru-RU" sz="2000" dirty="0"/>
              <a:t>изучаемых </a:t>
            </a:r>
            <a:r>
              <a:rPr lang="ru-RU" sz="2000" dirty="0" smtClean="0"/>
              <a:t>поляризационных </a:t>
            </a:r>
            <a:r>
              <a:rPr lang="ru-RU" sz="2000" dirty="0"/>
              <a:t>величин: A</a:t>
            </a:r>
            <a:r>
              <a:rPr lang="ru-RU" sz="2000" baseline="-25000" dirty="0"/>
              <a:t>N</a:t>
            </a:r>
            <a:r>
              <a:rPr lang="ru-RU" sz="2000" dirty="0"/>
              <a:t>, P</a:t>
            </a:r>
            <a:r>
              <a:rPr lang="ru-RU" sz="2000" baseline="-25000" dirty="0"/>
              <a:t>N</a:t>
            </a:r>
            <a:r>
              <a:rPr lang="ru-RU" sz="2000" dirty="0"/>
              <a:t>, A</a:t>
            </a:r>
            <a:r>
              <a:rPr lang="ru-RU" sz="2000" baseline="-25000" dirty="0"/>
              <a:t>NN</a:t>
            </a:r>
            <a:r>
              <a:rPr lang="ru-RU" sz="2000" dirty="0"/>
              <a:t>, A</a:t>
            </a:r>
            <a:r>
              <a:rPr lang="ru-RU" sz="2000" baseline="-25000" dirty="0"/>
              <a:t>LL</a:t>
            </a:r>
            <a:r>
              <a:rPr lang="ru-RU" sz="2000" dirty="0"/>
              <a:t>, D</a:t>
            </a:r>
            <a:r>
              <a:rPr lang="ru-RU" sz="2000" baseline="-25000" dirty="0"/>
              <a:t>NN</a:t>
            </a:r>
            <a:r>
              <a:rPr lang="ru-RU" sz="2000" dirty="0" smtClean="0"/>
              <a:t>, </a:t>
            </a:r>
            <a:r>
              <a:rPr lang="el-GR" sz="2000" dirty="0" smtClean="0"/>
              <a:t>ρ</a:t>
            </a:r>
            <a:r>
              <a:rPr lang="en-US" sz="2000" dirty="0" err="1" smtClean="0"/>
              <a:t>ik</a:t>
            </a:r>
            <a:r>
              <a:rPr lang="en-US" sz="2000" dirty="0"/>
              <a:t>, …</a:t>
            </a:r>
          </a:p>
          <a:p>
            <a:r>
              <a:rPr lang="ru-RU" sz="2000" dirty="0" smtClean="0"/>
              <a:t>Полное </a:t>
            </a:r>
            <a:r>
              <a:rPr lang="ru-RU" sz="2000" dirty="0"/>
              <a:t>покрытие азимутальных углов для снижения </a:t>
            </a:r>
            <a:r>
              <a:rPr lang="ru-RU" sz="2000" dirty="0" smtClean="0"/>
              <a:t>систематических ошибок, большой кинематический диапазон</a:t>
            </a:r>
            <a:endParaRPr lang="ru-RU" sz="2000" dirty="0"/>
          </a:p>
          <a:p>
            <a:r>
              <a:rPr lang="ru-RU" sz="2000" dirty="0" smtClean="0"/>
              <a:t>Идентификация </a:t>
            </a:r>
            <a:r>
              <a:rPr lang="ru-RU" sz="2000" dirty="0"/>
              <a:t>вторичных частиц, и заряженных, и нейтральных, </a:t>
            </a:r>
            <a:r>
              <a:rPr lang="ru-RU" sz="2000" dirty="0" smtClean="0"/>
              <a:t>например </a:t>
            </a:r>
            <a:r>
              <a:rPr lang="el-GR" sz="2000" dirty="0" smtClean="0"/>
              <a:t>γ</a:t>
            </a:r>
            <a:r>
              <a:rPr lang="el-GR" sz="2000" dirty="0"/>
              <a:t>, π0, π±, </a:t>
            </a:r>
            <a:r>
              <a:rPr lang="en-US" sz="2000" dirty="0"/>
              <a:t>K±, p, </a:t>
            </a:r>
            <a:r>
              <a:rPr lang="ru-RU" sz="2000" dirty="0" smtClean="0"/>
              <a:t>анти-</a:t>
            </a:r>
            <a:r>
              <a:rPr lang="en-US" sz="2000" dirty="0" smtClean="0"/>
              <a:t>p, </a:t>
            </a:r>
            <a:r>
              <a:rPr lang="en-US" sz="2000" dirty="0"/>
              <a:t>d.</a:t>
            </a:r>
          </a:p>
          <a:p>
            <a:r>
              <a:rPr lang="ru-RU" sz="2000" dirty="0" smtClean="0"/>
              <a:t>Использование спин-ротатора для получения поперечно- </a:t>
            </a:r>
            <a:r>
              <a:rPr lang="ru-RU" sz="2000" dirty="0"/>
              <a:t>и продольно поляризованные пучки </a:t>
            </a:r>
            <a:r>
              <a:rPr lang="ru-RU" sz="2000" dirty="0" smtClean="0"/>
              <a:t>и уменьшения систематики.</a:t>
            </a:r>
            <a:endParaRPr lang="ru-RU" sz="2000" dirty="0"/>
          </a:p>
          <a:p>
            <a:r>
              <a:rPr lang="ru-RU" sz="2000" dirty="0" smtClean="0"/>
              <a:t>Система </a:t>
            </a:r>
            <a:r>
              <a:rPr lang="ru-RU" sz="2000" dirty="0"/>
              <a:t>сбора данных, быстро собирающая большой объем информации.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5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В ИФВЭ начинается эксперимент по систематическому исследованию поляризационных явлений сильного взаимодействия в десятках реакций в широкой кинематической области.</a:t>
            </a:r>
          </a:p>
          <a:p>
            <a:r>
              <a:rPr lang="ru-RU" sz="2800" dirty="0" smtClean="0"/>
              <a:t>Важным элементом исследований представляется создание пучка поляризованных протонов и </a:t>
            </a:r>
            <a:r>
              <a:rPr lang="ru-RU" sz="2800" dirty="0" smtClean="0">
                <a:solidFill>
                  <a:srgbClr val="00B050"/>
                </a:solidFill>
              </a:rPr>
              <a:t>антипротонов</a:t>
            </a:r>
            <a:r>
              <a:rPr lang="ru-RU" sz="2800" dirty="0" smtClean="0"/>
              <a:t>. </a:t>
            </a:r>
          </a:p>
          <a:p>
            <a:endParaRPr lang="ru-RU" sz="2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41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4572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4946"/>
          </a:xfrm>
        </p:spPr>
        <p:txBody>
          <a:bodyPr/>
          <a:lstStyle/>
          <a:p>
            <a:r>
              <a:rPr lang="ru-RU" altLang="ru-RU" sz="4000" dirty="0" err="1" smtClean="0">
                <a:solidFill>
                  <a:schemeClr val="tx1">
                    <a:lumMod val="65000"/>
                  </a:schemeClr>
                </a:solidFill>
              </a:rPr>
              <a:t>Односпиновая</a:t>
            </a:r>
            <a:r>
              <a:rPr lang="ru-RU" altLang="ru-RU" sz="4000" dirty="0" smtClean="0">
                <a:solidFill>
                  <a:schemeClr val="tx1">
                    <a:lumMod val="65000"/>
                  </a:schemeClr>
                </a:solidFill>
              </a:rPr>
              <a:t> асимметрия в наивной </a:t>
            </a:r>
            <a:r>
              <a:rPr lang="ru-RU" altLang="ru-RU" sz="4000" dirty="0" err="1" smtClean="0">
                <a:solidFill>
                  <a:schemeClr val="tx1">
                    <a:lumMod val="65000"/>
                  </a:schemeClr>
                </a:solidFill>
              </a:rPr>
              <a:t>партонной</a:t>
            </a:r>
            <a:r>
              <a:rPr lang="ru-RU" altLang="ru-RU" sz="4000" dirty="0" smtClean="0">
                <a:solidFill>
                  <a:schemeClr val="tx1">
                    <a:lumMod val="65000"/>
                  </a:schemeClr>
                </a:solidFill>
              </a:rPr>
              <a:t> модели</a:t>
            </a:r>
            <a:endParaRPr lang="ru-RU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47</a:t>
            </a:fld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56286"/>
            <a:ext cx="8229600" cy="4674639"/>
          </a:xfrm>
        </p:spPr>
        <p:txBody>
          <a:bodyPr/>
          <a:lstStyle/>
          <a:p>
            <a:r>
              <a:rPr lang="ru-RU" altLang="ru-RU" sz="2400" dirty="0"/>
              <a:t>В жестких процессах наивная </a:t>
            </a:r>
            <a:r>
              <a:rPr lang="ru-RU" altLang="ru-RU" sz="2400" dirty="0" err="1"/>
              <a:t>партонная</a:t>
            </a:r>
            <a:r>
              <a:rPr lang="ru-RU" altLang="ru-RU" sz="2400" dirty="0"/>
              <a:t> модель позволяет объяснить только очень небольшие значения</a:t>
            </a:r>
            <a:r>
              <a:rPr lang="en-US" altLang="ru-RU" sz="2400" dirty="0">
                <a:latin typeface="Comic Sans MS" pitchFamily="66" charset="0"/>
              </a:rPr>
              <a:t>: (</a:t>
            </a:r>
            <a:r>
              <a:rPr lang="en-US" altLang="ru-RU" sz="2400" dirty="0">
                <a:solidFill>
                  <a:srgbClr val="E3230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G. Kane et al, 1978</a:t>
            </a:r>
            <a:r>
              <a:rPr lang="en-US" altLang="ru-RU" sz="2400" dirty="0">
                <a:latin typeface="Comic Sans MS" pitchFamily="66" charset="0"/>
              </a:rPr>
              <a:t>)</a:t>
            </a:r>
            <a:r>
              <a:rPr lang="en-US" altLang="ru-RU" sz="2800" dirty="0">
                <a:latin typeface="Comic Sans MS" pitchFamily="66" charset="0"/>
              </a:rPr>
              <a:t> </a:t>
            </a:r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>
              <a:buFont typeface="Wingdings" pitchFamily="2" charset="2"/>
              <a:buNone/>
            </a:pPr>
            <a:endParaRPr lang="en-US" altLang="ru-RU" dirty="0">
              <a:latin typeface="Comic Sans MS" pitchFamily="66" charset="0"/>
            </a:endParaRPr>
          </a:p>
          <a:p>
            <a:pPr lvl="1"/>
            <a:r>
              <a:rPr lang="ru-RU" altLang="ru-RU" sz="2000" dirty="0"/>
              <a:t>Асимметрия подавлена фактором</a:t>
            </a:r>
            <a:r>
              <a:rPr lang="en-US" altLang="ru-RU" sz="2000" dirty="0"/>
              <a:t> </a:t>
            </a:r>
            <a:r>
              <a:rPr lang="el-GR" alt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α</a:t>
            </a:r>
            <a:r>
              <a:rPr lang="en-US" altLang="ru-RU" sz="20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</a:t>
            </a:r>
            <a:r>
              <a:rPr lang="en-US" altLang="ru-RU" sz="2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altLang="ru-RU" sz="20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</a:t>
            </a:r>
            <a:r>
              <a:rPr lang="en-US" alt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ru-RU" altLang="ru-RU" sz="2000" dirty="0">
                <a:solidFill>
                  <a:schemeClr val="accent1"/>
                </a:solidFill>
                <a:effectLst/>
                <a:cs typeface="Arial" charset="0"/>
              </a:rPr>
              <a:t>√</a:t>
            </a:r>
            <a:r>
              <a:rPr lang="ru-RU" altLang="ru-RU" sz="2000" dirty="0">
                <a:solidFill>
                  <a:schemeClr val="accent1"/>
                </a:solidFill>
                <a:effectLst/>
              </a:rPr>
              <a:t>s</a:t>
            </a:r>
            <a:r>
              <a:rPr lang="en-US" altLang="ru-RU" sz="2000" dirty="0">
                <a:latin typeface="Comic Sans MS" pitchFamily="66" charset="0"/>
              </a:rPr>
              <a:t> </a:t>
            </a:r>
            <a:endParaRPr lang="ru-RU" altLang="ru-RU" sz="2000" dirty="0">
              <a:latin typeface="Comic Sans MS" pitchFamily="66" charset="0"/>
            </a:endParaRPr>
          </a:p>
          <a:p>
            <a:endParaRPr lang="ru-RU" altLang="ru-RU" sz="2000" dirty="0"/>
          </a:p>
          <a:p>
            <a:r>
              <a:rPr lang="ru-RU" altLang="ru-RU" sz="1800" dirty="0"/>
              <a:t>В формуле сечения процесса 2</a:t>
            </a:r>
            <a:r>
              <a:rPr lang="ru-RU" altLang="ru-RU" sz="1800" dirty="0">
                <a:cs typeface="Arial" charset="0"/>
              </a:rPr>
              <a:t>→2 нет </a:t>
            </a:r>
            <a:r>
              <a:rPr lang="ru-RU" altLang="ru-RU" sz="1800" dirty="0" err="1">
                <a:cs typeface="Arial" charset="0"/>
              </a:rPr>
              <a:t>спиновозависящих</a:t>
            </a:r>
            <a:r>
              <a:rPr lang="ru-RU" altLang="ru-RU" sz="1800" dirty="0">
                <a:cs typeface="Arial" charset="0"/>
              </a:rPr>
              <a:t> функций</a:t>
            </a:r>
            <a:endParaRPr lang="en-US" altLang="ru-RU" sz="1800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43213" y="476250"/>
            <a:ext cx="6084887" cy="4679950"/>
            <a:chOff x="1324" y="954"/>
            <a:chExt cx="3188" cy="255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372" y="954"/>
              <a:ext cx="2953" cy="2359"/>
            </a:xfrm>
            <a:prstGeom prst="rect">
              <a:avLst/>
            </a:prstGeom>
            <a:solidFill>
              <a:srgbClr val="CFF9D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" name="Picture 9" descr="KaneQuo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" y="954"/>
              <a:ext cx="3188" cy="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47" y="1288"/>
              <a:ext cx="9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ru-RU" altLang="ru-RU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490" y="2554"/>
              <a:ext cx="2634" cy="458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DF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65" y="1782"/>
              <a:ext cx="422" cy="128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DF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</p:grp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" y="1589420"/>
            <a:ext cx="51117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79914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72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Первые измерения </a:t>
            </a:r>
            <a:r>
              <a:rPr lang="ru-RU" altLang="ru-RU" sz="4000" dirty="0" err="1">
                <a:solidFill>
                  <a:srgbClr val="B2B2B2"/>
                </a:solidFill>
              </a:rPr>
              <a:t>односпиновой</a:t>
            </a:r>
            <a:r>
              <a:rPr lang="ru-RU" altLang="ru-RU" sz="4000" dirty="0">
                <a:solidFill>
                  <a:srgbClr val="B2B2B2"/>
                </a:solidFill>
              </a:rPr>
              <a:t> асимметрии в Протвино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48</a:t>
            </a:fld>
            <a:endParaRPr lang="ru-RU" alt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4797153"/>
            <a:ext cx="82296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sz="2800" kern="0" dirty="0" smtClean="0"/>
              <a:t>В 1978 г. (почти </a:t>
            </a:r>
            <a:r>
              <a:rPr lang="ru-RU" altLang="ru-RU" sz="28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  <a:r>
              <a:rPr lang="ru-RU" altLang="ru-RU" sz="28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 лет!)</a:t>
            </a:r>
            <a:r>
              <a:rPr lang="ru-RU" altLang="ru-RU" sz="2800" kern="0" dirty="0" smtClean="0">
                <a:solidFill>
                  <a:srgbClr val="00B050"/>
                </a:solidFill>
              </a:rPr>
              <a:t> </a:t>
            </a:r>
            <a:r>
              <a:rPr lang="ru-RU" altLang="ru-RU" sz="2800" kern="0" dirty="0" smtClean="0"/>
              <a:t>первые исследования с использованием поляризованной протонной мишени ИФВЭ-ОИЯИ</a:t>
            </a:r>
            <a:endParaRPr lang="ru-RU" altLang="ru-RU" sz="2800" kern="0" dirty="0"/>
          </a:p>
        </p:txBody>
      </p:sp>
      <p:pic>
        <p:nvPicPr>
          <p:cNvPr id="2160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29600" cy="31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4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000000"/>
                </a:solidFill>
              </a:rPr>
              <a:t>17.01.2018</a:t>
            </a: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000000"/>
                </a:solidFill>
              </a:rPr>
              <a:t>В. Мочалов, Семинар ЛЯП</a:t>
            </a: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4D42-B5FC-414E-A090-895180E1C081}" type="slidenum">
              <a:rPr lang="en-US" altLang="ru-RU">
                <a:solidFill>
                  <a:srgbClr val="000000"/>
                </a:solidFill>
              </a:rPr>
              <a:pPr/>
              <a:t>49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62000"/>
          </a:xfrm>
        </p:spPr>
        <p:txBody>
          <a:bodyPr/>
          <a:lstStyle/>
          <a:p>
            <a:r>
              <a:rPr lang="ru-RU" altLang="ru-RU" sz="3200"/>
              <a:t>Модели, объясняющие поперечные спиновые эффекты</a:t>
            </a:r>
            <a:endParaRPr lang="en-US" altLang="ru-RU" sz="3200"/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6472238" cy="65722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365" name="Object 5"/>
          <p:cNvGraphicFramePr>
            <a:graphicFrameLocks noChangeAspect="1"/>
          </p:cNvGraphicFramePr>
          <p:nvPr/>
        </p:nvGraphicFramePr>
        <p:xfrm>
          <a:off x="539750" y="2205038"/>
          <a:ext cx="65452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40" name="Equation" r:id="rId4" imgW="3593880" imgH="393480" progId="Equation.3">
                  <p:embed/>
                </p:oleObj>
              </mc:Choice>
              <mc:Fallback>
                <p:oleObj name="Equation" r:id="rId4" imgW="3593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205038"/>
                        <a:ext cx="6545263" cy="714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>
                        <a:solidFill>
                          <a:srgbClr val="FF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66" name="Picture 6" descr="fsi_rev4_loop_medSiz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898775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7" name="Picture 7" descr="collins6_rev3_medSiz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2754312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250825" y="1268413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Основные модели, объясняющие возникновение поперечной односпиновой асимметрии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323850" y="1773238"/>
            <a:ext cx="8094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Спин-зависящая поперечная Функция фрагментации (Эффект Коллинза)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179388" y="2924175"/>
            <a:ext cx="647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Функция распределения партонов внутри поперечно поляризованного протона (Функция Сиверса)</a:t>
            </a:r>
            <a:endParaRPr lang="en-US" altLang="ja-JP">
              <a:solidFill>
                <a:srgbClr val="333399"/>
              </a:solidFill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Причина возникновения не обсуждается, например орбитальный момент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304800" y="4797425"/>
            <a:ext cx="70437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Вклад высших (</a:t>
            </a:r>
            <a:r>
              <a:rPr lang="en-US" altLang="ja-JP">
                <a:solidFill>
                  <a:srgbClr val="333399"/>
                </a:solidFill>
                <a:ea typeface="ＭＳ Ｐゴシック" pitchFamily="34" charset="-128"/>
              </a:rPr>
              <a:t>Twist-3</a:t>
            </a:r>
            <a:r>
              <a:rPr lang="ru-RU" altLang="ja-JP">
                <a:solidFill>
                  <a:srgbClr val="333399"/>
                </a:solidFill>
              </a:rPr>
              <a:t>) диаграмм</a:t>
            </a:r>
            <a:r>
              <a:rPr lang="en-US" altLang="ja-JP">
                <a:solidFill>
                  <a:srgbClr val="333399"/>
                </a:solidFill>
                <a:ea typeface="ＭＳ Ｐゴシック" pitchFamily="34" charset="-128"/>
              </a:rPr>
              <a:t> (Qiu-Sterman, Efremov, Koike)</a:t>
            </a: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Данные вычисления связаны с функцией Сиверса</a:t>
            </a:r>
            <a:endParaRPr lang="en-US" altLang="ru-RU">
              <a:solidFill>
                <a:srgbClr val="333399"/>
              </a:solidFill>
            </a:endParaRPr>
          </a:p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Комбинация разных эффектов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6516688" y="6237288"/>
            <a:ext cx="2101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>
                <a:solidFill>
                  <a:srgbClr val="333399"/>
                </a:solidFill>
              </a:rPr>
              <a:t>Анимация</a:t>
            </a:r>
            <a:r>
              <a:rPr lang="en-US" altLang="ru-RU" sz="1200">
                <a:solidFill>
                  <a:srgbClr val="333399"/>
                </a:solidFill>
              </a:rPr>
              <a:t> J. </a:t>
            </a:r>
            <a:r>
              <a:rPr lang="ru-RU" altLang="ru-RU" sz="1200">
                <a:solidFill>
                  <a:srgbClr val="333399"/>
                </a:solidFill>
              </a:rPr>
              <a:t>В</a:t>
            </a:r>
            <a:r>
              <a:rPr lang="en-US" altLang="ru-RU" sz="1200">
                <a:solidFill>
                  <a:srgbClr val="333399"/>
                </a:solidFill>
              </a:rPr>
              <a:t>ruhwel, JLAB</a:t>
            </a:r>
          </a:p>
        </p:txBody>
      </p:sp>
    </p:spTree>
    <p:extLst>
      <p:ext uri="{BB962C8B-B14F-4D97-AF65-F5344CB8AC3E}">
        <p14:creationId xmlns:p14="http://schemas.microsoft.com/office/powerpoint/2010/main" val="33820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0" grpId="0"/>
      <p:bldP spid="143371" grpId="0"/>
      <p:bldP spid="1433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270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90557" cy="51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4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C363-A1A4-4191-B525-DC7047D2367E}" type="slidenum">
              <a:rPr lang="ru-RU" altLang="ru-RU">
                <a:solidFill>
                  <a:srgbClr val="FFFFFF"/>
                </a:solidFill>
              </a:rPr>
              <a:pPr/>
              <a:t>50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ru-RU" sz="2800" b="1"/>
              <a:t>IHEP/1968 -1977</a:t>
            </a:r>
            <a:r>
              <a:rPr lang="en-US" altLang="ru-RU"/>
              <a:t/>
            </a:r>
            <a:br>
              <a:rPr lang="en-US" altLang="ru-RU"/>
            </a:br>
            <a:r>
              <a:rPr lang="en-US" altLang="ru-RU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HERA Collaboration (France-USSR</a:t>
            </a:r>
            <a:r>
              <a:rPr lang="en-US" alt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ru-RU" altLang="ru-RU" sz="20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24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Polarization in elastic scattering of particles and antiparticles on polarized protons at 40 and 45 GeV</a:t>
            </a:r>
            <a:r>
              <a:rPr lang="en-US" altLang="ru-RU" sz="2400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altLang="ru-RU" sz="2400"/>
              <a:t> 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Pomeron may carry the spin flip interaction (the first experimental hint)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Polarization in the elastic scattering of particle and antiparticle is not equal each to other with opposite sign in general, as it was predicted in the asymptotic model [S.M. Bilenky et al. 1963]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The energy variation  of polarization depends on the type of particles and the magnitude of t.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Spin rotation parameter is consistent with the Chou - Yang model of rotating hadronic matter.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Chirality conservation hypothesis does not work</a:t>
            </a:r>
            <a:endParaRPr lang="ru-RU" altLang="ru-RU" sz="2400"/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326661" name="Picture 5" descr="Гера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5903912" cy="4216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>
            <a:fillRect/>
          </a:stretch>
        </p:blipFill>
        <p:spPr bwMode="auto">
          <a:xfrm>
            <a:off x="4140200" y="1989138"/>
            <a:ext cx="44640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Поляризация в реакции</a:t>
            </a:r>
            <a:r>
              <a:rPr lang="en-US" altLang="ru-RU" sz="4000" dirty="0">
                <a:solidFill>
                  <a:srgbClr val="B2B2B2"/>
                </a:solidFill>
              </a:rPr>
              <a:t> </a:t>
            </a:r>
            <a:br>
              <a:rPr lang="en-US" altLang="ru-RU" sz="4000" dirty="0">
                <a:solidFill>
                  <a:srgbClr val="B2B2B2"/>
                </a:solidFill>
              </a:rPr>
            </a:b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40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n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51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64088" y="1600200"/>
            <a:ext cx="3322712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i="1" dirty="0">
                <a:effectLst/>
              </a:rPr>
              <a:t>P(t) </a:t>
            </a:r>
            <a:r>
              <a:rPr lang="ru-RU" altLang="ru-RU" sz="2000" dirty="0">
                <a:effectLst/>
              </a:rPr>
              <a:t>в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области 0&lt;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t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&lt;0.35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</a:t>
            </a:r>
            <a:r>
              <a:rPr lang="ru-RU" altLang="ru-RU" sz="2000" dirty="0">
                <a:effectLst/>
              </a:rPr>
              <a:t> равна (5.0</a:t>
            </a:r>
            <a:r>
              <a:rPr lang="ru-RU" altLang="ru-RU" sz="2000" dirty="0">
                <a:effectLst/>
                <a:sym typeface="Symbol" pitchFamily="18" charset="2"/>
              </a:rPr>
              <a:t></a:t>
            </a:r>
            <a:r>
              <a:rPr lang="ru-RU" altLang="ru-RU" sz="2000" dirty="0">
                <a:effectLst/>
              </a:rPr>
              <a:t>0.7)</a:t>
            </a:r>
            <a:r>
              <a:rPr lang="en-US" altLang="ru-RU" sz="2000" dirty="0">
                <a:effectLst/>
              </a:rPr>
              <a:t>%</a:t>
            </a:r>
            <a:r>
              <a:rPr lang="ru-RU" altLang="ru-RU" sz="2000" dirty="0">
                <a:effectLst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Существует локальный минимум в области при t</a:t>
            </a:r>
            <a:r>
              <a:rPr lang="en-US" altLang="ru-RU" sz="2000" dirty="0">
                <a:effectLst/>
              </a:rPr>
              <a:t>=</a:t>
            </a:r>
            <a:r>
              <a:rPr lang="ru-RU" altLang="ru-RU" sz="2000" dirty="0">
                <a:effectLst/>
              </a:rPr>
              <a:t>-0.2</a:t>
            </a:r>
            <a:r>
              <a:rPr lang="en-US" altLang="ru-RU" sz="2000" dirty="0">
                <a:effectLst/>
              </a:rPr>
              <a:t>5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2.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имеет минимум в области минимума в дифференциальном сечении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осциллирует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</p:txBody>
      </p:sp>
      <p:pic>
        <p:nvPicPr>
          <p:cNvPr id="9" name="Picture 5" descr="prozapi0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29286"/>
            <a:ext cx="3783135" cy="2015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 descr="cross_sect_pi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3645024"/>
            <a:ext cx="4319711" cy="25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5111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dirty="0">
                <a:solidFill>
                  <a:srgbClr val="FFFFFF"/>
                </a:solidFill>
              </a:rPr>
              <a:t>V.D. </a:t>
            </a:r>
            <a:r>
              <a:rPr lang="en-US" altLang="ru-RU" dirty="0" err="1">
                <a:solidFill>
                  <a:srgbClr val="FFFFFF"/>
                </a:solidFill>
              </a:rPr>
              <a:t>Apokin</a:t>
            </a:r>
            <a:r>
              <a:rPr lang="en-US" altLang="ru-RU" dirty="0">
                <a:solidFill>
                  <a:srgbClr val="FFFFFF"/>
                </a:solidFill>
              </a:rPr>
              <a:t> et al., </a:t>
            </a:r>
            <a:r>
              <a:rPr lang="en-US" altLang="ru-RU" dirty="0" err="1">
                <a:solidFill>
                  <a:srgbClr val="FFFFFF"/>
                </a:solidFill>
              </a:rPr>
              <a:t>Sov</a:t>
            </a:r>
            <a:r>
              <a:rPr lang="en-US" altLang="ru-RU" dirty="0">
                <a:solidFill>
                  <a:srgbClr val="FFFFFF"/>
                </a:solidFill>
              </a:rPr>
              <a:t>. J. </a:t>
            </a:r>
            <a:r>
              <a:rPr lang="en-US" altLang="ru-RU" dirty="0" err="1">
                <a:solidFill>
                  <a:srgbClr val="FFFFFF"/>
                </a:solidFill>
              </a:rPr>
              <a:t>Nucl</a:t>
            </a:r>
            <a:r>
              <a:rPr lang="en-US" altLang="ru-RU" dirty="0">
                <a:solidFill>
                  <a:srgbClr val="FFFFFF"/>
                </a:solidFill>
              </a:rPr>
              <a:t>. Phys. 45:840, 1987, [Yad.Fiz.45:1355-1357,1987]</a:t>
            </a:r>
          </a:p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4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Z.Phys.C15:293,1982</a:t>
            </a:r>
            <a:r>
              <a:rPr lang="ru-RU" altLang="ru-RU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38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DFDE-B87D-4FF9-BC14-5692DD4BCAEF}" type="slidenum">
              <a:rPr lang="ru-RU" altLang="ru-RU">
                <a:solidFill>
                  <a:srgbClr val="FFFFFF"/>
                </a:solidFill>
              </a:rPr>
              <a:pPr/>
              <a:t>52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/>
              <a:t>Поляризация в реакциях</a:t>
            </a:r>
            <a:r>
              <a:rPr lang="en-US" altLang="ru-RU" sz="3200"/>
              <a:t> </a:t>
            </a:r>
            <a:br>
              <a:rPr lang="en-US" altLang="ru-RU" sz="3200"/>
            </a:b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3200"/>
              <a:t>and </a:t>
            </a: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/>
              <a:t> </a:t>
            </a:r>
            <a:endParaRPr lang="ru-RU" altLang="ru-RU" sz="400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1600200"/>
            <a:ext cx="4114800" cy="3700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Поляризация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 </a:t>
            </a:r>
            <a:r>
              <a:rPr lang="ru-RU" altLang="ru-RU" sz="1800" b="1">
                <a:effectLst/>
              </a:rPr>
              <a:t>при</a:t>
            </a:r>
            <a:r>
              <a:rPr lang="ru-RU" altLang="ru-RU" sz="1800" b="1">
                <a:solidFill>
                  <a:srgbClr val="FF3300"/>
                </a:solidFill>
                <a:effectLst/>
              </a:rPr>
              <a:t> </a:t>
            </a:r>
            <a:r>
              <a:rPr lang="en-US" altLang="ru-RU" sz="1800"/>
              <a:t>40 </a:t>
            </a:r>
            <a:r>
              <a:rPr lang="ru-RU" altLang="ru-RU" sz="1800"/>
              <a:t>ГэВ велика в широком интервале </a:t>
            </a:r>
            <a:r>
              <a:rPr lang="en-US" altLang="ru-RU" sz="1800"/>
              <a:t>0.05&lt;-t&lt;1.6 (GeV/c)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и достигает величины </a:t>
            </a:r>
            <a:r>
              <a:rPr lang="en-US" altLang="ru-RU" sz="1800"/>
              <a:t>A</a:t>
            </a:r>
            <a:r>
              <a:rPr lang="en-US" altLang="ru-RU" sz="1800" baseline="-25000"/>
              <a:t>N</a:t>
            </a:r>
            <a:r>
              <a:rPr lang="en-US" altLang="ru-RU" sz="1800"/>
              <a:t>=(-44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11)% </a:t>
            </a:r>
            <a:r>
              <a:rPr lang="ru-RU" altLang="ru-RU" sz="1800"/>
              <a:t>в области </a:t>
            </a:r>
            <a:r>
              <a:rPr lang="en-US" altLang="ru-RU" sz="1800"/>
              <a:t>|t| 0.8-1.6 (GeV/c)</a:t>
            </a:r>
            <a:r>
              <a:rPr lang="en-US" altLang="ru-RU" sz="1800" baseline="30000"/>
              <a:t>2</a:t>
            </a:r>
            <a:endParaRPr lang="en-US" altLang="ru-RU" sz="1800"/>
          </a:p>
          <a:p>
            <a:pPr>
              <a:lnSpc>
                <a:spcPct val="80000"/>
              </a:lnSpc>
            </a:pPr>
            <a:r>
              <a:rPr lang="ru-RU" altLang="ru-RU" sz="1800"/>
              <a:t>Минимум поляризации достигается в точке изменения наклона сечения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Поляризация меняет знак при </a:t>
            </a:r>
            <a:r>
              <a:rPr lang="en-US" altLang="ru-RU" sz="1800"/>
              <a:t>    -t=1.8 (GeV2/c)</a:t>
            </a:r>
            <a:r>
              <a:rPr lang="en-US" altLang="ru-RU" sz="1800" baseline="30000"/>
              <a:t>2</a:t>
            </a:r>
            <a:r>
              <a:rPr lang="en-US" altLang="ru-RU" sz="1800"/>
              <a:t> 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Среднее значение поляризации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/>
              <a:t> </a:t>
            </a:r>
            <a:r>
              <a:rPr lang="ru-RU" altLang="ru-RU" sz="1800"/>
              <a:t>в области </a:t>
            </a:r>
            <a:r>
              <a:rPr lang="en-US" altLang="ru-RU" sz="1800"/>
              <a:t>0.05&lt; -t &lt;0.5 (GeV2/c)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составляет </a:t>
            </a:r>
            <a:r>
              <a:rPr lang="en-US" altLang="ru-RU" sz="1800"/>
              <a:t>(-17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 8)%. </a:t>
            </a:r>
            <a:endParaRPr lang="ru-RU" altLang="ru-RU" sz="18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708400" y="5516563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2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2"/>
              </a:rPr>
              <a:t>,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 Z.Phys.C35:173,1987</a:t>
            </a:r>
            <a:r>
              <a:rPr lang="ru-RU" altLang="ru-RU" dirty="0">
                <a:solidFill>
                  <a:srgbClr val="FFFFFF"/>
                </a:solidFill>
                <a:hlinkClick r:id="rId3"/>
              </a:rPr>
              <a:t>.</a:t>
            </a:r>
            <a:endParaRPr lang="ru-RU" altLang="ru-RU" dirty="0">
              <a:solidFill>
                <a:srgbClr val="FFFFFF"/>
              </a:solidFill>
            </a:endParaRPr>
          </a:p>
        </p:txBody>
      </p:sp>
      <p:pic>
        <p:nvPicPr>
          <p:cNvPr id="108549" name="Picture 5" descr="prozaet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35138"/>
            <a:ext cx="4038600" cy="2111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0" name="Picture 6" descr="prozaetaprim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60800"/>
            <a:ext cx="3311525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7242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41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roza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41763"/>
            <a:ext cx="3311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prozaome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33115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B2B2B2"/>
                </a:solidFill>
              </a:rPr>
              <a:t>Асимметрия в реакциях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br>
              <a:rPr lang="en-US" altLang="ru-RU" sz="3200" dirty="0">
                <a:solidFill>
                  <a:srgbClr val="B2B2B2"/>
                </a:solidFill>
              </a:rPr>
            </a:b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ru-RU" altLang="ru-RU" sz="3200" dirty="0">
                <a:solidFill>
                  <a:srgbClr val="B2B2B2"/>
                </a:solidFill>
              </a:rPr>
              <a:t>и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53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ru-RU" sz="2600" dirty="0">
                <a:sym typeface="Symbol" pitchFamily="18" charset="2"/>
              </a:rPr>
              <a:t> </a:t>
            </a:r>
            <a:r>
              <a:rPr lang="ru-RU" altLang="ru-RU" sz="2600" dirty="0">
                <a:sym typeface="Symbol" pitchFamily="18" charset="2"/>
              </a:rPr>
              <a:t>регистрируется в моде распада </a:t>
            </a:r>
            <a:r>
              <a:rPr lang="en-US" altLang="ru-RU" sz="2600" dirty="0">
                <a:sym typeface="Symbol" pitchFamily="18" charset="2"/>
              </a:rPr>
              <a:t></a:t>
            </a:r>
            <a:r>
              <a:rPr lang="el-GR" altLang="ru-RU" sz="2600" dirty="0">
                <a:cs typeface="Arial" charset="0"/>
                <a:sym typeface="Symbol" pitchFamily="18" charset="2"/>
              </a:rPr>
              <a:t>γ</a:t>
            </a:r>
            <a:r>
              <a:rPr lang="en-US" altLang="ru-RU" sz="2600" dirty="0">
                <a:cs typeface="Arial" charset="0"/>
                <a:sym typeface="Symbol" pitchFamily="18" charset="2"/>
              </a:rPr>
              <a:t> (branching 8.9%).</a:t>
            </a: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велика в обеих реакциях </a:t>
            </a:r>
            <a:endParaRPr lang="en-US" altLang="ru-RU" sz="2600" dirty="0">
              <a:cs typeface="Arial" charset="0"/>
              <a:sym typeface="Symbol" pitchFamily="18" charset="2"/>
            </a:endParaRP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минимальна примерно в области изменения наклона сечения как для </a:t>
            </a:r>
            <a:r>
              <a:rPr lang="en-US" altLang="ru-RU" sz="2600" dirty="0">
                <a:sym typeface="Symbol" pitchFamily="18" charset="2"/>
              </a:rPr>
              <a:t></a:t>
            </a:r>
            <a:r>
              <a:rPr lang="ru-RU" altLang="ru-RU" sz="2600" dirty="0">
                <a:sym typeface="Symbol" pitchFamily="18" charset="2"/>
              </a:rPr>
              <a:t>, </a:t>
            </a:r>
          </a:p>
          <a:p>
            <a:pPr>
              <a:buFont typeface="Wingdings" pitchFamily="2" charset="2"/>
              <a:buNone/>
            </a:pPr>
            <a:r>
              <a:rPr lang="ru-RU" altLang="ru-RU" sz="2600" dirty="0">
                <a:sym typeface="Symbol" pitchFamily="18" charset="2"/>
              </a:rPr>
              <a:t>	так и для </a:t>
            </a:r>
            <a:r>
              <a:rPr lang="en-US" altLang="ru-RU" sz="2600" dirty="0">
                <a:sym typeface="Symbol" pitchFamily="18" charset="2"/>
              </a:rPr>
              <a:t>f</a:t>
            </a:r>
            <a:r>
              <a:rPr lang="en-US" altLang="ru-RU" sz="2600" baseline="-25000" dirty="0">
                <a:sym typeface="Symbol" pitchFamily="18" charset="2"/>
              </a:rPr>
              <a:t>2</a:t>
            </a:r>
            <a:endParaRPr lang="el-GR" altLang="ru-RU" sz="2600" dirty="0">
              <a:cs typeface="Arial" charset="0"/>
              <a:sym typeface="Symbol" pitchFamily="18" charset="2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816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47813" y="1412875"/>
            <a:ext cx="2484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3300"/>
                </a:solidFill>
              </a:rPr>
              <a:t>I.A. </a:t>
            </a:r>
            <a:r>
              <a:rPr lang="ru-RU" altLang="ru-RU" sz="1600" b="1" dirty="0" err="1">
                <a:solidFill>
                  <a:srgbClr val="FF3300"/>
                </a:solidFill>
              </a:rPr>
              <a:t>Avvakumov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 err="1">
                <a:solidFill>
                  <a:srgbClr val="FF3300"/>
                </a:solidFill>
              </a:rPr>
              <a:t>et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en-US" altLang="ru-RU" sz="1600" b="1" dirty="0">
                <a:solidFill>
                  <a:srgbClr val="FF3300"/>
                </a:solidFill>
              </a:rPr>
              <a:t>a</a:t>
            </a:r>
            <a:r>
              <a:rPr lang="ru-RU" altLang="ru-RU" sz="1600" b="1" dirty="0">
                <a:solidFill>
                  <a:srgbClr val="FF3300"/>
                </a:solidFill>
              </a:rPr>
              <a:t>l.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Yad.Fiz.42:1146,1985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4751"/>
            <a:ext cx="3816350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58888" y="3644900"/>
            <a:ext cx="2736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FFFF"/>
                </a:solidFill>
              </a:rPr>
              <a:t>V.D. </a:t>
            </a:r>
            <a:r>
              <a:rPr lang="ru-RU" altLang="ru-RU" sz="1600" b="1" dirty="0" err="1">
                <a:solidFill>
                  <a:srgbClr val="FFFFFF"/>
                </a:solidFill>
              </a:rPr>
              <a:t>Apokin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et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al</a:t>
            </a:r>
            <a:r>
              <a:rPr lang="ru-RU" altLang="ru-RU" sz="1600" b="1" dirty="0">
                <a:solidFill>
                  <a:srgbClr val="FFFFFF"/>
                </a:solidFill>
              </a:rPr>
              <a:t>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Yad.Fiz.47:727-730,1988</a:t>
            </a:r>
            <a:r>
              <a:rPr lang="en-US" altLang="ru-RU" sz="1600" b="1" dirty="0">
                <a:solidFill>
                  <a:srgbClr val="FF3300"/>
                </a:solidFill>
              </a:rPr>
              <a:t>]</a:t>
            </a:r>
            <a:endParaRPr lang="ru-RU" altLang="ru-RU" sz="1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Выводы по эксклюзивным реакциям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54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9654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Большие значения поляризации </a:t>
            </a:r>
            <a:r>
              <a:rPr lang="en-US" altLang="ru-RU" sz="2400" dirty="0">
                <a:effectLst/>
              </a:rPr>
              <a:t>(</a:t>
            </a:r>
            <a:r>
              <a:rPr lang="ru-RU" altLang="ru-RU" sz="2400" dirty="0">
                <a:effectLst/>
              </a:rPr>
              <a:t>асимметрии</a:t>
            </a:r>
            <a:r>
              <a:rPr lang="en-US" altLang="ru-RU" sz="2400" dirty="0">
                <a:effectLst/>
              </a:rPr>
              <a:t>)</a:t>
            </a:r>
            <a:r>
              <a:rPr lang="en-US" altLang="ru-RU" sz="2400" i="1" dirty="0">
                <a:effectLst/>
              </a:rPr>
              <a:t> </a:t>
            </a:r>
            <a:r>
              <a:rPr lang="ru-RU" altLang="ru-RU" sz="2400" dirty="0">
                <a:effectLst/>
              </a:rPr>
              <a:t>были обнаружены при 4</a:t>
            </a:r>
            <a:r>
              <a:rPr lang="en-US" altLang="ru-RU" sz="2400" dirty="0">
                <a:effectLst/>
              </a:rPr>
              <a:t>0 </a:t>
            </a:r>
            <a:r>
              <a:rPr lang="ru-RU" altLang="ru-RU" sz="2400" dirty="0">
                <a:effectLst/>
              </a:rPr>
              <a:t>ГэВ в реакциях</a:t>
            </a:r>
            <a:r>
              <a:rPr lang="en-US" altLang="ru-RU" sz="2400" dirty="0">
                <a:effectLst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400" b="1" dirty="0">
                <a:solidFill>
                  <a:srgbClr val="FF3300"/>
                </a:solidFill>
                <a:effectLst/>
              </a:rPr>
              <a:t>	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0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en-US" altLang="ru-RU" sz="2400" dirty="0">
                <a:solidFill>
                  <a:srgbClr val="00B050"/>
                </a:solidFill>
              </a:rPr>
              <a:t> 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ru-RU" altLang="ru-RU" sz="2400" b="1" dirty="0">
                <a:solidFill>
                  <a:srgbClr val="00B050"/>
                </a:solidFill>
                <a:effectLst/>
              </a:rPr>
              <a:t>,</a:t>
            </a:r>
            <a:r>
              <a:rPr lang="en-US" altLang="ru-RU" sz="2400" dirty="0">
                <a:solidFill>
                  <a:srgbClr val="00B050"/>
                </a:solidFill>
              </a:rPr>
              <a:t>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endParaRPr lang="en-US" altLang="ru-RU" sz="2400" dirty="0">
              <a:solidFill>
                <a:srgbClr val="00B05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всех реакций минимум асимметрии совпадает с изменением наклона дифференциального сечения 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всех реакциях наблюдаются осцилляции асимметрии</a:t>
            </a:r>
            <a:endParaRPr lang="en-US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Есть указание, что асимметрия больше по величине для «тяжелых» частиц и в области </a:t>
            </a:r>
            <a:r>
              <a:rPr lang="en-US" altLang="ru-RU" sz="2400" dirty="0">
                <a:effectLst/>
              </a:rPr>
              <a:t>–t=1 </a:t>
            </a:r>
            <a:r>
              <a:rPr lang="ru-RU" altLang="ru-RU" sz="2400" dirty="0">
                <a:effectLst/>
              </a:rPr>
              <a:t>(ГэВ</a:t>
            </a:r>
            <a:r>
              <a:rPr lang="en-US" altLang="ru-RU" sz="2400" dirty="0">
                <a:effectLst/>
              </a:rPr>
              <a:t>/c)</a:t>
            </a:r>
            <a:r>
              <a:rPr lang="en-US" altLang="ru-RU" sz="2400" baseline="30000" dirty="0">
                <a:effectLst/>
              </a:rPr>
              <a:t>2</a:t>
            </a:r>
            <a:r>
              <a:rPr lang="en-US" altLang="ru-RU" sz="2400" dirty="0">
                <a:effectLst/>
              </a:rPr>
              <a:t> </a:t>
            </a:r>
            <a:r>
              <a:rPr lang="ru-RU" altLang="ru-RU" sz="2400" dirty="0">
                <a:effectLst/>
              </a:rPr>
              <a:t>асимметрия отрицательна, тогда как для π</a:t>
            </a:r>
            <a:r>
              <a:rPr lang="ru-RU" altLang="ru-RU" sz="2400" baseline="30000" dirty="0">
                <a:effectLst/>
              </a:rPr>
              <a:t>0</a:t>
            </a:r>
            <a:r>
              <a:rPr lang="ru-RU" altLang="ru-RU" sz="2400" dirty="0">
                <a:effectLst/>
              </a:rPr>
              <a:t>-мезона положительна</a:t>
            </a:r>
            <a:r>
              <a:rPr lang="ru-RU" altLang="ru-RU" sz="2400" dirty="0" smtClean="0">
                <a:effectLst/>
              </a:rPr>
              <a:t>.</a:t>
            </a:r>
            <a:endParaRPr lang="ru-RU" altLang="ru-RU" sz="2400" b="1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0000"/>
                </a:solidFill>
                <a:effectLst/>
              </a:rPr>
              <a:t>Ни одна теоретическая модель НЕ может объяснить результаты измерений. </a:t>
            </a:r>
          </a:p>
        </p:txBody>
      </p:sp>
    </p:spTree>
    <p:extLst>
      <p:ext uri="{BB962C8B-B14F-4D97-AF65-F5344CB8AC3E}">
        <p14:creationId xmlns:p14="http://schemas.microsoft.com/office/powerpoint/2010/main" val="21140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Исследования инклюзивных процессов на установке ПРОЗА-М</a:t>
            </a:r>
            <a:endParaRPr lang="ru-RU" sz="36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55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7" name="Picture 7" descr="proza50_40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54390"/>
            <a:ext cx="4055701" cy="22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oza40_pi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9" y="1454391"/>
            <a:ext cx="3936989" cy="229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549" y="3781892"/>
            <a:ext cx="3936989" cy="2241709"/>
          </a:xfrm>
          <a:prstGeom prst="rect">
            <a:avLst/>
          </a:prstGeom>
          <a:noFill/>
          <a:ln/>
        </p:spPr>
      </p:pic>
      <p:sp>
        <p:nvSpPr>
          <p:cNvPr id="10" name="Прямоугольник 9"/>
          <p:cNvSpPr/>
          <p:nvPr/>
        </p:nvSpPr>
        <p:spPr>
          <a:xfrm>
            <a:off x="2915816" y="5229200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0.7&lt;</a:t>
            </a:r>
            <a:r>
              <a:rPr lang="en-US" b="1" kern="0" dirty="0" err="1" smtClean="0">
                <a:solidFill>
                  <a:srgbClr val="FF0000"/>
                </a:solidFill>
                <a:latin typeface="Arial"/>
              </a:rPr>
              <a:t>x</a:t>
            </a:r>
            <a:r>
              <a:rPr lang="en-US" b="1" kern="0" baseline="-25000" dirty="0" err="1" smtClean="0">
                <a:solidFill>
                  <a:srgbClr val="FF0000"/>
                </a:solidFill>
                <a:latin typeface="Arial"/>
              </a:rPr>
              <a:t>F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&lt;1.0</a:t>
            </a:r>
            <a:endParaRPr lang="ru-RU" b="1" kern="0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3933056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-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d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30026" y="1499399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 smtClean="0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(target fragmentation)</a:t>
            </a:r>
            <a:r>
              <a:rPr lang="en-US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0718" y="2905780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err="1" smtClean="0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at </a:t>
            </a:r>
            <a:r>
              <a:rPr lang="en-US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Arial"/>
                <a:cs typeface="Arial" charset="0"/>
              </a:rPr>
              <a:t>x</a:t>
            </a:r>
            <a:r>
              <a:rPr lang="en-US" b="1" kern="0" baseline="-25000" dirty="0" err="1">
                <a:solidFill>
                  <a:srgbClr val="FF0000"/>
                </a:solidFill>
                <a:latin typeface="Arial"/>
                <a:cs typeface="Arial" charset="0"/>
              </a:rPr>
              <a:t>F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 charset="0"/>
              </a:rPr>
              <a:t>=0</a:t>
            </a:r>
            <a:endParaRPr lang="ru-RU" b="1" kern="0" dirty="0" smtClean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22" y="3781892"/>
            <a:ext cx="4017279" cy="224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1693" y="4117722"/>
            <a:ext cx="382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IHEP 50 </a:t>
            </a:r>
            <a:r>
              <a:rPr lang="en-US" sz="2400" dirty="0" err="1" smtClean="0">
                <a:solidFill>
                  <a:srgbClr val="FFFFFF"/>
                </a:solidFill>
              </a:rPr>
              <a:t>GeV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ru-RU" sz="2400" dirty="0">
                <a:solidFill>
                  <a:srgbClr val="FFFFFF"/>
                </a:solidFill>
              </a:rPr>
              <a:t>(</a:t>
            </a:r>
            <a:r>
              <a:rPr lang="ru-RU" sz="2400" dirty="0" smtClean="0">
                <a:solidFill>
                  <a:srgbClr val="FFFFFF"/>
                </a:solidFill>
              </a:rPr>
              <a:t>6.2±1.5</a:t>
            </a:r>
            <a:r>
              <a:rPr lang="ru-RU" sz="2400" dirty="0">
                <a:solidFill>
                  <a:srgbClr val="FFFFFF"/>
                </a:solidFill>
              </a:rPr>
              <a:t>)</a:t>
            </a:r>
            <a:r>
              <a:rPr lang="en-US" sz="2400" dirty="0" smtClean="0">
                <a:solidFill>
                  <a:srgbClr val="FFFFFF"/>
                </a:solidFill>
              </a:rPr>
              <a:t>%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E704 200 </a:t>
            </a:r>
            <a:r>
              <a:rPr lang="en-US" sz="2400" dirty="0" err="1" smtClean="0">
                <a:solidFill>
                  <a:srgbClr val="FFFFFF"/>
                </a:solidFill>
              </a:rPr>
              <a:t>GeV</a:t>
            </a:r>
            <a:r>
              <a:rPr lang="en-US" sz="2400" dirty="0">
                <a:solidFill>
                  <a:srgbClr val="FFFFFF"/>
                </a:solidFill>
              </a:rPr>
              <a:t>: (</a:t>
            </a:r>
            <a:r>
              <a:rPr lang="en-US" sz="2400" dirty="0" smtClean="0">
                <a:solidFill>
                  <a:srgbClr val="FFFFFF"/>
                </a:solidFill>
              </a:rPr>
              <a:t>6.3</a:t>
            </a:r>
            <a:r>
              <a:rPr lang="ru-RU" sz="2400" dirty="0">
                <a:solidFill>
                  <a:srgbClr val="FFFFFF"/>
                </a:solidFill>
              </a:rPr>
              <a:t>±</a:t>
            </a:r>
            <a:r>
              <a:rPr lang="en-US" sz="2400" dirty="0" smtClean="0">
                <a:solidFill>
                  <a:srgbClr val="FFFFFF"/>
                </a:solidFill>
              </a:rPr>
              <a:t>0.7)%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8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пи-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56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9" y="980728"/>
            <a:ext cx="85689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5506" y="5798401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Большое число реакций (диссертаций?)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46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150E-C2F9-4D73-8A18-ACA861D99B99}" type="slidenum">
              <a:rPr lang="ru-RU" altLang="ru-RU">
                <a:solidFill>
                  <a:srgbClr val="FFFFFF"/>
                </a:solidFill>
              </a:rPr>
              <a:pPr/>
              <a:t>57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ru-RU" altLang="ru-RU" sz="3600"/>
              <a:t>Обсуждение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8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200" b="1" dirty="0" smtClean="0"/>
              <a:t>Большие значения асимметрии инклюзивного рождения пионов (ПРОЗА и ФОДС) в центральной области </a:t>
            </a:r>
            <a:r>
              <a:rPr lang="ru-RU" altLang="ru-RU" sz="2200" b="1" dirty="0" smtClean="0">
                <a:solidFill>
                  <a:srgbClr val="FF0000"/>
                </a:solidFill>
              </a:rPr>
              <a:t>НЕ</a:t>
            </a:r>
            <a:r>
              <a:rPr lang="ru-RU" altLang="ru-RU" sz="2200" b="1" dirty="0" smtClean="0"/>
              <a:t> могут быть объяснены в рамках современных моделей.  </a:t>
            </a:r>
          </a:p>
          <a:p>
            <a:pPr>
              <a:lnSpc>
                <a:spcPct val="80000"/>
              </a:lnSpc>
            </a:pPr>
            <a:r>
              <a:rPr lang="ru-RU" altLang="ru-RU" sz="2200" b="1" dirty="0" smtClean="0"/>
              <a:t>Расчеты в рамках моделей </a:t>
            </a:r>
            <a:r>
              <a:rPr lang="ru-RU" altLang="ru-RU" sz="2200" b="1" dirty="0" err="1" smtClean="0"/>
              <a:t>Сиверса</a:t>
            </a:r>
            <a:r>
              <a:rPr lang="ru-RU" altLang="ru-RU" sz="2200" b="1" dirty="0" smtClean="0"/>
              <a:t> и высших твистов предсказывают уменьшение асимметрии с ростом </a:t>
            </a:r>
            <a:r>
              <a:rPr lang="ru-RU" altLang="ru-RU" sz="2200" b="1" dirty="0" err="1" smtClean="0"/>
              <a:t>p</a:t>
            </a:r>
            <a:r>
              <a:rPr lang="ru-RU" altLang="ru-RU" sz="2200" b="1" baseline="-25000" dirty="0" err="1" smtClean="0"/>
              <a:t>T</a:t>
            </a:r>
            <a:r>
              <a:rPr lang="ru-RU" altLang="ru-RU" sz="2200" b="1" dirty="0" smtClean="0"/>
              <a:t> (что противоречит экспериментам при энергиях ИФВЭ)</a:t>
            </a:r>
          </a:p>
          <a:p>
            <a:pPr>
              <a:lnSpc>
                <a:spcPct val="80000"/>
              </a:lnSpc>
            </a:pPr>
            <a:r>
              <a:rPr lang="ru-RU" altLang="ru-RU" sz="2200" b="1" dirty="0"/>
              <a:t>А</a:t>
            </a:r>
            <a:r>
              <a:rPr lang="ru-RU" altLang="ru-RU" sz="2200" b="1" dirty="0" smtClean="0"/>
              <a:t>симметрия инклюзивного рождения в области фрагментации поляризованной частицы </a:t>
            </a:r>
            <a:r>
              <a:rPr lang="ru-RU" altLang="ru-RU" sz="2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</a:t>
            </a:r>
            <a:r>
              <a:rPr lang="ru-RU" altLang="ru-RU" sz="2200" b="1" dirty="0" smtClean="0"/>
              <a:t> зависит от энергии пучка (как и </a:t>
            </a:r>
            <a:r>
              <a:rPr lang="ru-RU" altLang="ru-RU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поляризация гиперонов</a:t>
            </a:r>
            <a:r>
              <a:rPr lang="ru-RU" altLang="ru-RU" sz="2200" b="1" dirty="0" smtClean="0"/>
              <a:t>), таким образом: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2200" dirty="0">
                <a:cs typeface="Arial" charset="0"/>
              </a:rPr>
              <a:t>	</a:t>
            </a:r>
            <a:r>
              <a:rPr lang="ru-RU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Исследование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спиновых эффектов при промежуточных энергиях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ru-RU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пучка 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15</a:t>
            </a:r>
            <a:r>
              <a:rPr lang="en-US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</a:t>
            </a:r>
            <a:r>
              <a:rPr lang="ru-RU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6</a:t>
            </a:r>
            <a:r>
              <a:rPr lang="en-US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0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ГэВ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 </a:t>
            </a:r>
            <a:r>
              <a:rPr lang="ru-RU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–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необходимый и полезный инструмент изучения поляризационных эффектов в различных реакциях</a:t>
            </a:r>
            <a:endParaRPr lang="en-US" altLang="ru-RU" sz="22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200" dirty="0">
                <a:cs typeface="Arial" charset="0"/>
              </a:rPr>
              <a:t>	</a:t>
            </a:r>
            <a:r>
              <a:rPr lang="ru-RU" altLang="ru-RU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Высокая точность измерения может быть важнее, чем высокая энергия</a:t>
            </a:r>
            <a:r>
              <a:rPr lang="en-US" altLang="ru-RU" sz="2200" dirty="0">
                <a:cs typeface="Arial" charset="0"/>
              </a:rPr>
              <a:t>  </a:t>
            </a:r>
            <a:endParaRPr lang="el-GR" altLang="ru-RU" sz="22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ru-RU" altLang="ru-RU" sz="3600" dirty="0" smtClean="0">
                <a:solidFill>
                  <a:srgbClr val="B2B2B2"/>
                </a:solidFill>
              </a:rPr>
              <a:t>ПРОЗА</a:t>
            </a:r>
            <a:r>
              <a:rPr lang="en-US" altLang="ru-RU" sz="3600" dirty="0" smtClean="0">
                <a:solidFill>
                  <a:srgbClr val="B2B2B2"/>
                </a:solidFill>
              </a:rPr>
              <a:t> </a:t>
            </a:r>
            <a:r>
              <a:rPr lang="en-US" altLang="ru-RU" sz="3600" dirty="0">
                <a:solidFill>
                  <a:srgbClr val="B2B2B2"/>
                </a:solidFill>
              </a:rPr>
              <a:t>– </a:t>
            </a:r>
            <a:r>
              <a:rPr lang="ru-RU" altLang="ru-RU" sz="3600" dirty="0" smtClean="0">
                <a:solidFill>
                  <a:srgbClr val="99FF33"/>
                </a:solidFill>
              </a:rPr>
              <a:t>ответы </a:t>
            </a:r>
            <a:r>
              <a:rPr lang="ru-RU" altLang="ru-RU" sz="3600" dirty="0" smtClean="0">
                <a:solidFill>
                  <a:srgbClr val="B2B2B2"/>
                </a:solidFill>
              </a:rPr>
              <a:t>и</a:t>
            </a:r>
            <a:r>
              <a:rPr lang="en-US" altLang="ru-RU" sz="3600" dirty="0" smtClean="0">
                <a:solidFill>
                  <a:srgbClr val="B2B2B2"/>
                </a:solidFill>
              </a:rPr>
              <a:t> </a:t>
            </a:r>
            <a:r>
              <a:rPr lang="ru-RU" altLang="ru-RU" sz="3600" dirty="0" smtClean="0">
                <a:solidFill>
                  <a:srgbClr val="66CCFF"/>
                </a:solidFill>
              </a:rPr>
              <a:t>воп</a:t>
            </a:r>
            <a:r>
              <a:rPr lang="ru-RU" altLang="ru-RU" sz="3600" dirty="0" smtClean="0">
                <a:solidFill>
                  <a:srgbClr val="FF3300"/>
                </a:solidFill>
              </a:rPr>
              <a:t>росы</a:t>
            </a:r>
            <a:r>
              <a:rPr lang="en-US" altLang="ru-RU" sz="3600" dirty="0" smtClean="0">
                <a:solidFill>
                  <a:srgbClr val="B2B2B2"/>
                </a:solidFill>
              </a:rPr>
              <a:t> </a:t>
            </a:r>
            <a:r>
              <a:rPr lang="ru-RU" altLang="ru-RU" sz="3600" dirty="0" smtClean="0">
                <a:solidFill>
                  <a:srgbClr val="B2B2B2"/>
                </a:solidFill>
              </a:rPr>
              <a:t>по результатам инклюзивных измерений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58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7504" y="1600200"/>
            <a:ext cx="468052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практически не зависит от энергии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(E704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BNL, RHIC)</a:t>
            </a:r>
            <a:endParaRPr lang="ru-RU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Существенные значения асимметрии обнаружены для частиц, состоящих из легких (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u-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d-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кварков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зависит от сорта взаимодействующих кварков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разная для </a:t>
            </a:r>
            <a:r>
              <a:rPr lang="ru-RU" altLang="ru-RU" sz="1600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пионных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и протонных </a:t>
            </a:r>
            <a:r>
              <a:rPr lang="ru-RU" altLang="ru-RU" sz="1600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пуучков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).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образования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η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-мезона больше, чем для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π</a:t>
            </a:r>
            <a:r>
              <a:rPr lang="en-US" altLang="ru-RU" sz="1600" baseline="30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тоже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STAR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ru-RU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возрастает с ростом </a:t>
            </a:r>
            <a:r>
              <a:rPr lang="en-US" altLang="ru-RU" sz="1600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p_T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центральной области в реакциях с пионами (</a:t>
            </a:r>
            <a:r>
              <a:rPr lang="el-GR" altLang="ru-RU" sz="1800" b="1" dirty="0" smtClean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 smtClean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 smtClean="0">
                <a:solidFill>
                  <a:srgbClr val="FF3300"/>
                </a:solidFill>
                <a:effectLst/>
              </a:rPr>
              <a:t>X</a:t>
            </a:r>
            <a:r>
              <a:rPr lang="ru-RU" altLang="ru-RU" sz="1800" b="1" dirty="0" smtClean="0">
                <a:solidFill>
                  <a:srgbClr val="FF3300"/>
                </a:solidFill>
                <a:effectLst/>
              </a:rPr>
              <a:t>)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Наблюдается пороговый эффект и </a:t>
            </a:r>
            <a:r>
              <a:rPr lang="ru-RU" altLang="ru-RU" sz="1600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скейлинг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в области фрагментации Неполяризованного пучка вблизи границы фазового объема совпадает с поляризацией эксклюзивной реакции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X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388296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 нас есть хорошая возможность проводить прецизионные исследования при промежуточных энергиях.  </a:t>
            </a:r>
            <a:endParaRPr lang="en-US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 на основе </a:t>
            </a:r>
            <a:r>
              <a:rPr lang="en-US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PQCD </a:t>
            </a:r>
            <a:r>
              <a:rPr lang="ru-RU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работают в этой области энергий</a:t>
            </a:r>
            <a:r>
              <a:rPr lang="en-US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Какова асимметрия для </a:t>
            </a:r>
            <a:r>
              <a:rPr lang="en-US" altLang="ru-RU" sz="1600" dirty="0" err="1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ss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-bar </a:t>
            </a: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состояний и более тяжелых состояний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l-GR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φ</a:t>
            </a: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-мезон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и другие 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ru-RU" altLang="ru-RU" sz="1600" dirty="0" smtClean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ru-RU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Большинство моделей не могут предсказать ненулевую асимметрию в центральной области и описать зависимость от поперечного момента</a:t>
            </a:r>
            <a:r>
              <a:rPr lang="en-US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ru-RU" sz="16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p_T</a:t>
            </a:r>
            <a:r>
              <a:rPr lang="en-US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It 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very important to measure asymmetry in wide kinematic region in different channels to discriminate between different models.</a:t>
            </a: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24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0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600" dirty="0">
                <a:solidFill>
                  <a:srgbClr val="B2B2B2"/>
                </a:solidFill>
              </a:rPr>
              <a:t>PROZA – </a:t>
            </a:r>
            <a:r>
              <a:rPr lang="en-US" altLang="ru-RU" sz="3600" dirty="0">
                <a:solidFill>
                  <a:srgbClr val="99FF33"/>
                </a:solidFill>
              </a:rPr>
              <a:t>answers</a:t>
            </a:r>
            <a:r>
              <a:rPr lang="en-US" altLang="ru-RU" sz="3600" dirty="0">
                <a:solidFill>
                  <a:srgbClr val="B2B2B2"/>
                </a:solidFill>
              </a:rPr>
              <a:t> and </a:t>
            </a:r>
            <a:r>
              <a:rPr lang="en-US" altLang="ru-RU" sz="3600" dirty="0">
                <a:solidFill>
                  <a:srgbClr val="66CCFF"/>
                </a:solidFill>
              </a:rPr>
              <a:t>ques</a:t>
            </a:r>
            <a:r>
              <a:rPr lang="en-US" altLang="ru-RU" sz="3600" dirty="0">
                <a:solidFill>
                  <a:srgbClr val="FF3300"/>
                </a:solidFill>
              </a:rPr>
              <a:t>tions</a:t>
            </a:r>
            <a:r>
              <a:rPr lang="en-US" altLang="ru-RU" sz="3600" dirty="0">
                <a:solidFill>
                  <a:srgbClr val="B2B2B2"/>
                </a:solidFill>
              </a:rPr>
              <a:t> </a:t>
            </a:r>
            <a:r>
              <a:rPr lang="en-US" altLang="ru-RU" sz="3600" dirty="0">
                <a:solidFill>
                  <a:srgbClr val="FFFF00"/>
                </a:solidFill>
              </a:rPr>
              <a:t>exclusive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59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Essential polarization (asymmetry) was found in all reactions</a:t>
            </a:r>
            <a:endParaRPr lang="ru-RU" altLang="ru-RU" sz="18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indication on asymmetry oscillations</a:t>
            </a:r>
            <a:endParaRPr lang="ru-RU" altLang="ru-RU" sz="18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a minimum at "crossover" effect region in</a:t>
            </a:r>
            <a:r>
              <a:rPr lang="en-US" altLang="ru-RU" sz="1800" dirty="0"/>
              <a:t>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Polarization  changes sign in the dip region in the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disserential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cros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-section</a:t>
            </a:r>
            <a:endParaRPr lang="en-US" altLang="ru-RU" sz="1800" b="1" dirty="0">
              <a:solidFill>
                <a:srgbClr val="FF33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Simple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Regge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model can not describe polarization modification required:</a:t>
            </a:r>
            <a:r>
              <a:rPr lang="en-US" altLang="ru-RU" sz="18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 matrix with </a:t>
            </a:r>
            <a:r>
              <a:rPr lang="en-US" altLang="ru-RU" sz="1600" dirty="0" err="1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pomeron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spin-flip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 err="1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Odderon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pole is required in addition to </a:t>
            </a:r>
            <a:r>
              <a:rPr lang="el-GR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ρ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-pole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>
                <a:cs typeface="Arial" charset="0"/>
              </a:rPr>
              <a:t>Prediction: </a:t>
            </a:r>
            <a:r>
              <a:rPr lang="en-US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P</a:t>
            </a:r>
            <a:r>
              <a:rPr lang="ru-RU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</a:t>
            </a:r>
            <a:r>
              <a:rPr lang="el-GR" altLang="ru-RU" sz="16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6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ru-RU" altLang="ru-RU" sz="1600" b="1" dirty="0">
                <a:solidFill>
                  <a:srgbClr val="FF3300"/>
                </a:solidFill>
                <a:effectLst/>
              </a:rPr>
              <a:t>)+2</a:t>
            </a:r>
            <a:r>
              <a:rPr lang="en-US" altLang="ru-RU" sz="1600" b="1" dirty="0">
                <a:solidFill>
                  <a:srgbClr val="FF3300"/>
                </a:solidFill>
                <a:effectLst/>
              </a:rPr>
              <a:t>P(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</a:rPr>
              <a:t>η</a:t>
            </a:r>
            <a:r>
              <a:rPr lang="en-US" altLang="ru-RU" sz="1600" b="1" dirty="0">
                <a:solidFill>
                  <a:srgbClr val="FF3300"/>
                </a:solidFill>
                <a:effectLst/>
                <a:cs typeface="Arial" charset="0"/>
              </a:rPr>
              <a:t>)=P(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</a:rPr>
              <a:t>η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  <a:sym typeface="Symbol" pitchFamily="18" charset="2"/>
              </a:rPr>
              <a:t></a:t>
            </a:r>
            <a:r>
              <a:rPr lang="en-US" altLang="ru-RU" sz="1600" b="1" dirty="0">
                <a:solidFill>
                  <a:srgbClr val="FF3300"/>
                </a:solidFill>
                <a:effectLst/>
                <a:cs typeface="Arial" charset="0"/>
                <a:sym typeface="Symbol" pitchFamily="18" charset="2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/>
              <a:t>a</a:t>
            </a:r>
            <a:r>
              <a:rPr lang="en-US" altLang="ru-RU" sz="1600" baseline="-25000" dirty="0"/>
              <a:t>0</a:t>
            </a:r>
            <a:r>
              <a:rPr lang="en-US" altLang="ru-RU" sz="1600" dirty="0"/>
              <a:t>(980) – see </a:t>
            </a:r>
            <a:r>
              <a:rPr lang="en-US" altLang="ru-RU" sz="1600" dirty="0" err="1"/>
              <a:t>Achasov</a:t>
            </a:r>
            <a:r>
              <a:rPr lang="en-US" altLang="ru-RU" sz="1600" dirty="0"/>
              <a:t>.</a:t>
            </a:r>
            <a:endParaRPr lang="ru-RU" altLang="ru-RU" sz="1600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Does the asymmetry magnitude increase with meson mass?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it real effect for all particles? Better accuracy is required.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it valid for other reactions?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What is theoretical explanation of this effect?</a:t>
            </a:r>
            <a:endParaRPr lang="ru-RU" altLang="ru-RU" sz="18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How we can discriminate between models?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no predictions for the most of the reactions except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and: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It is very interesting to measure these processes with good accuracy.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Что</a:t>
            </a:r>
            <a:r>
              <a:rPr lang="ru-RU" dirty="0">
                <a:solidFill>
                  <a:srgbClr val="00B050"/>
                </a:solidFill>
              </a:rPr>
              <a:t>?</a:t>
            </a:r>
            <a:endParaRPr lang="ru-RU" dirty="0" smtClean="0">
              <a:solidFill>
                <a:srgbClr val="00B050"/>
              </a:solidFill>
            </a:endParaRPr>
          </a:p>
          <a:p>
            <a:pPr lvl="1"/>
            <a:r>
              <a:rPr lang="ru-RU" sz="2400" dirty="0" smtClean="0"/>
              <a:t>текущий статус всех детекторов установки и состав участников</a:t>
            </a:r>
            <a:endParaRPr lang="ru-RU" dirty="0" smtClean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Зачем?</a:t>
            </a:r>
          </a:p>
          <a:p>
            <a:pPr lvl="1"/>
            <a:r>
              <a:rPr lang="ru-RU" sz="2400" dirty="0"/>
              <a:t>м</a:t>
            </a:r>
            <a:r>
              <a:rPr lang="ru-RU" sz="2400" dirty="0" smtClean="0"/>
              <a:t>отивация и программа физических исследований в сеансе весной 2018! и на 2019-2021 годы</a:t>
            </a:r>
            <a:endParaRPr lang="ru-RU" dirty="0" smtClean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Что дальше? </a:t>
            </a:r>
          </a:p>
          <a:p>
            <a:pPr lvl="1"/>
            <a:r>
              <a:rPr lang="ru-RU" sz="2400" dirty="0" smtClean="0"/>
              <a:t>стратегия дальнейшего развития эксперимента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17</a:t>
            </a:r>
            <a:r>
              <a:rPr lang="ru-RU" altLang="ru-RU" dirty="0" smtClean="0"/>
              <a:t>.</a:t>
            </a:r>
            <a:r>
              <a:rPr lang="en-US" altLang="ru-RU" dirty="0" smtClean="0"/>
              <a:t>01</a:t>
            </a:r>
            <a:r>
              <a:rPr lang="ru-RU" altLang="ru-RU" dirty="0" smtClean="0"/>
              <a:t>.201</a:t>
            </a:r>
            <a:r>
              <a:rPr lang="en-US" altLang="ru-RU" dirty="0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90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8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Физическое обоснование исследований на первом этапе (</a:t>
            </a:r>
            <a:r>
              <a:rPr kumimoji="0" lang="ru-RU" sz="2800" b="0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односпиновые</a:t>
            </a:r>
            <a:r>
              <a:rPr kumimoji="0" lang="ru-RU" sz="28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эффекты)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Происхождение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асимметрий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адронных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реакциях не ясно. Тем не менее, в современных феноменологических моделях есть отдельные успехи описания спиновых эффектов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непертурбативной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области КХД..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Модели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Сиверса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Коллинза.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киральной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кварковой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модели Трошина-Тюрина описывается качественное поведение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односпиновой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асимметрии инклюзивных пионов и поляризации гиперонов в столкновениях неполяризованных адронов.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модели эффективного цветового поля с использованием заметного числа параметров удалось описать асимметрию в нескольких десятках реакций, а также поляризацию гиперонов,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антигиперонов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выстроенность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(поляризация) векторных мезонов</a:t>
            </a:r>
            <a:endParaRPr lang="ru-RU" sz="1700" kern="1200" spc="30" dirty="0">
              <a:solidFill>
                <a:srgbClr val="FFFFFF"/>
              </a:solidFill>
              <a:effectLst/>
              <a:latin typeface="Arial Narrow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60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Физические задачи эксперимента с поляризованной мишенью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Детальное исследование различных поляризационных эффектов в инклюзивных процессах образования частиц и резонансов, состоящих из легких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u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,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d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 и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s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–кварков.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Основной задачей проекта на первом этапе является детальное исследование поляризационных эффектов в инклюзивных процессах. Эксперименты с использованием мезонных пучков обнаружили отличную от нуля </a:t>
            </a:r>
            <a:r>
              <a:rPr lang="ru-RU" sz="24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односпиновую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 асимметрию, как в центральной области, так и в области фрагментации пучка. Значительные эффекты можно ожидать вблизи границы фазового объема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61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Результаты исследований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Разнообразие типов пучков, конечных состояний и наличие нескольких измеряемых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наблюдаемых позволяют провести глобальное исследование.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Анализ этих данных дает возможность выявить закономерности поведения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наблюдаемых  от аромата участвующих в реакции кварков, спиновой структуры адронов, содержащих эти кварки и кинематических переменных.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Сравнение с моделями всей совокупности данных может позволить сделать важный шаг в определении механизма поляризационных явлений и природе таких явлений, как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конфайнмент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, фрагментация кварков и спонтанное нарушение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киральной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симметрии.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62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688232"/>
          </a:xfrm>
        </p:spPr>
        <p:txBody>
          <a:bodyPr>
            <a:normAutofit/>
          </a:bodyPr>
          <a:lstStyle/>
          <a:p>
            <a:r>
              <a:rPr lang="en-US" dirty="0" smtClean="0"/>
              <a:t>FODS – experiment: single spin asymmetry of charge particles using polarized proton beam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20.09.2012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V. Mochalov, SPIN-2012, IHEP spin program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19866386"/>
              </p:ext>
            </p:extLst>
          </p:nvPr>
        </p:nvGraphicFramePr>
        <p:xfrm>
          <a:off x="755576" y="1988840"/>
          <a:ext cx="741682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915"/>
                <a:gridCol w="2857909"/>
              </a:tblGrid>
              <a:tr h="171609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ru-RU" dirty="0"/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Primary Beam Intensity, p/cycle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r>
                        <a:rPr lang="ru-RU" baseline="30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Beam Intensity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3x10</a:t>
                      </a:r>
                      <a:r>
                        <a:rPr lang="en-US" baseline="30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ru-RU" baseline="30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Polarization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 ± 2% (theoretical)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Momentum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</a:t>
                      </a:r>
                      <a:r>
                        <a:rPr lang="en-US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GeV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Δ P/P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4.5% (theoretical)</a:t>
                      </a:r>
                    </a:p>
                  </a:txBody>
                  <a:tcPr/>
                </a:tc>
              </a:tr>
              <a:tr h="21383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Beam dimensions at the target region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s"/>
                      </a:pPr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(X)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10.6 mm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s"/>
                      </a:pP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(Y)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8.1</a:t>
                      </a: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Q"/>
                      </a:pP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(X)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6.5 </a:t>
                      </a:r>
                      <a:r>
                        <a:rPr lang="en-US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mrad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Q"/>
                      </a:pPr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(Y)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6.0</a:t>
                      </a: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mrad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π</a:t>
                      </a: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 </a:t>
                      </a:r>
                      <a:r>
                        <a:rPr lang="en-US" baseline="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contamonation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0.8%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5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ru-RU" b="1" dirty="0" smtClean="0"/>
              <a:t>Магнит мишенной станции</a:t>
            </a:r>
            <a:endParaRPr lang="ru-RU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</a:t>
            </a:r>
            <a:r>
              <a:rPr lang="ru-RU" altLang="ru-RU" dirty="0"/>
              <a:t>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64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37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23" y="1691549"/>
            <a:ext cx="3980953" cy="28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4581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Схема поперечного сечения магнита МТ3. Все размеры приведены в см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2"/>
                </a:solidFill>
                <a:effectLst/>
              </a:rPr>
              <a:t>Параметры </a:t>
            </a:r>
            <a:r>
              <a:rPr lang="ru-RU" sz="3200" dirty="0">
                <a:solidFill>
                  <a:schemeClr val="tx2"/>
                </a:solidFill>
                <a:effectLst/>
              </a:rPr>
              <a:t>протонного пучка </a:t>
            </a:r>
            <a:r>
              <a:rPr lang="ru-RU" sz="3200" dirty="0" smtClean="0">
                <a:solidFill>
                  <a:schemeClr val="tx2"/>
                </a:solidFill>
                <a:effectLst/>
              </a:rPr>
              <a:t>в промежуточном изображении 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эффективного источника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Коэффициент увеличения </a:t>
                          </a:r>
                          <a14:m>
                            <m:oMath xmlns:m="http://schemas.openxmlformats.org/officeDocument/2006/math"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b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ru-RU" sz="1800" b="1">
                                      <a:effectLst/>
                                      <a:latin typeface="Cambria Math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для центрального импульса пучка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горизонтальной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58333" r="-8490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157025" r="-84903" b="-2057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259167" r="-84903" b="-1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374783" r="-84903" b="-1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17.01.2018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2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измерения поляризации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1676318"/>
                  </p:ext>
                </p:extLst>
              </p:nvPr>
            </p:nvGraphicFramePr>
            <p:xfrm>
              <a:off x="467544" y="3861048"/>
              <a:ext cx="8208912" cy="21830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94475"/>
                    <a:gridCol w="2015404"/>
                    <a:gridCol w="1799033"/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Центральный импульс пучка (</a:t>
                          </a:r>
                          <a14:m>
                            <m:oMath xmlns:m="http://schemas.openxmlformats.org/officeDocument/2006/math">
                              <m:r>
                                <a:rPr lang="ru-RU" sz="20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2000" b="1" dirty="0">
                              <a:effectLst/>
                            </a:rPr>
                            <a:t>), ГэВ/с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45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Размеры пучка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), мм</m:t>
                              </m:r>
                            </m:oMath>
                          </a14:m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9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8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1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2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8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1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Расходимость пучка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20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20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20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0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20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),  мрад</m:t>
                              </m:r>
                            </m:oMath>
                          </a14:m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0.50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57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</a:t>
                          </a:r>
                          <a:r>
                            <a:rPr lang="en-US" sz="2000" b="1">
                              <a:effectLst/>
                            </a:rPr>
                            <a:t>1</a:t>
                          </a:r>
                          <a:r>
                            <a:rPr lang="ru-RU" sz="2000" b="1">
                              <a:effectLst/>
                            </a:rPr>
                            <a:t>3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24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Потери частиц, %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13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1676318"/>
                  </p:ext>
                </p:extLst>
              </p:nvPr>
            </p:nvGraphicFramePr>
            <p:xfrm>
              <a:off x="467544" y="3861048"/>
              <a:ext cx="8208912" cy="22115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94475"/>
                    <a:gridCol w="2015404"/>
                    <a:gridCol w="1799033"/>
                  </a:tblGrid>
                  <a:tr h="7010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7826" r="-86824" b="-23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45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825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196825" r="-86824" b="-326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9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8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1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2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8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1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7743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147244" r="-86824" b="-62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0.50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57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</a:t>
                          </a:r>
                          <a:r>
                            <a:rPr lang="en-US" sz="2000" b="1">
                              <a:effectLst/>
                            </a:rPr>
                            <a:t>1</a:t>
                          </a:r>
                          <a:r>
                            <a:rPr lang="ru-RU" sz="2000" b="1">
                              <a:effectLst/>
                            </a:rPr>
                            <a:t>3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24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5052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Потери частиц, %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13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4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0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SPIN flipper (Shatunov Talk)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67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451611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3663" y="908720"/>
            <a:ext cx="4042621" cy="406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2 Helical magnets: 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B</a:t>
            </a:r>
            <a:r>
              <a:rPr lang="en-US" sz="2400" b="1" baseline="-25000" dirty="0" err="1">
                <a:solidFill>
                  <a:srgbClr val="FFFFFF"/>
                </a:solidFill>
                <a:latin typeface="Arial Narrow"/>
              </a:rPr>
              <a:t>max</a:t>
            </a:r>
            <a:r>
              <a:rPr lang="en-US" sz="2400" b="1" baseline="-25000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 47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   </a:t>
            </a:r>
            <a:r>
              <a:rPr lang="el-GR" sz="2400" b="1" dirty="0">
                <a:solidFill>
                  <a:srgbClr val="FFFFFF"/>
                </a:solidFill>
                <a:latin typeface="Arial Narrow"/>
              </a:rPr>
              <a:t>λ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 2.5 m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" charset="0"/>
              </a:rPr>
              <a:t>Correctors:</a:t>
            </a:r>
            <a:r>
              <a:rPr lang="en-US" sz="2400" b="1" i="1" dirty="0" err="1">
                <a:solidFill>
                  <a:srgbClr val="FFFFFF"/>
                </a:solidFill>
                <a:latin typeface="Arial Narrow"/>
                <a:cs typeface="Arial" charset="0"/>
              </a:rPr>
              <a:t>L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=30 cm; B= 23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  tilt = 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Times New Roman" pitchFamily="18" charset="0"/>
              </a:rPr>
              <a:t>± 0.1 rad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Total length 6.5 m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 Narrow"/>
              </a:rPr>
              <a:t>Flipper optics: practically is equal to empty straight </a:t>
            </a:r>
            <a:r>
              <a:rPr lang="en-US" sz="2400" b="1" dirty="0">
                <a:solidFill>
                  <a:srgbClr val="95F5AE"/>
                </a:solidFill>
                <a:latin typeface="Arial Narrow"/>
              </a:rPr>
              <a:t>6.5 m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algn="just"/>
            <a:r>
              <a:rPr lang="en-US" sz="2400" b="1" dirty="0">
                <a:solidFill>
                  <a:srgbClr val="95F5AE"/>
                </a:solidFill>
                <a:latin typeface="Arial Narrow"/>
              </a:rPr>
              <a:t>Spin transparency </a:t>
            </a:r>
            <a:r>
              <a:rPr lang="en-US" sz="2400" b="1" dirty="0">
                <a:solidFill>
                  <a:srgbClr val="95F5AE"/>
                </a:solidFill>
                <a:latin typeface="Arial Narrow"/>
                <a:cs typeface="Times New Roman" pitchFamily="18" charset="0"/>
              </a:rPr>
              <a:t>≈ </a:t>
            </a:r>
            <a:r>
              <a:rPr lang="en-US" sz="2400" b="1" dirty="0">
                <a:solidFill>
                  <a:srgbClr val="95F5AE"/>
                </a:solidFill>
                <a:latin typeface="Arial Narrow"/>
              </a:rPr>
              <a:t>97%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509120"/>
            <a:ext cx="4240502" cy="188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4094244" cy="18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3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dirty="0" smtClean="0"/>
              <a:t>Участники сеанса 2018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222205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dirty="0" err="1" smtClean="0">
                <a:effectLst/>
              </a:rPr>
              <a:t>В.В.Абрамов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В.И.Бармин</a:t>
            </a:r>
            <a:r>
              <a:rPr lang="ru-RU" sz="1600" b="1" dirty="0" smtClean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Н.И.Беликов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А.А.Борисов</a:t>
            </a:r>
            <a:r>
              <a:rPr lang="ru-RU" sz="1600" b="1" dirty="0" smtClean="0">
                <a:effectLst/>
              </a:rPr>
              <a:t>,</a:t>
            </a:r>
            <a:r>
              <a:rPr lang="ru-RU" sz="1600" b="1" dirty="0" smtClean="0">
                <a:solidFill>
                  <a:srgbClr val="00B050"/>
                </a:solidFill>
                <a:effectLst/>
              </a:rPr>
              <a:t>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С.И.Букреева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А.Н.Васильев</a:t>
            </a:r>
            <a:r>
              <a:rPr lang="ru-RU" sz="1600" b="1" dirty="0" smtClean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Ю.М.Гончаренко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А.М.Давиденко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А.А.Деревщиков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А.С.Кожин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В.А.Кормилицын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В.А.Маишеев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Е.В.Маслова</a:t>
            </a:r>
            <a:r>
              <a:rPr lang="ru-RU" sz="1600" b="1" dirty="0" smtClean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Ю.М.Мельник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А.П.Мещанин</a:t>
            </a:r>
            <a:r>
              <a:rPr lang="ru-RU" sz="1600" b="1" dirty="0">
                <a:effectLst/>
              </a:rPr>
              <a:t>, Н.Г. Минаев,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В.В.Моисеев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Д.А.Морозов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В.В.Мочалов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Л.В.Ногач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С.Б.Нурушев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В.С.Петров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С.В.Пославский</a:t>
            </a:r>
            <a:r>
              <a:rPr lang="ru-RU" sz="1600" b="1" dirty="0" smtClean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А.Ф.Прудкогляд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С.В.Рыжиков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А.В.Рязанцев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П.А.Семенов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В.А.Сенько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smtClean="0">
                <a:effectLst/>
              </a:rPr>
              <a:t>Л.Ф</a:t>
            </a:r>
            <a:r>
              <a:rPr lang="ru-RU" sz="1600" b="1" dirty="0">
                <a:effectLst/>
              </a:rPr>
              <a:t>. Соловьев, </a:t>
            </a:r>
            <a:r>
              <a:rPr lang="ru-RU" sz="1600" b="1" dirty="0" err="1" smtClean="0">
                <a:effectLst/>
              </a:rPr>
              <a:t>Р.М.Фахрутдинов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smtClean="0">
                <a:effectLst/>
              </a:rPr>
              <a:t>А.Е</a:t>
            </a:r>
            <a:r>
              <a:rPr lang="ru-RU" sz="1600" b="1" dirty="0">
                <a:effectLst/>
              </a:rPr>
              <a:t>. Якутин 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FF0000"/>
                </a:solidFill>
                <a:effectLst/>
              </a:rPr>
              <a:t>НИЦ </a:t>
            </a:r>
            <a:r>
              <a:rPr lang="ru-RU" sz="1600" b="1" dirty="0">
                <a:solidFill>
                  <a:srgbClr val="FF0000"/>
                </a:solidFill>
                <a:effectLst/>
              </a:rPr>
              <a:t>«Курчатовский Институт» – ИФВЭ</a:t>
            </a:r>
            <a:r>
              <a:rPr lang="ru-RU" sz="1600" b="1" dirty="0">
                <a:effectLst/>
              </a:rPr>
              <a:t> </a:t>
            </a:r>
            <a:endParaRPr lang="ru-RU" sz="1600" b="1" dirty="0" smtClean="0">
              <a:effectLst/>
            </a:endParaRPr>
          </a:p>
          <a:p>
            <a:pPr marL="0" indent="0" algn="ctr">
              <a:buNone/>
            </a:pPr>
            <a:endParaRPr lang="ru-RU" sz="1600" b="1" dirty="0">
              <a:effectLst/>
            </a:endParaRPr>
          </a:p>
          <a:p>
            <a:pPr marL="0" indent="0" algn="ctr">
              <a:buNone/>
            </a:pPr>
            <a:r>
              <a:rPr lang="ru-RU" sz="1600" b="1" dirty="0" smtClean="0">
                <a:effectLst/>
              </a:rPr>
              <a:t>Н.А</a:t>
            </a:r>
            <a:r>
              <a:rPr lang="ru-RU" sz="1600" b="1" dirty="0">
                <a:effectLst/>
              </a:rPr>
              <a:t>. Бажанов, Н.С. Борисов, </a:t>
            </a:r>
            <a:r>
              <a:rPr lang="ru-RU" sz="1600" b="1" dirty="0">
                <a:solidFill>
                  <a:srgbClr val="00B050"/>
                </a:solidFill>
                <a:effectLst/>
              </a:rPr>
              <a:t>И.С. </a:t>
            </a:r>
            <a:r>
              <a:rPr lang="ru-RU" sz="1600" b="1" dirty="0" err="1">
                <a:solidFill>
                  <a:srgbClr val="00B050"/>
                </a:solidFill>
                <a:effectLst/>
              </a:rPr>
              <a:t>Городнов</a:t>
            </a:r>
            <a:r>
              <a:rPr lang="ru-RU" sz="1600" b="1" dirty="0">
                <a:effectLst/>
              </a:rPr>
              <a:t>, А.Б. Лазарев, А.Б. </a:t>
            </a:r>
            <a:r>
              <a:rPr lang="ru-RU" sz="1600" b="1" dirty="0" err="1">
                <a:effectLst/>
              </a:rPr>
              <a:t>Неганов</a:t>
            </a:r>
            <a:r>
              <a:rPr lang="ru-RU" sz="1600" b="1" dirty="0">
                <a:effectLst/>
              </a:rPr>
              <a:t>, Ю.А. Плис,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А.С.Должиков</a:t>
            </a:r>
            <a:r>
              <a:rPr lang="ru-RU" sz="1600" b="1" dirty="0" smtClean="0">
                <a:solidFill>
                  <a:srgbClr val="00B050"/>
                </a:solidFill>
                <a:effectLst/>
              </a:rPr>
              <a:t>, </a:t>
            </a:r>
            <a:r>
              <a:rPr lang="ru-RU" sz="1600" b="1" dirty="0">
                <a:effectLst/>
              </a:rPr>
              <a:t>Ю.А. Усов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FF0000"/>
                </a:solidFill>
                <a:effectLst/>
              </a:rPr>
              <a:t>Объединенный </a:t>
            </a:r>
            <a:r>
              <a:rPr lang="ru-RU" sz="1600" b="1" dirty="0">
                <a:solidFill>
                  <a:srgbClr val="FF0000"/>
                </a:solidFill>
                <a:effectLst/>
              </a:rPr>
              <a:t>Институт Ядерных </a:t>
            </a:r>
            <a:r>
              <a:rPr lang="ru-RU" sz="1600" b="1" dirty="0" smtClean="0">
                <a:solidFill>
                  <a:srgbClr val="FF0000"/>
                </a:solidFill>
                <a:effectLst/>
              </a:rPr>
              <a:t>Исследований</a:t>
            </a:r>
          </a:p>
          <a:p>
            <a:pPr marL="0" indent="0" algn="ctr">
              <a:buNone/>
            </a:pPr>
            <a:endParaRPr lang="ru-RU" sz="1600" b="1" dirty="0">
              <a:solidFill>
                <a:srgbClr val="FF0000"/>
              </a:solidFill>
              <a:effectLst/>
            </a:endParaRPr>
          </a:p>
          <a:p>
            <a:pPr marL="0" indent="0" algn="ctr">
              <a:buNone/>
            </a:pP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А.А.Богданов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А.В.Клепиков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>
                <a:solidFill>
                  <a:srgbClr val="00B050"/>
                </a:solidFill>
                <a:effectLst/>
              </a:rPr>
              <a:t>К.Д.Новиков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М.Б.Нурушева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В.А.Окороков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solidFill>
                  <a:srgbClr val="00B050"/>
                </a:solidFill>
                <a:effectLst/>
              </a:rPr>
              <a:t>К.Д.Орешков</a:t>
            </a:r>
            <a:r>
              <a:rPr lang="ru-RU" sz="1600" b="1" dirty="0" smtClean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В.Л.Рыков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smtClean="0">
                <a:effectLst/>
              </a:rPr>
              <a:t>М.Н</a:t>
            </a:r>
            <a:r>
              <a:rPr lang="ru-RU" sz="1600" b="1" dirty="0">
                <a:effectLst/>
              </a:rPr>
              <a:t>. </a:t>
            </a:r>
            <a:r>
              <a:rPr lang="ru-RU" sz="1600" b="1" dirty="0" err="1">
                <a:effectLst/>
              </a:rPr>
              <a:t>Стриханов</a:t>
            </a:r>
            <a:endParaRPr lang="ru-RU" sz="1600" b="1" dirty="0">
              <a:effectLst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FF0000"/>
                </a:solidFill>
                <a:effectLst/>
              </a:rPr>
              <a:t>Национальный </a:t>
            </a:r>
            <a:r>
              <a:rPr lang="ru-RU" sz="1600" b="1" dirty="0">
                <a:solidFill>
                  <a:srgbClr val="FF0000"/>
                </a:solidFill>
                <a:effectLst/>
              </a:rPr>
              <a:t>Исследовательский Ядерный Университет – МИФИ</a:t>
            </a:r>
          </a:p>
          <a:p>
            <a:pPr marL="0" indent="0" algn="ctr">
              <a:buNone/>
            </a:pPr>
            <a:endParaRPr lang="ru-RU" sz="1600" b="1" dirty="0">
              <a:effectLst/>
            </a:endParaRPr>
          </a:p>
          <a:p>
            <a:pPr marL="0" indent="0" algn="ctr">
              <a:buNone/>
            </a:pPr>
            <a:r>
              <a:rPr lang="ru-RU" sz="1600" b="1" dirty="0" err="1" smtClean="0">
                <a:effectLst/>
              </a:rPr>
              <a:t>И.Алнксеев</a:t>
            </a:r>
            <a:r>
              <a:rPr lang="ru-RU" sz="1600" b="1" dirty="0" smtClean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Д.Свирида</a:t>
            </a:r>
            <a:r>
              <a:rPr lang="ru-RU" sz="1600" b="1" dirty="0" smtClean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В.Нестеров</a:t>
            </a:r>
            <a:endParaRPr lang="ru-RU" sz="1600" b="1" dirty="0">
              <a:effectLst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FF0000"/>
                </a:solidFill>
                <a:effectLst/>
              </a:rPr>
              <a:t> НИЦ </a:t>
            </a:r>
            <a:r>
              <a:rPr lang="ru-RU" sz="1600" b="1" dirty="0">
                <a:solidFill>
                  <a:srgbClr val="FF0000"/>
                </a:solidFill>
                <a:effectLst/>
              </a:rPr>
              <a:t>«Курчатовский Институт» – ИТЭФ </a:t>
            </a:r>
            <a:r>
              <a:rPr lang="ru-RU" sz="1600" b="1" dirty="0" smtClean="0">
                <a:solidFill>
                  <a:srgbClr val="FF0000"/>
                </a:solidFill>
                <a:effectLst/>
              </a:rPr>
              <a:t> </a:t>
            </a:r>
            <a:endParaRPr lang="ru-RU" sz="1600" b="1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48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Установка СПАСЧАРМ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8</a:t>
            </a:fld>
            <a:endParaRPr lang="ru-RU" altLang="ru-RU"/>
          </a:p>
        </p:txBody>
      </p:sp>
      <p:pic>
        <p:nvPicPr>
          <p:cNvPr id="224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29600" cy="444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0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14883"/>
          </a:xfrm>
        </p:spPr>
        <p:txBody>
          <a:bodyPr/>
          <a:lstStyle/>
          <a:p>
            <a:r>
              <a:rPr lang="ru-RU" dirty="0" smtClean="0"/>
              <a:t>Поляризованная мишень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</a:t>
            </a:fld>
            <a:endParaRPr lang="ru-RU" altLang="ru-RU"/>
          </a:p>
        </p:txBody>
      </p:sp>
      <p:sp>
        <p:nvSpPr>
          <p:cNvPr id="8" name="Объект 2"/>
          <p:cNvSpPr txBox="1">
            <a:spLocks noGrp="1"/>
          </p:cNvSpPr>
          <p:nvPr>
            <p:ph idx="1"/>
          </p:nvPr>
        </p:nvSpPr>
        <p:spPr>
          <a:xfrm>
            <a:off x="3347864" y="836712"/>
            <a:ext cx="5338936" cy="5294213"/>
          </a:xfrm>
          <a:prstGeom prst="rect">
            <a:avLst/>
          </a:prstGeom>
        </p:spPr>
        <p:txBody>
          <a:bodyPr/>
          <a:lstStyle/>
          <a:p>
            <a:pPr lvl="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u="sng" kern="0" noProof="0" dirty="0" smtClean="0">
                <a:effectLst/>
                <a:latin typeface="+mn-lt"/>
              </a:rPr>
              <a:t>Target </a:t>
            </a:r>
            <a:r>
              <a:rPr kumimoji="0" lang="en-US" sz="1700" b="1" i="1" u="sng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materia</a:t>
            </a:r>
            <a:r>
              <a:rPr lang="en-US" sz="1700" b="1" i="1" u="sng" kern="0" dirty="0" smtClean="0">
                <a:effectLst/>
                <a:latin typeface="+mn-lt"/>
              </a:rPr>
              <a:t>l</a:t>
            </a:r>
            <a:r>
              <a:rPr lang="en-US" sz="1700" kern="0" dirty="0" smtClean="0">
                <a:effectLst/>
              </a:rPr>
              <a:t>: </a:t>
            </a:r>
            <a:r>
              <a:rPr lang="en-US" sz="1700" kern="0" dirty="0" err="1" smtClean="0">
                <a:effectLst/>
              </a:rPr>
              <a:t>pentanol</a:t>
            </a:r>
            <a:r>
              <a:rPr lang="en-US" sz="1700" kern="0" dirty="0" smtClean="0">
                <a:effectLst/>
              </a:rPr>
              <a:t> </a:t>
            </a:r>
            <a:r>
              <a:rPr lang="en-US" sz="1700" b="1" kern="0" dirty="0" smtClean="0">
                <a:solidFill>
                  <a:srgbClr val="00B050"/>
                </a:solidFill>
                <a:effectLst/>
              </a:rPr>
              <a:t>C</a:t>
            </a:r>
            <a:r>
              <a:rPr lang="ru-RU" sz="1700" b="1" kern="0" baseline="-25000" dirty="0" smtClean="0">
                <a:solidFill>
                  <a:srgbClr val="00B050"/>
                </a:solidFill>
                <a:effectLst/>
              </a:rPr>
              <a:t>5</a:t>
            </a:r>
            <a:r>
              <a:rPr lang="en-US" sz="1700" b="1" kern="0" dirty="0" smtClean="0">
                <a:solidFill>
                  <a:srgbClr val="00B050"/>
                </a:solidFill>
                <a:effectLst/>
              </a:rPr>
              <a:t>H</a:t>
            </a:r>
            <a:r>
              <a:rPr lang="ru-RU" sz="1700" b="1" kern="0" baseline="-25000" dirty="0" smtClean="0">
                <a:solidFill>
                  <a:srgbClr val="00B050"/>
                </a:solidFill>
                <a:effectLst/>
              </a:rPr>
              <a:t>12</a:t>
            </a:r>
            <a:r>
              <a:rPr lang="en-US" sz="1700" b="1" kern="0" dirty="0" smtClean="0">
                <a:solidFill>
                  <a:srgbClr val="00B050"/>
                </a:solidFill>
                <a:effectLst/>
              </a:rPr>
              <a:t>O</a:t>
            </a:r>
            <a:r>
              <a:rPr lang="ru-RU" sz="1700" b="1" kern="0" dirty="0" smtClean="0">
                <a:effectLst/>
              </a:rPr>
              <a:t> </a:t>
            </a:r>
            <a:r>
              <a:rPr lang="en-US" sz="1700" kern="0" dirty="0" smtClean="0">
                <a:effectLst/>
              </a:rPr>
              <a:t> with </a:t>
            </a:r>
            <a:r>
              <a:rPr lang="en-US" sz="1700" b="1" kern="0" dirty="0" smtClean="0">
                <a:effectLst/>
              </a:rPr>
              <a:t>TEMPO radical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lvl="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kern="0" dirty="0" smtClean="0">
                <a:effectLst/>
              </a:rPr>
              <a:t>Polarization value</a:t>
            </a:r>
            <a:r>
              <a:rPr lang="en-US" sz="1700" kern="0" dirty="0" smtClean="0">
                <a:effectLst/>
              </a:rPr>
              <a:t>: up to </a:t>
            </a:r>
            <a:r>
              <a:rPr lang="en-US" sz="1700" b="1" kern="0" dirty="0" smtClean="0">
                <a:solidFill>
                  <a:srgbClr val="00B050"/>
                </a:solidFill>
                <a:effectLst/>
              </a:rPr>
              <a:t>75%</a:t>
            </a:r>
            <a:endParaRPr kumimoji="0" lang="ru-RU" sz="17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kern="0" dirty="0" smtClean="0">
                <a:effectLst/>
              </a:rPr>
              <a:t>Dilution factor </a:t>
            </a:r>
            <a:r>
              <a:rPr lang="ru-RU" sz="1700" kern="0" dirty="0" smtClean="0">
                <a:effectLst/>
              </a:rPr>
              <a:t> </a:t>
            </a:r>
            <a:r>
              <a:rPr lang="en-US" sz="1700" b="1" kern="0" dirty="0" smtClean="0">
                <a:solidFill>
                  <a:srgbClr val="00B050"/>
                </a:solidFill>
                <a:effectLst/>
              </a:rPr>
              <a:t>7.3</a:t>
            </a:r>
            <a:r>
              <a:rPr lang="en-US" sz="1700" kern="0" dirty="0" smtClean="0">
                <a:solidFill>
                  <a:srgbClr val="00B050"/>
                </a:solidFill>
                <a:effectLst/>
              </a:rPr>
              <a:t> </a:t>
            </a:r>
          </a:p>
          <a:p>
            <a:pPr lvl="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kern="0" dirty="0" smtClean="0">
                <a:effectLst/>
              </a:rPr>
              <a:t>Target </a:t>
            </a:r>
            <a:r>
              <a:rPr lang="de-DE" sz="1700" b="1" i="1" dirty="0" err="1" smtClean="0">
                <a:effectLst/>
              </a:rPr>
              <a:t>dimensions</a:t>
            </a:r>
            <a:r>
              <a:rPr lang="en-US" sz="1700" kern="0" dirty="0" smtClean="0">
                <a:effectLst/>
              </a:rPr>
              <a:t>: length </a:t>
            </a:r>
            <a:r>
              <a:rPr lang="en-US" sz="1700" b="1" kern="0" dirty="0" smtClean="0">
                <a:solidFill>
                  <a:srgbClr val="00B050"/>
                </a:solidFill>
                <a:effectLst/>
              </a:rPr>
              <a:t>200 mm</a:t>
            </a:r>
            <a:r>
              <a:rPr lang="en-US" sz="1700" kern="0" dirty="0" smtClean="0">
                <a:effectLst/>
              </a:rPr>
              <a:t>, </a:t>
            </a:r>
            <a:r>
              <a:rPr lang="en-US" sz="1700" kern="0" dirty="0" smtClean="0">
                <a:solidFill>
                  <a:srgbClr val="00B050"/>
                </a:solidFill>
                <a:effectLst/>
              </a:rPr>
              <a:t>diameter </a:t>
            </a:r>
            <a:r>
              <a:rPr lang="en-US" sz="1700" b="1" kern="0" dirty="0" smtClean="0">
                <a:solidFill>
                  <a:srgbClr val="00B050"/>
                </a:solidFill>
                <a:effectLst/>
              </a:rPr>
              <a:t>18 mm</a:t>
            </a:r>
            <a:r>
              <a:rPr lang="en-US" sz="1700" kern="0" dirty="0" smtClean="0">
                <a:effectLst/>
              </a:rPr>
              <a:t> </a:t>
            </a:r>
          </a:p>
          <a:p>
            <a:pPr lvl="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kern="0" dirty="0" smtClean="0">
                <a:effectLst/>
              </a:rPr>
              <a:t>Target thickness</a:t>
            </a:r>
            <a:r>
              <a:rPr lang="en-US" sz="1700" kern="0" dirty="0" smtClean="0">
                <a:effectLst/>
              </a:rPr>
              <a:t>: </a:t>
            </a:r>
            <a:r>
              <a:rPr lang="en-US" sz="1700" b="1" kern="0" dirty="0" smtClean="0">
                <a:effectLst/>
              </a:rPr>
              <a:t>13.2 g/cm</a:t>
            </a:r>
            <a:r>
              <a:rPr lang="en-US" sz="1700" b="1" kern="0" baseline="30000" dirty="0" smtClean="0">
                <a:effectLst/>
              </a:rPr>
              <a:t>2</a:t>
            </a:r>
            <a:r>
              <a:rPr lang="en-US" sz="1700" kern="0" dirty="0" smtClean="0">
                <a:effectLst/>
              </a:rPr>
              <a:t> which is </a:t>
            </a:r>
            <a:r>
              <a:rPr lang="en-US" sz="1700" kern="0" dirty="0" smtClean="0">
                <a:solidFill>
                  <a:srgbClr val="00B050"/>
                </a:solidFill>
                <a:effectLst/>
              </a:rPr>
              <a:t>~</a:t>
            </a:r>
            <a:r>
              <a:rPr lang="en-US" sz="1700" b="1" kern="0" dirty="0" smtClean="0">
                <a:solidFill>
                  <a:srgbClr val="00B050"/>
                </a:solidFill>
                <a:effectLst/>
              </a:rPr>
              <a:t>10% of interaction length</a:t>
            </a:r>
            <a:r>
              <a:rPr lang="en-US" sz="1700" b="1" kern="0" dirty="0" smtClean="0">
                <a:effectLst/>
              </a:rPr>
              <a:t> </a:t>
            </a:r>
            <a:r>
              <a:rPr lang="en-US" sz="1700" kern="0" dirty="0" smtClean="0">
                <a:effectLst/>
              </a:rPr>
              <a:t>for 28 GeV </a:t>
            </a:r>
            <a:r>
              <a:rPr lang="en-US" sz="1700" kern="0" dirty="0" err="1" smtClean="0">
                <a:effectLst/>
              </a:rPr>
              <a:t>pions</a:t>
            </a:r>
            <a:r>
              <a:rPr lang="en-US" sz="1700" kern="0" dirty="0" smtClean="0">
                <a:effectLst/>
              </a:rPr>
              <a:t> and ~</a:t>
            </a:r>
            <a:r>
              <a:rPr lang="en-US" sz="1700" b="1" kern="0" dirty="0" smtClean="0">
                <a:effectLst/>
              </a:rPr>
              <a:t>15% </a:t>
            </a:r>
            <a:r>
              <a:rPr lang="en-US" sz="1700" kern="0" dirty="0" smtClean="0">
                <a:effectLst/>
              </a:rPr>
              <a:t>- for 50 GeV protons </a:t>
            </a:r>
          </a:p>
          <a:p>
            <a:pPr marL="0" marR="0" lvl="0" indent="0" algn="ctr" defTabSz="914400" rtl="0" eaLnBrk="0" fontAlgn="base" latinLnBrk="0" hangingPunct="0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1600" dirty="0"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1800" b="1" i="1" u="sng" kern="0" dirty="0" smtClean="0">
                <a:effectLst/>
                <a:latin typeface="+mn-lt"/>
              </a:rPr>
              <a:t>P</a:t>
            </a:r>
            <a:r>
              <a:rPr kumimoji="0" lang="en-US" sz="1800" b="1" i="1" u="sng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olarized</a:t>
            </a:r>
            <a:r>
              <a:rPr kumimoji="0" lang="en-US" sz="1800" b="1" i="1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target operates at extremely low</a:t>
            </a:r>
            <a:r>
              <a:rPr lang="en-US" sz="1800" b="1" i="1" u="sng" dirty="0">
                <a:effectLst/>
              </a:rPr>
              <a:t> </a:t>
            </a:r>
            <a:endParaRPr lang="en-US" sz="1800" b="1" i="1" u="sng" dirty="0" smtClean="0"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temperature achieved by dilution of He</a:t>
            </a:r>
            <a:r>
              <a:rPr kumimoji="0" lang="en-US" sz="1800" b="1" i="1" u="sng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800" b="1" i="1" u="sng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in He</a:t>
            </a:r>
            <a:r>
              <a:rPr kumimoji="0" lang="en-US" sz="1800" b="1" i="1" u="sng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sz="18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700" b="1" i="1" kern="0" baseline="0" dirty="0" smtClean="0">
                <a:effectLst/>
                <a:latin typeface="+mn-lt"/>
              </a:rPr>
              <a:t>The RF-pumping</a:t>
            </a:r>
            <a:r>
              <a:rPr lang="en-US" sz="1700" b="1" i="1" kern="0" dirty="0" smtClean="0">
                <a:effectLst/>
                <a:latin typeface="+mn-lt"/>
              </a:rPr>
              <a:t> </a:t>
            </a:r>
            <a:r>
              <a:rPr lang="en-US" sz="1700" kern="0" dirty="0" smtClean="0">
                <a:effectLst/>
                <a:latin typeface="+mn-lt"/>
              </a:rPr>
              <a:t>of polarization takes place in </a:t>
            </a:r>
            <a:r>
              <a:rPr lang="en-US" sz="1700" b="1" kern="0" dirty="0" smtClean="0">
                <a:solidFill>
                  <a:srgbClr val="00B050"/>
                </a:solidFill>
                <a:effectLst/>
                <a:latin typeface="+mn-lt"/>
              </a:rPr>
              <a:t>2.4 T</a:t>
            </a:r>
            <a:r>
              <a:rPr lang="en-US" sz="1700" kern="0" dirty="0" smtClean="0">
                <a:solidFill>
                  <a:srgbClr val="00B050"/>
                </a:solidFill>
                <a:effectLst/>
                <a:latin typeface="+mn-lt"/>
              </a:rPr>
              <a:t> </a:t>
            </a:r>
            <a:r>
              <a:rPr lang="en-US" sz="1700" kern="0" dirty="0" smtClean="0">
                <a:effectLst/>
                <a:latin typeface="+mn-lt"/>
              </a:rPr>
              <a:t>magnetic field at RF-frequency of </a:t>
            </a:r>
            <a:r>
              <a:rPr lang="en-US" sz="1700" kern="0" dirty="0" smtClean="0">
                <a:solidFill>
                  <a:srgbClr val="00B050"/>
                </a:solidFill>
                <a:effectLst/>
                <a:latin typeface="+mn-lt"/>
              </a:rPr>
              <a:t>~</a:t>
            </a:r>
            <a:r>
              <a:rPr lang="en-US" sz="1700" b="1" kern="0" dirty="0" smtClean="0">
                <a:solidFill>
                  <a:srgbClr val="00B050"/>
                </a:solidFill>
                <a:effectLst/>
                <a:latin typeface="+mn-lt"/>
              </a:rPr>
              <a:t>70</a:t>
            </a:r>
            <a:r>
              <a:rPr lang="en-US" sz="1700" b="1" kern="0" dirty="0" smtClean="0">
                <a:effectLst/>
                <a:latin typeface="+mn-lt"/>
              </a:rPr>
              <a:t> GHz </a:t>
            </a:r>
            <a:r>
              <a:rPr lang="en-US" sz="1700" kern="0" dirty="0" smtClean="0">
                <a:effectLst/>
                <a:latin typeface="+mn-lt"/>
              </a:rPr>
              <a:t>at the temperature of ~</a:t>
            </a:r>
            <a:r>
              <a:rPr lang="en-US" sz="1600" b="1" kern="0" dirty="0" smtClean="0">
                <a:effectLst/>
              </a:rPr>
              <a:t> 100 </a:t>
            </a:r>
            <a:r>
              <a:rPr lang="en-US" sz="1600" b="1" kern="0" dirty="0" err="1" smtClean="0">
                <a:effectLst/>
              </a:rPr>
              <a:t>mK</a:t>
            </a:r>
            <a:endParaRPr lang="en-US" sz="1700" kern="0" dirty="0" smtClean="0"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Polarization decay time is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~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1000-2000 hours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0.4 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magnetic field at the 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emperature of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30-40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mK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- </a:t>
            </a:r>
            <a:r>
              <a:rPr lang="en-US" sz="1800" b="1" i="1" kern="0" dirty="0" smtClean="0">
                <a:effectLst/>
                <a:latin typeface="+mn-lt"/>
              </a:rPr>
              <a:t>P</a:t>
            </a: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olarization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reversal</a:t>
            </a:r>
            <a:r>
              <a:rPr kumimoji="0" lang="en-US" sz="18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every 1-2 days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4" y="836712"/>
            <a:ext cx="2500313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4" y="4197442"/>
            <a:ext cx="24685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7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d\sigma\propto \vec{S}_\perp\cdot (\vec{P}\times \vec{K}_\perp)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97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_N=\frac{L-R}{L+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5"/>
  <p:tag name="PICTUREFILESIZE" val="5571"/>
</p:tagLst>
</file>

<file path=ppt/theme/theme1.xml><?xml version="1.0" encoding="utf-8"?>
<a:theme xmlns:a="http://schemas.openxmlformats.org/drawingml/2006/main" name="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ПРОЗА-50-ИФВЭ</Template>
  <TotalTime>25407</TotalTime>
  <Words>5293</Words>
  <Application>Microsoft Office PowerPoint</Application>
  <PresentationFormat>Экран (4:3)</PresentationFormat>
  <Paragraphs>834</Paragraphs>
  <Slides>67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79" baseType="lpstr">
      <vt:lpstr>ПРОЗА-50-ИФВЭ</vt:lpstr>
      <vt:lpstr>Специальное оформление</vt:lpstr>
      <vt:lpstr>Default Design</vt:lpstr>
      <vt:lpstr>Орбита</vt:lpstr>
      <vt:lpstr>Горизонт</vt:lpstr>
      <vt:lpstr>1_ПРОЗА-50-ИФВЭ</vt:lpstr>
      <vt:lpstr>2_ПРОЗА-50-ИФВЭ</vt:lpstr>
      <vt:lpstr>3_ПРОЗА-50-ИФВЭ</vt:lpstr>
      <vt:lpstr>4_ПРОЗА-50-ИФВЭ</vt:lpstr>
      <vt:lpstr>5_ПРОЗА-50-ИФВЭ</vt:lpstr>
      <vt:lpstr>Точечный рисунок</vt:lpstr>
      <vt:lpstr>Equation</vt:lpstr>
      <vt:lpstr>Новый поляризационный эксперимент СПАСЧАРМ на ускорителе У-70: настоящее и будущее</vt:lpstr>
      <vt:lpstr>Сущность спина</vt:lpstr>
      <vt:lpstr>Прикладное использование спина в настоящее время</vt:lpstr>
      <vt:lpstr>Чем важны поляризационные исследования в сильных взаимодействиях ?</vt:lpstr>
      <vt:lpstr>Презентация PowerPoint</vt:lpstr>
      <vt:lpstr>   </vt:lpstr>
      <vt:lpstr>Участники сеанса 2018</vt:lpstr>
      <vt:lpstr>Установка СПАСЧАРМ</vt:lpstr>
      <vt:lpstr>Поляризованная мишень</vt:lpstr>
      <vt:lpstr>Магнит поляризованной мишени</vt:lpstr>
      <vt:lpstr>Результат настройки мишени</vt:lpstr>
      <vt:lpstr>Охранная система</vt:lpstr>
      <vt:lpstr>Спектрометрический магнит</vt:lpstr>
      <vt:lpstr>Трековая система</vt:lpstr>
      <vt:lpstr>Характеристики трековой системы</vt:lpstr>
      <vt:lpstr>Калориметр</vt:lpstr>
      <vt:lpstr>Система сбора данных</vt:lpstr>
      <vt:lpstr>Система медленного контроля</vt:lpstr>
      <vt:lpstr>Презентация PowerPoint</vt:lpstr>
      <vt:lpstr>Цель и условия экспозиции 2018</vt:lpstr>
      <vt:lpstr>Что такое односпиновая асимметрия</vt:lpstr>
      <vt:lpstr>Формула вычисления односпиновой асимметрии</vt:lpstr>
      <vt:lpstr>Мотивация проведения исследований</vt:lpstr>
      <vt:lpstr>Данные в эксклюзивных каналах</vt:lpstr>
      <vt:lpstr>Изучение эксклюзивных реакций</vt:lpstr>
      <vt:lpstr>Задачи СПАСЧАРМ на канале 14 в целом (инклюзив)</vt:lpstr>
      <vt:lpstr>Статистика с использованием каонного и антипротонного пучка</vt:lpstr>
      <vt:lpstr>Статистика с использованием протонного пучка (50 гэв)</vt:lpstr>
      <vt:lpstr>Моделирование образования частиц</vt:lpstr>
      <vt:lpstr>Стратегия эксперимента СПАСЧАРМ</vt:lpstr>
      <vt:lpstr>Некоторые предсказания</vt:lpstr>
      <vt:lpstr>А-зависимость</vt:lpstr>
      <vt:lpstr>Исследования вклада глюонов в спин протона</vt:lpstr>
      <vt:lpstr>Исследование чармония на этапе 2</vt:lpstr>
      <vt:lpstr>Концептуальный проект</vt:lpstr>
      <vt:lpstr>Установка на канале 24</vt:lpstr>
      <vt:lpstr>Мишенная станция</vt:lpstr>
      <vt:lpstr>Оптическая схема канала 24А</vt:lpstr>
      <vt:lpstr>Параметры пучка поляризованных протонов в конце канала.</vt:lpstr>
      <vt:lpstr>Зависимость интенсивности и фонов протонного и антипротонного пучков</vt:lpstr>
      <vt:lpstr>новая физика с пучком антипротонов</vt:lpstr>
      <vt:lpstr>Перспективы работ по 24 каналу.</vt:lpstr>
      <vt:lpstr>Усиление сотрудничества СПАСЧАРМ</vt:lpstr>
      <vt:lpstr>Преимущества СПАСЧАРМ</vt:lpstr>
      <vt:lpstr>Заключение</vt:lpstr>
      <vt:lpstr>Backup slides</vt:lpstr>
      <vt:lpstr>Односпиновая асимметрия в наивной партонной модели</vt:lpstr>
      <vt:lpstr>Первые измерения односпиновой асимметрии в Протвино</vt:lpstr>
      <vt:lpstr>Модели, объясняющие поперечные спиновые эффекты</vt:lpstr>
      <vt:lpstr>IHEP/1968 -1977 HERA Collaboration (France-USSR)</vt:lpstr>
      <vt:lpstr>Поляризация в реакции  π-p↑→π0n</vt:lpstr>
      <vt:lpstr>Поляризация в реакциях  π-p↑→n and π-p↑→’(958)n </vt:lpstr>
      <vt:lpstr>Асимметрия в реакциях  π-p↑→(783)n и π-p↑→f2(1270)n </vt:lpstr>
      <vt:lpstr>Выводы по эксклюзивным реакциям</vt:lpstr>
      <vt:lpstr>Исследования инклюзивных процессов на установке ПРОЗА-М</vt:lpstr>
      <vt:lpstr>Статистика с использованием пи- пучка</vt:lpstr>
      <vt:lpstr>Обсуждение</vt:lpstr>
      <vt:lpstr>ПРОЗА – ответы и вопросы по результатам инклюзивных измерений</vt:lpstr>
      <vt:lpstr>PROZA – answers and questions exclusive</vt:lpstr>
      <vt:lpstr>Физическое обоснование исследований на первом этапе (односпиновые эффекты)</vt:lpstr>
      <vt:lpstr>Физические задачи эксперимента с поляризованной мишенью</vt:lpstr>
      <vt:lpstr>Результаты исследований</vt:lpstr>
      <vt:lpstr>FODS – experiment: single spin asymmetry of charge particles using polarized proton beam</vt:lpstr>
      <vt:lpstr>Магнит мишенной станции</vt:lpstr>
      <vt:lpstr>Параметры протонного пучка в промежуточном изображении </vt:lpstr>
      <vt:lpstr>Система измерения поляризации</vt:lpstr>
      <vt:lpstr>SPIN flipper (Shatunov Talk)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Измерение асимметрии инклюзивного рождения  π0-мезонов на установке ПРОЗА-2</dc:title>
  <dc:creator>vmochalov</dc:creator>
  <cp:lastModifiedBy>vmochalov</cp:lastModifiedBy>
  <cp:revision>107</cp:revision>
  <dcterms:created xsi:type="dcterms:W3CDTF">2016-09-14T11:35:13Z</dcterms:created>
  <dcterms:modified xsi:type="dcterms:W3CDTF">2018-01-18T10:24:38Z</dcterms:modified>
</cp:coreProperties>
</file>