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3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bookmarkIdSeed="2">
  <p:sldMasterIdLst>
    <p:sldMasterId id="2147483651" r:id="rId1"/>
    <p:sldMasterId id="2147483806" r:id="rId2"/>
    <p:sldMasterId id="2147483695" r:id="rId3"/>
    <p:sldMasterId id="2147483818" r:id="rId4"/>
  </p:sldMasterIdLst>
  <p:notesMasterIdLst>
    <p:notesMasterId r:id="rId61"/>
  </p:notesMasterIdLst>
  <p:sldIdLst>
    <p:sldId id="491" r:id="rId5"/>
    <p:sldId id="492" r:id="rId6"/>
    <p:sldId id="517" r:id="rId7"/>
    <p:sldId id="518" r:id="rId8"/>
    <p:sldId id="494" r:id="rId9"/>
    <p:sldId id="495" r:id="rId10"/>
    <p:sldId id="521" r:id="rId11"/>
    <p:sldId id="496" r:id="rId12"/>
    <p:sldId id="497" r:id="rId13"/>
    <p:sldId id="498" r:id="rId14"/>
    <p:sldId id="515" r:id="rId15"/>
    <p:sldId id="524" r:id="rId16"/>
    <p:sldId id="516" r:id="rId17"/>
    <p:sldId id="527" r:id="rId18"/>
    <p:sldId id="523" r:id="rId19"/>
    <p:sldId id="501" r:id="rId20"/>
    <p:sldId id="500" r:id="rId21"/>
    <p:sldId id="530" r:id="rId22"/>
    <p:sldId id="531" r:id="rId23"/>
    <p:sldId id="532" r:id="rId24"/>
    <p:sldId id="536" r:id="rId25"/>
    <p:sldId id="533" r:id="rId26"/>
    <p:sldId id="534" r:id="rId27"/>
    <p:sldId id="537" r:id="rId28"/>
    <p:sldId id="540" r:id="rId29"/>
    <p:sldId id="542" r:id="rId30"/>
    <p:sldId id="541" r:id="rId31"/>
    <p:sldId id="538" r:id="rId32"/>
    <p:sldId id="503" r:id="rId33"/>
    <p:sldId id="504" r:id="rId34"/>
    <p:sldId id="507" r:id="rId35"/>
    <p:sldId id="520" r:id="rId36"/>
    <p:sldId id="505" r:id="rId37"/>
    <p:sldId id="543" r:id="rId38"/>
    <p:sldId id="545" r:id="rId39"/>
    <p:sldId id="547" r:id="rId40"/>
    <p:sldId id="510" r:id="rId41"/>
    <p:sldId id="511" r:id="rId42"/>
    <p:sldId id="512" r:id="rId43"/>
    <p:sldId id="513" r:id="rId44"/>
    <p:sldId id="514" r:id="rId45"/>
    <p:sldId id="365" r:id="rId46"/>
    <p:sldId id="525" r:id="rId47"/>
    <p:sldId id="526" r:id="rId48"/>
    <p:sldId id="528" r:id="rId49"/>
    <p:sldId id="529" r:id="rId50"/>
    <p:sldId id="544" r:id="rId51"/>
    <p:sldId id="548" r:id="rId52"/>
    <p:sldId id="549" r:id="rId53"/>
    <p:sldId id="456" r:id="rId54"/>
    <p:sldId id="405" r:id="rId55"/>
    <p:sldId id="464" r:id="rId56"/>
    <p:sldId id="465" r:id="rId57"/>
    <p:sldId id="466" r:id="rId58"/>
    <p:sldId id="474" r:id="rId59"/>
    <p:sldId id="550" r:id="rId60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FF33"/>
    <a:srgbClr val="FF3300"/>
    <a:srgbClr val="FF99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91" autoAdjust="0"/>
    <p:restoredTop sz="94660"/>
  </p:normalViewPr>
  <p:slideViewPr>
    <p:cSldViewPr>
      <p:cViewPr>
        <p:scale>
          <a:sx n="60" d="100"/>
          <a:sy n="60" d="100"/>
        </p:scale>
        <p:origin x="-1338" y="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5" Type="http://schemas.openxmlformats.org/officeDocument/2006/relationships/slide" Target="slides/slide1.xml"/><Relationship Id="rId61" Type="http://schemas.openxmlformats.org/officeDocument/2006/relationships/notesMaster" Target="notesMasters/notesMaster1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theme" Target="theme/theme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ru-RU" altLang="ru-RU"/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ru-RU" altLang="ru-RU"/>
          </a:p>
        </p:txBody>
      </p:sp>
      <p:sp>
        <p:nvSpPr>
          <p:cNvPr id="1024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024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1024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ru-RU" altLang="ru-RU"/>
          </a:p>
        </p:txBody>
      </p:sp>
      <p:sp>
        <p:nvSpPr>
          <p:cNvPr id="1024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67419F9D-FEE3-4D8B-B3F2-9BED91EC12F9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99016643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18" name="Group 2"/>
          <p:cNvGrpSpPr>
            <a:grpSpLocks/>
          </p:cNvGrpSpPr>
          <p:nvPr/>
        </p:nvGrpSpPr>
        <p:grpSpPr bwMode="auto">
          <a:xfrm>
            <a:off x="0" y="3902075"/>
            <a:ext cx="3400425" cy="2949575"/>
            <a:chOff x="0" y="2458"/>
            <a:chExt cx="2142" cy="1858"/>
          </a:xfrm>
        </p:grpSpPr>
        <p:sp>
          <p:nvSpPr>
            <p:cNvPr id="9219" name="Freeform 3"/>
            <p:cNvSpPr>
              <a:spLocks/>
            </p:cNvSpPr>
            <p:nvPr/>
          </p:nvSpPr>
          <p:spPr bwMode="ltGray">
            <a:xfrm>
              <a:off x="0" y="2508"/>
              <a:ext cx="2142" cy="1804"/>
            </a:xfrm>
            <a:custGeom>
              <a:avLst/>
              <a:gdLst>
                <a:gd name="T0" fmla="*/ 329 w 2135"/>
                <a:gd name="T1" fmla="*/ 66 h 1804"/>
                <a:gd name="T2" fmla="*/ 161 w 2135"/>
                <a:gd name="T3" fmla="*/ 30 h 1804"/>
                <a:gd name="T4" fmla="*/ 0 w 2135"/>
                <a:gd name="T5" fmla="*/ 0 h 1804"/>
                <a:gd name="T6" fmla="*/ 0 w 2135"/>
                <a:gd name="T7" fmla="*/ 12 h 1804"/>
                <a:gd name="T8" fmla="*/ 161 w 2135"/>
                <a:gd name="T9" fmla="*/ 42 h 1804"/>
                <a:gd name="T10" fmla="*/ 323 w 2135"/>
                <a:gd name="T11" fmla="*/ 78 h 1804"/>
                <a:gd name="T12" fmla="*/ 556 w 2135"/>
                <a:gd name="T13" fmla="*/ 150 h 1804"/>
                <a:gd name="T14" fmla="*/ 777 w 2135"/>
                <a:gd name="T15" fmla="*/ 245 h 1804"/>
                <a:gd name="T16" fmla="*/ 993 w 2135"/>
                <a:gd name="T17" fmla="*/ 365 h 1804"/>
                <a:gd name="T18" fmla="*/ 1196 w 2135"/>
                <a:gd name="T19" fmla="*/ 503 h 1804"/>
                <a:gd name="T20" fmla="*/ 1381 w 2135"/>
                <a:gd name="T21" fmla="*/ 653 h 1804"/>
                <a:gd name="T22" fmla="*/ 1555 w 2135"/>
                <a:gd name="T23" fmla="*/ 827 h 1804"/>
                <a:gd name="T24" fmla="*/ 1710 w 2135"/>
                <a:gd name="T25" fmla="*/ 1019 h 1804"/>
                <a:gd name="T26" fmla="*/ 1854 w 2135"/>
                <a:gd name="T27" fmla="*/ 1229 h 1804"/>
                <a:gd name="T28" fmla="*/ 1937 w 2135"/>
                <a:gd name="T29" fmla="*/ 1366 h 1804"/>
                <a:gd name="T30" fmla="*/ 2009 w 2135"/>
                <a:gd name="T31" fmla="*/ 1510 h 1804"/>
                <a:gd name="T32" fmla="*/ 2069 w 2135"/>
                <a:gd name="T33" fmla="*/ 1654 h 1804"/>
                <a:gd name="T34" fmla="*/ 2123 w 2135"/>
                <a:gd name="T35" fmla="*/ 1804 h 1804"/>
                <a:gd name="T36" fmla="*/ 2135 w 2135"/>
                <a:gd name="T37" fmla="*/ 1804 h 1804"/>
                <a:gd name="T38" fmla="*/ 2081 w 2135"/>
                <a:gd name="T39" fmla="*/ 1654 h 1804"/>
                <a:gd name="T40" fmla="*/ 2021 w 2135"/>
                <a:gd name="T41" fmla="*/ 1510 h 1804"/>
                <a:gd name="T42" fmla="*/ 1949 w 2135"/>
                <a:gd name="T43" fmla="*/ 1366 h 1804"/>
                <a:gd name="T44" fmla="*/ 1866 w 2135"/>
                <a:gd name="T45" fmla="*/ 1223 h 1804"/>
                <a:gd name="T46" fmla="*/ 1722 w 2135"/>
                <a:gd name="T47" fmla="*/ 1013 h 1804"/>
                <a:gd name="T48" fmla="*/ 1561 w 2135"/>
                <a:gd name="T49" fmla="*/ 821 h 1804"/>
                <a:gd name="T50" fmla="*/ 1387 w 2135"/>
                <a:gd name="T51" fmla="*/ 647 h 1804"/>
                <a:gd name="T52" fmla="*/ 1202 w 2135"/>
                <a:gd name="T53" fmla="*/ 491 h 1804"/>
                <a:gd name="T54" fmla="*/ 999 w 2135"/>
                <a:gd name="T55" fmla="*/ 353 h 1804"/>
                <a:gd name="T56" fmla="*/ 783 w 2135"/>
                <a:gd name="T57" fmla="*/ 239 h 1804"/>
                <a:gd name="T58" fmla="*/ 562 w 2135"/>
                <a:gd name="T59" fmla="*/ 138 h 1804"/>
                <a:gd name="T60" fmla="*/ 329 w 2135"/>
                <a:gd name="T61" fmla="*/ 66 h 1804"/>
                <a:gd name="T62" fmla="*/ 329 w 2135"/>
                <a:gd name="T63" fmla="*/ 66 h 18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135" h="1804">
                  <a:moveTo>
                    <a:pt x="329" y="66"/>
                  </a:moveTo>
                  <a:lnTo>
                    <a:pt x="161" y="3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61" y="42"/>
                  </a:lnTo>
                  <a:lnTo>
                    <a:pt x="323" y="78"/>
                  </a:lnTo>
                  <a:lnTo>
                    <a:pt x="556" y="150"/>
                  </a:lnTo>
                  <a:lnTo>
                    <a:pt x="777" y="245"/>
                  </a:lnTo>
                  <a:lnTo>
                    <a:pt x="993" y="365"/>
                  </a:lnTo>
                  <a:lnTo>
                    <a:pt x="1196" y="503"/>
                  </a:lnTo>
                  <a:lnTo>
                    <a:pt x="1381" y="653"/>
                  </a:lnTo>
                  <a:lnTo>
                    <a:pt x="1555" y="827"/>
                  </a:lnTo>
                  <a:lnTo>
                    <a:pt x="1710" y="1019"/>
                  </a:lnTo>
                  <a:lnTo>
                    <a:pt x="1854" y="1229"/>
                  </a:lnTo>
                  <a:lnTo>
                    <a:pt x="1937" y="1366"/>
                  </a:lnTo>
                  <a:lnTo>
                    <a:pt x="2009" y="1510"/>
                  </a:lnTo>
                  <a:lnTo>
                    <a:pt x="2069" y="1654"/>
                  </a:lnTo>
                  <a:lnTo>
                    <a:pt x="2123" y="1804"/>
                  </a:lnTo>
                  <a:lnTo>
                    <a:pt x="2135" y="1804"/>
                  </a:lnTo>
                  <a:lnTo>
                    <a:pt x="2081" y="1654"/>
                  </a:lnTo>
                  <a:lnTo>
                    <a:pt x="2021" y="1510"/>
                  </a:lnTo>
                  <a:lnTo>
                    <a:pt x="1949" y="1366"/>
                  </a:lnTo>
                  <a:lnTo>
                    <a:pt x="1866" y="1223"/>
                  </a:lnTo>
                  <a:lnTo>
                    <a:pt x="1722" y="1013"/>
                  </a:lnTo>
                  <a:lnTo>
                    <a:pt x="1561" y="821"/>
                  </a:lnTo>
                  <a:lnTo>
                    <a:pt x="1387" y="647"/>
                  </a:lnTo>
                  <a:lnTo>
                    <a:pt x="1202" y="491"/>
                  </a:lnTo>
                  <a:lnTo>
                    <a:pt x="999" y="353"/>
                  </a:lnTo>
                  <a:lnTo>
                    <a:pt x="783" y="239"/>
                  </a:lnTo>
                  <a:lnTo>
                    <a:pt x="562" y="138"/>
                  </a:lnTo>
                  <a:lnTo>
                    <a:pt x="329" y="66"/>
                  </a:lnTo>
                  <a:lnTo>
                    <a:pt x="329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220" name="Freeform 4"/>
            <p:cNvSpPr>
              <a:spLocks/>
            </p:cNvSpPr>
            <p:nvPr/>
          </p:nvSpPr>
          <p:spPr bwMode="hidden">
            <a:xfrm>
              <a:off x="0" y="2458"/>
              <a:ext cx="1854" cy="1858"/>
            </a:xfrm>
            <a:custGeom>
              <a:avLst/>
              <a:gdLst>
                <a:gd name="T0" fmla="*/ 1854 w 1854"/>
                <a:gd name="T1" fmla="*/ 1858 h 1858"/>
                <a:gd name="T2" fmla="*/ 0 w 1854"/>
                <a:gd name="T3" fmla="*/ 1858 h 1858"/>
                <a:gd name="T4" fmla="*/ 0 w 1854"/>
                <a:gd name="T5" fmla="*/ 0 h 1858"/>
                <a:gd name="T6" fmla="*/ 1854 w 1854"/>
                <a:gd name="T7" fmla="*/ 1858 h 1858"/>
                <a:gd name="T8" fmla="*/ 1854 w 1854"/>
                <a:gd name="T9" fmla="*/ 1858 h 18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54" h="1858">
                  <a:moveTo>
                    <a:pt x="1854" y="1858"/>
                  </a:moveTo>
                  <a:lnTo>
                    <a:pt x="0" y="1858"/>
                  </a:lnTo>
                  <a:lnTo>
                    <a:pt x="0" y="0"/>
                  </a:lnTo>
                  <a:lnTo>
                    <a:pt x="1854" y="1858"/>
                  </a:lnTo>
                  <a:lnTo>
                    <a:pt x="1854" y="185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221" name="Freeform 5"/>
            <p:cNvSpPr>
              <a:spLocks/>
            </p:cNvSpPr>
            <p:nvPr/>
          </p:nvSpPr>
          <p:spPr bwMode="ltGray">
            <a:xfrm>
              <a:off x="0" y="2735"/>
              <a:ext cx="1745" cy="1577"/>
            </a:xfrm>
            <a:custGeom>
              <a:avLst/>
              <a:gdLst>
                <a:gd name="T0" fmla="*/ 1640 w 1745"/>
                <a:gd name="T1" fmla="*/ 1377 h 1577"/>
                <a:gd name="T2" fmla="*/ 1692 w 1745"/>
                <a:gd name="T3" fmla="*/ 1479 h 1577"/>
                <a:gd name="T4" fmla="*/ 1732 w 1745"/>
                <a:gd name="T5" fmla="*/ 1577 h 1577"/>
                <a:gd name="T6" fmla="*/ 1745 w 1745"/>
                <a:gd name="T7" fmla="*/ 1577 h 1577"/>
                <a:gd name="T8" fmla="*/ 1703 w 1745"/>
                <a:gd name="T9" fmla="*/ 1469 h 1577"/>
                <a:gd name="T10" fmla="*/ 1649 w 1745"/>
                <a:gd name="T11" fmla="*/ 1367 h 1577"/>
                <a:gd name="T12" fmla="*/ 1535 w 1745"/>
                <a:gd name="T13" fmla="*/ 1157 h 1577"/>
                <a:gd name="T14" fmla="*/ 1395 w 1745"/>
                <a:gd name="T15" fmla="*/ 951 h 1577"/>
                <a:gd name="T16" fmla="*/ 1236 w 1745"/>
                <a:gd name="T17" fmla="*/ 756 h 1577"/>
                <a:gd name="T18" fmla="*/ 1061 w 1745"/>
                <a:gd name="T19" fmla="*/ 582 h 1577"/>
                <a:gd name="T20" fmla="*/ 876 w 1745"/>
                <a:gd name="T21" fmla="*/ 426 h 1577"/>
                <a:gd name="T22" fmla="*/ 672 w 1745"/>
                <a:gd name="T23" fmla="*/ 294 h 1577"/>
                <a:gd name="T24" fmla="*/ 455 w 1745"/>
                <a:gd name="T25" fmla="*/ 174 h 1577"/>
                <a:gd name="T26" fmla="*/ 234 w 1745"/>
                <a:gd name="T27" fmla="*/ 78 h 1577"/>
                <a:gd name="T28" fmla="*/ 0 w 1745"/>
                <a:gd name="T29" fmla="*/ 0 h 1577"/>
                <a:gd name="T30" fmla="*/ 0 w 1745"/>
                <a:gd name="T31" fmla="*/ 12 h 1577"/>
                <a:gd name="T32" fmla="*/ 222 w 1745"/>
                <a:gd name="T33" fmla="*/ 89 h 1577"/>
                <a:gd name="T34" fmla="*/ 446 w 1745"/>
                <a:gd name="T35" fmla="*/ 185 h 1577"/>
                <a:gd name="T36" fmla="*/ 662 w 1745"/>
                <a:gd name="T37" fmla="*/ 305 h 1577"/>
                <a:gd name="T38" fmla="*/ 866 w 1745"/>
                <a:gd name="T39" fmla="*/ 437 h 1577"/>
                <a:gd name="T40" fmla="*/ 1052 w 1745"/>
                <a:gd name="T41" fmla="*/ 593 h 1577"/>
                <a:gd name="T42" fmla="*/ 1226 w 1745"/>
                <a:gd name="T43" fmla="*/ 767 h 1577"/>
                <a:gd name="T44" fmla="*/ 1385 w 1745"/>
                <a:gd name="T45" fmla="*/ 960 h 1577"/>
                <a:gd name="T46" fmla="*/ 1526 w 1745"/>
                <a:gd name="T47" fmla="*/ 1167 h 1577"/>
                <a:gd name="T48" fmla="*/ 1640 w 1745"/>
                <a:gd name="T49" fmla="*/ 1377 h 15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745" h="1577">
                  <a:moveTo>
                    <a:pt x="1640" y="1377"/>
                  </a:moveTo>
                  <a:lnTo>
                    <a:pt x="1692" y="1479"/>
                  </a:lnTo>
                  <a:lnTo>
                    <a:pt x="1732" y="1577"/>
                  </a:lnTo>
                  <a:lnTo>
                    <a:pt x="1745" y="1577"/>
                  </a:lnTo>
                  <a:lnTo>
                    <a:pt x="1703" y="1469"/>
                  </a:lnTo>
                  <a:lnTo>
                    <a:pt x="1649" y="1367"/>
                  </a:lnTo>
                  <a:lnTo>
                    <a:pt x="1535" y="1157"/>
                  </a:lnTo>
                  <a:lnTo>
                    <a:pt x="1395" y="951"/>
                  </a:lnTo>
                  <a:lnTo>
                    <a:pt x="1236" y="756"/>
                  </a:lnTo>
                  <a:lnTo>
                    <a:pt x="1061" y="582"/>
                  </a:lnTo>
                  <a:lnTo>
                    <a:pt x="876" y="426"/>
                  </a:lnTo>
                  <a:lnTo>
                    <a:pt x="672" y="294"/>
                  </a:lnTo>
                  <a:lnTo>
                    <a:pt x="455" y="174"/>
                  </a:lnTo>
                  <a:lnTo>
                    <a:pt x="234" y="7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22" y="89"/>
                  </a:lnTo>
                  <a:lnTo>
                    <a:pt x="446" y="185"/>
                  </a:lnTo>
                  <a:lnTo>
                    <a:pt x="662" y="305"/>
                  </a:lnTo>
                  <a:lnTo>
                    <a:pt x="866" y="437"/>
                  </a:lnTo>
                  <a:lnTo>
                    <a:pt x="1052" y="593"/>
                  </a:lnTo>
                  <a:lnTo>
                    <a:pt x="1226" y="767"/>
                  </a:lnTo>
                  <a:lnTo>
                    <a:pt x="1385" y="960"/>
                  </a:lnTo>
                  <a:lnTo>
                    <a:pt x="1526" y="1167"/>
                  </a:lnTo>
                  <a:lnTo>
                    <a:pt x="1640" y="1377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222" name="Freeform 6"/>
            <p:cNvSpPr>
              <a:spLocks/>
            </p:cNvSpPr>
            <p:nvPr/>
          </p:nvSpPr>
          <p:spPr bwMode="ltGray">
            <a:xfrm>
              <a:off x="0" y="2544"/>
              <a:ext cx="1745" cy="1768"/>
            </a:xfrm>
            <a:custGeom>
              <a:avLst/>
              <a:gdLst>
                <a:gd name="T0" fmla="*/ 0 w 1745"/>
                <a:gd name="T1" fmla="*/ 0 h 1768"/>
                <a:gd name="T2" fmla="*/ 0 w 1745"/>
                <a:gd name="T3" fmla="*/ 12 h 1768"/>
                <a:gd name="T4" fmla="*/ 210 w 1745"/>
                <a:gd name="T5" fmla="*/ 88 h 1768"/>
                <a:gd name="T6" fmla="*/ 426 w 1745"/>
                <a:gd name="T7" fmla="*/ 190 h 1768"/>
                <a:gd name="T8" fmla="*/ 630 w 1745"/>
                <a:gd name="T9" fmla="*/ 304 h 1768"/>
                <a:gd name="T10" fmla="*/ 818 w 1745"/>
                <a:gd name="T11" fmla="*/ 442 h 1768"/>
                <a:gd name="T12" fmla="*/ 998 w 1745"/>
                <a:gd name="T13" fmla="*/ 592 h 1768"/>
                <a:gd name="T14" fmla="*/ 1164 w 1745"/>
                <a:gd name="T15" fmla="*/ 766 h 1768"/>
                <a:gd name="T16" fmla="*/ 1310 w 1745"/>
                <a:gd name="T17" fmla="*/ 942 h 1768"/>
                <a:gd name="T18" fmla="*/ 1454 w 1745"/>
                <a:gd name="T19" fmla="*/ 1146 h 1768"/>
                <a:gd name="T20" fmla="*/ 1536 w 1745"/>
                <a:gd name="T21" fmla="*/ 1298 h 1768"/>
                <a:gd name="T22" fmla="*/ 1614 w 1745"/>
                <a:gd name="T23" fmla="*/ 1456 h 1768"/>
                <a:gd name="T24" fmla="*/ 1682 w 1745"/>
                <a:gd name="T25" fmla="*/ 1616 h 1768"/>
                <a:gd name="T26" fmla="*/ 1733 w 1745"/>
                <a:gd name="T27" fmla="*/ 1768 h 1768"/>
                <a:gd name="T28" fmla="*/ 1745 w 1745"/>
                <a:gd name="T29" fmla="*/ 1768 h 1768"/>
                <a:gd name="T30" fmla="*/ 1691 w 1745"/>
                <a:gd name="T31" fmla="*/ 1606 h 1768"/>
                <a:gd name="T32" fmla="*/ 1623 w 1745"/>
                <a:gd name="T33" fmla="*/ 1445 h 1768"/>
                <a:gd name="T34" fmla="*/ 1547 w 1745"/>
                <a:gd name="T35" fmla="*/ 1288 h 1768"/>
                <a:gd name="T36" fmla="*/ 1463 w 1745"/>
                <a:gd name="T37" fmla="*/ 1136 h 1768"/>
                <a:gd name="T38" fmla="*/ 1320 w 1745"/>
                <a:gd name="T39" fmla="*/ 932 h 1768"/>
                <a:gd name="T40" fmla="*/ 1173 w 1745"/>
                <a:gd name="T41" fmla="*/ 755 h 1768"/>
                <a:gd name="T42" fmla="*/ 1008 w 1745"/>
                <a:gd name="T43" fmla="*/ 581 h 1768"/>
                <a:gd name="T44" fmla="*/ 827 w 1745"/>
                <a:gd name="T45" fmla="*/ 431 h 1768"/>
                <a:gd name="T46" fmla="*/ 642 w 1745"/>
                <a:gd name="T47" fmla="*/ 293 h 1768"/>
                <a:gd name="T48" fmla="*/ 437 w 1745"/>
                <a:gd name="T49" fmla="*/ 179 h 1768"/>
                <a:gd name="T50" fmla="*/ 222 w 1745"/>
                <a:gd name="T51" fmla="*/ 78 h 1768"/>
                <a:gd name="T52" fmla="*/ 0 w 1745"/>
                <a:gd name="T53" fmla="*/ 0 h 1768"/>
                <a:gd name="T54" fmla="*/ 0 w 1745"/>
                <a:gd name="T55" fmla="*/ 0 h 17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745" h="1768">
                  <a:moveTo>
                    <a:pt x="0" y="0"/>
                  </a:moveTo>
                  <a:lnTo>
                    <a:pt x="0" y="12"/>
                  </a:lnTo>
                  <a:lnTo>
                    <a:pt x="210" y="88"/>
                  </a:lnTo>
                  <a:lnTo>
                    <a:pt x="426" y="190"/>
                  </a:lnTo>
                  <a:lnTo>
                    <a:pt x="630" y="304"/>
                  </a:lnTo>
                  <a:lnTo>
                    <a:pt x="818" y="442"/>
                  </a:lnTo>
                  <a:lnTo>
                    <a:pt x="998" y="592"/>
                  </a:lnTo>
                  <a:lnTo>
                    <a:pt x="1164" y="766"/>
                  </a:lnTo>
                  <a:lnTo>
                    <a:pt x="1310" y="942"/>
                  </a:lnTo>
                  <a:lnTo>
                    <a:pt x="1454" y="1146"/>
                  </a:lnTo>
                  <a:lnTo>
                    <a:pt x="1536" y="1298"/>
                  </a:lnTo>
                  <a:lnTo>
                    <a:pt x="1614" y="1456"/>
                  </a:lnTo>
                  <a:lnTo>
                    <a:pt x="1682" y="1616"/>
                  </a:lnTo>
                  <a:lnTo>
                    <a:pt x="1733" y="1768"/>
                  </a:lnTo>
                  <a:lnTo>
                    <a:pt x="1745" y="1768"/>
                  </a:lnTo>
                  <a:lnTo>
                    <a:pt x="1691" y="1606"/>
                  </a:lnTo>
                  <a:lnTo>
                    <a:pt x="1623" y="1445"/>
                  </a:lnTo>
                  <a:lnTo>
                    <a:pt x="1547" y="1288"/>
                  </a:lnTo>
                  <a:lnTo>
                    <a:pt x="1463" y="1136"/>
                  </a:lnTo>
                  <a:lnTo>
                    <a:pt x="1320" y="932"/>
                  </a:lnTo>
                  <a:lnTo>
                    <a:pt x="1173" y="755"/>
                  </a:lnTo>
                  <a:lnTo>
                    <a:pt x="1008" y="581"/>
                  </a:lnTo>
                  <a:lnTo>
                    <a:pt x="827" y="431"/>
                  </a:lnTo>
                  <a:lnTo>
                    <a:pt x="642" y="293"/>
                  </a:lnTo>
                  <a:lnTo>
                    <a:pt x="437" y="179"/>
                  </a:lnTo>
                  <a:lnTo>
                    <a:pt x="222" y="7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223" name="Oval 7"/>
            <p:cNvSpPr>
              <a:spLocks noChangeArrowheads="1"/>
            </p:cNvSpPr>
            <p:nvPr/>
          </p:nvSpPr>
          <p:spPr bwMode="ltGray">
            <a:xfrm>
              <a:off x="209" y="2784"/>
              <a:ext cx="86" cy="86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224" name="Oval 8"/>
            <p:cNvSpPr>
              <a:spLocks noChangeArrowheads="1"/>
            </p:cNvSpPr>
            <p:nvPr/>
          </p:nvSpPr>
          <p:spPr bwMode="ltGray">
            <a:xfrm>
              <a:off x="1536" y="3884"/>
              <a:ext cx="92" cy="9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225" name="Oval 9"/>
            <p:cNvSpPr>
              <a:spLocks noChangeArrowheads="1"/>
            </p:cNvSpPr>
            <p:nvPr/>
          </p:nvSpPr>
          <p:spPr bwMode="ltGray">
            <a:xfrm>
              <a:off x="791" y="2723"/>
              <a:ext cx="121" cy="12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9226" name="Rectangle 10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873250"/>
            <a:ext cx="7772400" cy="1555750"/>
          </a:xfrm>
        </p:spPr>
        <p:txBody>
          <a:bodyPr/>
          <a:lstStyle>
            <a:lvl1pPr>
              <a:defRPr sz="4800"/>
            </a:lvl1pPr>
          </a:lstStyle>
          <a:p>
            <a:pPr lvl="0"/>
            <a:r>
              <a:rPr lang="ru-RU" altLang="ru-RU" noProof="0" smtClean="0"/>
              <a:t>Образец заголовка</a:t>
            </a:r>
          </a:p>
        </p:txBody>
      </p:sp>
      <p:sp>
        <p:nvSpPr>
          <p:cNvPr id="9227" name="Rectangle 11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pPr lvl="0"/>
            <a:r>
              <a:rPr lang="ru-RU" altLang="ru-RU" noProof="0" smtClean="0"/>
              <a:t>Образец подзаголовка</a:t>
            </a:r>
          </a:p>
        </p:txBody>
      </p:sp>
      <p:sp>
        <p:nvSpPr>
          <p:cNvPr id="9228" name="Rectangle 12"/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>
            <a:lvl1pPr>
              <a:defRPr sz="1200" b="1" i="0"/>
            </a:lvl1pPr>
          </a:lstStyle>
          <a:p>
            <a:r>
              <a:rPr lang="en-US" altLang="ru-RU" dirty="0" smtClean="0"/>
              <a:t>DSPIN-2019</a:t>
            </a:r>
            <a:endParaRPr lang="ru-RU" altLang="ru-RU" dirty="0"/>
          </a:p>
        </p:txBody>
      </p:sp>
      <p:sp>
        <p:nvSpPr>
          <p:cNvPr id="9229" name="Rectangle 13"/>
          <p:cNvSpPr>
            <a:spLocks noGrp="1" noChangeArrowheads="1"/>
          </p:cNvSpPr>
          <p:nvPr>
            <p:ph type="ftr" sz="quarter" idx="3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 sz="1200" b="1" i="0"/>
            </a:lvl1pPr>
          </a:lstStyle>
          <a:p>
            <a:r>
              <a:rPr lang="en-US" altLang="ru-RU" dirty="0" smtClean="0"/>
              <a:t>V. Mochalov, SPASCHARM</a:t>
            </a:r>
            <a:endParaRPr lang="ru-RU" altLang="ru-RU" dirty="0"/>
          </a:p>
        </p:txBody>
      </p:sp>
      <p:sp>
        <p:nvSpPr>
          <p:cNvPr id="9230" name="Rectangle 14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 sz="1200" b="1" i="0"/>
            </a:lvl1pPr>
          </a:lstStyle>
          <a:p>
            <a:fld id="{925349A7-0E90-4819-9C93-B43C7E589592}" type="slidenum">
              <a:rPr lang="ru-RU" altLang="ru-RU" smtClean="0"/>
              <a:pPr/>
              <a:t>‹#›</a:t>
            </a:fld>
            <a:endParaRPr lang="ru-RU" alt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/>
              <a:t>30.10.2008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/>
              <a:t>В. Мочалов, Семинар ИФВЭ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88EAB35-8719-48DC-BB58-0AE4058085D3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208256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/>
              <a:t>30.10.2008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/>
              <a:t>В. Мочалов, Семинар ИФВЭ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6861BC0-344B-4043-ADE9-E569B269EF06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0573973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Заголовок, объект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ru-RU" dirty="0" smtClean="0"/>
              <a:t>DSPIN-2019</a:t>
            </a:r>
            <a:endParaRPr lang="ru-RU" alt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2700338" y="6248400"/>
            <a:ext cx="4608512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ru-RU" dirty="0" smtClean="0">
                <a:solidFill>
                  <a:srgbClr val="FFFFFF"/>
                </a:solidFill>
              </a:rPr>
              <a:t>V. Mochalov, SPASCHARM</a:t>
            </a:r>
            <a:endParaRPr lang="ru-RU" altLang="ru-RU" dirty="0">
              <a:solidFill>
                <a:srgbClr val="FFFFFF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7596188" y="6248400"/>
            <a:ext cx="1090612" cy="457200"/>
          </a:xfrm>
        </p:spPr>
        <p:txBody>
          <a:bodyPr/>
          <a:lstStyle>
            <a:lvl1pPr>
              <a:defRPr/>
            </a:lvl1pPr>
          </a:lstStyle>
          <a:p>
            <a:fld id="{6E720F53-6652-45E9-B60D-DD83E1B99825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628799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Заголовок, два объекта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91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57200" y="3941763"/>
            <a:ext cx="4038600" cy="218916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half" idx="3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ru-RU" altLang="ru-RU" dirty="0" smtClean="0"/>
              <a:t>04.10.2016</a:t>
            </a:r>
            <a:endParaRPr lang="ru-RU" altLang="ru-RU" dirty="0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>
          <a:xfrm>
            <a:off x="2700338" y="6248400"/>
            <a:ext cx="4608512" cy="457200"/>
          </a:xfrm>
        </p:spPr>
        <p:txBody>
          <a:bodyPr/>
          <a:lstStyle>
            <a:lvl1pPr>
              <a:defRPr/>
            </a:lvl1pPr>
          </a:lstStyle>
          <a:p>
            <a:r>
              <a:rPr lang="ru-RU" altLang="ru-RU" dirty="0"/>
              <a:t>В. Мочалов, </a:t>
            </a:r>
            <a:r>
              <a:rPr kumimoji="0" lang="ru-RU" altLang="ru-RU" sz="14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Семинар ОФВЭ  ПИЯФ</a:t>
            </a:r>
            <a:endParaRPr lang="ru-RU" altLang="ru-RU" dirty="0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7596188" y="6248400"/>
            <a:ext cx="1090612" cy="457200"/>
          </a:xfrm>
        </p:spPr>
        <p:txBody>
          <a:bodyPr/>
          <a:lstStyle>
            <a:lvl1pPr>
              <a:defRPr/>
            </a:lvl1pPr>
          </a:lstStyle>
          <a:p>
            <a:fld id="{68C60CF9-FA42-42CA-85CA-42E2EEB7564A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1990176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Заголовок, картинка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Картинка 2"/>
          <p:cNvSpPr>
            <a:spLocks noGrp="1"/>
          </p:cNvSpPr>
          <p:nvPr>
            <p:ph type="clipArt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r>
              <a:rPr lang="ru-RU" smtClean="0"/>
              <a:t>Вставка картинки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ru-RU" dirty="0" smtClean="0"/>
              <a:t>DSPIN-2019</a:t>
            </a:r>
            <a:endParaRPr lang="ru-RU" alt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2700338" y="6248400"/>
            <a:ext cx="4608512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ru-RU" dirty="0" smtClean="0">
                <a:solidFill>
                  <a:srgbClr val="FFFFFF"/>
                </a:solidFill>
              </a:rPr>
              <a:t>V. Mochalov, SPASCHARM</a:t>
            </a:r>
            <a:endParaRPr lang="ru-RU" altLang="ru-RU" dirty="0">
              <a:solidFill>
                <a:srgbClr val="FFFFFF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7596188" y="6248400"/>
            <a:ext cx="1090612" cy="457200"/>
          </a:xfrm>
        </p:spPr>
        <p:txBody>
          <a:bodyPr/>
          <a:lstStyle>
            <a:lvl1pPr>
              <a:defRPr/>
            </a:lvl1pPr>
          </a:lstStyle>
          <a:p>
            <a:fld id="{0264395D-BA3E-4F75-9090-30F82EE23A02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16692805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 preserve="1">
  <p:cSld name="Заголовок и текст над объек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8229600" cy="21891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3941763"/>
            <a:ext cx="8229600" cy="218916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ru-RU" dirty="0" smtClean="0"/>
              <a:t>DSPIN-2019</a:t>
            </a:r>
            <a:endParaRPr lang="ru-RU" alt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2700338" y="6248400"/>
            <a:ext cx="4608512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ru-RU" dirty="0" smtClean="0">
                <a:solidFill>
                  <a:srgbClr val="FFFFFF"/>
                </a:solidFill>
              </a:rPr>
              <a:t>V. Mochalov, SPASCHARM</a:t>
            </a:r>
            <a:endParaRPr lang="ru-RU" altLang="ru-RU" dirty="0">
              <a:solidFill>
                <a:srgbClr val="FFFFFF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7596188" y="6248400"/>
            <a:ext cx="1090612" cy="457200"/>
          </a:xfrm>
        </p:spPr>
        <p:txBody>
          <a:bodyPr/>
          <a:lstStyle>
            <a:lvl1pPr>
              <a:defRPr/>
            </a:lvl1pPr>
          </a:lstStyle>
          <a:p>
            <a:fld id="{ACD0B432-3E77-4EDA-9BF5-C7D91ABE7D1A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3166845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Заголовок и два объекта над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91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half" idx="3"/>
          </p:nvPr>
        </p:nvSpPr>
        <p:spPr>
          <a:xfrm>
            <a:off x="457200" y="3941763"/>
            <a:ext cx="8229600" cy="218916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ru-RU" altLang="ru-RU"/>
              <a:t>30.10.2008</a:t>
            </a: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>
          <a:xfrm>
            <a:off x="2700338" y="6248400"/>
            <a:ext cx="4608512" cy="457200"/>
          </a:xfrm>
        </p:spPr>
        <p:txBody>
          <a:bodyPr/>
          <a:lstStyle>
            <a:lvl1pPr>
              <a:defRPr/>
            </a:lvl1pPr>
          </a:lstStyle>
          <a:p>
            <a:r>
              <a:rPr lang="ru-RU" altLang="ru-RU"/>
              <a:t>В. Мочалов, Семинар ИФВЭ</a:t>
            </a: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7596188" y="6248400"/>
            <a:ext cx="1090612" cy="457200"/>
          </a:xfrm>
        </p:spPr>
        <p:txBody>
          <a:bodyPr/>
          <a:lstStyle>
            <a:lvl1pPr>
              <a:defRPr/>
            </a:lvl1pPr>
          </a:lstStyle>
          <a:p>
            <a:fld id="{5D47A04F-D4A2-4F22-B381-A066995EE4E5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41429515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ru-RU" dirty="0" smtClean="0"/>
              <a:t>DSPIN-2019</a:t>
            </a:r>
            <a:endParaRPr lang="ru-RU" alt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2700338" y="6248400"/>
            <a:ext cx="4608512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ru-RU" dirty="0" smtClean="0">
                <a:solidFill>
                  <a:srgbClr val="FFFFFF"/>
                </a:solidFill>
              </a:rPr>
              <a:t>V. Mochalov, SPASCHARM</a:t>
            </a:r>
            <a:endParaRPr lang="ru-RU" altLang="ru-RU" dirty="0">
              <a:solidFill>
                <a:srgbClr val="FFFFFF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7596188" y="6248400"/>
            <a:ext cx="1090612" cy="457200"/>
          </a:xfrm>
        </p:spPr>
        <p:txBody>
          <a:bodyPr/>
          <a:lstStyle>
            <a:lvl1pPr>
              <a:defRPr/>
            </a:lvl1pPr>
          </a:lstStyle>
          <a:p>
            <a:fld id="{229BDB36-2A30-4B87-94DC-619C6896D83E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23724273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Заголовок и объект над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8229600" cy="21891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3941763"/>
            <a:ext cx="8229600" cy="218916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ru-RU" dirty="0" smtClean="0"/>
              <a:t>DSPIN-2019</a:t>
            </a:r>
            <a:endParaRPr lang="ru-RU" alt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2700338" y="6248400"/>
            <a:ext cx="4608512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ru-RU" dirty="0" smtClean="0">
                <a:solidFill>
                  <a:srgbClr val="FFFFFF"/>
                </a:solidFill>
              </a:rPr>
              <a:t>V. Mochalov, SPASCHARM</a:t>
            </a:r>
            <a:endParaRPr lang="ru-RU" altLang="ru-RU" dirty="0">
              <a:solidFill>
                <a:srgbClr val="FFFFFF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7596188" y="6248400"/>
            <a:ext cx="1090612" cy="457200"/>
          </a:xfrm>
        </p:spPr>
        <p:txBody>
          <a:bodyPr/>
          <a:lstStyle>
            <a:lvl1pPr>
              <a:defRPr/>
            </a:lvl1pPr>
          </a:lstStyle>
          <a:p>
            <a:fld id="{6A7B620D-2024-499E-B5DE-8754CF24AE1F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91851006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ru-RU" dirty="0" smtClean="0"/>
              <a:t>DSPIN-2019</a:t>
            </a:r>
            <a:endParaRPr lang="ru-RU" altLang="ru-RU" dirty="0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>
          <a:xfrm>
            <a:off x="2700338" y="6248400"/>
            <a:ext cx="4608512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ru-RU" dirty="0" smtClean="0">
                <a:solidFill>
                  <a:srgbClr val="FFFFFF"/>
                </a:solidFill>
              </a:rPr>
              <a:t>V. Mochalov, SPASCHARM</a:t>
            </a:r>
            <a:endParaRPr lang="ru-RU" altLang="ru-RU" dirty="0">
              <a:solidFill>
                <a:srgbClr val="FFFFFF"/>
              </a:solidFill>
            </a:endParaRP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7596188" y="6248400"/>
            <a:ext cx="1090612" cy="457200"/>
          </a:xfrm>
        </p:spPr>
        <p:txBody>
          <a:bodyPr/>
          <a:lstStyle>
            <a:lvl1pPr>
              <a:defRPr/>
            </a:lvl1pPr>
          </a:lstStyle>
          <a:p>
            <a:fld id="{AB166950-B419-4356-87A1-0DCA701B93AE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8144207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ru-RU" dirty="0" smtClean="0"/>
              <a:t>DSPIN-2019</a:t>
            </a:r>
            <a:endParaRPr lang="ru-RU" alt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ru-RU" dirty="0" smtClean="0"/>
              <a:t>V. Mochalov, SPASCHARM</a:t>
            </a:r>
            <a:endParaRPr lang="ru-RU" alt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6A10669-CE8A-4DA0-B546-D3B064FB49D9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8336762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DCE63-23CA-4BE3-BBE0-E2C2FC5D9267}" type="datetimeFigureOut">
              <a:rPr lang="ru-RU" smtClean="0"/>
              <a:t>20.08.2019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CBA1D3-04FC-4DA1-8275-619128DDAA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031813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DCE63-23CA-4BE3-BBE0-E2C2FC5D9267}" type="datetimeFigureOut">
              <a:rPr lang="ru-RU" smtClean="0"/>
              <a:t>20.08.2019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CBA1D3-04FC-4DA1-8275-619128DDAA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782810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DCE63-23CA-4BE3-BBE0-E2C2FC5D9267}" type="datetimeFigureOut">
              <a:rPr lang="ru-RU" smtClean="0"/>
              <a:t>20.08.2019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CBA1D3-04FC-4DA1-8275-619128DDAA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909092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DCE63-23CA-4BE3-BBE0-E2C2FC5D9267}" type="datetimeFigureOut">
              <a:rPr lang="ru-RU" smtClean="0"/>
              <a:t>20.08.2019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CBA1D3-04FC-4DA1-8275-619128DDAA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960685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DCE63-23CA-4BE3-BBE0-E2C2FC5D9267}" type="datetimeFigureOut">
              <a:rPr lang="ru-RU" smtClean="0"/>
              <a:t>20.08.2019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CBA1D3-04FC-4DA1-8275-619128DDAA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89642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DCE63-23CA-4BE3-BBE0-E2C2FC5D9267}" type="datetimeFigureOut">
              <a:rPr lang="ru-RU" smtClean="0"/>
              <a:t>20.08.2019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CBA1D3-04FC-4DA1-8275-619128DDAA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544591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DCE63-23CA-4BE3-BBE0-E2C2FC5D9267}" type="datetimeFigureOut">
              <a:rPr lang="ru-RU" smtClean="0"/>
              <a:t>20.08.2019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CBA1D3-04FC-4DA1-8275-619128DDAA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069851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DCE63-23CA-4BE3-BBE0-E2C2FC5D9267}" type="datetimeFigureOut">
              <a:rPr lang="ru-RU" smtClean="0"/>
              <a:t>20.08.2019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CBA1D3-04FC-4DA1-8275-619128DDAA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325243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DCE63-23CA-4BE3-BBE0-E2C2FC5D9267}" type="datetimeFigureOut">
              <a:rPr lang="ru-RU" smtClean="0"/>
              <a:t>20.08.2019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CBA1D3-04FC-4DA1-8275-619128DDAA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012715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DCE63-23CA-4BE3-BBE0-E2C2FC5D9267}" type="datetimeFigureOut">
              <a:rPr lang="ru-RU" smtClean="0"/>
              <a:t>20.08.2019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CBA1D3-04FC-4DA1-8275-619128DDAA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24806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/>
              <a:t>30.10.2008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/>
              <a:t>В. Мочалов, Семинар ИФВЭ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AA09804-BE32-436D-8339-99F79310B53B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57991811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DCE63-23CA-4BE3-BBE0-E2C2FC5D9267}" type="datetimeFigureOut">
              <a:rPr lang="ru-RU" smtClean="0"/>
              <a:t>20.08.2019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CBA1D3-04FC-4DA1-8275-619128DDAA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391254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658" name="Group 2"/>
          <p:cNvGrpSpPr>
            <a:grpSpLocks/>
          </p:cNvGrpSpPr>
          <p:nvPr/>
        </p:nvGrpSpPr>
        <p:grpSpPr bwMode="auto">
          <a:xfrm>
            <a:off x="0" y="3902075"/>
            <a:ext cx="3400425" cy="2949575"/>
            <a:chOff x="0" y="2458"/>
            <a:chExt cx="2142" cy="1858"/>
          </a:xfrm>
        </p:grpSpPr>
        <p:sp>
          <p:nvSpPr>
            <p:cNvPr id="70659" name="Freeform 3"/>
            <p:cNvSpPr>
              <a:spLocks/>
            </p:cNvSpPr>
            <p:nvPr/>
          </p:nvSpPr>
          <p:spPr bwMode="ltGray">
            <a:xfrm>
              <a:off x="0" y="2508"/>
              <a:ext cx="2142" cy="1804"/>
            </a:xfrm>
            <a:custGeom>
              <a:avLst/>
              <a:gdLst>
                <a:gd name="T0" fmla="*/ 329 w 2135"/>
                <a:gd name="T1" fmla="*/ 66 h 1804"/>
                <a:gd name="T2" fmla="*/ 161 w 2135"/>
                <a:gd name="T3" fmla="*/ 30 h 1804"/>
                <a:gd name="T4" fmla="*/ 0 w 2135"/>
                <a:gd name="T5" fmla="*/ 0 h 1804"/>
                <a:gd name="T6" fmla="*/ 0 w 2135"/>
                <a:gd name="T7" fmla="*/ 12 h 1804"/>
                <a:gd name="T8" fmla="*/ 161 w 2135"/>
                <a:gd name="T9" fmla="*/ 42 h 1804"/>
                <a:gd name="T10" fmla="*/ 323 w 2135"/>
                <a:gd name="T11" fmla="*/ 78 h 1804"/>
                <a:gd name="T12" fmla="*/ 556 w 2135"/>
                <a:gd name="T13" fmla="*/ 150 h 1804"/>
                <a:gd name="T14" fmla="*/ 777 w 2135"/>
                <a:gd name="T15" fmla="*/ 245 h 1804"/>
                <a:gd name="T16" fmla="*/ 993 w 2135"/>
                <a:gd name="T17" fmla="*/ 365 h 1804"/>
                <a:gd name="T18" fmla="*/ 1196 w 2135"/>
                <a:gd name="T19" fmla="*/ 503 h 1804"/>
                <a:gd name="T20" fmla="*/ 1381 w 2135"/>
                <a:gd name="T21" fmla="*/ 653 h 1804"/>
                <a:gd name="T22" fmla="*/ 1555 w 2135"/>
                <a:gd name="T23" fmla="*/ 827 h 1804"/>
                <a:gd name="T24" fmla="*/ 1710 w 2135"/>
                <a:gd name="T25" fmla="*/ 1019 h 1804"/>
                <a:gd name="T26" fmla="*/ 1854 w 2135"/>
                <a:gd name="T27" fmla="*/ 1229 h 1804"/>
                <a:gd name="T28" fmla="*/ 1937 w 2135"/>
                <a:gd name="T29" fmla="*/ 1366 h 1804"/>
                <a:gd name="T30" fmla="*/ 2009 w 2135"/>
                <a:gd name="T31" fmla="*/ 1510 h 1804"/>
                <a:gd name="T32" fmla="*/ 2069 w 2135"/>
                <a:gd name="T33" fmla="*/ 1654 h 1804"/>
                <a:gd name="T34" fmla="*/ 2123 w 2135"/>
                <a:gd name="T35" fmla="*/ 1804 h 1804"/>
                <a:gd name="T36" fmla="*/ 2135 w 2135"/>
                <a:gd name="T37" fmla="*/ 1804 h 1804"/>
                <a:gd name="T38" fmla="*/ 2081 w 2135"/>
                <a:gd name="T39" fmla="*/ 1654 h 1804"/>
                <a:gd name="T40" fmla="*/ 2021 w 2135"/>
                <a:gd name="T41" fmla="*/ 1510 h 1804"/>
                <a:gd name="T42" fmla="*/ 1949 w 2135"/>
                <a:gd name="T43" fmla="*/ 1366 h 1804"/>
                <a:gd name="T44" fmla="*/ 1866 w 2135"/>
                <a:gd name="T45" fmla="*/ 1223 h 1804"/>
                <a:gd name="T46" fmla="*/ 1722 w 2135"/>
                <a:gd name="T47" fmla="*/ 1013 h 1804"/>
                <a:gd name="T48" fmla="*/ 1561 w 2135"/>
                <a:gd name="T49" fmla="*/ 821 h 1804"/>
                <a:gd name="T50" fmla="*/ 1387 w 2135"/>
                <a:gd name="T51" fmla="*/ 647 h 1804"/>
                <a:gd name="T52" fmla="*/ 1202 w 2135"/>
                <a:gd name="T53" fmla="*/ 491 h 1804"/>
                <a:gd name="T54" fmla="*/ 999 w 2135"/>
                <a:gd name="T55" fmla="*/ 353 h 1804"/>
                <a:gd name="T56" fmla="*/ 783 w 2135"/>
                <a:gd name="T57" fmla="*/ 239 h 1804"/>
                <a:gd name="T58" fmla="*/ 562 w 2135"/>
                <a:gd name="T59" fmla="*/ 138 h 1804"/>
                <a:gd name="T60" fmla="*/ 329 w 2135"/>
                <a:gd name="T61" fmla="*/ 66 h 1804"/>
                <a:gd name="T62" fmla="*/ 329 w 2135"/>
                <a:gd name="T63" fmla="*/ 66 h 18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135" h="1804">
                  <a:moveTo>
                    <a:pt x="329" y="66"/>
                  </a:moveTo>
                  <a:lnTo>
                    <a:pt x="161" y="3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61" y="42"/>
                  </a:lnTo>
                  <a:lnTo>
                    <a:pt x="323" y="78"/>
                  </a:lnTo>
                  <a:lnTo>
                    <a:pt x="556" y="150"/>
                  </a:lnTo>
                  <a:lnTo>
                    <a:pt x="777" y="245"/>
                  </a:lnTo>
                  <a:lnTo>
                    <a:pt x="993" y="365"/>
                  </a:lnTo>
                  <a:lnTo>
                    <a:pt x="1196" y="503"/>
                  </a:lnTo>
                  <a:lnTo>
                    <a:pt x="1381" y="653"/>
                  </a:lnTo>
                  <a:lnTo>
                    <a:pt x="1555" y="827"/>
                  </a:lnTo>
                  <a:lnTo>
                    <a:pt x="1710" y="1019"/>
                  </a:lnTo>
                  <a:lnTo>
                    <a:pt x="1854" y="1229"/>
                  </a:lnTo>
                  <a:lnTo>
                    <a:pt x="1937" y="1366"/>
                  </a:lnTo>
                  <a:lnTo>
                    <a:pt x="2009" y="1510"/>
                  </a:lnTo>
                  <a:lnTo>
                    <a:pt x="2069" y="1654"/>
                  </a:lnTo>
                  <a:lnTo>
                    <a:pt x="2123" y="1804"/>
                  </a:lnTo>
                  <a:lnTo>
                    <a:pt x="2135" y="1804"/>
                  </a:lnTo>
                  <a:lnTo>
                    <a:pt x="2081" y="1654"/>
                  </a:lnTo>
                  <a:lnTo>
                    <a:pt x="2021" y="1510"/>
                  </a:lnTo>
                  <a:lnTo>
                    <a:pt x="1949" y="1366"/>
                  </a:lnTo>
                  <a:lnTo>
                    <a:pt x="1866" y="1223"/>
                  </a:lnTo>
                  <a:lnTo>
                    <a:pt x="1722" y="1013"/>
                  </a:lnTo>
                  <a:lnTo>
                    <a:pt x="1561" y="821"/>
                  </a:lnTo>
                  <a:lnTo>
                    <a:pt x="1387" y="647"/>
                  </a:lnTo>
                  <a:lnTo>
                    <a:pt x="1202" y="491"/>
                  </a:lnTo>
                  <a:lnTo>
                    <a:pt x="999" y="353"/>
                  </a:lnTo>
                  <a:lnTo>
                    <a:pt x="783" y="239"/>
                  </a:lnTo>
                  <a:lnTo>
                    <a:pt x="562" y="138"/>
                  </a:lnTo>
                  <a:lnTo>
                    <a:pt x="329" y="66"/>
                  </a:lnTo>
                  <a:lnTo>
                    <a:pt x="329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70660" name="Freeform 4"/>
            <p:cNvSpPr>
              <a:spLocks/>
            </p:cNvSpPr>
            <p:nvPr/>
          </p:nvSpPr>
          <p:spPr bwMode="hidden">
            <a:xfrm>
              <a:off x="0" y="2458"/>
              <a:ext cx="1854" cy="1858"/>
            </a:xfrm>
            <a:custGeom>
              <a:avLst/>
              <a:gdLst>
                <a:gd name="T0" fmla="*/ 1854 w 1854"/>
                <a:gd name="T1" fmla="*/ 1858 h 1858"/>
                <a:gd name="T2" fmla="*/ 0 w 1854"/>
                <a:gd name="T3" fmla="*/ 1858 h 1858"/>
                <a:gd name="T4" fmla="*/ 0 w 1854"/>
                <a:gd name="T5" fmla="*/ 0 h 1858"/>
                <a:gd name="T6" fmla="*/ 1854 w 1854"/>
                <a:gd name="T7" fmla="*/ 1858 h 1858"/>
                <a:gd name="T8" fmla="*/ 1854 w 1854"/>
                <a:gd name="T9" fmla="*/ 1858 h 18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54" h="1858">
                  <a:moveTo>
                    <a:pt x="1854" y="1858"/>
                  </a:moveTo>
                  <a:lnTo>
                    <a:pt x="0" y="1858"/>
                  </a:lnTo>
                  <a:lnTo>
                    <a:pt x="0" y="0"/>
                  </a:lnTo>
                  <a:lnTo>
                    <a:pt x="1854" y="1858"/>
                  </a:lnTo>
                  <a:lnTo>
                    <a:pt x="1854" y="185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70661" name="Freeform 5"/>
            <p:cNvSpPr>
              <a:spLocks/>
            </p:cNvSpPr>
            <p:nvPr/>
          </p:nvSpPr>
          <p:spPr bwMode="ltGray">
            <a:xfrm>
              <a:off x="0" y="2735"/>
              <a:ext cx="1745" cy="1577"/>
            </a:xfrm>
            <a:custGeom>
              <a:avLst/>
              <a:gdLst>
                <a:gd name="T0" fmla="*/ 1640 w 1745"/>
                <a:gd name="T1" fmla="*/ 1377 h 1577"/>
                <a:gd name="T2" fmla="*/ 1692 w 1745"/>
                <a:gd name="T3" fmla="*/ 1479 h 1577"/>
                <a:gd name="T4" fmla="*/ 1732 w 1745"/>
                <a:gd name="T5" fmla="*/ 1577 h 1577"/>
                <a:gd name="T6" fmla="*/ 1745 w 1745"/>
                <a:gd name="T7" fmla="*/ 1577 h 1577"/>
                <a:gd name="T8" fmla="*/ 1703 w 1745"/>
                <a:gd name="T9" fmla="*/ 1469 h 1577"/>
                <a:gd name="T10" fmla="*/ 1649 w 1745"/>
                <a:gd name="T11" fmla="*/ 1367 h 1577"/>
                <a:gd name="T12" fmla="*/ 1535 w 1745"/>
                <a:gd name="T13" fmla="*/ 1157 h 1577"/>
                <a:gd name="T14" fmla="*/ 1395 w 1745"/>
                <a:gd name="T15" fmla="*/ 951 h 1577"/>
                <a:gd name="T16" fmla="*/ 1236 w 1745"/>
                <a:gd name="T17" fmla="*/ 756 h 1577"/>
                <a:gd name="T18" fmla="*/ 1061 w 1745"/>
                <a:gd name="T19" fmla="*/ 582 h 1577"/>
                <a:gd name="T20" fmla="*/ 876 w 1745"/>
                <a:gd name="T21" fmla="*/ 426 h 1577"/>
                <a:gd name="T22" fmla="*/ 672 w 1745"/>
                <a:gd name="T23" fmla="*/ 294 h 1577"/>
                <a:gd name="T24" fmla="*/ 455 w 1745"/>
                <a:gd name="T25" fmla="*/ 174 h 1577"/>
                <a:gd name="T26" fmla="*/ 234 w 1745"/>
                <a:gd name="T27" fmla="*/ 78 h 1577"/>
                <a:gd name="T28" fmla="*/ 0 w 1745"/>
                <a:gd name="T29" fmla="*/ 0 h 1577"/>
                <a:gd name="T30" fmla="*/ 0 w 1745"/>
                <a:gd name="T31" fmla="*/ 12 h 1577"/>
                <a:gd name="T32" fmla="*/ 222 w 1745"/>
                <a:gd name="T33" fmla="*/ 89 h 1577"/>
                <a:gd name="T34" fmla="*/ 446 w 1745"/>
                <a:gd name="T35" fmla="*/ 185 h 1577"/>
                <a:gd name="T36" fmla="*/ 662 w 1745"/>
                <a:gd name="T37" fmla="*/ 305 h 1577"/>
                <a:gd name="T38" fmla="*/ 866 w 1745"/>
                <a:gd name="T39" fmla="*/ 437 h 1577"/>
                <a:gd name="T40" fmla="*/ 1052 w 1745"/>
                <a:gd name="T41" fmla="*/ 593 h 1577"/>
                <a:gd name="T42" fmla="*/ 1226 w 1745"/>
                <a:gd name="T43" fmla="*/ 767 h 1577"/>
                <a:gd name="T44" fmla="*/ 1385 w 1745"/>
                <a:gd name="T45" fmla="*/ 960 h 1577"/>
                <a:gd name="T46" fmla="*/ 1526 w 1745"/>
                <a:gd name="T47" fmla="*/ 1167 h 1577"/>
                <a:gd name="T48" fmla="*/ 1640 w 1745"/>
                <a:gd name="T49" fmla="*/ 1377 h 15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745" h="1577">
                  <a:moveTo>
                    <a:pt x="1640" y="1377"/>
                  </a:moveTo>
                  <a:lnTo>
                    <a:pt x="1692" y="1479"/>
                  </a:lnTo>
                  <a:lnTo>
                    <a:pt x="1732" y="1577"/>
                  </a:lnTo>
                  <a:lnTo>
                    <a:pt x="1745" y="1577"/>
                  </a:lnTo>
                  <a:lnTo>
                    <a:pt x="1703" y="1469"/>
                  </a:lnTo>
                  <a:lnTo>
                    <a:pt x="1649" y="1367"/>
                  </a:lnTo>
                  <a:lnTo>
                    <a:pt x="1535" y="1157"/>
                  </a:lnTo>
                  <a:lnTo>
                    <a:pt x="1395" y="951"/>
                  </a:lnTo>
                  <a:lnTo>
                    <a:pt x="1236" y="756"/>
                  </a:lnTo>
                  <a:lnTo>
                    <a:pt x="1061" y="582"/>
                  </a:lnTo>
                  <a:lnTo>
                    <a:pt x="876" y="426"/>
                  </a:lnTo>
                  <a:lnTo>
                    <a:pt x="672" y="294"/>
                  </a:lnTo>
                  <a:lnTo>
                    <a:pt x="455" y="174"/>
                  </a:lnTo>
                  <a:lnTo>
                    <a:pt x="234" y="7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22" y="89"/>
                  </a:lnTo>
                  <a:lnTo>
                    <a:pt x="446" y="185"/>
                  </a:lnTo>
                  <a:lnTo>
                    <a:pt x="662" y="305"/>
                  </a:lnTo>
                  <a:lnTo>
                    <a:pt x="866" y="437"/>
                  </a:lnTo>
                  <a:lnTo>
                    <a:pt x="1052" y="593"/>
                  </a:lnTo>
                  <a:lnTo>
                    <a:pt x="1226" y="767"/>
                  </a:lnTo>
                  <a:lnTo>
                    <a:pt x="1385" y="960"/>
                  </a:lnTo>
                  <a:lnTo>
                    <a:pt x="1526" y="1167"/>
                  </a:lnTo>
                  <a:lnTo>
                    <a:pt x="1640" y="1377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70662" name="Freeform 6"/>
            <p:cNvSpPr>
              <a:spLocks/>
            </p:cNvSpPr>
            <p:nvPr/>
          </p:nvSpPr>
          <p:spPr bwMode="ltGray">
            <a:xfrm>
              <a:off x="0" y="2544"/>
              <a:ext cx="1745" cy="1768"/>
            </a:xfrm>
            <a:custGeom>
              <a:avLst/>
              <a:gdLst>
                <a:gd name="T0" fmla="*/ 0 w 1745"/>
                <a:gd name="T1" fmla="*/ 0 h 1768"/>
                <a:gd name="T2" fmla="*/ 0 w 1745"/>
                <a:gd name="T3" fmla="*/ 12 h 1768"/>
                <a:gd name="T4" fmla="*/ 210 w 1745"/>
                <a:gd name="T5" fmla="*/ 88 h 1768"/>
                <a:gd name="T6" fmla="*/ 426 w 1745"/>
                <a:gd name="T7" fmla="*/ 190 h 1768"/>
                <a:gd name="T8" fmla="*/ 630 w 1745"/>
                <a:gd name="T9" fmla="*/ 304 h 1768"/>
                <a:gd name="T10" fmla="*/ 818 w 1745"/>
                <a:gd name="T11" fmla="*/ 442 h 1768"/>
                <a:gd name="T12" fmla="*/ 998 w 1745"/>
                <a:gd name="T13" fmla="*/ 592 h 1768"/>
                <a:gd name="T14" fmla="*/ 1164 w 1745"/>
                <a:gd name="T15" fmla="*/ 766 h 1768"/>
                <a:gd name="T16" fmla="*/ 1310 w 1745"/>
                <a:gd name="T17" fmla="*/ 942 h 1768"/>
                <a:gd name="T18" fmla="*/ 1454 w 1745"/>
                <a:gd name="T19" fmla="*/ 1146 h 1768"/>
                <a:gd name="T20" fmla="*/ 1536 w 1745"/>
                <a:gd name="T21" fmla="*/ 1298 h 1768"/>
                <a:gd name="T22" fmla="*/ 1614 w 1745"/>
                <a:gd name="T23" fmla="*/ 1456 h 1768"/>
                <a:gd name="T24" fmla="*/ 1682 w 1745"/>
                <a:gd name="T25" fmla="*/ 1616 h 1768"/>
                <a:gd name="T26" fmla="*/ 1733 w 1745"/>
                <a:gd name="T27" fmla="*/ 1768 h 1768"/>
                <a:gd name="T28" fmla="*/ 1745 w 1745"/>
                <a:gd name="T29" fmla="*/ 1768 h 1768"/>
                <a:gd name="T30" fmla="*/ 1691 w 1745"/>
                <a:gd name="T31" fmla="*/ 1606 h 1768"/>
                <a:gd name="T32" fmla="*/ 1623 w 1745"/>
                <a:gd name="T33" fmla="*/ 1445 h 1768"/>
                <a:gd name="T34" fmla="*/ 1547 w 1745"/>
                <a:gd name="T35" fmla="*/ 1288 h 1768"/>
                <a:gd name="T36" fmla="*/ 1463 w 1745"/>
                <a:gd name="T37" fmla="*/ 1136 h 1768"/>
                <a:gd name="T38" fmla="*/ 1320 w 1745"/>
                <a:gd name="T39" fmla="*/ 932 h 1768"/>
                <a:gd name="T40" fmla="*/ 1173 w 1745"/>
                <a:gd name="T41" fmla="*/ 755 h 1768"/>
                <a:gd name="T42" fmla="*/ 1008 w 1745"/>
                <a:gd name="T43" fmla="*/ 581 h 1768"/>
                <a:gd name="T44" fmla="*/ 827 w 1745"/>
                <a:gd name="T45" fmla="*/ 431 h 1768"/>
                <a:gd name="T46" fmla="*/ 642 w 1745"/>
                <a:gd name="T47" fmla="*/ 293 h 1768"/>
                <a:gd name="T48" fmla="*/ 437 w 1745"/>
                <a:gd name="T49" fmla="*/ 179 h 1768"/>
                <a:gd name="T50" fmla="*/ 222 w 1745"/>
                <a:gd name="T51" fmla="*/ 78 h 1768"/>
                <a:gd name="T52" fmla="*/ 0 w 1745"/>
                <a:gd name="T53" fmla="*/ 0 h 1768"/>
                <a:gd name="T54" fmla="*/ 0 w 1745"/>
                <a:gd name="T55" fmla="*/ 0 h 17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745" h="1768">
                  <a:moveTo>
                    <a:pt x="0" y="0"/>
                  </a:moveTo>
                  <a:lnTo>
                    <a:pt x="0" y="12"/>
                  </a:lnTo>
                  <a:lnTo>
                    <a:pt x="210" y="88"/>
                  </a:lnTo>
                  <a:lnTo>
                    <a:pt x="426" y="190"/>
                  </a:lnTo>
                  <a:lnTo>
                    <a:pt x="630" y="304"/>
                  </a:lnTo>
                  <a:lnTo>
                    <a:pt x="818" y="442"/>
                  </a:lnTo>
                  <a:lnTo>
                    <a:pt x="998" y="592"/>
                  </a:lnTo>
                  <a:lnTo>
                    <a:pt x="1164" y="766"/>
                  </a:lnTo>
                  <a:lnTo>
                    <a:pt x="1310" y="942"/>
                  </a:lnTo>
                  <a:lnTo>
                    <a:pt x="1454" y="1146"/>
                  </a:lnTo>
                  <a:lnTo>
                    <a:pt x="1536" y="1298"/>
                  </a:lnTo>
                  <a:lnTo>
                    <a:pt x="1614" y="1456"/>
                  </a:lnTo>
                  <a:lnTo>
                    <a:pt x="1682" y="1616"/>
                  </a:lnTo>
                  <a:lnTo>
                    <a:pt x="1733" y="1768"/>
                  </a:lnTo>
                  <a:lnTo>
                    <a:pt x="1745" y="1768"/>
                  </a:lnTo>
                  <a:lnTo>
                    <a:pt x="1691" y="1606"/>
                  </a:lnTo>
                  <a:lnTo>
                    <a:pt x="1623" y="1445"/>
                  </a:lnTo>
                  <a:lnTo>
                    <a:pt x="1547" y="1288"/>
                  </a:lnTo>
                  <a:lnTo>
                    <a:pt x="1463" y="1136"/>
                  </a:lnTo>
                  <a:lnTo>
                    <a:pt x="1320" y="932"/>
                  </a:lnTo>
                  <a:lnTo>
                    <a:pt x="1173" y="755"/>
                  </a:lnTo>
                  <a:lnTo>
                    <a:pt x="1008" y="581"/>
                  </a:lnTo>
                  <a:lnTo>
                    <a:pt x="827" y="431"/>
                  </a:lnTo>
                  <a:lnTo>
                    <a:pt x="642" y="293"/>
                  </a:lnTo>
                  <a:lnTo>
                    <a:pt x="437" y="179"/>
                  </a:lnTo>
                  <a:lnTo>
                    <a:pt x="222" y="7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70663" name="Oval 7"/>
            <p:cNvSpPr>
              <a:spLocks noChangeArrowheads="1"/>
            </p:cNvSpPr>
            <p:nvPr/>
          </p:nvSpPr>
          <p:spPr bwMode="ltGray">
            <a:xfrm>
              <a:off x="209" y="2784"/>
              <a:ext cx="86" cy="86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70664" name="Oval 8"/>
            <p:cNvSpPr>
              <a:spLocks noChangeArrowheads="1"/>
            </p:cNvSpPr>
            <p:nvPr/>
          </p:nvSpPr>
          <p:spPr bwMode="ltGray">
            <a:xfrm>
              <a:off x="1536" y="3884"/>
              <a:ext cx="92" cy="9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70665" name="Oval 9"/>
            <p:cNvSpPr>
              <a:spLocks noChangeArrowheads="1"/>
            </p:cNvSpPr>
            <p:nvPr/>
          </p:nvSpPr>
          <p:spPr bwMode="ltGray">
            <a:xfrm>
              <a:off x="791" y="2723"/>
              <a:ext cx="121" cy="12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</p:grpSp>
      <p:sp>
        <p:nvSpPr>
          <p:cNvPr id="70666" name="Rectangle 10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873250"/>
            <a:ext cx="7772400" cy="1555750"/>
          </a:xfrm>
        </p:spPr>
        <p:txBody>
          <a:bodyPr/>
          <a:lstStyle>
            <a:lvl1pPr>
              <a:defRPr sz="4800"/>
            </a:lvl1pPr>
          </a:lstStyle>
          <a:p>
            <a:pPr lvl="0"/>
            <a:r>
              <a:rPr lang="ru-RU" altLang="ru-RU" noProof="0" smtClean="0"/>
              <a:t>Образец заголовка</a:t>
            </a:r>
          </a:p>
        </p:txBody>
      </p:sp>
      <p:sp>
        <p:nvSpPr>
          <p:cNvPr id="70667" name="Rectangle 11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pPr lvl="0"/>
            <a:r>
              <a:rPr lang="ru-RU" altLang="ru-RU" noProof="0" smtClean="0"/>
              <a:t>Образец подзаголовка</a:t>
            </a:r>
          </a:p>
        </p:txBody>
      </p:sp>
      <p:sp>
        <p:nvSpPr>
          <p:cNvPr id="70668" name="Rectangle 12"/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>
            <a:lvl1pPr>
              <a:defRPr sz="1000"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5 September 2009</a:t>
            </a:r>
          </a:p>
        </p:txBody>
      </p:sp>
      <p:sp>
        <p:nvSpPr>
          <p:cNvPr id="70669" name="Rectangle 13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 sz="1000"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V. Mochalov, PROZA-M experiment</a:t>
            </a:r>
          </a:p>
        </p:txBody>
      </p:sp>
      <p:sp>
        <p:nvSpPr>
          <p:cNvPr id="70670" name="Rectangle 14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 sz="1000"/>
            </a:lvl1pPr>
          </a:lstStyle>
          <a:p>
            <a:fld id="{17636911-7B7A-4003-A328-E6A0C89B4C5B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97531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5 September 2009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V. Mochalov, PROZA-M experiment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2FA711F-AD8E-46AC-A89F-2FFA8E6AFBAC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370809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5 September 2009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V. Mochalov, PROZA-M experiment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D893C50-A515-4F35-9877-C74CFEF5BB72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795381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341438"/>
            <a:ext cx="4038600" cy="47894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341438"/>
            <a:ext cx="4038600" cy="47894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5 September 2009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V. Mochalov, PROZA-M experiment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B4854B0-4B8B-46E1-90F5-D5A76BCD689C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41391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5 September 2009</a:t>
            </a: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V. Mochalov, PROZA-M experiment</a:t>
            </a: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5D677FB-346F-4C51-B723-4D79D35DF303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854116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5 September 2009</a:t>
            </a: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V. Mochalov, PROZA-M experiment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11B7578-6A33-49AC-9742-988BEA1DB86B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31722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5 September 2009</a:t>
            </a: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V. Mochalov, PROZA-M experiment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9402AE5-335B-4B85-9013-45015C542B4A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900244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5 September 2009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V. Mochalov, PROZA-M experiment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48AD54D-4544-4E2F-B474-1D6B55D9E908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817963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5 September 2009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V. Mochalov, PROZA-M experiment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9B50B71-3852-422C-BF56-B11E9975524D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3615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ru-RU" dirty="0" smtClean="0"/>
              <a:t>DSPIN-2019</a:t>
            </a:r>
            <a:endParaRPr lang="ru-RU" alt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en-US" altLang="ru-RU" dirty="0" smtClean="0">
                <a:solidFill>
                  <a:srgbClr val="FFFFFF"/>
                </a:solidFill>
              </a:rPr>
              <a:t>V. Mochalov, SPASCHARM</a:t>
            </a:r>
            <a:endParaRPr lang="ru-RU" altLang="ru-RU" dirty="0">
              <a:solidFill>
                <a:srgbClr val="FFFFFF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64476E5-E4F1-45B2-B94E-1D3180B60DD4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6766794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5 September 2009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V. Mochalov, PROZA-M experiment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2F2B581-DB9C-40EA-BD8D-39033A738C24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012715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115888"/>
            <a:ext cx="2057400" cy="6015037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15888"/>
            <a:ext cx="6019800" cy="601503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5 September 2009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V. Mochalov, PROZA-M experiment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A796EA-70B5-4368-A0BB-F010D416E7DF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045945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Заголовок и объект над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2988" y="115888"/>
            <a:ext cx="6769100" cy="11398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341438"/>
            <a:ext cx="8229600" cy="231775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3811588"/>
            <a:ext cx="8229600" cy="231933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5 September 2009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V. Mochalov, PROZA-M experiment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21C8ACAE-02F3-434C-B49E-44CA2F574056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943522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 preserve="1">
  <p:cSld name="Заголовок и текст над объек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2988" y="115888"/>
            <a:ext cx="6769100" cy="11398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341438"/>
            <a:ext cx="8229600" cy="231775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3811588"/>
            <a:ext cx="8229600" cy="231933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5 September 2009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V. Mochalov, PROZA-M experiment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9A3AB158-EB7B-4576-ACAA-C6858C4C4863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737710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Заголовок, два объекта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2988" y="115888"/>
            <a:ext cx="6769100" cy="11398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457200" y="1341438"/>
            <a:ext cx="4038600" cy="231775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57200" y="3811588"/>
            <a:ext cx="4038600" cy="231933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half" idx="3"/>
          </p:nvPr>
        </p:nvSpPr>
        <p:spPr>
          <a:xfrm>
            <a:off x="4648200" y="1341438"/>
            <a:ext cx="4038600" cy="47894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5 September 2009</a:t>
            </a: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V. Mochalov, PROZA-M experiment</a:t>
            </a: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6586BFBC-1B1E-4F84-BF21-E27FCAF2A6E3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139782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2988" y="115888"/>
            <a:ext cx="6769100" cy="11398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341438"/>
            <a:ext cx="4038600" cy="47894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341438"/>
            <a:ext cx="4038600" cy="47894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5 September 2009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V. Mochalov, PROZA-M experiment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A7893807-3E87-4DC2-A08C-1BC90F055550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676599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Заголовок и два объекта над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2988" y="115888"/>
            <a:ext cx="6769100" cy="11398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457200" y="1341438"/>
            <a:ext cx="4038600" cy="231775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648200" y="1341438"/>
            <a:ext cx="4038600" cy="231775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half" idx="3"/>
          </p:nvPr>
        </p:nvSpPr>
        <p:spPr>
          <a:xfrm>
            <a:off x="457200" y="3811588"/>
            <a:ext cx="8229600" cy="231933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5 September 2009</a:t>
            </a: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V. Mochalov, PROZA-M experiment</a:t>
            </a: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260F94A3-8E8A-4051-9550-C0E42E1C0FBA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513536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Заголовок, объект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2988" y="115888"/>
            <a:ext cx="6769100" cy="11398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341438"/>
            <a:ext cx="4038600" cy="47894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648200" y="1341438"/>
            <a:ext cx="4038600" cy="47894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5 September 2009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V. Mochalov, PROZA-M experiment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C52141DC-1E34-4F07-9977-8597798C11B7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768927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18" name="Group 2"/>
          <p:cNvGrpSpPr>
            <a:grpSpLocks/>
          </p:cNvGrpSpPr>
          <p:nvPr/>
        </p:nvGrpSpPr>
        <p:grpSpPr bwMode="auto">
          <a:xfrm>
            <a:off x="0" y="3902075"/>
            <a:ext cx="3400425" cy="2949575"/>
            <a:chOff x="0" y="2458"/>
            <a:chExt cx="2142" cy="1858"/>
          </a:xfrm>
        </p:grpSpPr>
        <p:sp>
          <p:nvSpPr>
            <p:cNvPr id="9219" name="Freeform 3"/>
            <p:cNvSpPr>
              <a:spLocks/>
            </p:cNvSpPr>
            <p:nvPr/>
          </p:nvSpPr>
          <p:spPr bwMode="ltGray">
            <a:xfrm>
              <a:off x="0" y="2508"/>
              <a:ext cx="2142" cy="1804"/>
            </a:xfrm>
            <a:custGeom>
              <a:avLst/>
              <a:gdLst>
                <a:gd name="T0" fmla="*/ 329 w 2135"/>
                <a:gd name="T1" fmla="*/ 66 h 1804"/>
                <a:gd name="T2" fmla="*/ 161 w 2135"/>
                <a:gd name="T3" fmla="*/ 30 h 1804"/>
                <a:gd name="T4" fmla="*/ 0 w 2135"/>
                <a:gd name="T5" fmla="*/ 0 h 1804"/>
                <a:gd name="T6" fmla="*/ 0 w 2135"/>
                <a:gd name="T7" fmla="*/ 12 h 1804"/>
                <a:gd name="T8" fmla="*/ 161 w 2135"/>
                <a:gd name="T9" fmla="*/ 42 h 1804"/>
                <a:gd name="T10" fmla="*/ 323 w 2135"/>
                <a:gd name="T11" fmla="*/ 78 h 1804"/>
                <a:gd name="T12" fmla="*/ 556 w 2135"/>
                <a:gd name="T13" fmla="*/ 150 h 1804"/>
                <a:gd name="T14" fmla="*/ 777 w 2135"/>
                <a:gd name="T15" fmla="*/ 245 h 1804"/>
                <a:gd name="T16" fmla="*/ 993 w 2135"/>
                <a:gd name="T17" fmla="*/ 365 h 1804"/>
                <a:gd name="T18" fmla="*/ 1196 w 2135"/>
                <a:gd name="T19" fmla="*/ 503 h 1804"/>
                <a:gd name="T20" fmla="*/ 1381 w 2135"/>
                <a:gd name="T21" fmla="*/ 653 h 1804"/>
                <a:gd name="T22" fmla="*/ 1555 w 2135"/>
                <a:gd name="T23" fmla="*/ 827 h 1804"/>
                <a:gd name="T24" fmla="*/ 1710 w 2135"/>
                <a:gd name="T25" fmla="*/ 1019 h 1804"/>
                <a:gd name="T26" fmla="*/ 1854 w 2135"/>
                <a:gd name="T27" fmla="*/ 1229 h 1804"/>
                <a:gd name="T28" fmla="*/ 1937 w 2135"/>
                <a:gd name="T29" fmla="*/ 1366 h 1804"/>
                <a:gd name="T30" fmla="*/ 2009 w 2135"/>
                <a:gd name="T31" fmla="*/ 1510 h 1804"/>
                <a:gd name="T32" fmla="*/ 2069 w 2135"/>
                <a:gd name="T33" fmla="*/ 1654 h 1804"/>
                <a:gd name="T34" fmla="*/ 2123 w 2135"/>
                <a:gd name="T35" fmla="*/ 1804 h 1804"/>
                <a:gd name="T36" fmla="*/ 2135 w 2135"/>
                <a:gd name="T37" fmla="*/ 1804 h 1804"/>
                <a:gd name="T38" fmla="*/ 2081 w 2135"/>
                <a:gd name="T39" fmla="*/ 1654 h 1804"/>
                <a:gd name="T40" fmla="*/ 2021 w 2135"/>
                <a:gd name="T41" fmla="*/ 1510 h 1804"/>
                <a:gd name="T42" fmla="*/ 1949 w 2135"/>
                <a:gd name="T43" fmla="*/ 1366 h 1804"/>
                <a:gd name="T44" fmla="*/ 1866 w 2135"/>
                <a:gd name="T45" fmla="*/ 1223 h 1804"/>
                <a:gd name="T46" fmla="*/ 1722 w 2135"/>
                <a:gd name="T47" fmla="*/ 1013 h 1804"/>
                <a:gd name="T48" fmla="*/ 1561 w 2135"/>
                <a:gd name="T49" fmla="*/ 821 h 1804"/>
                <a:gd name="T50" fmla="*/ 1387 w 2135"/>
                <a:gd name="T51" fmla="*/ 647 h 1804"/>
                <a:gd name="T52" fmla="*/ 1202 w 2135"/>
                <a:gd name="T53" fmla="*/ 491 h 1804"/>
                <a:gd name="T54" fmla="*/ 999 w 2135"/>
                <a:gd name="T55" fmla="*/ 353 h 1804"/>
                <a:gd name="T56" fmla="*/ 783 w 2135"/>
                <a:gd name="T57" fmla="*/ 239 h 1804"/>
                <a:gd name="T58" fmla="*/ 562 w 2135"/>
                <a:gd name="T59" fmla="*/ 138 h 1804"/>
                <a:gd name="T60" fmla="*/ 329 w 2135"/>
                <a:gd name="T61" fmla="*/ 66 h 1804"/>
                <a:gd name="T62" fmla="*/ 329 w 2135"/>
                <a:gd name="T63" fmla="*/ 66 h 18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135" h="1804">
                  <a:moveTo>
                    <a:pt x="329" y="66"/>
                  </a:moveTo>
                  <a:lnTo>
                    <a:pt x="161" y="3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61" y="42"/>
                  </a:lnTo>
                  <a:lnTo>
                    <a:pt x="323" y="78"/>
                  </a:lnTo>
                  <a:lnTo>
                    <a:pt x="556" y="150"/>
                  </a:lnTo>
                  <a:lnTo>
                    <a:pt x="777" y="245"/>
                  </a:lnTo>
                  <a:lnTo>
                    <a:pt x="993" y="365"/>
                  </a:lnTo>
                  <a:lnTo>
                    <a:pt x="1196" y="503"/>
                  </a:lnTo>
                  <a:lnTo>
                    <a:pt x="1381" y="653"/>
                  </a:lnTo>
                  <a:lnTo>
                    <a:pt x="1555" y="827"/>
                  </a:lnTo>
                  <a:lnTo>
                    <a:pt x="1710" y="1019"/>
                  </a:lnTo>
                  <a:lnTo>
                    <a:pt x="1854" y="1229"/>
                  </a:lnTo>
                  <a:lnTo>
                    <a:pt x="1937" y="1366"/>
                  </a:lnTo>
                  <a:lnTo>
                    <a:pt x="2009" y="1510"/>
                  </a:lnTo>
                  <a:lnTo>
                    <a:pt x="2069" y="1654"/>
                  </a:lnTo>
                  <a:lnTo>
                    <a:pt x="2123" y="1804"/>
                  </a:lnTo>
                  <a:lnTo>
                    <a:pt x="2135" y="1804"/>
                  </a:lnTo>
                  <a:lnTo>
                    <a:pt x="2081" y="1654"/>
                  </a:lnTo>
                  <a:lnTo>
                    <a:pt x="2021" y="1510"/>
                  </a:lnTo>
                  <a:lnTo>
                    <a:pt x="1949" y="1366"/>
                  </a:lnTo>
                  <a:lnTo>
                    <a:pt x="1866" y="1223"/>
                  </a:lnTo>
                  <a:lnTo>
                    <a:pt x="1722" y="1013"/>
                  </a:lnTo>
                  <a:lnTo>
                    <a:pt x="1561" y="821"/>
                  </a:lnTo>
                  <a:lnTo>
                    <a:pt x="1387" y="647"/>
                  </a:lnTo>
                  <a:lnTo>
                    <a:pt x="1202" y="491"/>
                  </a:lnTo>
                  <a:lnTo>
                    <a:pt x="999" y="353"/>
                  </a:lnTo>
                  <a:lnTo>
                    <a:pt x="783" y="239"/>
                  </a:lnTo>
                  <a:lnTo>
                    <a:pt x="562" y="138"/>
                  </a:lnTo>
                  <a:lnTo>
                    <a:pt x="329" y="66"/>
                  </a:lnTo>
                  <a:lnTo>
                    <a:pt x="329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9220" name="Freeform 4"/>
            <p:cNvSpPr>
              <a:spLocks/>
            </p:cNvSpPr>
            <p:nvPr/>
          </p:nvSpPr>
          <p:spPr bwMode="hidden">
            <a:xfrm>
              <a:off x="0" y="2458"/>
              <a:ext cx="1854" cy="1858"/>
            </a:xfrm>
            <a:custGeom>
              <a:avLst/>
              <a:gdLst>
                <a:gd name="T0" fmla="*/ 1854 w 1854"/>
                <a:gd name="T1" fmla="*/ 1858 h 1858"/>
                <a:gd name="T2" fmla="*/ 0 w 1854"/>
                <a:gd name="T3" fmla="*/ 1858 h 1858"/>
                <a:gd name="T4" fmla="*/ 0 w 1854"/>
                <a:gd name="T5" fmla="*/ 0 h 1858"/>
                <a:gd name="T6" fmla="*/ 1854 w 1854"/>
                <a:gd name="T7" fmla="*/ 1858 h 1858"/>
                <a:gd name="T8" fmla="*/ 1854 w 1854"/>
                <a:gd name="T9" fmla="*/ 1858 h 18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54" h="1858">
                  <a:moveTo>
                    <a:pt x="1854" y="1858"/>
                  </a:moveTo>
                  <a:lnTo>
                    <a:pt x="0" y="1858"/>
                  </a:lnTo>
                  <a:lnTo>
                    <a:pt x="0" y="0"/>
                  </a:lnTo>
                  <a:lnTo>
                    <a:pt x="1854" y="1858"/>
                  </a:lnTo>
                  <a:lnTo>
                    <a:pt x="1854" y="185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9221" name="Freeform 5"/>
            <p:cNvSpPr>
              <a:spLocks/>
            </p:cNvSpPr>
            <p:nvPr/>
          </p:nvSpPr>
          <p:spPr bwMode="ltGray">
            <a:xfrm>
              <a:off x="0" y="2735"/>
              <a:ext cx="1745" cy="1577"/>
            </a:xfrm>
            <a:custGeom>
              <a:avLst/>
              <a:gdLst>
                <a:gd name="T0" fmla="*/ 1640 w 1745"/>
                <a:gd name="T1" fmla="*/ 1377 h 1577"/>
                <a:gd name="T2" fmla="*/ 1692 w 1745"/>
                <a:gd name="T3" fmla="*/ 1479 h 1577"/>
                <a:gd name="T4" fmla="*/ 1732 w 1745"/>
                <a:gd name="T5" fmla="*/ 1577 h 1577"/>
                <a:gd name="T6" fmla="*/ 1745 w 1745"/>
                <a:gd name="T7" fmla="*/ 1577 h 1577"/>
                <a:gd name="T8" fmla="*/ 1703 w 1745"/>
                <a:gd name="T9" fmla="*/ 1469 h 1577"/>
                <a:gd name="T10" fmla="*/ 1649 w 1745"/>
                <a:gd name="T11" fmla="*/ 1367 h 1577"/>
                <a:gd name="T12" fmla="*/ 1535 w 1745"/>
                <a:gd name="T13" fmla="*/ 1157 h 1577"/>
                <a:gd name="T14" fmla="*/ 1395 w 1745"/>
                <a:gd name="T15" fmla="*/ 951 h 1577"/>
                <a:gd name="T16" fmla="*/ 1236 w 1745"/>
                <a:gd name="T17" fmla="*/ 756 h 1577"/>
                <a:gd name="T18" fmla="*/ 1061 w 1745"/>
                <a:gd name="T19" fmla="*/ 582 h 1577"/>
                <a:gd name="T20" fmla="*/ 876 w 1745"/>
                <a:gd name="T21" fmla="*/ 426 h 1577"/>
                <a:gd name="T22" fmla="*/ 672 w 1745"/>
                <a:gd name="T23" fmla="*/ 294 h 1577"/>
                <a:gd name="T24" fmla="*/ 455 w 1745"/>
                <a:gd name="T25" fmla="*/ 174 h 1577"/>
                <a:gd name="T26" fmla="*/ 234 w 1745"/>
                <a:gd name="T27" fmla="*/ 78 h 1577"/>
                <a:gd name="T28" fmla="*/ 0 w 1745"/>
                <a:gd name="T29" fmla="*/ 0 h 1577"/>
                <a:gd name="T30" fmla="*/ 0 w 1745"/>
                <a:gd name="T31" fmla="*/ 12 h 1577"/>
                <a:gd name="T32" fmla="*/ 222 w 1745"/>
                <a:gd name="T33" fmla="*/ 89 h 1577"/>
                <a:gd name="T34" fmla="*/ 446 w 1745"/>
                <a:gd name="T35" fmla="*/ 185 h 1577"/>
                <a:gd name="T36" fmla="*/ 662 w 1745"/>
                <a:gd name="T37" fmla="*/ 305 h 1577"/>
                <a:gd name="T38" fmla="*/ 866 w 1745"/>
                <a:gd name="T39" fmla="*/ 437 h 1577"/>
                <a:gd name="T40" fmla="*/ 1052 w 1745"/>
                <a:gd name="T41" fmla="*/ 593 h 1577"/>
                <a:gd name="T42" fmla="*/ 1226 w 1745"/>
                <a:gd name="T43" fmla="*/ 767 h 1577"/>
                <a:gd name="T44" fmla="*/ 1385 w 1745"/>
                <a:gd name="T45" fmla="*/ 960 h 1577"/>
                <a:gd name="T46" fmla="*/ 1526 w 1745"/>
                <a:gd name="T47" fmla="*/ 1167 h 1577"/>
                <a:gd name="T48" fmla="*/ 1640 w 1745"/>
                <a:gd name="T49" fmla="*/ 1377 h 15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745" h="1577">
                  <a:moveTo>
                    <a:pt x="1640" y="1377"/>
                  </a:moveTo>
                  <a:lnTo>
                    <a:pt x="1692" y="1479"/>
                  </a:lnTo>
                  <a:lnTo>
                    <a:pt x="1732" y="1577"/>
                  </a:lnTo>
                  <a:lnTo>
                    <a:pt x="1745" y="1577"/>
                  </a:lnTo>
                  <a:lnTo>
                    <a:pt x="1703" y="1469"/>
                  </a:lnTo>
                  <a:lnTo>
                    <a:pt x="1649" y="1367"/>
                  </a:lnTo>
                  <a:lnTo>
                    <a:pt x="1535" y="1157"/>
                  </a:lnTo>
                  <a:lnTo>
                    <a:pt x="1395" y="951"/>
                  </a:lnTo>
                  <a:lnTo>
                    <a:pt x="1236" y="756"/>
                  </a:lnTo>
                  <a:lnTo>
                    <a:pt x="1061" y="582"/>
                  </a:lnTo>
                  <a:lnTo>
                    <a:pt x="876" y="426"/>
                  </a:lnTo>
                  <a:lnTo>
                    <a:pt x="672" y="294"/>
                  </a:lnTo>
                  <a:lnTo>
                    <a:pt x="455" y="174"/>
                  </a:lnTo>
                  <a:lnTo>
                    <a:pt x="234" y="7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22" y="89"/>
                  </a:lnTo>
                  <a:lnTo>
                    <a:pt x="446" y="185"/>
                  </a:lnTo>
                  <a:lnTo>
                    <a:pt x="662" y="305"/>
                  </a:lnTo>
                  <a:lnTo>
                    <a:pt x="866" y="437"/>
                  </a:lnTo>
                  <a:lnTo>
                    <a:pt x="1052" y="593"/>
                  </a:lnTo>
                  <a:lnTo>
                    <a:pt x="1226" y="767"/>
                  </a:lnTo>
                  <a:lnTo>
                    <a:pt x="1385" y="960"/>
                  </a:lnTo>
                  <a:lnTo>
                    <a:pt x="1526" y="1167"/>
                  </a:lnTo>
                  <a:lnTo>
                    <a:pt x="1640" y="1377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9222" name="Freeform 6"/>
            <p:cNvSpPr>
              <a:spLocks/>
            </p:cNvSpPr>
            <p:nvPr/>
          </p:nvSpPr>
          <p:spPr bwMode="ltGray">
            <a:xfrm>
              <a:off x="0" y="2544"/>
              <a:ext cx="1745" cy="1768"/>
            </a:xfrm>
            <a:custGeom>
              <a:avLst/>
              <a:gdLst>
                <a:gd name="T0" fmla="*/ 0 w 1745"/>
                <a:gd name="T1" fmla="*/ 0 h 1768"/>
                <a:gd name="T2" fmla="*/ 0 w 1745"/>
                <a:gd name="T3" fmla="*/ 12 h 1768"/>
                <a:gd name="T4" fmla="*/ 210 w 1745"/>
                <a:gd name="T5" fmla="*/ 88 h 1768"/>
                <a:gd name="T6" fmla="*/ 426 w 1745"/>
                <a:gd name="T7" fmla="*/ 190 h 1768"/>
                <a:gd name="T8" fmla="*/ 630 w 1745"/>
                <a:gd name="T9" fmla="*/ 304 h 1768"/>
                <a:gd name="T10" fmla="*/ 818 w 1745"/>
                <a:gd name="T11" fmla="*/ 442 h 1768"/>
                <a:gd name="T12" fmla="*/ 998 w 1745"/>
                <a:gd name="T13" fmla="*/ 592 h 1768"/>
                <a:gd name="T14" fmla="*/ 1164 w 1745"/>
                <a:gd name="T15" fmla="*/ 766 h 1768"/>
                <a:gd name="T16" fmla="*/ 1310 w 1745"/>
                <a:gd name="T17" fmla="*/ 942 h 1768"/>
                <a:gd name="T18" fmla="*/ 1454 w 1745"/>
                <a:gd name="T19" fmla="*/ 1146 h 1768"/>
                <a:gd name="T20" fmla="*/ 1536 w 1745"/>
                <a:gd name="T21" fmla="*/ 1298 h 1768"/>
                <a:gd name="T22" fmla="*/ 1614 w 1745"/>
                <a:gd name="T23" fmla="*/ 1456 h 1768"/>
                <a:gd name="T24" fmla="*/ 1682 w 1745"/>
                <a:gd name="T25" fmla="*/ 1616 h 1768"/>
                <a:gd name="T26" fmla="*/ 1733 w 1745"/>
                <a:gd name="T27" fmla="*/ 1768 h 1768"/>
                <a:gd name="T28" fmla="*/ 1745 w 1745"/>
                <a:gd name="T29" fmla="*/ 1768 h 1768"/>
                <a:gd name="T30" fmla="*/ 1691 w 1745"/>
                <a:gd name="T31" fmla="*/ 1606 h 1768"/>
                <a:gd name="T32" fmla="*/ 1623 w 1745"/>
                <a:gd name="T33" fmla="*/ 1445 h 1768"/>
                <a:gd name="T34" fmla="*/ 1547 w 1745"/>
                <a:gd name="T35" fmla="*/ 1288 h 1768"/>
                <a:gd name="T36" fmla="*/ 1463 w 1745"/>
                <a:gd name="T37" fmla="*/ 1136 h 1768"/>
                <a:gd name="T38" fmla="*/ 1320 w 1745"/>
                <a:gd name="T39" fmla="*/ 932 h 1768"/>
                <a:gd name="T40" fmla="*/ 1173 w 1745"/>
                <a:gd name="T41" fmla="*/ 755 h 1768"/>
                <a:gd name="T42" fmla="*/ 1008 w 1745"/>
                <a:gd name="T43" fmla="*/ 581 h 1768"/>
                <a:gd name="T44" fmla="*/ 827 w 1745"/>
                <a:gd name="T45" fmla="*/ 431 h 1768"/>
                <a:gd name="T46" fmla="*/ 642 w 1745"/>
                <a:gd name="T47" fmla="*/ 293 h 1768"/>
                <a:gd name="T48" fmla="*/ 437 w 1745"/>
                <a:gd name="T49" fmla="*/ 179 h 1768"/>
                <a:gd name="T50" fmla="*/ 222 w 1745"/>
                <a:gd name="T51" fmla="*/ 78 h 1768"/>
                <a:gd name="T52" fmla="*/ 0 w 1745"/>
                <a:gd name="T53" fmla="*/ 0 h 1768"/>
                <a:gd name="T54" fmla="*/ 0 w 1745"/>
                <a:gd name="T55" fmla="*/ 0 h 17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745" h="1768">
                  <a:moveTo>
                    <a:pt x="0" y="0"/>
                  </a:moveTo>
                  <a:lnTo>
                    <a:pt x="0" y="12"/>
                  </a:lnTo>
                  <a:lnTo>
                    <a:pt x="210" y="88"/>
                  </a:lnTo>
                  <a:lnTo>
                    <a:pt x="426" y="190"/>
                  </a:lnTo>
                  <a:lnTo>
                    <a:pt x="630" y="304"/>
                  </a:lnTo>
                  <a:lnTo>
                    <a:pt x="818" y="442"/>
                  </a:lnTo>
                  <a:lnTo>
                    <a:pt x="998" y="592"/>
                  </a:lnTo>
                  <a:lnTo>
                    <a:pt x="1164" y="766"/>
                  </a:lnTo>
                  <a:lnTo>
                    <a:pt x="1310" y="942"/>
                  </a:lnTo>
                  <a:lnTo>
                    <a:pt x="1454" y="1146"/>
                  </a:lnTo>
                  <a:lnTo>
                    <a:pt x="1536" y="1298"/>
                  </a:lnTo>
                  <a:lnTo>
                    <a:pt x="1614" y="1456"/>
                  </a:lnTo>
                  <a:lnTo>
                    <a:pt x="1682" y="1616"/>
                  </a:lnTo>
                  <a:lnTo>
                    <a:pt x="1733" y="1768"/>
                  </a:lnTo>
                  <a:lnTo>
                    <a:pt x="1745" y="1768"/>
                  </a:lnTo>
                  <a:lnTo>
                    <a:pt x="1691" y="1606"/>
                  </a:lnTo>
                  <a:lnTo>
                    <a:pt x="1623" y="1445"/>
                  </a:lnTo>
                  <a:lnTo>
                    <a:pt x="1547" y="1288"/>
                  </a:lnTo>
                  <a:lnTo>
                    <a:pt x="1463" y="1136"/>
                  </a:lnTo>
                  <a:lnTo>
                    <a:pt x="1320" y="932"/>
                  </a:lnTo>
                  <a:lnTo>
                    <a:pt x="1173" y="755"/>
                  </a:lnTo>
                  <a:lnTo>
                    <a:pt x="1008" y="581"/>
                  </a:lnTo>
                  <a:lnTo>
                    <a:pt x="827" y="431"/>
                  </a:lnTo>
                  <a:lnTo>
                    <a:pt x="642" y="293"/>
                  </a:lnTo>
                  <a:lnTo>
                    <a:pt x="437" y="179"/>
                  </a:lnTo>
                  <a:lnTo>
                    <a:pt x="222" y="7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9223" name="Oval 7"/>
            <p:cNvSpPr>
              <a:spLocks noChangeArrowheads="1"/>
            </p:cNvSpPr>
            <p:nvPr/>
          </p:nvSpPr>
          <p:spPr bwMode="ltGray">
            <a:xfrm>
              <a:off x="209" y="2784"/>
              <a:ext cx="86" cy="86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9224" name="Oval 8"/>
            <p:cNvSpPr>
              <a:spLocks noChangeArrowheads="1"/>
            </p:cNvSpPr>
            <p:nvPr/>
          </p:nvSpPr>
          <p:spPr bwMode="ltGray">
            <a:xfrm>
              <a:off x="1536" y="3884"/>
              <a:ext cx="92" cy="9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9225" name="Oval 9"/>
            <p:cNvSpPr>
              <a:spLocks noChangeArrowheads="1"/>
            </p:cNvSpPr>
            <p:nvPr/>
          </p:nvSpPr>
          <p:spPr bwMode="ltGray">
            <a:xfrm>
              <a:off x="791" y="2723"/>
              <a:ext cx="121" cy="12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</p:grpSp>
      <p:sp>
        <p:nvSpPr>
          <p:cNvPr id="9226" name="Rectangle 10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873250"/>
            <a:ext cx="7772400" cy="1555750"/>
          </a:xfrm>
        </p:spPr>
        <p:txBody>
          <a:bodyPr/>
          <a:lstStyle>
            <a:lvl1pPr>
              <a:defRPr sz="4800"/>
            </a:lvl1pPr>
          </a:lstStyle>
          <a:p>
            <a:pPr lvl="0"/>
            <a:r>
              <a:rPr lang="ru-RU" altLang="ru-RU" noProof="0" smtClean="0"/>
              <a:t>Образец заголовка</a:t>
            </a:r>
          </a:p>
        </p:txBody>
      </p:sp>
      <p:sp>
        <p:nvSpPr>
          <p:cNvPr id="9227" name="Rectangle 11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pPr lvl="0"/>
            <a:r>
              <a:rPr lang="ru-RU" altLang="ru-RU" noProof="0" smtClean="0"/>
              <a:t>Образец подзаголовка</a:t>
            </a:r>
          </a:p>
        </p:txBody>
      </p:sp>
      <p:sp>
        <p:nvSpPr>
          <p:cNvPr id="9228" name="Rectangle 12"/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>
            <a:lvl1pPr>
              <a:defRPr sz="1200" b="1" i="0"/>
            </a:lvl1pPr>
          </a:lstStyle>
          <a:p>
            <a:r>
              <a:rPr lang="ru-RU" altLang="ru-RU" dirty="0" smtClean="0">
                <a:solidFill>
                  <a:srgbClr val="FFFFFF"/>
                </a:solidFill>
              </a:rPr>
              <a:t>04.10.2016</a:t>
            </a:r>
            <a:endParaRPr lang="ru-RU" altLang="ru-RU" dirty="0">
              <a:solidFill>
                <a:srgbClr val="FFFFFF"/>
              </a:solidFill>
            </a:endParaRPr>
          </a:p>
        </p:txBody>
      </p:sp>
      <p:sp>
        <p:nvSpPr>
          <p:cNvPr id="9229" name="Rectangle 13"/>
          <p:cNvSpPr>
            <a:spLocks noGrp="1" noChangeArrowheads="1"/>
          </p:cNvSpPr>
          <p:nvPr>
            <p:ph type="ftr" sz="quarter" idx="3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 sz="1200" b="1" i="0"/>
            </a:lvl1pPr>
          </a:lstStyle>
          <a:p>
            <a:r>
              <a:rPr lang="ru-RU" altLang="ru-RU" dirty="0" smtClean="0">
                <a:solidFill>
                  <a:srgbClr val="FFFFFF"/>
                </a:solidFill>
              </a:rPr>
              <a:t>В. Мочалов, Семинар ОФВЭ  ПИЯФ</a:t>
            </a:r>
            <a:endParaRPr lang="ru-RU" altLang="ru-RU" dirty="0">
              <a:solidFill>
                <a:srgbClr val="FFFFFF"/>
              </a:solidFill>
            </a:endParaRPr>
          </a:p>
        </p:txBody>
      </p:sp>
      <p:sp>
        <p:nvSpPr>
          <p:cNvPr id="9230" name="Rectangle 14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 sz="1200" b="1" i="0"/>
            </a:lvl1pPr>
          </a:lstStyle>
          <a:p>
            <a:fld id="{925349A7-0E90-4819-9C93-B43C7E589592}" type="slidenum">
              <a:rPr lang="ru-RU" altLang="ru-RU" smtClean="0">
                <a:solidFill>
                  <a:srgbClr val="FFFFFF"/>
                </a:solidFill>
              </a:rPr>
              <a:pPr/>
              <a:t>‹#›</a:t>
            </a:fld>
            <a:endParaRPr lang="ru-RU" alt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30902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ru-RU" dirty="0" smtClean="0">
                <a:solidFill>
                  <a:srgbClr val="FFFFFF"/>
                </a:solidFill>
              </a:rPr>
              <a:t>17</a:t>
            </a:r>
            <a:r>
              <a:rPr lang="ru-RU" altLang="ru-RU" dirty="0" smtClean="0">
                <a:solidFill>
                  <a:srgbClr val="FFFFFF"/>
                </a:solidFill>
              </a:rPr>
              <a:t>.</a:t>
            </a:r>
            <a:r>
              <a:rPr lang="en-US" altLang="ru-RU" dirty="0" smtClean="0">
                <a:solidFill>
                  <a:srgbClr val="FFFFFF"/>
                </a:solidFill>
              </a:rPr>
              <a:t>01</a:t>
            </a:r>
            <a:r>
              <a:rPr lang="ru-RU" altLang="ru-RU" dirty="0" smtClean="0">
                <a:solidFill>
                  <a:srgbClr val="FFFFFF"/>
                </a:solidFill>
              </a:rPr>
              <a:t>.201</a:t>
            </a:r>
            <a:r>
              <a:rPr lang="en-US" altLang="ru-RU" dirty="0" smtClean="0">
                <a:solidFill>
                  <a:srgbClr val="FFFFFF"/>
                </a:solidFill>
              </a:rPr>
              <a:t>8</a:t>
            </a:r>
            <a:endParaRPr lang="ru-RU" altLang="ru-RU" dirty="0">
              <a:solidFill>
                <a:srgbClr val="FFFFFF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 dirty="0" smtClean="0">
                <a:solidFill>
                  <a:srgbClr val="FFFFFF"/>
                </a:solidFill>
              </a:rPr>
              <a:t>В. Мочалов, Семинар ЛЯП</a:t>
            </a:r>
            <a:endParaRPr lang="ru-RU" altLang="ru-RU" dirty="0">
              <a:solidFill>
                <a:srgbClr val="FFFFFF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6A10669-CE8A-4DA0-B546-D3B064FB49D9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41734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ru-RU" dirty="0" smtClean="0"/>
              <a:t>DSPIN-2019</a:t>
            </a:r>
            <a:endParaRPr lang="ru-RU" alt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ru-RU" dirty="0" smtClean="0">
                <a:solidFill>
                  <a:srgbClr val="FFFFFF"/>
                </a:solidFill>
              </a:rPr>
              <a:t>V. Mochalov, SPASCHARM</a:t>
            </a:r>
            <a:endParaRPr lang="ru-RU" altLang="ru-RU" dirty="0">
              <a:solidFill>
                <a:srgbClr val="FFFFFF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C3EBC97-E1D4-4ECA-96D3-DFC7059B8B3B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35026653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30.10.2008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В. Мочалов, Семинар ИФВЭ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AA09804-BE32-436D-8339-99F79310B53B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267644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 dirty="0" smtClean="0">
                <a:solidFill>
                  <a:srgbClr val="FFFFFF"/>
                </a:solidFill>
              </a:rPr>
              <a:t>17.01.2018</a:t>
            </a:r>
            <a:endParaRPr lang="ru-RU" altLang="ru-RU" dirty="0">
              <a:solidFill>
                <a:srgbClr val="FFFFFF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 dirty="0" smtClean="0">
                <a:solidFill>
                  <a:srgbClr val="FFFFFF"/>
                </a:solidFill>
              </a:rPr>
              <a:t>В. Мочалов, Семинар ЛЯП</a:t>
            </a:r>
            <a:endParaRPr lang="ru-RU" altLang="ru-RU" dirty="0">
              <a:solidFill>
                <a:srgbClr val="FFFFFF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64476E5-E4F1-45B2-B94E-1D3180B60DD4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3390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30.10.2008</a:t>
            </a: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В. Мочалов, Семинар ИФВЭ</a:t>
            </a: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C3EBC97-E1D4-4ECA-96D3-DFC7059B8B3B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571646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 dirty="0" smtClean="0">
                <a:solidFill>
                  <a:srgbClr val="FFFFFF"/>
                </a:solidFill>
              </a:rPr>
              <a:t>04.10.2016</a:t>
            </a:r>
            <a:endParaRPr lang="ru-RU" altLang="ru-RU" dirty="0">
              <a:solidFill>
                <a:srgbClr val="FFFFFF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 dirty="0">
                <a:solidFill>
                  <a:srgbClr val="FFFFFF"/>
                </a:solidFill>
              </a:rPr>
              <a:t>В. Мочалов, </a:t>
            </a:r>
            <a:r>
              <a:rPr lang="ru-RU" altLang="ru-RU" dirty="0" smtClean="0">
                <a:solidFill>
                  <a:srgbClr val="FFFFFF"/>
                </a:solidFill>
              </a:rPr>
              <a:t>Семинар ОФВЭ  ПИЯФ</a:t>
            </a:r>
            <a:endParaRPr lang="ru-RU" altLang="ru-RU" dirty="0">
              <a:solidFill>
                <a:srgbClr val="FFFFFF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C8DC5E3-8641-42B7-B58F-CBD53F911718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505316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 dirty="0" smtClean="0">
                <a:solidFill>
                  <a:srgbClr val="FFFFFF"/>
                </a:solidFill>
              </a:rPr>
              <a:t>04.10.2016</a:t>
            </a:r>
            <a:endParaRPr lang="ru-RU" altLang="ru-RU" dirty="0">
              <a:solidFill>
                <a:srgbClr val="FFFFFF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 dirty="0">
                <a:solidFill>
                  <a:srgbClr val="FFFFFF"/>
                </a:solidFill>
              </a:rPr>
              <a:t>В. Мочалов, </a:t>
            </a:r>
            <a:r>
              <a:rPr lang="ru-RU" altLang="ru-RU" dirty="0" smtClean="0">
                <a:solidFill>
                  <a:srgbClr val="FFFFFF"/>
                </a:solidFill>
              </a:rPr>
              <a:t>Семинар ОФВЭ  ПИЯФ</a:t>
            </a:r>
            <a:endParaRPr lang="ru-RU" altLang="ru-RU" dirty="0">
              <a:solidFill>
                <a:srgbClr val="FFFFFF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8237AB9-70E5-4301-AE30-411A569EFCB0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776008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 dirty="0" smtClean="0">
                <a:solidFill>
                  <a:srgbClr val="FFFFFF"/>
                </a:solidFill>
              </a:rPr>
              <a:t>04.10.2016</a:t>
            </a:r>
            <a:endParaRPr lang="ru-RU" altLang="ru-RU" dirty="0">
              <a:solidFill>
                <a:srgbClr val="FFFFFF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 dirty="0">
                <a:solidFill>
                  <a:srgbClr val="FFFFFF"/>
                </a:solidFill>
              </a:rPr>
              <a:t>В. Мочалов, </a:t>
            </a:r>
            <a:r>
              <a:rPr lang="ru-RU" altLang="ru-RU" dirty="0" smtClean="0">
                <a:solidFill>
                  <a:srgbClr val="FFFFFF"/>
                </a:solidFill>
              </a:rPr>
              <a:t>Семинар ОФВЭ  ПИЯФ</a:t>
            </a:r>
            <a:endParaRPr lang="ru-RU" altLang="ru-RU" dirty="0">
              <a:solidFill>
                <a:srgbClr val="FFFFFF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7C7E1B3-2A3F-45A9-A398-270E7B676C8C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613436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30.10.2008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В. Мочалов, Семинар ИФВЭ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729542-3856-41CA-9F6E-8A5CAC0E3CB0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811637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30.10.2008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В. Мочалов, Семинар ИФВЭ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88EAB35-8719-48DC-BB58-0AE4058085D3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253722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30.10.2008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В. Мочалов, Семинар ИФВЭ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6861BC0-344B-4043-ADE9-E569B269EF06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432762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Заголовок, объект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ru-RU" altLang="ru-RU" dirty="0" smtClean="0">
                <a:solidFill>
                  <a:srgbClr val="FFFFFF"/>
                </a:solidFill>
              </a:rPr>
              <a:t>04.10.2016</a:t>
            </a:r>
            <a:endParaRPr lang="ru-RU" altLang="ru-RU" dirty="0">
              <a:solidFill>
                <a:srgbClr val="FFFFFF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2700338" y="6248400"/>
            <a:ext cx="4608512" cy="457200"/>
          </a:xfrm>
        </p:spPr>
        <p:txBody>
          <a:bodyPr/>
          <a:lstStyle>
            <a:lvl1pPr>
              <a:defRPr/>
            </a:lvl1pPr>
          </a:lstStyle>
          <a:p>
            <a:r>
              <a:rPr lang="ru-RU" altLang="ru-RU" dirty="0">
                <a:solidFill>
                  <a:srgbClr val="FFFFFF"/>
                </a:solidFill>
              </a:rPr>
              <a:t>В. Мочалов, </a:t>
            </a:r>
            <a:r>
              <a:rPr lang="ru-RU" altLang="ru-RU" dirty="0" smtClean="0">
                <a:solidFill>
                  <a:srgbClr val="FFFFFF"/>
                </a:solidFill>
              </a:rPr>
              <a:t>Семинар ОФВЭ  ПИЯФ</a:t>
            </a:r>
            <a:endParaRPr lang="ru-RU" altLang="ru-RU" dirty="0">
              <a:solidFill>
                <a:srgbClr val="FFFFFF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7596188" y="6248400"/>
            <a:ext cx="1090612" cy="457200"/>
          </a:xfrm>
        </p:spPr>
        <p:txBody>
          <a:bodyPr/>
          <a:lstStyle>
            <a:lvl1pPr>
              <a:defRPr/>
            </a:lvl1pPr>
          </a:lstStyle>
          <a:p>
            <a:fld id="{6E720F53-6652-45E9-B60D-DD83E1B99825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95362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ru-RU" dirty="0" smtClean="0"/>
              <a:t>DSPIN-2019</a:t>
            </a:r>
            <a:endParaRPr lang="ru-RU" alt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ru-RU" dirty="0" smtClean="0">
                <a:solidFill>
                  <a:srgbClr val="FFFFFF"/>
                </a:solidFill>
              </a:rPr>
              <a:t>V. Mochalov, SPASCHARM</a:t>
            </a:r>
            <a:endParaRPr lang="ru-RU" altLang="ru-RU" dirty="0">
              <a:solidFill>
                <a:srgbClr val="FFFFFF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C8DC5E3-8641-42B7-B58F-CBD53F911718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83242860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Заголовок, два объекта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91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57200" y="3941763"/>
            <a:ext cx="4038600" cy="218916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half" idx="3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ru-RU" altLang="ru-RU" dirty="0" smtClean="0">
                <a:solidFill>
                  <a:srgbClr val="FFFFFF"/>
                </a:solidFill>
              </a:rPr>
              <a:t>04.10.2016</a:t>
            </a:r>
            <a:endParaRPr lang="ru-RU" altLang="ru-RU" dirty="0">
              <a:solidFill>
                <a:srgbClr val="FFFFFF"/>
              </a:solidFill>
            </a:endParaRP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>
          <a:xfrm>
            <a:off x="2700338" y="6248400"/>
            <a:ext cx="4608512" cy="457200"/>
          </a:xfrm>
        </p:spPr>
        <p:txBody>
          <a:bodyPr/>
          <a:lstStyle>
            <a:lvl1pPr>
              <a:defRPr/>
            </a:lvl1pPr>
          </a:lstStyle>
          <a:p>
            <a:r>
              <a:rPr lang="ru-RU" altLang="ru-RU" dirty="0">
                <a:solidFill>
                  <a:srgbClr val="FFFFFF"/>
                </a:solidFill>
              </a:rPr>
              <a:t>В. Мочалов, </a:t>
            </a:r>
            <a:r>
              <a:rPr lang="ru-RU" altLang="ru-RU" dirty="0" smtClean="0">
                <a:solidFill>
                  <a:srgbClr val="FFFFFF"/>
                </a:solidFill>
              </a:rPr>
              <a:t>Семинар ОФВЭ  ПИЯФ</a:t>
            </a:r>
            <a:endParaRPr lang="ru-RU" altLang="ru-RU" dirty="0">
              <a:solidFill>
                <a:srgbClr val="FFFFFF"/>
              </a:solidFill>
            </a:endParaRP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7596188" y="6248400"/>
            <a:ext cx="1090612" cy="457200"/>
          </a:xfrm>
        </p:spPr>
        <p:txBody>
          <a:bodyPr/>
          <a:lstStyle>
            <a:lvl1pPr>
              <a:defRPr/>
            </a:lvl1pPr>
          </a:lstStyle>
          <a:p>
            <a:fld id="{68C60CF9-FA42-42CA-85CA-42E2EEB7564A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568635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Заголовок, картинка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Картинка 2"/>
          <p:cNvSpPr>
            <a:spLocks noGrp="1"/>
          </p:cNvSpPr>
          <p:nvPr>
            <p:ph type="clipArt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r>
              <a:rPr lang="ru-RU" smtClean="0"/>
              <a:t>Вставка картинки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ru-RU" altLang="ru-RU" dirty="0" smtClean="0">
                <a:solidFill>
                  <a:srgbClr val="FFFFFF"/>
                </a:solidFill>
              </a:rPr>
              <a:t>04.10.2016</a:t>
            </a:r>
            <a:endParaRPr lang="ru-RU" altLang="ru-RU" dirty="0">
              <a:solidFill>
                <a:srgbClr val="FFFFFF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2700338" y="6248400"/>
            <a:ext cx="4608512" cy="457200"/>
          </a:xfrm>
        </p:spPr>
        <p:txBody>
          <a:bodyPr/>
          <a:lstStyle>
            <a:lvl1pPr>
              <a:defRPr/>
            </a:lvl1pPr>
          </a:lstStyle>
          <a:p>
            <a:r>
              <a:rPr lang="ru-RU" altLang="ru-RU" dirty="0">
                <a:solidFill>
                  <a:srgbClr val="FFFFFF"/>
                </a:solidFill>
              </a:rPr>
              <a:t>В. Мочалов, </a:t>
            </a:r>
            <a:r>
              <a:rPr lang="ru-RU" altLang="ru-RU" dirty="0" smtClean="0">
                <a:solidFill>
                  <a:srgbClr val="FFFFFF"/>
                </a:solidFill>
              </a:rPr>
              <a:t>Семинар ОФВЭ  ПИЯФ</a:t>
            </a:r>
            <a:endParaRPr lang="ru-RU" altLang="ru-RU" dirty="0">
              <a:solidFill>
                <a:srgbClr val="FFFFFF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7596188" y="6248400"/>
            <a:ext cx="1090612" cy="457200"/>
          </a:xfrm>
        </p:spPr>
        <p:txBody>
          <a:bodyPr/>
          <a:lstStyle>
            <a:lvl1pPr>
              <a:defRPr/>
            </a:lvl1pPr>
          </a:lstStyle>
          <a:p>
            <a:fld id="{0264395D-BA3E-4F75-9090-30F82EE23A02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844009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 preserve="1">
  <p:cSld name="Заголовок и текст над объек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8229600" cy="21891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3941763"/>
            <a:ext cx="8229600" cy="218916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30.10.2008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2700338" y="6248400"/>
            <a:ext cx="4608512" cy="457200"/>
          </a:xfrm>
        </p:spPr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В. Мочалов, Семинар ИФВЭ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7596188" y="6248400"/>
            <a:ext cx="1090612" cy="457200"/>
          </a:xfrm>
        </p:spPr>
        <p:txBody>
          <a:bodyPr/>
          <a:lstStyle>
            <a:lvl1pPr>
              <a:defRPr/>
            </a:lvl1pPr>
          </a:lstStyle>
          <a:p>
            <a:fld id="{ACD0B432-3E77-4EDA-9BF5-C7D91ABE7D1A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221445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Заголовок и два объекта над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91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half" idx="3"/>
          </p:nvPr>
        </p:nvSpPr>
        <p:spPr>
          <a:xfrm>
            <a:off x="457200" y="3941763"/>
            <a:ext cx="8229600" cy="218916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30.10.2008</a:t>
            </a: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>
          <a:xfrm>
            <a:off x="2700338" y="6248400"/>
            <a:ext cx="4608512" cy="457200"/>
          </a:xfrm>
        </p:spPr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В. Мочалов, Семинар ИФВЭ</a:t>
            </a: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7596188" y="6248400"/>
            <a:ext cx="1090612" cy="457200"/>
          </a:xfrm>
        </p:spPr>
        <p:txBody>
          <a:bodyPr/>
          <a:lstStyle>
            <a:lvl1pPr>
              <a:defRPr/>
            </a:lvl1pPr>
          </a:lstStyle>
          <a:p>
            <a:fld id="{5D47A04F-D4A2-4F22-B381-A066995EE4E5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541506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ru-RU" altLang="ru-RU" dirty="0" smtClean="0">
                <a:solidFill>
                  <a:srgbClr val="FFFFFF"/>
                </a:solidFill>
              </a:rPr>
              <a:t>04.10.2016</a:t>
            </a:r>
            <a:endParaRPr lang="ru-RU" altLang="ru-RU" dirty="0">
              <a:solidFill>
                <a:srgbClr val="FFFFFF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2700338" y="6248400"/>
            <a:ext cx="4608512" cy="457200"/>
          </a:xfrm>
        </p:spPr>
        <p:txBody>
          <a:bodyPr/>
          <a:lstStyle>
            <a:lvl1pPr>
              <a:defRPr/>
            </a:lvl1pPr>
          </a:lstStyle>
          <a:p>
            <a:r>
              <a:rPr lang="ru-RU" altLang="ru-RU" dirty="0">
                <a:solidFill>
                  <a:srgbClr val="FFFFFF"/>
                </a:solidFill>
              </a:rPr>
              <a:t>В. Мочалов, </a:t>
            </a:r>
            <a:r>
              <a:rPr lang="ru-RU" altLang="ru-RU" dirty="0" smtClean="0">
                <a:solidFill>
                  <a:srgbClr val="FFFFFF"/>
                </a:solidFill>
              </a:rPr>
              <a:t>Семинар ОФВЭ  ПИЯФ</a:t>
            </a:r>
            <a:endParaRPr lang="ru-RU" altLang="ru-RU" dirty="0">
              <a:solidFill>
                <a:srgbClr val="FFFFFF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7596188" y="6248400"/>
            <a:ext cx="1090612" cy="457200"/>
          </a:xfrm>
        </p:spPr>
        <p:txBody>
          <a:bodyPr/>
          <a:lstStyle>
            <a:lvl1pPr>
              <a:defRPr/>
            </a:lvl1pPr>
          </a:lstStyle>
          <a:p>
            <a:fld id="{229BDB36-2A30-4B87-94DC-619C6896D83E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790678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Заголовок и объект над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8229600" cy="21891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3941763"/>
            <a:ext cx="8229600" cy="218916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30.10.2008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2700338" y="6248400"/>
            <a:ext cx="4608512" cy="457200"/>
          </a:xfrm>
        </p:spPr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В. Мочалов, Семинар ИФВЭ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7596188" y="6248400"/>
            <a:ext cx="1090612" cy="457200"/>
          </a:xfrm>
        </p:spPr>
        <p:txBody>
          <a:bodyPr/>
          <a:lstStyle>
            <a:lvl1pPr>
              <a:defRPr/>
            </a:lvl1pPr>
          </a:lstStyle>
          <a:p>
            <a:fld id="{6A7B620D-2024-499E-B5DE-8754CF24AE1F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301447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30.10.2008</a:t>
            </a: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>
          <a:xfrm>
            <a:off x="2700338" y="6248400"/>
            <a:ext cx="4608512" cy="457200"/>
          </a:xfrm>
        </p:spPr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В. Мочалов, Семинар ИФВЭ</a:t>
            </a: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7596188" y="6248400"/>
            <a:ext cx="1090612" cy="457200"/>
          </a:xfrm>
        </p:spPr>
        <p:txBody>
          <a:bodyPr/>
          <a:lstStyle>
            <a:lvl1pPr>
              <a:defRPr/>
            </a:lvl1pPr>
          </a:lstStyle>
          <a:p>
            <a:fld id="{AB166950-B419-4356-87A1-0DCA701B93AE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21515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ru-RU" dirty="0" smtClean="0"/>
              <a:t>DSPIN-2019</a:t>
            </a:r>
            <a:endParaRPr lang="ru-RU" alt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ru-RU" dirty="0" smtClean="0">
                <a:solidFill>
                  <a:srgbClr val="FFFFFF"/>
                </a:solidFill>
              </a:rPr>
              <a:t>V. Mochalov, SPASCHARM</a:t>
            </a:r>
            <a:endParaRPr lang="ru-RU" altLang="ru-RU" dirty="0">
              <a:solidFill>
                <a:srgbClr val="FFFFFF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8237AB9-70E5-4301-AE30-411A569EFCB0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1143156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 dirty="0" smtClean="0"/>
              <a:t>04.10.2016</a:t>
            </a:r>
            <a:endParaRPr lang="ru-RU" alt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 dirty="0"/>
              <a:t>В. Мочалов, </a:t>
            </a:r>
            <a:r>
              <a:rPr kumimoji="0" lang="ru-RU" altLang="ru-RU" sz="14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Семинар ОФВЭ  ПИЯФ</a:t>
            </a:r>
            <a:endParaRPr lang="ru-RU" alt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7C7E1B3-2A3F-45A9-A398-270E7B676C8C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0539950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/>
              <a:t>30.10.2008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/>
              <a:t>В. Мочалов, Семинар ИФВЭ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729542-3856-41CA-9F6E-8A5CAC0E3CB0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5549140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slideLayout" Target="../slideLayouts/slideLayout43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33.xml"/><Relationship Id="rId21" Type="http://schemas.openxmlformats.org/officeDocument/2006/relationships/image" Target="../media/image2.jpeg"/><Relationship Id="rId7" Type="http://schemas.openxmlformats.org/officeDocument/2006/relationships/slideLayout" Target="../slideLayouts/slideLayout37.xml"/><Relationship Id="rId12" Type="http://schemas.openxmlformats.org/officeDocument/2006/relationships/slideLayout" Target="../slideLayouts/slideLayout42.xml"/><Relationship Id="rId17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2.xml"/><Relationship Id="rId16" Type="http://schemas.openxmlformats.org/officeDocument/2006/relationships/slideLayout" Target="../slideLayouts/slideLayout4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40.xml"/><Relationship Id="rId19" Type="http://schemas.openxmlformats.org/officeDocument/2006/relationships/hyperlink" Target="http://www.ihep.ru/index.html" TargetMode="Externa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Relationship Id="rId14" Type="http://schemas.openxmlformats.org/officeDocument/2006/relationships/slideLayout" Target="../slideLayouts/slideLayout4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slideLayout" Target="../slideLayouts/slideLayout60.xml"/><Relationship Id="rId18" Type="http://schemas.openxmlformats.org/officeDocument/2006/relationships/slideLayout" Target="../slideLayouts/slideLayout65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slideLayout" Target="../slideLayouts/slideLayout59.xml"/><Relationship Id="rId17" Type="http://schemas.openxmlformats.org/officeDocument/2006/relationships/slideLayout" Target="../slideLayouts/slideLayout64.xml"/><Relationship Id="rId2" Type="http://schemas.openxmlformats.org/officeDocument/2006/relationships/slideLayout" Target="../slideLayouts/slideLayout49.xml"/><Relationship Id="rId16" Type="http://schemas.openxmlformats.org/officeDocument/2006/relationships/slideLayout" Target="../slideLayouts/slideLayout63.xml"/><Relationship Id="rId20" Type="http://schemas.openxmlformats.org/officeDocument/2006/relationships/theme" Target="../theme/theme4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57.xml"/><Relationship Id="rId19" Type="http://schemas.openxmlformats.org/officeDocument/2006/relationships/slideLayout" Target="../slideLayouts/slideLayout66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Relationship Id="rId14" Type="http://schemas.openxmlformats.org/officeDocument/2006/relationships/slideLayout" Target="../slideLayouts/slideLayout6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94" name="Group 2"/>
          <p:cNvGrpSpPr>
            <a:grpSpLocks/>
          </p:cNvGrpSpPr>
          <p:nvPr/>
        </p:nvGrpSpPr>
        <p:grpSpPr bwMode="auto">
          <a:xfrm>
            <a:off x="0" y="3902075"/>
            <a:ext cx="3400425" cy="2949575"/>
            <a:chOff x="0" y="2458"/>
            <a:chExt cx="2142" cy="1858"/>
          </a:xfrm>
        </p:grpSpPr>
        <p:sp>
          <p:nvSpPr>
            <p:cNvPr id="8195" name="Freeform 3"/>
            <p:cNvSpPr>
              <a:spLocks/>
            </p:cNvSpPr>
            <p:nvPr/>
          </p:nvSpPr>
          <p:spPr bwMode="ltGray">
            <a:xfrm>
              <a:off x="0" y="2508"/>
              <a:ext cx="2142" cy="1804"/>
            </a:xfrm>
            <a:custGeom>
              <a:avLst/>
              <a:gdLst>
                <a:gd name="T0" fmla="*/ 329 w 2135"/>
                <a:gd name="T1" fmla="*/ 66 h 1804"/>
                <a:gd name="T2" fmla="*/ 161 w 2135"/>
                <a:gd name="T3" fmla="*/ 30 h 1804"/>
                <a:gd name="T4" fmla="*/ 0 w 2135"/>
                <a:gd name="T5" fmla="*/ 0 h 1804"/>
                <a:gd name="T6" fmla="*/ 0 w 2135"/>
                <a:gd name="T7" fmla="*/ 12 h 1804"/>
                <a:gd name="T8" fmla="*/ 161 w 2135"/>
                <a:gd name="T9" fmla="*/ 42 h 1804"/>
                <a:gd name="T10" fmla="*/ 323 w 2135"/>
                <a:gd name="T11" fmla="*/ 78 h 1804"/>
                <a:gd name="T12" fmla="*/ 556 w 2135"/>
                <a:gd name="T13" fmla="*/ 150 h 1804"/>
                <a:gd name="T14" fmla="*/ 777 w 2135"/>
                <a:gd name="T15" fmla="*/ 245 h 1804"/>
                <a:gd name="T16" fmla="*/ 993 w 2135"/>
                <a:gd name="T17" fmla="*/ 365 h 1804"/>
                <a:gd name="T18" fmla="*/ 1196 w 2135"/>
                <a:gd name="T19" fmla="*/ 503 h 1804"/>
                <a:gd name="T20" fmla="*/ 1381 w 2135"/>
                <a:gd name="T21" fmla="*/ 653 h 1804"/>
                <a:gd name="T22" fmla="*/ 1555 w 2135"/>
                <a:gd name="T23" fmla="*/ 827 h 1804"/>
                <a:gd name="T24" fmla="*/ 1710 w 2135"/>
                <a:gd name="T25" fmla="*/ 1019 h 1804"/>
                <a:gd name="T26" fmla="*/ 1854 w 2135"/>
                <a:gd name="T27" fmla="*/ 1229 h 1804"/>
                <a:gd name="T28" fmla="*/ 1937 w 2135"/>
                <a:gd name="T29" fmla="*/ 1366 h 1804"/>
                <a:gd name="T30" fmla="*/ 2009 w 2135"/>
                <a:gd name="T31" fmla="*/ 1510 h 1804"/>
                <a:gd name="T32" fmla="*/ 2069 w 2135"/>
                <a:gd name="T33" fmla="*/ 1654 h 1804"/>
                <a:gd name="T34" fmla="*/ 2123 w 2135"/>
                <a:gd name="T35" fmla="*/ 1804 h 1804"/>
                <a:gd name="T36" fmla="*/ 2135 w 2135"/>
                <a:gd name="T37" fmla="*/ 1804 h 1804"/>
                <a:gd name="T38" fmla="*/ 2081 w 2135"/>
                <a:gd name="T39" fmla="*/ 1654 h 1804"/>
                <a:gd name="T40" fmla="*/ 2021 w 2135"/>
                <a:gd name="T41" fmla="*/ 1510 h 1804"/>
                <a:gd name="T42" fmla="*/ 1949 w 2135"/>
                <a:gd name="T43" fmla="*/ 1366 h 1804"/>
                <a:gd name="T44" fmla="*/ 1866 w 2135"/>
                <a:gd name="T45" fmla="*/ 1223 h 1804"/>
                <a:gd name="T46" fmla="*/ 1722 w 2135"/>
                <a:gd name="T47" fmla="*/ 1013 h 1804"/>
                <a:gd name="T48" fmla="*/ 1561 w 2135"/>
                <a:gd name="T49" fmla="*/ 821 h 1804"/>
                <a:gd name="T50" fmla="*/ 1387 w 2135"/>
                <a:gd name="T51" fmla="*/ 647 h 1804"/>
                <a:gd name="T52" fmla="*/ 1202 w 2135"/>
                <a:gd name="T53" fmla="*/ 491 h 1804"/>
                <a:gd name="T54" fmla="*/ 999 w 2135"/>
                <a:gd name="T55" fmla="*/ 353 h 1804"/>
                <a:gd name="T56" fmla="*/ 783 w 2135"/>
                <a:gd name="T57" fmla="*/ 239 h 1804"/>
                <a:gd name="T58" fmla="*/ 562 w 2135"/>
                <a:gd name="T59" fmla="*/ 138 h 1804"/>
                <a:gd name="T60" fmla="*/ 329 w 2135"/>
                <a:gd name="T61" fmla="*/ 66 h 1804"/>
                <a:gd name="T62" fmla="*/ 329 w 2135"/>
                <a:gd name="T63" fmla="*/ 66 h 18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135" h="1804">
                  <a:moveTo>
                    <a:pt x="329" y="66"/>
                  </a:moveTo>
                  <a:lnTo>
                    <a:pt x="161" y="3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61" y="42"/>
                  </a:lnTo>
                  <a:lnTo>
                    <a:pt x="323" y="78"/>
                  </a:lnTo>
                  <a:lnTo>
                    <a:pt x="556" y="150"/>
                  </a:lnTo>
                  <a:lnTo>
                    <a:pt x="777" y="245"/>
                  </a:lnTo>
                  <a:lnTo>
                    <a:pt x="993" y="365"/>
                  </a:lnTo>
                  <a:lnTo>
                    <a:pt x="1196" y="503"/>
                  </a:lnTo>
                  <a:lnTo>
                    <a:pt x="1381" y="653"/>
                  </a:lnTo>
                  <a:lnTo>
                    <a:pt x="1555" y="827"/>
                  </a:lnTo>
                  <a:lnTo>
                    <a:pt x="1710" y="1019"/>
                  </a:lnTo>
                  <a:lnTo>
                    <a:pt x="1854" y="1229"/>
                  </a:lnTo>
                  <a:lnTo>
                    <a:pt x="1937" y="1366"/>
                  </a:lnTo>
                  <a:lnTo>
                    <a:pt x="2009" y="1510"/>
                  </a:lnTo>
                  <a:lnTo>
                    <a:pt x="2069" y="1654"/>
                  </a:lnTo>
                  <a:lnTo>
                    <a:pt x="2123" y="1804"/>
                  </a:lnTo>
                  <a:lnTo>
                    <a:pt x="2135" y="1804"/>
                  </a:lnTo>
                  <a:lnTo>
                    <a:pt x="2081" y="1654"/>
                  </a:lnTo>
                  <a:lnTo>
                    <a:pt x="2021" y="1510"/>
                  </a:lnTo>
                  <a:lnTo>
                    <a:pt x="1949" y="1366"/>
                  </a:lnTo>
                  <a:lnTo>
                    <a:pt x="1866" y="1223"/>
                  </a:lnTo>
                  <a:lnTo>
                    <a:pt x="1722" y="1013"/>
                  </a:lnTo>
                  <a:lnTo>
                    <a:pt x="1561" y="821"/>
                  </a:lnTo>
                  <a:lnTo>
                    <a:pt x="1387" y="647"/>
                  </a:lnTo>
                  <a:lnTo>
                    <a:pt x="1202" y="491"/>
                  </a:lnTo>
                  <a:lnTo>
                    <a:pt x="999" y="353"/>
                  </a:lnTo>
                  <a:lnTo>
                    <a:pt x="783" y="239"/>
                  </a:lnTo>
                  <a:lnTo>
                    <a:pt x="562" y="138"/>
                  </a:lnTo>
                  <a:lnTo>
                    <a:pt x="329" y="66"/>
                  </a:lnTo>
                  <a:lnTo>
                    <a:pt x="329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196" name="Freeform 4"/>
            <p:cNvSpPr>
              <a:spLocks/>
            </p:cNvSpPr>
            <p:nvPr/>
          </p:nvSpPr>
          <p:spPr bwMode="hidden">
            <a:xfrm>
              <a:off x="0" y="2458"/>
              <a:ext cx="1854" cy="1858"/>
            </a:xfrm>
            <a:custGeom>
              <a:avLst/>
              <a:gdLst>
                <a:gd name="T0" fmla="*/ 1854 w 1854"/>
                <a:gd name="T1" fmla="*/ 1858 h 1858"/>
                <a:gd name="T2" fmla="*/ 0 w 1854"/>
                <a:gd name="T3" fmla="*/ 1858 h 1858"/>
                <a:gd name="T4" fmla="*/ 0 w 1854"/>
                <a:gd name="T5" fmla="*/ 0 h 1858"/>
                <a:gd name="T6" fmla="*/ 1854 w 1854"/>
                <a:gd name="T7" fmla="*/ 1858 h 1858"/>
                <a:gd name="T8" fmla="*/ 1854 w 1854"/>
                <a:gd name="T9" fmla="*/ 1858 h 18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54" h="1858">
                  <a:moveTo>
                    <a:pt x="1854" y="1858"/>
                  </a:moveTo>
                  <a:lnTo>
                    <a:pt x="0" y="1858"/>
                  </a:lnTo>
                  <a:lnTo>
                    <a:pt x="0" y="0"/>
                  </a:lnTo>
                  <a:lnTo>
                    <a:pt x="1854" y="1858"/>
                  </a:lnTo>
                  <a:lnTo>
                    <a:pt x="1854" y="185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197" name="Freeform 5"/>
            <p:cNvSpPr>
              <a:spLocks/>
            </p:cNvSpPr>
            <p:nvPr/>
          </p:nvSpPr>
          <p:spPr bwMode="ltGray">
            <a:xfrm>
              <a:off x="0" y="2735"/>
              <a:ext cx="1745" cy="1577"/>
            </a:xfrm>
            <a:custGeom>
              <a:avLst/>
              <a:gdLst>
                <a:gd name="T0" fmla="*/ 1640 w 1745"/>
                <a:gd name="T1" fmla="*/ 1377 h 1577"/>
                <a:gd name="T2" fmla="*/ 1692 w 1745"/>
                <a:gd name="T3" fmla="*/ 1479 h 1577"/>
                <a:gd name="T4" fmla="*/ 1732 w 1745"/>
                <a:gd name="T5" fmla="*/ 1577 h 1577"/>
                <a:gd name="T6" fmla="*/ 1745 w 1745"/>
                <a:gd name="T7" fmla="*/ 1577 h 1577"/>
                <a:gd name="T8" fmla="*/ 1703 w 1745"/>
                <a:gd name="T9" fmla="*/ 1469 h 1577"/>
                <a:gd name="T10" fmla="*/ 1649 w 1745"/>
                <a:gd name="T11" fmla="*/ 1367 h 1577"/>
                <a:gd name="T12" fmla="*/ 1535 w 1745"/>
                <a:gd name="T13" fmla="*/ 1157 h 1577"/>
                <a:gd name="T14" fmla="*/ 1395 w 1745"/>
                <a:gd name="T15" fmla="*/ 951 h 1577"/>
                <a:gd name="T16" fmla="*/ 1236 w 1745"/>
                <a:gd name="T17" fmla="*/ 756 h 1577"/>
                <a:gd name="T18" fmla="*/ 1061 w 1745"/>
                <a:gd name="T19" fmla="*/ 582 h 1577"/>
                <a:gd name="T20" fmla="*/ 876 w 1745"/>
                <a:gd name="T21" fmla="*/ 426 h 1577"/>
                <a:gd name="T22" fmla="*/ 672 w 1745"/>
                <a:gd name="T23" fmla="*/ 294 h 1577"/>
                <a:gd name="T24" fmla="*/ 455 w 1745"/>
                <a:gd name="T25" fmla="*/ 174 h 1577"/>
                <a:gd name="T26" fmla="*/ 234 w 1745"/>
                <a:gd name="T27" fmla="*/ 78 h 1577"/>
                <a:gd name="T28" fmla="*/ 0 w 1745"/>
                <a:gd name="T29" fmla="*/ 0 h 1577"/>
                <a:gd name="T30" fmla="*/ 0 w 1745"/>
                <a:gd name="T31" fmla="*/ 12 h 1577"/>
                <a:gd name="T32" fmla="*/ 222 w 1745"/>
                <a:gd name="T33" fmla="*/ 89 h 1577"/>
                <a:gd name="T34" fmla="*/ 446 w 1745"/>
                <a:gd name="T35" fmla="*/ 185 h 1577"/>
                <a:gd name="T36" fmla="*/ 662 w 1745"/>
                <a:gd name="T37" fmla="*/ 305 h 1577"/>
                <a:gd name="T38" fmla="*/ 866 w 1745"/>
                <a:gd name="T39" fmla="*/ 437 h 1577"/>
                <a:gd name="T40" fmla="*/ 1052 w 1745"/>
                <a:gd name="T41" fmla="*/ 593 h 1577"/>
                <a:gd name="T42" fmla="*/ 1226 w 1745"/>
                <a:gd name="T43" fmla="*/ 767 h 1577"/>
                <a:gd name="T44" fmla="*/ 1385 w 1745"/>
                <a:gd name="T45" fmla="*/ 960 h 1577"/>
                <a:gd name="T46" fmla="*/ 1526 w 1745"/>
                <a:gd name="T47" fmla="*/ 1167 h 1577"/>
                <a:gd name="T48" fmla="*/ 1640 w 1745"/>
                <a:gd name="T49" fmla="*/ 1377 h 15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745" h="1577">
                  <a:moveTo>
                    <a:pt x="1640" y="1377"/>
                  </a:moveTo>
                  <a:lnTo>
                    <a:pt x="1692" y="1479"/>
                  </a:lnTo>
                  <a:lnTo>
                    <a:pt x="1732" y="1577"/>
                  </a:lnTo>
                  <a:lnTo>
                    <a:pt x="1745" y="1577"/>
                  </a:lnTo>
                  <a:lnTo>
                    <a:pt x="1703" y="1469"/>
                  </a:lnTo>
                  <a:lnTo>
                    <a:pt x="1649" y="1367"/>
                  </a:lnTo>
                  <a:lnTo>
                    <a:pt x="1535" y="1157"/>
                  </a:lnTo>
                  <a:lnTo>
                    <a:pt x="1395" y="951"/>
                  </a:lnTo>
                  <a:lnTo>
                    <a:pt x="1236" y="756"/>
                  </a:lnTo>
                  <a:lnTo>
                    <a:pt x="1061" y="582"/>
                  </a:lnTo>
                  <a:lnTo>
                    <a:pt x="876" y="426"/>
                  </a:lnTo>
                  <a:lnTo>
                    <a:pt x="672" y="294"/>
                  </a:lnTo>
                  <a:lnTo>
                    <a:pt x="455" y="174"/>
                  </a:lnTo>
                  <a:lnTo>
                    <a:pt x="234" y="7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22" y="89"/>
                  </a:lnTo>
                  <a:lnTo>
                    <a:pt x="446" y="185"/>
                  </a:lnTo>
                  <a:lnTo>
                    <a:pt x="662" y="305"/>
                  </a:lnTo>
                  <a:lnTo>
                    <a:pt x="866" y="437"/>
                  </a:lnTo>
                  <a:lnTo>
                    <a:pt x="1052" y="593"/>
                  </a:lnTo>
                  <a:lnTo>
                    <a:pt x="1226" y="767"/>
                  </a:lnTo>
                  <a:lnTo>
                    <a:pt x="1385" y="960"/>
                  </a:lnTo>
                  <a:lnTo>
                    <a:pt x="1526" y="1167"/>
                  </a:lnTo>
                  <a:lnTo>
                    <a:pt x="1640" y="1377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198" name="Freeform 6"/>
            <p:cNvSpPr>
              <a:spLocks/>
            </p:cNvSpPr>
            <p:nvPr/>
          </p:nvSpPr>
          <p:spPr bwMode="ltGray">
            <a:xfrm>
              <a:off x="0" y="2544"/>
              <a:ext cx="1745" cy="1768"/>
            </a:xfrm>
            <a:custGeom>
              <a:avLst/>
              <a:gdLst>
                <a:gd name="T0" fmla="*/ 0 w 1745"/>
                <a:gd name="T1" fmla="*/ 0 h 1768"/>
                <a:gd name="T2" fmla="*/ 0 w 1745"/>
                <a:gd name="T3" fmla="*/ 12 h 1768"/>
                <a:gd name="T4" fmla="*/ 210 w 1745"/>
                <a:gd name="T5" fmla="*/ 88 h 1768"/>
                <a:gd name="T6" fmla="*/ 426 w 1745"/>
                <a:gd name="T7" fmla="*/ 190 h 1768"/>
                <a:gd name="T8" fmla="*/ 630 w 1745"/>
                <a:gd name="T9" fmla="*/ 304 h 1768"/>
                <a:gd name="T10" fmla="*/ 818 w 1745"/>
                <a:gd name="T11" fmla="*/ 442 h 1768"/>
                <a:gd name="T12" fmla="*/ 998 w 1745"/>
                <a:gd name="T13" fmla="*/ 592 h 1768"/>
                <a:gd name="T14" fmla="*/ 1164 w 1745"/>
                <a:gd name="T15" fmla="*/ 766 h 1768"/>
                <a:gd name="T16" fmla="*/ 1310 w 1745"/>
                <a:gd name="T17" fmla="*/ 942 h 1768"/>
                <a:gd name="T18" fmla="*/ 1454 w 1745"/>
                <a:gd name="T19" fmla="*/ 1146 h 1768"/>
                <a:gd name="T20" fmla="*/ 1536 w 1745"/>
                <a:gd name="T21" fmla="*/ 1298 h 1768"/>
                <a:gd name="T22" fmla="*/ 1614 w 1745"/>
                <a:gd name="T23" fmla="*/ 1456 h 1768"/>
                <a:gd name="T24" fmla="*/ 1682 w 1745"/>
                <a:gd name="T25" fmla="*/ 1616 h 1768"/>
                <a:gd name="T26" fmla="*/ 1733 w 1745"/>
                <a:gd name="T27" fmla="*/ 1768 h 1768"/>
                <a:gd name="T28" fmla="*/ 1745 w 1745"/>
                <a:gd name="T29" fmla="*/ 1768 h 1768"/>
                <a:gd name="T30" fmla="*/ 1691 w 1745"/>
                <a:gd name="T31" fmla="*/ 1606 h 1768"/>
                <a:gd name="T32" fmla="*/ 1623 w 1745"/>
                <a:gd name="T33" fmla="*/ 1445 h 1768"/>
                <a:gd name="T34" fmla="*/ 1547 w 1745"/>
                <a:gd name="T35" fmla="*/ 1288 h 1768"/>
                <a:gd name="T36" fmla="*/ 1463 w 1745"/>
                <a:gd name="T37" fmla="*/ 1136 h 1768"/>
                <a:gd name="T38" fmla="*/ 1320 w 1745"/>
                <a:gd name="T39" fmla="*/ 932 h 1768"/>
                <a:gd name="T40" fmla="*/ 1173 w 1745"/>
                <a:gd name="T41" fmla="*/ 755 h 1768"/>
                <a:gd name="T42" fmla="*/ 1008 w 1745"/>
                <a:gd name="T43" fmla="*/ 581 h 1768"/>
                <a:gd name="T44" fmla="*/ 827 w 1745"/>
                <a:gd name="T45" fmla="*/ 431 h 1768"/>
                <a:gd name="T46" fmla="*/ 642 w 1745"/>
                <a:gd name="T47" fmla="*/ 293 h 1768"/>
                <a:gd name="T48" fmla="*/ 437 w 1745"/>
                <a:gd name="T49" fmla="*/ 179 h 1768"/>
                <a:gd name="T50" fmla="*/ 222 w 1745"/>
                <a:gd name="T51" fmla="*/ 78 h 1768"/>
                <a:gd name="T52" fmla="*/ 0 w 1745"/>
                <a:gd name="T53" fmla="*/ 0 h 1768"/>
                <a:gd name="T54" fmla="*/ 0 w 1745"/>
                <a:gd name="T55" fmla="*/ 0 h 17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745" h="1768">
                  <a:moveTo>
                    <a:pt x="0" y="0"/>
                  </a:moveTo>
                  <a:lnTo>
                    <a:pt x="0" y="12"/>
                  </a:lnTo>
                  <a:lnTo>
                    <a:pt x="210" y="88"/>
                  </a:lnTo>
                  <a:lnTo>
                    <a:pt x="426" y="190"/>
                  </a:lnTo>
                  <a:lnTo>
                    <a:pt x="630" y="304"/>
                  </a:lnTo>
                  <a:lnTo>
                    <a:pt x="818" y="442"/>
                  </a:lnTo>
                  <a:lnTo>
                    <a:pt x="998" y="592"/>
                  </a:lnTo>
                  <a:lnTo>
                    <a:pt x="1164" y="766"/>
                  </a:lnTo>
                  <a:lnTo>
                    <a:pt x="1310" y="942"/>
                  </a:lnTo>
                  <a:lnTo>
                    <a:pt x="1454" y="1146"/>
                  </a:lnTo>
                  <a:lnTo>
                    <a:pt x="1536" y="1298"/>
                  </a:lnTo>
                  <a:lnTo>
                    <a:pt x="1614" y="1456"/>
                  </a:lnTo>
                  <a:lnTo>
                    <a:pt x="1682" y="1616"/>
                  </a:lnTo>
                  <a:lnTo>
                    <a:pt x="1733" y="1768"/>
                  </a:lnTo>
                  <a:lnTo>
                    <a:pt x="1745" y="1768"/>
                  </a:lnTo>
                  <a:lnTo>
                    <a:pt x="1691" y="1606"/>
                  </a:lnTo>
                  <a:lnTo>
                    <a:pt x="1623" y="1445"/>
                  </a:lnTo>
                  <a:lnTo>
                    <a:pt x="1547" y="1288"/>
                  </a:lnTo>
                  <a:lnTo>
                    <a:pt x="1463" y="1136"/>
                  </a:lnTo>
                  <a:lnTo>
                    <a:pt x="1320" y="932"/>
                  </a:lnTo>
                  <a:lnTo>
                    <a:pt x="1173" y="755"/>
                  </a:lnTo>
                  <a:lnTo>
                    <a:pt x="1008" y="581"/>
                  </a:lnTo>
                  <a:lnTo>
                    <a:pt x="827" y="431"/>
                  </a:lnTo>
                  <a:lnTo>
                    <a:pt x="642" y="293"/>
                  </a:lnTo>
                  <a:lnTo>
                    <a:pt x="437" y="179"/>
                  </a:lnTo>
                  <a:lnTo>
                    <a:pt x="222" y="7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199" name="Oval 7"/>
            <p:cNvSpPr>
              <a:spLocks noChangeArrowheads="1"/>
            </p:cNvSpPr>
            <p:nvPr/>
          </p:nvSpPr>
          <p:spPr bwMode="ltGray">
            <a:xfrm>
              <a:off x="209" y="2784"/>
              <a:ext cx="86" cy="86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200" name="Oval 8"/>
            <p:cNvSpPr>
              <a:spLocks noChangeArrowheads="1"/>
            </p:cNvSpPr>
            <p:nvPr/>
          </p:nvSpPr>
          <p:spPr bwMode="ltGray">
            <a:xfrm>
              <a:off x="1536" y="3884"/>
              <a:ext cx="92" cy="9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201" name="Oval 9"/>
            <p:cNvSpPr>
              <a:spLocks noChangeArrowheads="1"/>
            </p:cNvSpPr>
            <p:nvPr/>
          </p:nvSpPr>
          <p:spPr bwMode="ltGray">
            <a:xfrm>
              <a:off x="791" y="2723"/>
              <a:ext cx="121" cy="12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8202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8203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8204" name="Rectangle 1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1" i="1">
                <a:effectLst>
                  <a:outerShdw blurRad="38100" dist="38100" dir="2700000" algn="tl">
                    <a:srgbClr val="010199"/>
                  </a:outerShdw>
                </a:effectLst>
              </a:defRPr>
            </a:lvl1pPr>
          </a:lstStyle>
          <a:p>
            <a:r>
              <a:rPr lang="en-US" altLang="ru-RU" dirty="0" smtClean="0"/>
              <a:t>DSPIN-2019</a:t>
            </a:r>
            <a:endParaRPr lang="ru-RU" altLang="ru-RU" dirty="0"/>
          </a:p>
        </p:txBody>
      </p:sp>
      <p:sp>
        <p:nvSpPr>
          <p:cNvPr id="8205" name="Rectangle 1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700338" y="6248400"/>
            <a:ext cx="46085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1" i="1">
                <a:effectLst>
                  <a:outerShdw blurRad="38100" dist="38100" dir="2700000" algn="tl">
                    <a:srgbClr val="010199"/>
                  </a:outerShdw>
                </a:effectLst>
              </a:defRPr>
            </a:lvl1pPr>
          </a:lstStyle>
          <a:p>
            <a:r>
              <a:rPr lang="en-US" altLang="ru-RU" dirty="0" smtClean="0">
                <a:solidFill>
                  <a:srgbClr val="FFFFFF"/>
                </a:solidFill>
              </a:rPr>
              <a:t>V. Mochalov, SPASCHARM</a:t>
            </a:r>
            <a:endParaRPr lang="ru-RU" altLang="ru-RU" dirty="0">
              <a:solidFill>
                <a:srgbClr val="FFFFFF"/>
              </a:solidFill>
            </a:endParaRPr>
          </a:p>
        </p:txBody>
      </p:sp>
      <p:sp>
        <p:nvSpPr>
          <p:cNvPr id="8206" name="Rectangle 1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596188" y="6248400"/>
            <a:ext cx="10906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1" i="1">
                <a:effectLst>
                  <a:outerShdw blurRad="38100" dist="38100" dir="2700000" algn="tl">
                    <a:srgbClr val="010199"/>
                  </a:outerShdw>
                </a:effectLst>
              </a:defRPr>
            </a:lvl1pPr>
          </a:lstStyle>
          <a:p>
            <a:fld id="{1475C259-8B61-43FC-8654-AB05BA097B58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52" r:id="rId1"/>
    <p:sldLayoutId id="2147483654" r:id="rId2"/>
    <p:sldLayoutId id="2147483655" r:id="rId3"/>
    <p:sldLayoutId id="2147483656" r:id="rId4"/>
    <p:sldLayoutId id="2147483657" r:id="rId5"/>
    <p:sldLayoutId id="2147483658" r:id="rId6"/>
    <p:sldLayoutId id="2147483659" r:id="rId7"/>
    <p:sldLayoutId id="2147483660" r:id="rId8"/>
    <p:sldLayoutId id="2147483661" r:id="rId9"/>
    <p:sldLayoutId id="2147483662" r:id="rId10"/>
    <p:sldLayoutId id="2147483663" r:id="rId11"/>
    <p:sldLayoutId id="2147483675" r:id="rId12"/>
    <p:sldLayoutId id="2147483676" r:id="rId13"/>
    <p:sldLayoutId id="2147483677" r:id="rId14"/>
    <p:sldLayoutId id="2147483678" r:id="rId15"/>
    <p:sldLayoutId id="2147483679" r:id="rId16"/>
    <p:sldLayoutId id="2147483680" r:id="rId17"/>
    <p:sldLayoutId id="2147483681" r:id="rId18"/>
    <p:sldLayoutId id="2147483682" r:id="rId19"/>
  </p:sldLayoutIdLst>
  <p:timing>
    <p:tnLst>
      <p:par>
        <p:cTn id="1" dur="indefinite" restart="never" nodeType="tmRoot"/>
      </p:par>
    </p:tnLst>
  </p:timing>
  <p:hf hdr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75000"/>
        <a:buFont typeface="Wingdings" pitchFamily="2" charset="2"/>
        <a:buChar char="l"/>
        <a:defRPr sz="32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pitchFamily="2" charset="2"/>
        <a:buChar char="l"/>
        <a:defRPr sz="28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pitchFamily="2" charset="2"/>
        <a:buChar char="l"/>
        <a:defRPr sz="24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9DCE63-23CA-4BE3-BBE0-E2C2FC5D9267}" type="datetimeFigureOut">
              <a:rPr lang="ru-RU" smtClean="0"/>
              <a:t>20.08.2019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CBA1D3-04FC-4DA1-8275-619128DDAA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21990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7" r:id="rId1"/>
    <p:sldLayoutId id="2147483808" r:id="rId2"/>
    <p:sldLayoutId id="2147483809" r:id="rId3"/>
    <p:sldLayoutId id="2147483810" r:id="rId4"/>
    <p:sldLayoutId id="2147483811" r:id="rId5"/>
    <p:sldLayoutId id="2147483812" r:id="rId6"/>
    <p:sldLayoutId id="2147483813" r:id="rId7"/>
    <p:sldLayoutId id="2147483814" r:id="rId8"/>
    <p:sldLayoutId id="2147483815" r:id="rId9"/>
    <p:sldLayoutId id="2147483816" r:id="rId10"/>
    <p:sldLayoutId id="214748381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634" name="Group 2"/>
          <p:cNvGrpSpPr>
            <a:grpSpLocks/>
          </p:cNvGrpSpPr>
          <p:nvPr/>
        </p:nvGrpSpPr>
        <p:grpSpPr bwMode="auto">
          <a:xfrm>
            <a:off x="0" y="3902075"/>
            <a:ext cx="3400425" cy="2949575"/>
            <a:chOff x="0" y="2458"/>
            <a:chExt cx="2142" cy="1858"/>
          </a:xfrm>
        </p:grpSpPr>
        <p:sp>
          <p:nvSpPr>
            <p:cNvPr id="69635" name="Freeform 3"/>
            <p:cNvSpPr>
              <a:spLocks/>
            </p:cNvSpPr>
            <p:nvPr/>
          </p:nvSpPr>
          <p:spPr bwMode="ltGray">
            <a:xfrm>
              <a:off x="0" y="2508"/>
              <a:ext cx="2142" cy="1804"/>
            </a:xfrm>
            <a:custGeom>
              <a:avLst/>
              <a:gdLst>
                <a:gd name="T0" fmla="*/ 329 w 2135"/>
                <a:gd name="T1" fmla="*/ 66 h 1804"/>
                <a:gd name="T2" fmla="*/ 161 w 2135"/>
                <a:gd name="T3" fmla="*/ 30 h 1804"/>
                <a:gd name="T4" fmla="*/ 0 w 2135"/>
                <a:gd name="T5" fmla="*/ 0 h 1804"/>
                <a:gd name="T6" fmla="*/ 0 w 2135"/>
                <a:gd name="T7" fmla="*/ 12 h 1804"/>
                <a:gd name="T8" fmla="*/ 161 w 2135"/>
                <a:gd name="T9" fmla="*/ 42 h 1804"/>
                <a:gd name="T10" fmla="*/ 323 w 2135"/>
                <a:gd name="T11" fmla="*/ 78 h 1804"/>
                <a:gd name="T12" fmla="*/ 556 w 2135"/>
                <a:gd name="T13" fmla="*/ 150 h 1804"/>
                <a:gd name="T14" fmla="*/ 777 w 2135"/>
                <a:gd name="T15" fmla="*/ 245 h 1804"/>
                <a:gd name="T16" fmla="*/ 993 w 2135"/>
                <a:gd name="T17" fmla="*/ 365 h 1804"/>
                <a:gd name="T18" fmla="*/ 1196 w 2135"/>
                <a:gd name="T19" fmla="*/ 503 h 1804"/>
                <a:gd name="T20" fmla="*/ 1381 w 2135"/>
                <a:gd name="T21" fmla="*/ 653 h 1804"/>
                <a:gd name="T22" fmla="*/ 1555 w 2135"/>
                <a:gd name="T23" fmla="*/ 827 h 1804"/>
                <a:gd name="T24" fmla="*/ 1710 w 2135"/>
                <a:gd name="T25" fmla="*/ 1019 h 1804"/>
                <a:gd name="T26" fmla="*/ 1854 w 2135"/>
                <a:gd name="T27" fmla="*/ 1229 h 1804"/>
                <a:gd name="T28" fmla="*/ 1937 w 2135"/>
                <a:gd name="T29" fmla="*/ 1366 h 1804"/>
                <a:gd name="T30" fmla="*/ 2009 w 2135"/>
                <a:gd name="T31" fmla="*/ 1510 h 1804"/>
                <a:gd name="T32" fmla="*/ 2069 w 2135"/>
                <a:gd name="T33" fmla="*/ 1654 h 1804"/>
                <a:gd name="T34" fmla="*/ 2123 w 2135"/>
                <a:gd name="T35" fmla="*/ 1804 h 1804"/>
                <a:gd name="T36" fmla="*/ 2135 w 2135"/>
                <a:gd name="T37" fmla="*/ 1804 h 1804"/>
                <a:gd name="T38" fmla="*/ 2081 w 2135"/>
                <a:gd name="T39" fmla="*/ 1654 h 1804"/>
                <a:gd name="T40" fmla="*/ 2021 w 2135"/>
                <a:gd name="T41" fmla="*/ 1510 h 1804"/>
                <a:gd name="T42" fmla="*/ 1949 w 2135"/>
                <a:gd name="T43" fmla="*/ 1366 h 1804"/>
                <a:gd name="T44" fmla="*/ 1866 w 2135"/>
                <a:gd name="T45" fmla="*/ 1223 h 1804"/>
                <a:gd name="T46" fmla="*/ 1722 w 2135"/>
                <a:gd name="T47" fmla="*/ 1013 h 1804"/>
                <a:gd name="T48" fmla="*/ 1561 w 2135"/>
                <a:gd name="T49" fmla="*/ 821 h 1804"/>
                <a:gd name="T50" fmla="*/ 1387 w 2135"/>
                <a:gd name="T51" fmla="*/ 647 h 1804"/>
                <a:gd name="T52" fmla="*/ 1202 w 2135"/>
                <a:gd name="T53" fmla="*/ 491 h 1804"/>
                <a:gd name="T54" fmla="*/ 999 w 2135"/>
                <a:gd name="T55" fmla="*/ 353 h 1804"/>
                <a:gd name="T56" fmla="*/ 783 w 2135"/>
                <a:gd name="T57" fmla="*/ 239 h 1804"/>
                <a:gd name="T58" fmla="*/ 562 w 2135"/>
                <a:gd name="T59" fmla="*/ 138 h 1804"/>
                <a:gd name="T60" fmla="*/ 329 w 2135"/>
                <a:gd name="T61" fmla="*/ 66 h 1804"/>
                <a:gd name="T62" fmla="*/ 329 w 2135"/>
                <a:gd name="T63" fmla="*/ 66 h 18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135" h="1804">
                  <a:moveTo>
                    <a:pt x="329" y="66"/>
                  </a:moveTo>
                  <a:lnTo>
                    <a:pt x="161" y="3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61" y="42"/>
                  </a:lnTo>
                  <a:lnTo>
                    <a:pt x="323" y="78"/>
                  </a:lnTo>
                  <a:lnTo>
                    <a:pt x="556" y="150"/>
                  </a:lnTo>
                  <a:lnTo>
                    <a:pt x="777" y="245"/>
                  </a:lnTo>
                  <a:lnTo>
                    <a:pt x="993" y="365"/>
                  </a:lnTo>
                  <a:lnTo>
                    <a:pt x="1196" y="503"/>
                  </a:lnTo>
                  <a:lnTo>
                    <a:pt x="1381" y="653"/>
                  </a:lnTo>
                  <a:lnTo>
                    <a:pt x="1555" y="827"/>
                  </a:lnTo>
                  <a:lnTo>
                    <a:pt x="1710" y="1019"/>
                  </a:lnTo>
                  <a:lnTo>
                    <a:pt x="1854" y="1229"/>
                  </a:lnTo>
                  <a:lnTo>
                    <a:pt x="1937" y="1366"/>
                  </a:lnTo>
                  <a:lnTo>
                    <a:pt x="2009" y="1510"/>
                  </a:lnTo>
                  <a:lnTo>
                    <a:pt x="2069" y="1654"/>
                  </a:lnTo>
                  <a:lnTo>
                    <a:pt x="2123" y="1804"/>
                  </a:lnTo>
                  <a:lnTo>
                    <a:pt x="2135" y="1804"/>
                  </a:lnTo>
                  <a:lnTo>
                    <a:pt x="2081" y="1654"/>
                  </a:lnTo>
                  <a:lnTo>
                    <a:pt x="2021" y="1510"/>
                  </a:lnTo>
                  <a:lnTo>
                    <a:pt x="1949" y="1366"/>
                  </a:lnTo>
                  <a:lnTo>
                    <a:pt x="1866" y="1223"/>
                  </a:lnTo>
                  <a:lnTo>
                    <a:pt x="1722" y="1013"/>
                  </a:lnTo>
                  <a:lnTo>
                    <a:pt x="1561" y="821"/>
                  </a:lnTo>
                  <a:lnTo>
                    <a:pt x="1387" y="647"/>
                  </a:lnTo>
                  <a:lnTo>
                    <a:pt x="1202" y="491"/>
                  </a:lnTo>
                  <a:lnTo>
                    <a:pt x="999" y="353"/>
                  </a:lnTo>
                  <a:lnTo>
                    <a:pt x="783" y="239"/>
                  </a:lnTo>
                  <a:lnTo>
                    <a:pt x="562" y="138"/>
                  </a:lnTo>
                  <a:lnTo>
                    <a:pt x="329" y="66"/>
                  </a:lnTo>
                  <a:lnTo>
                    <a:pt x="329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69636" name="Freeform 4"/>
            <p:cNvSpPr>
              <a:spLocks/>
            </p:cNvSpPr>
            <p:nvPr/>
          </p:nvSpPr>
          <p:spPr bwMode="hidden">
            <a:xfrm>
              <a:off x="0" y="2458"/>
              <a:ext cx="1854" cy="1858"/>
            </a:xfrm>
            <a:custGeom>
              <a:avLst/>
              <a:gdLst>
                <a:gd name="T0" fmla="*/ 1854 w 1854"/>
                <a:gd name="T1" fmla="*/ 1858 h 1858"/>
                <a:gd name="T2" fmla="*/ 0 w 1854"/>
                <a:gd name="T3" fmla="*/ 1858 h 1858"/>
                <a:gd name="T4" fmla="*/ 0 w 1854"/>
                <a:gd name="T5" fmla="*/ 0 h 1858"/>
                <a:gd name="T6" fmla="*/ 1854 w 1854"/>
                <a:gd name="T7" fmla="*/ 1858 h 1858"/>
                <a:gd name="T8" fmla="*/ 1854 w 1854"/>
                <a:gd name="T9" fmla="*/ 1858 h 18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54" h="1858">
                  <a:moveTo>
                    <a:pt x="1854" y="1858"/>
                  </a:moveTo>
                  <a:lnTo>
                    <a:pt x="0" y="1858"/>
                  </a:lnTo>
                  <a:lnTo>
                    <a:pt x="0" y="0"/>
                  </a:lnTo>
                  <a:lnTo>
                    <a:pt x="1854" y="1858"/>
                  </a:lnTo>
                  <a:lnTo>
                    <a:pt x="1854" y="185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69637" name="Freeform 5"/>
            <p:cNvSpPr>
              <a:spLocks/>
            </p:cNvSpPr>
            <p:nvPr/>
          </p:nvSpPr>
          <p:spPr bwMode="ltGray">
            <a:xfrm>
              <a:off x="0" y="2735"/>
              <a:ext cx="1745" cy="1577"/>
            </a:xfrm>
            <a:custGeom>
              <a:avLst/>
              <a:gdLst>
                <a:gd name="T0" fmla="*/ 1640 w 1745"/>
                <a:gd name="T1" fmla="*/ 1377 h 1577"/>
                <a:gd name="T2" fmla="*/ 1692 w 1745"/>
                <a:gd name="T3" fmla="*/ 1479 h 1577"/>
                <a:gd name="T4" fmla="*/ 1732 w 1745"/>
                <a:gd name="T5" fmla="*/ 1577 h 1577"/>
                <a:gd name="T6" fmla="*/ 1745 w 1745"/>
                <a:gd name="T7" fmla="*/ 1577 h 1577"/>
                <a:gd name="T8" fmla="*/ 1703 w 1745"/>
                <a:gd name="T9" fmla="*/ 1469 h 1577"/>
                <a:gd name="T10" fmla="*/ 1649 w 1745"/>
                <a:gd name="T11" fmla="*/ 1367 h 1577"/>
                <a:gd name="T12" fmla="*/ 1535 w 1745"/>
                <a:gd name="T13" fmla="*/ 1157 h 1577"/>
                <a:gd name="T14" fmla="*/ 1395 w 1745"/>
                <a:gd name="T15" fmla="*/ 951 h 1577"/>
                <a:gd name="T16" fmla="*/ 1236 w 1745"/>
                <a:gd name="T17" fmla="*/ 756 h 1577"/>
                <a:gd name="T18" fmla="*/ 1061 w 1745"/>
                <a:gd name="T19" fmla="*/ 582 h 1577"/>
                <a:gd name="T20" fmla="*/ 876 w 1745"/>
                <a:gd name="T21" fmla="*/ 426 h 1577"/>
                <a:gd name="T22" fmla="*/ 672 w 1745"/>
                <a:gd name="T23" fmla="*/ 294 h 1577"/>
                <a:gd name="T24" fmla="*/ 455 w 1745"/>
                <a:gd name="T25" fmla="*/ 174 h 1577"/>
                <a:gd name="T26" fmla="*/ 234 w 1745"/>
                <a:gd name="T27" fmla="*/ 78 h 1577"/>
                <a:gd name="T28" fmla="*/ 0 w 1745"/>
                <a:gd name="T29" fmla="*/ 0 h 1577"/>
                <a:gd name="T30" fmla="*/ 0 w 1745"/>
                <a:gd name="T31" fmla="*/ 12 h 1577"/>
                <a:gd name="T32" fmla="*/ 222 w 1745"/>
                <a:gd name="T33" fmla="*/ 89 h 1577"/>
                <a:gd name="T34" fmla="*/ 446 w 1745"/>
                <a:gd name="T35" fmla="*/ 185 h 1577"/>
                <a:gd name="T36" fmla="*/ 662 w 1745"/>
                <a:gd name="T37" fmla="*/ 305 h 1577"/>
                <a:gd name="T38" fmla="*/ 866 w 1745"/>
                <a:gd name="T39" fmla="*/ 437 h 1577"/>
                <a:gd name="T40" fmla="*/ 1052 w 1745"/>
                <a:gd name="T41" fmla="*/ 593 h 1577"/>
                <a:gd name="T42" fmla="*/ 1226 w 1745"/>
                <a:gd name="T43" fmla="*/ 767 h 1577"/>
                <a:gd name="T44" fmla="*/ 1385 w 1745"/>
                <a:gd name="T45" fmla="*/ 960 h 1577"/>
                <a:gd name="T46" fmla="*/ 1526 w 1745"/>
                <a:gd name="T47" fmla="*/ 1167 h 1577"/>
                <a:gd name="T48" fmla="*/ 1640 w 1745"/>
                <a:gd name="T49" fmla="*/ 1377 h 15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745" h="1577">
                  <a:moveTo>
                    <a:pt x="1640" y="1377"/>
                  </a:moveTo>
                  <a:lnTo>
                    <a:pt x="1692" y="1479"/>
                  </a:lnTo>
                  <a:lnTo>
                    <a:pt x="1732" y="1577"/>
                  </a:lnTo>
                  <a:lnTo>
                    <a:pt x="1745" y="1577"/>
                  </a:lnTo>
                  <a:lnTo>
                    <a:pt x="1703" y="1469"/>
                  </a:lnTo>
                  <a:lnTo>
                    <a:pt x="1649" y="1367"/>
                  </a:lnTo>
                  <a:lnTo>
                    <a:pt x="1535" y="1157"/>
                  </a:lnTo>
                  <a:lnTo>
                    <a:pt x="1395" y="951"/>
                  </a:lnTo>
                  <a:lnTo>
                    <a:pt x="1236" y="756"/>
                  </a:lnTo>
                  <a:lnTo>
                    <a:pt x="1061" y="582"/>
                  </a:lnTo>
                  <a:lnTo>
                    <a:pt x="876" y="426"/>
                  </a:lnTo>
                  <a:lnTo>
                    <a:pt x="672" y="294"/>
                  </a:lnTo>
                  <a:lnTo>
                    <a:pt x="455" y="174"/>
                  </a:lnTo>
                  <a:lnTo>
                    <a:pt x="234" y="7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22" y="89"/>
                  </a:lnTo>
                  <a:lnTo>
                    <a:pt x="446" y="185"/>
                  </a:lnTo>
                  <a:lnTo>
                    <a:pt x="662" y="305"/>
                  </a:lnTo>
                  <a:lnTo>
                    <a:pt x="866" y="437"/>
                  </a:lnTo>
                  <a:lnTo>
                    <a:pt x="1052" y="593"/>
                  </a:lnTo>
                  <a:lnTo>
                    <a:pt x="1226" y="767"/>
                  </a:lnTo>
                  <a:lnTo>
                    <a:pt x="1385" y="960"/>
                  </a:lnTo>
                  <a:lnTo>
                    <a:pt x="1526" y="1167"/>
                  </a:lnTo>
                  <a:lnTo>
                    <a:pt x="1640" y="1377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69638" name="Freeform 6"/>
            <p:cNvSpPr>
              <a:spLocks/>
            </p:cNvSpPr>
            <p:nvPr/>
          </p:nvSpPr>
          <p:spPr bwMode="ltGray">
            <a:xfrm>
              <a:off x="0" y="2544"/>
              <a:ext cx="1745" cy="1768"/>
            </a:xfrm>
            <a:custGeom>
              <a:avLst/>
              <a:gdLst>
                <a:gd name="T0" fmla="*/ 0 w 1745"/>
                <a:gd name="T1" fmla="*/ 0 h 1768"/>
                <a:gd name="T2" fmla="*/ 0 w 1745"/>
                <a:gd name="T3" fmla="*/ 12 h 1768"/>
                <a:gd name="T4" fmla="*/ 210 w 1745"/>
                <a:gd name="T5" fmla="*/ 88 h 1768"/>
                <a:gd name="T6" fmla="*/ 426 w 1745"/>
                <a:gd name="T7" fmla="*/ 190 h 1768"/>
                <a:gd name="T8" fmla="*/ 630 w 1745"/>
                <a:gd name="T9" fmla="*/ 304 h 1768"/>
                <a:gd name="T10" fmla="*/ 818 w 1745"/>
                <a:gd name="T11" fmla="*/ 442 h 1768"/>
                <a:gd name="T12" fmla="*/ 998 w 1745"/>
                <a:gd name="T13" fmla="*/ 592 h 1768"/>
                <a:gd name="T14" fmla="*/ 1164 w 1745"/>
                <a:gd name="T15" fmla="*/ 766 h 1768"/>
                <a:gd name="T16" fmla="*/ 1310 w 1745"/>
                <a:gd name="T17" fmla="*/ 942 h 1768"/>
                <a:gd name="T18" fmla="*/ 1454 w 1745"/>
                <a:gd name="T19" fmla="*/ 1146 h 1768"/>
                <a:gd name="T20" fmla="*/ 1536 w 1745"/>
                <a:gd name="T21" fmla="*/ 1298 h 1768"/>
                <a:gd name="T22" fmla="*/ 1614 w 1745"/>
                <a:gd name="T23" fmla="*/ 1456 h 1768"/>
                <a:gd name="T24" fmla="*/ 1682 w 1745"/>
                <a:gd name="T25" fmla="*/ 1616 h 1768"/>
                <a:gd name="T26" fmla="*/ 1733 w 1745"/>
                <a:gd name="T27" fmla="*/ 1768 h 1768"/>
                <a:gd name="T28" fmla="*/ 1745 w 1745"/>
                <a:gd name="T29" fmla="*/ 1768 h 1768"/>
                <a:gd name="T30" fmla="*/ 1691 w 1745"/>
                <a:gd name="T31" fmla="*/ 1606 h 1768"/>
                <a:gd name="T32" fmla="*/ 1623 w 1745"/>
                <a:gd name="T33" fmla="*/ 1445 h 1768"/>
                <a:gd name="T34" fmla="*/ 1547 w 1745"/>
                <a:gd name="T35" fmla="*/ 1288 h 1768"/>
                <a:gd name="T36" fmla="*/ 1463 w 1745"/>
                <a:gd name="T37" fmla="*/ 1136 h 1768"/>
                <a:gd name="T38" fmla="*/ 1320 w 1745"/>
                <a:gd name="T39" fmla="*/ 932 h 1768"/>
                <a:gd name="T40" fmla="*/ 1173 w 1745"/>
                <a:gd name="T41" fmla="*/ 755 h 1768"/>
                <a:gd name="T42" fmla="*/ 1008 w 1745"/>
                <a:gd name="T43" fmla="*/ 581 h 1768"/>
                <a:gd name="T44" fmla="*/ 827 w 1745"/>
                <a:gd name="T45" fmla="*/ 431 h 1768"/>
                <a:gd name="T46" fmla="*/ 642 w 1745"/>
                <a:gd name="T47" fmla="*/ 293 h 1768"/>
                <a:gd name="T48" fmla="*/ 437 w 1745"/>
                <a:gd name="T49" fmla="*/ 179 h 1768"/>
                <a:gd name="T50" fmla="*/ 222 w 1745"/>
                <a:gd name="T51" fmla="*/ 78 h 1768"/>
                <a:gd name="T52" fmla="*/ 0 w 1745"/>
                <a:gd name="T53" fmla="*/ 0 h 1768"/>
                <a:gd name="T54" fmla="*/ 0 w 1745"/>
                <a:gd name="T55" fmla="*/ 0 h 17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745" h="1768">
                  <a:moveTo>
                    <a:pt x="0" y="0"/>
                  </a:moveTo>
                  <a:lnTo>
                    <a:pt x="0" y="12"/>
                  </a:lnTo>
                  <a:lnTo>
                    <a:pt x="210" y="88"/>
                  </a:lnTo>
                  <a:lnTo>
                    <a:pt x="426" y="190"/>
                  </a:lnTo>
                  <a:lnTo>
                    <a:pt x="630" y="304"/>
                  </a:lnTo>
                  <a:lnTo>
                    <a:pt x="818" y="442"/>
                  </a:lnTo>
                  <a:lnTo>
                    <a:pt x="998" y="592"/>
                  </a:lnTo>
                  <a:lnTo>
                    <a:pt x="1164" y="766"/>
                  </a:lnTo>
                  <a:lnTo>
                    <a:pt x="1310" y="942"/>
                  </a:lnTo>
                  <a:lnTo>
                    <a:pt x="1454" y="1146"/>
                  </a:lnTo>
                  <a:lnTo>
                    <a:pt x="1536" y="1298"/>
                  </a:lnTo>
                  <a:lnTo>
                    <a:pt x="1614" y="1456"/>
                  </a:lnTo>
                  <a:lnTo>
                    <a:pt x="1682" y="1616"/>
                  </a:lnTo>
                  <a:lnTo>
                    <a:pt x="1733" y="1768"/>
                  </a:lnTo>
                  <a:lnTo>
                    <a:pt x="1745" y="1768"/>
                  </a:lnTo>
                  <a:lnTo>
                    <a:pt x="1691" y="1606"/>
                  </a:lnTo>
                  <a:lnTo>
                    <a:pt x="1623" y="1445"/>
                  </a:lnTo>
                  <a:lnTo>
                    <a:pt x="1547" y="1288"/>
                  </a:lnTo>
                  <a:lnTo>
                    <a:pt x="1463" y="1136"/>
                  </a:lnTo>
                  <a:lnTo>
                    <a:pt x="1320" y="932"/>
                  </a:lnTo>
                  <a:lnTo>
                    <a:pt x="1173" y="755"/>
                  </a:lnTo>
                  <a:lnTo>
                    <a:pt x="1008" y="581"/>
                  </a:lnTo>
                  <a:lnTo>
                    <a:pt x="827" y="431"/>
                  </a:lnTo>
                  <a:lnTo>
                    <a:pt x="642" y="293"/>
                  </a:lnTo>
                  <a:lnTo>
                    <a:pt x="437" y="179"/>
                  </a:lnTo>
                  <a:lnTo>
                    <a:pt x="222" y="7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69639" name="Oval 7"/>
            <p:cNvSpPr>
              <a:spLocks noChangeArrowheads="1"/>
            </p:cNvSpPr>
            <p:nvPr/>
          </p:nvSpPr>
          <p:spPr bwMode="ltGray">
            <a:xfrm>
              <a:off x="209" y="2784"/>
              <a:ext cx="86" cy="86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69640" name="Oval 8"/>
            <p:cNvSpPr>
              <a:spLocks noChangeArrowheads="1"/>
            </p:cNvSpPr>
            <p:nvPr/>
          </p:nvSpPr>
          <p:spPr bwMode="ltGray">
            <a:xfrm>
              <a:off x="1536" y="3884"/>
              <a:ext cx="92" cy="9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69641" name="Oval 9"/>
            <p:cNvSpPr>
              <a:spLocks noChangeArrowheads="1"/>
            </p:cNvSpPr>
            <p:nvPr/>
          </p:nvSpPr>
          <p:spPr bwMode="ltGray">
            <a:xfrm>
              <a:off x="791" y="2723"/>
              <a:ext cx="121" cy="12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</p:grpSp>
      <p:sp>
        <p:nvSpPr>
          <p:cNvPr id="69642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1042988" y="115888"/>
            <a:ext cx="6769100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69643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341438"/>
            <a:ext cx="8229600" cy="4789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69644" name="Rectangle 1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effectLst>
                  <a:outerShdw blurRad="38100" dist="38100" dir="2700000" algn="tl">
                    <a:srgbClr val="010199"/>
                  </a:outerShdw>
                </a:effectLst>
              </a:defRPr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5 September 2009</a:t>
            </a:r>
          </a:p>
        </p:txBody>
      </p:sp>
      <p:sp>
        <p:nvSpPr>
          <p:cNvPr id="69645" name="Rectangle 1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>
                <a:effectLst>
                  <a:outerShdw blurRad="38100" dist="38100" dir="2700000" algn="tl">
                    <a:srgbClr val="010199"/>
                  </a:outerShdw>
                </a:effectLst>
              </a:defRPr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V. Mochalov, PROZA-M experiment</a:t>
            </a:r>
          </a:p>
        </p:txBody>
      </p:sp>
      <p:sp>
        <p:nvSpPr>
          <p:cNvPr id="69646" name="Rectangle 1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effectLst>
                  <a:outerShdw blurRad="38100" dist="38100" dir="2700000" algn="tl">
                    <a:srgbClr val="010199"/>
                  </a:outerShdw>
                </a:effectLst>
              </a:defRPr>
            </a:lvl1pPr>
          </a:lstStyle>
          <a:p>
            <a:fld id="{AE0AB045-0EDB-44E6-ADE8-25C1D2A93137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  <p:pic>
        <p:nvPicPr>
          <p:cNvPr id="69649" name="Picture 17" descr="Стартовая страница">
            <a:hlinkClick r:id="rId19"/>
          </p:cNvPr>
          <p:cNvPicPr>
            <a:picLocks noChangeAspect="1" noChangeArrowheads="1"/>
          </p:cNvPicPr>
          <p:nvPr userDrawn="1"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15888"/>
            <a:ext cx="755650" cy="755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654" name="Picture 22" descr="dspin_09sm"/>
          <p:cNvPicPr>
            <a:picLocks noChangeAspect="1" noChangeArrowheads="1"/>
          </p:cNvPicPr>
          <p:nvPr userDrawn="1"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088" y="115888"/>
            <a:ext cx="1219200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2687575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  <p:sldLayoutId id="2147483707" r:id="rId12"/>
    <p:sldLayoutId id="2147483708" r:id="rId13"/>
    <p:sldLayoutId id="2147483709" r:id="rId14"/>
    <p:sldLayoutId id="2147483710" r:id="rId15"/>
    <p:sldLayoutId id="2147483711" r:id="rId16"/>
    <p:sldLayoutId id="2147483712" r:id="rId17"/>
  </p:sldLayoutIdLst>
  <p:timing>
    <p:tnLst>
      <p:par>
        <p:cTn id="1" dur="indefinite" restart="never" nodeType="tmRoot"/>
      </p:par>
    </p:tnLst>
  </p:timing>
  <p:hf hdr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hlink"/>
        </a:buClr>
        <a:buSzPct val="75000"/>
        <a:buFont typeface="Wingdings" pitchFamily="2" charset="2"/>
        <a:buChar char="l"/>
        <a:defRPr sz="32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pitchFamily="2" charset="2"/>
        <a:buChar char="l"/>
        <a:defRPr sz="28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pitchFamily="2" charset="2"/>
        <a:buChar char="l"/>
        <a:defRPr sz="24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94" name="Group 2"/>
          <p:cNvGrpSpPr>
            <a:grpSpLocks/>
          </p:cNvGrpSpPr>
          <p:nvPr/>
        </p:nvGrpSpPr>
        <p:grpSpPr bwMode="auto">
          <a:xfrm>
            <a:off x="0" y="3902075"/>
            <a:ext cx="3400425" cy="2949575"/>
            <a:chOff x="0" y="2458"/>
            <a:chExt cx="2142" cy="1858"/>
          </a:xfrm>
        </p:grpSpPr>
        <p:sp>
          <p:nvSpPr>
            <p:cNvPr id="8195" name="Freeform 3"/>
            <p:cNvSpPr>
              <a:spLocks/>
            </p:cNvSpPr>
            <p:nvPr/>
          </p:nvSpPr>
          <p:spPr bwMode="ltGray">
            <a:xfrm>
              <a:off x="0" y="2508"/>
              <a:ext cx="2142" cy="1804"/>
            </a:xfrm>
            <a:custGeom>
              <a:avLst/>
              <a:gdLst>
                <a:gd name="T0" fmla="*/ 329 w 2135"/>
                <a:gd name="T1" fmla="*/ 66 h 1804"/>
                <a:gd name="T2" fmla="*/ 161 w 2135"/>
                <a:gd name="T3" fmla="*/ 30 h 1804"/>
                <a:gd name="T4" fmla="*/ 0 w 2135"/>
                <a:gd name="T5" fmla="*/ 0 h 1804"/>
                <a:gd name="T6" fmla="*/ 0 w 2135"/>
                <a:gd name="T7" fmla="*/ 12 h 1804"/>
                <a:gd name="T8" fmla="*/ 161 w 2135"/>
                <a:gd name="T9" fmla="*/ 42 h 1804"/>
                <a:gd name="T10" fmla="*/ 323 w 2135"/>
                <a:gd name="T11" fmla="*/ 78 h 1804"/>
                <a:gd name="T12" fmla="*/ 556 w 2135"/>
                <a:gd name="T13" fmla="*/ 150 h 1804"/>
                <a:gd name="T14" fmla="*/ 777 w 2135"/>
                <a:gd name="T15" fmla="*/ 245 h 1804"/>
                <a:gd name="T16" fmla="*/ 993 w 2135"/>
                <a:gd name="T17" fmla="*/ 365 h 1804"/>
                <a:gd name="T18" fmla="*/ 1196 w 2135"/>
                <a:gd name="T19" fmla="*/ 503 h 1804"/>
                <a:gd name="T20" fmla="*/ 1381 w 2135"/>
                <a:gd name="T21" fmla="*/ 653 h 1804"/>
                <a:gd name="T22" fmla="*/ 1555 w 2135"/>
                <a:gd name="T23" fmla="*/ 827 h 1804"/>
                <a:gd name="T24" fmla="*/ 1710 w 2135"/>
                <a:gd name="T25" fmla="*/ 1019 h 1804"/>
                <a:gd name="T26" fmla="*/ 1854 w 2135"/>
                <a:gd name="T27" fmla="*/ 1229 h 1804"/>
                <a:gd name="T28" fmla="*/ 1937 w 2135"/>
                <a:gd name="T29" fmla="*/ 1366 h 1804"/>
                <a:gd name="T30" fmla="*/ 2009 w 2135"/>
                <a:gd name="T31" fmla="*/ 1510 h 1804"/>
                <a:gd name="T32" fmla="*/ 2069 w 2135"/>
                <a:gd name="T33" fmla="*/ 1654 h 1804"/>
                <a:gd name="T34" fmla="*/ 2123 w 2135"/>
                <a:gd name="T35" fmla="*/ 1804 h 1804"/>
                <a:gd name="T36" fmla="*/ 2135 w 2135"/>
                <a:gd name="T37" fmla="*/ 1804 h 1804"/>
                <a:gd name="T38" fmla="*/ 2081 w 2135"/>
                <a:gd name="T39" fmla="*/ 1654 h 1804"/>
                <a:gd name="T40" fmla="*/ 2021 w 2135"/>
                <a:gd name="T41" fmla="*/ 1510 h 1804"/>
                <a:gd name="T42" fmla="*/ 1949 w 2135"/>
                <a:gd name="T43" fmla="*/ 1366 h 1804"/>
                <a:gd name="T44" fmla="*/ 1866 w 2135"/>
                <a:gd name="T45" fmla="*/ 1223 h 1804"/>
                <a:gd name="T46" fmla="*/ 1722 w 2135"/>
                <a:gd name="T47" fmla="*/ 1013 h 1804"/>
                <a:gd name="T48" fmla="*/ 1561 w 2135"/>
                <a:gd name="T49" fmla="*/ 821 h 1804"/>
                <a:gd name="T50" fmla="*/ 1387 w 2135"/>
                <a:gd name="T51" fmla="*/ 647 h 1804"/>
                <a:gd name="T52" fmla="*/ 1202 w 2135"/>
                <a:gd name="T53" fmla="*/ 491 h 1804"/>
                <a:gd name="T54" fmla="*/ 999 w 2135"/>
                <a:gd name="T55" fmla="*/ 353 h 1804"/>
                <a:gd name="T56" fmla="*/ 783 w 2135"/>
                <a:gd name="T57" fmla="*/ 239 h 1804"/>
                <a:gd name="T58" fmla="*/ 562 w 2135"/>
                <a:gd name="T59" fmla="*/ 138 h 1804"/>
                <a:gd name="T60" fmla="*/ 329 w 2135"/>
                <a:gd name="T61" fmla="*/ 66 h 1804"/>
                <a:gd name="T62" fmla="*/ 329 w 2135"/>
                <a:gd name="T63" fmla="*/ 66 h 18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135" h="1804">
                  <a:moveTo>
                    <a:pt x="329" y="66"/>
                  </a:moveTo>
                  <a:lnTo>
                    <a:pt x="161" y="3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61" y="42"/>
                  </a:lnTo>
                  <a:lnTo>
                    <a:pt x="323" y="78"/>
                  </a:lnTo>
                  <a:lnTo>
                    <a:pt x="556" y="150"/>
                  </a:lnTo>
                  <a:lnTo>
                    <a:pt x="777" y="245"/>
                  </a:lnTo>
                  <a:lnTo>
                    <a:pt x="993" y="365"/>
                  </a:lnTo>
                  <a:lnTo>
                    <a:pt x="1196" y="503"/>
                  </a:lnTo>
                  <a:lnTo>
                    <a:pt x="1381" y="653"/>
                  </a:lnTo>
                  <a:lnTo>
                    <a:pt x="1555" y="827"/>
                  </a:lnTo>
                  <a:lnTo>
                    <a:pt x="1710" y="1019"/>
                  </a:lnTo>
                  <a:lnTo>
                    <a:pt x="1854" y="1229"/>
                  </a:lnTo>
                  <a:lnTo>
                    <a:pt x="1937" y="1366"/>
                  </a:lnTo>
                  <a:lnTo>
                    <a:pt x="2009" y="1510"/>
                  </a:lnTo>
                  <a:lnTo>
                    <a:pt x="2069" y="1654"/>
                  </a:lnTo>
                  <a:lnTo>
                    <a:pt x="2123" y="1804"/>
                  </a:lnTo>
                  <a:lnTo>
                    <a:pt x="2135" y="1804"/>
                  </a:lnTo>
                  <a:lnTo>
                    <a:pt x="2081" y="1654"/>
                  </a:lnTo>
                  <a:lnTo>
                    <a:pt x="2021" y="1510"/>
                  </a:lnTo>
                  <a:lnTo>
                    <a:pt x="1949" y="1366"/>
                  </a:lnTo>
                  <a:lnTo>
                    <a:pt x="1866" y="1223"/>
                  </a:lnTo>
                  <a:lnTo>
                    <a:pt x="1722" y="1013"/>
                  </a:lnTo>
                  <a:lnTo>
                    <a:pt x="1561" y="821"/>
                  </a:lnTo>
                  <a:lnTo>
                    <a:pt x="1387" y="647"/>
                  </a:lnTo>
                  <a:lnTo>
                    <a:pt x="1202" y="491"/>
                  </a:lnTo>
                  <a:lnTo>
                    <a:pt x="999" y="353"/>
                  </a:lnTo>
                  <a:lnTo>
                    <a:pt x="783" y="239"/>
                  </a:lnTo>
                  <a:lnTo>
                    <a:pt x="562" y="138"/>
                  </a:lnTo>
                  <a:lnTo>
                    <a:pt x="329" y="66"/>
                  </a:lnTo>
                  <a:lnTo>
                    <a:pt x="329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8196" name="Freeform 4"/>
            <p:cNvSpPr>
              <a:spLocks/>
            </p:cNvSpPr>
            <p:nvPr/>
          </p:nvSpPr>
          <p:spPr bwMode="hidden">
            <a:xfrm>
              <a:off x="0" y="2458"/>
              <a:ext cx="1854" cy="1858"/>
            </a:xfrm>
            <a:custGeom>
              <a:avLst/>
              <a:gdLst>
                <a:gd name="T0" fmla="*/ 1854 w 1854"/>
                <a:gd name="T1" fmla="*/ 1858 h 1858"/>
                <a:gd name="T2" fmla="*/ 0 w 1854"/>
                <a:gd name="T3" fmla="*/ 1858 h 1858"/>
                <a:gd name="T4" fmla="*/ 0 w 1854"/>
                <a:gd name="T5" fmla="*/ 0 h 1858"/>
                <a:gd name="T6" fmla="*/ 1854 w 1854"/>
                <a:gd name="T7" fmla="*/ 1858 h 1858"/>
                <a:gd name="T8" fmla="*/ 1854 w 1854"/>
                <a:gd name="T9" fmla="*/ 1858 h 18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54" h="1858">
                  <a:moveTo>
                    <a:pt x="1854" y="1858"/>
                  </a:moveTo>
                  <a:lnTo>
                    <a:pt x="0" y="1858"/>
                  </a:lnTo>
                  <a:lnTo>
                    <a:pt x="0" y="0"/>
                  </a:lnTo>
                  <a:lnTo>
                    <a:pt x="1854" y="1858"/>
                  </a:lnTo>
                  <a:lnTo>
                    <a:pt x="1854" y="185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8197" name="Freeform 5"/>
            <p:cNvSpPr>
              <a:spLocks/>
            </p:cNvSpPr>
            <p:nvPr/>
          </p:nvSpPr>
          <p:spPr bwMode="ltGray">
            <a:xfrm>
              <a:off x="0" y="2735"/>
              <a:ext cx="1745" cy="1577"/>
            </a:xfrm>
            <a:custGeom>
              <a:avLst/>
              <a:gdLst>
                <a:gd name="T0" fmla="*/ 1640 w 1745"/>
                <a:gd name="T1" fmla="*/ 1377 h 1577"/>
                <a:gd name="T2" fmla="*/ 1692 w 1745"/>
                <a:gd name="T3" fmla="*/ 1479 h 1577"/>
                <a:gd name="T4" fmla="*/ 1732 w 1745"/>
                <a:gd name="T5" fmla="*/ 1577 h 1577"/>
                <a:gd name="T6" fmla="*/ 1745 w 1745"/>
                <a:gd name="T7" fmla="*/ 1577 h 1577"/>
                <a:gd name="T8" fmla="*/ 1703 w 1745"/>
                <a:gd name="T9" fmla="*/ 1469 h 1577"/>
                <a:gd name="T10" fmla="*/ 1649 w 1745"/>
                <a:gd name="T11" fmla="*/ 1367 h 1577"/>
                <a:gd name="T12" fmla="*/ 1535 w 1745"/>
                <a:gd name="T13" fmla="*/ 1157 h 1577"/>
                <a:gd name="T14" fmla="*/ 1395 w 1745"/>
                <a:gd name="T15" fmla="*/ 951 h 1577"/>
                <a:gd name="T16" fmla="*/ 1236 w 1745"/>
                <a:gd name="T17" fmla="*/ 756 h 1577"/>
                <a:gd name="T18" fmla="*/ 1061 w 1745"/>
                <a:gd name="T19" fmla="*/ 582 h 1577"/>
                <a:gd name="T20" fmla="*/ 876 w 1745"/>
                <a:gd name="T21" fmla="*/ 426 h 1577"/>
                <a:gd name="T22" fmla="*/ 672 w 1745"/>
                <a:gd name="T23" fmla="*/ 294 h 1577"/>
                <a:gd name="T24" fmla="*/ 455 w 1745"/>
                <a:gd name="T25" fmla="*/ 174 h 1577"/>
                <a:gd name="T26" fmla="*/ 234 w 1745"/>
                <a:gd name="T27" fmla="*/ 78 h 1577"/>
                <a:gd name="T28" fmla="*/ 0 w 1745"/>
                <a:gd name="T29" fmla="*/ 0 h 1577"/>
                <a:gd name="T30" fmla="*/ 0 w 1745"/>
                <a:gd name="T31" fmla="*/ 12 h 1577"/>
                <a:gd name="T32" fmla="*/ 222 w 1745"/>
                <a:gd name="T33" fmla="*/ 89 h 1577"/>
                <a:gd name="T34" fmla="*/ 446 w 1745"/>
                <a:gd name="T35" fmla="*/ 185 h 1577"/>
                <a:gd name="T36" fmla="*/ 662 w 1745"/>
                <a:gd name="T37" fmla="*/ 305 h 1577"/>
                <a:gd name="T38" fmla="*/ 866 w 1745"/>
                <a:gd name="T39" fmla="*/ 437 h 1577"/>
                <a:gd name="T40" fmla="*/ 1052 w 1745"/>
                <a:gd name="T41" fmla="*/ 593 h 1577"/>
                <a:gd name="T42" fmla="*/ 1226 w 1745"/>
                <a:gd name="T43" fmla="*/ 767 h 1577"/>
                <a:gd name="T44" fmla="*/ 1385 w 1745"/>
                <a:gd name="T45" fmla="*/ 960 h 1577"/>
                <a:gd name="T46" fmla="*/ 1526 w 1745"/>
                <a:gd name="T47" fmla="*/ 1167 h 1577"/>
                <a:gd name="T48" fmla="*/ 1640 w 1745"/>
                <a:gd name="T49" fmla="*/ 1377 h 15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745" h="1577">
                  <a:moveTo>
                    <a:pt x="1640" y="1377"/>
                  </a:moveTo>
                  <a:lnTo>
                    <a:pt x="1692" y="1479"/>
                  </a:lnTo>
                  <a:lnTo>
                    <a:pt x="1732" y="1577"/>
                  </a:lnTo>
                  <a:lnTo>
                    <a:pt x="1745" y="1577"/>
                  </a:lnTo>
                  <a:lnTo>
                    <a:pt x="1703" y="1469"/>
                  </a:lnTo>
                  <a:lnTo>
                    <a:pt x="1649" y="1367"/>
                  </a:lnTo>
                  <a:lnTo>
                    <a:pt x="1535" y="1157"/>
                  </a:lnTo>
                  <a:lnTo>
                    <a:pt x="1395" y="951"/>
                  </a:lnTo>
                  <a:lnTo>
                    <a:pt x="1236" y="756"/>
                  </a:lnTo>
                  <a:lnTo>
                    <a:pt x="1061" y="582"/>
                  </a:lnTo>
                  <a:lnTo>
                    <a:pt x="876" y="426"/>
                  </a:lnTo>
                  <a:lnTo>
                    <a:pt x="672" y="294"/>
                  </a:lnTo>
                  <a:lnTo>
                    <a:pt x="455" y="174"/>
                  </a:lnTo>
                  <a:lnTo>
                    <a:pt x="234" y="7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22" y="89"/>
                  </a:lnTo>
                  <a:lnTo>
                    <a:pt x="446" y="185"/>
                  </a:lnTo>
                  <a:lnTo>
                    <a:pt x="662" y="305"/>
                  </a:lnTo>
                  <a:lnTo>
                    <a:pt x="866" y="437"/>
                  </a:lnTo>
                  <a:lnTo>
                    <a:pt x="1052" y="593"/>
                  </a:lnTo>
                  <a:lnTo>
                    <a:pt x="1226" y="767"/>
                  </a:lnTo>
                  <a:lnTo>
                    <a:pt x="1385" y="960"/>
                  </a:lnTo>
                  <a:lnTo>
                    <a:pt x="1526" y="1167"/>
                  </a:lnTo>
                  <a:lnTo>
                    <a:pt x="1640" y="1377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8198" name="Freeform 6"/>
            <p:cNvSpPr>
              <a:spLocks/>
            </p:cNvSpPr>
            <p:nvPr/>
          </p:nvSpPr>
          <p:spPr bwMode="ltGray">
            <a:xfrm>
              <a:off x="0" y="2544"/>
              <a:ext cx="1745" cy="1768"/>
            </a:xfrm>
            <a:custGeom>
              <a:avLst/>
              <a:gdLst>
                <a:gd name="T0" fmla="*/ 0 w 1745"/>
                <a:gd name="T1" fmla="*/ 0 h 1768"/>
                <a:gd name="T2" fmla="*/ 0 w 1745"/>
                <a:gd name="T3" fmla="*/ 12 h 1768"/>
                <a:gd name="T4" fmla="*/ 210 w 1745"/>
                <a:gd name="T5" fmla="*/ 88 h 1768"/>
                <a:gd name="T6" fmla="*/ 426 w 1745"/>
                <a:gd name="T7" fmla="*/ 190 h 1768"/>
                <a:gd name="T8" fmla="*/ 630 w 1745"/>
                <a:gd name="T9" fmla="*/ 304 h 1768"/>
                <a:gd name="T10" fmla="*/ 818 w 1745"/>
                <a:gd name="T11" fmla="*/ 442 h 1768"/>
                <a:gd name="T12" fmla="*/ 998 w 1745"/>
                <a:gd name="T13" fmla="*/ 592 h 1768"/>
                <a:gd name="T14" fmla="*/ 1164 w 1745"/>
                <a:gd name="T15" fmla="*/ 766 h 1768"/>
                <a:gd name="T16" fmla="*/ 1310 w 1745"/>
                <a:gd name="T17" fmla="*/ 942 h 1768"/>
                <a:gd name="T18" fmla="*/ 1454 w 1745"/>
                <a:gd name="T19" fmla="*/ 1146 h 1768"/>
                <a:gd name="T20" fmla="*/ 1536 w 1745"/>
                <a:gd name="T21" fmla="*/ 1298 h 1768"/>
                <a:gd name="T22" fmla="*/ 1614 w 1745"/>
                <a:gd name="T23" fmla="*/ 1456 h 1768"/>
                <a:gd name="T24" fmla="*/ 1682 w 1745"/>
                <a:gd name="T25" fmla="*/ 1616 h 1768"/>
                <a:gd name="T26" fmla="*/ 1733 w 1745"/>
                <a:gd name="T27" fmla="*/ 1768 h 1768"/>
                <a:gd name="T28" fmla="*/ 1745 w 1745"/>
                <a:gd name="T29" fmla="*/ 1768 h 1768"/>
                <a:gd name="T30" fmla="*/ 1691 w 1745"/>
                <a:gd name="T31" fmla="*/ 1606 h 1768"/>
                <a:gd name="T32" fmla="*/ 1623 w 1745"/>
                <a:gd name="T33" fmla="*/ 1445 h 1768"/>
                <a:gd name="T34" fmla="*/ 1547 w 1745"/>
                <a:gd name="T35" fmla="*/ 1288 h 1768"/>
                <a:gd name="T36" fmla="*/ 1463 w 1745"/>
                <a:gd name="T37" fmla="*/ 1136 h 1768"/>
                <a:gd name="T38" fmla="*/ 1320 w 1745"/>
                <a:gd name="T39" fmla="*/ 932 h 1768"/>
                <a:gd name="T40" fmla="*/ 1173 w 1745"/>
                <a:gd name="T41" fmla="*/ 755 h 1768"/>
                <a:gd name="T42" fmla="*/ 1008 w 1745"/>
                <a:gd name="T43" fmla="*/ 581 h 1768"/>
                <a:gd name="T44" fmla="*/ 827 w 1745"/>
                <a:gd name="T45" fmla="*/ 431 h 1768"/>
                <a:gd name="T46" fmla="*/ 642 w 1745"/>
                <a:gd name="T47" fmla="*/ 293 h 1768"/>
                <a:gd name="T48" fmla="*/ 437 w 1745"/>
                <a:gd name="T49" fmla="*/ 179 h 1768"/>
                <a:gd name="T50" fmla="*/ 222 w 1745"/>
                <a:gd name="T51" fmla="*/ 78 h 1768"/>
                <a:gd name="T52" fmla="*/ 0 w 1745"/>
                <a:gd name="T53" fmla="*/ 0 h 1768"/>
                <a:gd name="T54" fmla="*/ 0 w 1745"/>
                <a:gd name="T55" fmla="*/ 0 h 17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745" h="1768">
                  <a:moveTo>
                    <a:pt x="0" y="0"/>
                  </a:moveTo>
                  <a:lnTo>
                    <a:pt x="0" y="12"/>
                  </a:lnTo>
                  <a:lnTo>
                    <a:pt x="210" y="88"/>
                  </a:lnTo>
                  <a:lnTo>
                    <a:pt x="426" y="190"/>
                  </a:lnTo>
                  <a:lnTo>
                    <a:pt x="630" y="304"/>
                  </a:lnTo>
                  <a:lnTo>
                    <a:pt x="818" y="442"/>
                  </a:lnTo>
                  <a:lnTo>
                    <a:pt x="998" y="592"/>
                  </a:lnTo>
                  <a:lnTo>
                    <a:pt x="1164" y="766"/>
                  </a:lnTo>
                  <a:lnTo>
                    <a:pt x="1310" y="942"/>
                  </a:lnTo>
                  <a:lnTo>
                    <a:pt x="1454" y="1146"/>
                  </a:lnTo>
                  <a:lnTo>
                    <a:pt x="1536" y="1298"/>
                  </a:lnTo>
                  <a:lnTo>
                    <a:pt x="1614" y="1456"/>
                  </a:lnTo>
                  <a:lnTo>
                    <a:pt x="1682" y="1616"/>
                  </a:lnTo>
                  <a:lnTo>
                    <a:pt x="1733" y="1768"/>
                  </a:lnTo>
                  <a:lnTo>
                    <a:pt x="1745" y="1768"/>
                  </a:lnTo>
                  <a:lnTo>
                    <a:pt x="1691" y="1606"/>
                  </a:lnTo>
                  <a:lnTo>
                    <a:pt x="1623" y="1445"/>
                  </a:lnTo>
                  <a:lnTo>
                    <a:pt x="1547" y="1288"/>
                  </a:lnTo>
                  <a:lnTo>
                    <a:pt x="1463" y="1136"/>
                  </a:lnTo>
                  <a:lnTo>
                    <a:pt x="1320" y="932"/>
                  </a:lnTo>
                  <a:lnTo>
                    <a:pt x="1173" y="755"/>
                  </a:lnTo>
                  <a:lnTo>
                    <a:pt x="1008" y="581"/>
                  </a:lnTo>
                  <a:lnTo>
                    <a:pt x="827" y="431"/>
                  </a:lnTo>
                  <a:lnTo>
                    <a:pt x="642" y="293"/>
                  </a:lnTo>
                  <a:lnTo>
                    <a:pt x="437" y="179"/>
                  </a:lnTo>
                  <a:lnTo>
                    <a:pt x="222" y="7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8199" name="Oval 7"/>
            <p:cNvSpPr>
              <a:spLocks noChangeArrowheads="1"/>
            </p:cNvSpPr>
            <p:nvPr/>
          </p:nvSpPr>
          <p:spPr bwMode="ltGray">
            <a:xfrm>
              <a:off x="209" y="2784"/>
              <a:ext cx="86" cy="86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8200" name="Oval 8"/>
            <p:cNvSpPr>
              <a:spLocks noChangeArrowheads="1"/>
            </p:cNvSpPr>
            <p:nvPr/>
          </p:nvSpPr>
          <p:spPr bwMode="ltGray">
            <a:xfrm>
              <a:off x="1536" y="3884"/>
              <a:ext cx="92" cy="9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8201" name="Oval 9"/>
            <p:cNvSpPr>
              <a:spLocks noChangeArrowheads="1"/>
            </p:cNvSpPr>
            <p:nvPr/>
          </p:nvSpPr>
          <p:spPr bwMode="ltGray">
            <a:xfrm>
              <a:off x="791" y="2723"/>
              <a:ext cx="121" cy="12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</p:grpSp>
      <p:sp>
        <p:nvSpPr>
          <p:cNvPr id="8202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8203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8204" name="Rectangle 1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1" i="1">
                <a:effectLst>
                  <a:outerShdw blurRad="38100" dist="38100" dir="2700000" algn="tl">
                    <a:srgbClr val="010199"/>
                  </a:outerShdw>
                </a:effectLst>
              </a:defRPr>
            </a:lvl1pPr>
          </a:lstStyle>
          <a:p>
            <a:r>
              <a:rPr lang="ru-RU" altLang="ru-RU" dirty="0" smtClean="0">
                <a:solidFill>
                  <a:srgbClr val="FFFFFF"/>
                </a:solidFill>
              </a:rPr>
              <a:t>04.10.2016</a:t>
            </a:r>
            <a:endParaRPr lang="ru-RU" altLang="ru-RU" dirty="0">
              <a:solidFill>
                <a:srgbClr val="FFFFFF"/>
              </a:solidFill>
            </a:endParaRPr>
          </a:p>
        </p:txBody>
      </p:sp>
      <p:sp>
        <p:nvSpPr>
          <p:cNvPr id="8205" name="Rectangle 1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700338" y="6248400"/>
            <a:ext cx="46085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1" i="1">
                <a:effectLst>
                  <a:outerShdw blurRad="38100" dist="38100" dir="2700000" algn="tl">
                    <a:srgbClr val="010199"/>
                  </a:outerShdw>
                </a:effectLst>
              </a:defRPr>
            </a:lvl1pPr>
          </a:lstStyle>
          <a:p>
            <a:r>
              <a:rPr lang="ru-RU" altLang="ru-RU" dirty="0">
                <a:solidFill>
                  <a:srgbClr val="FFFFFF"/>
                </a:solidFill>
              </a:rPr>
              <a:t>В. Мочалов, </a:t>
            </a:r>
            <a:r>
              <a:rPr lang="ru-RU" altLang="ru-RU" dirty="0" smtClean="0">
                <a:solidFill>
                  <a:srgbClr val="FFFFFF"/>
                </a:solidFill>
              </a:rPr>
              <a:t>Семинар ОФВЭ  ПИЯФ</a:t>
            </a:r>
            <a:endParaRPr lang="ru-RU" altLang="ru-RU" dirty="0">
              <a:solidFill>
                <a:srgbClr val="FFFFFF"/>
              </a:solidFill>
            </a:endParaRPr>
          </a:p>
        </p:txBody>
      </p:sp>
      <p:sp>
        <p:nvSpPr>
          <p:cNvPr id="8206" name="Rectangle 1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596188" y="6248400"/>
            <a:ext cx="10906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1" i="1">
                <a:effectLst>
                  <a:outerShdw blurRad="38100" dist="38100" dir="2700000" algn="tl">
                    <a:srgbClr val="010199"/>
                  </a:outerShdw>
                </a:effectLst>
              </a:defRPr>
            </a:lvl1pPr>
          </a:lstStyle>
          <a:p>
            <a:fld id="{1475C259-8B61-43FC-8654-AB05BA097B58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2260551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819" r:id="rId1"/>
    <p:sldLayoutId id="2147483820" r:id="rId2"/>
    <p:sldLayoutId id="2147483821" r:id="rId3"/>
    <p:sldLayoutId id="2147483822" r:id="rId4"/>
    <p:sldLayoutId id="2147483823" r:id="rId5"/>
    <p:sldLayoutId id="2147483824" r:id="rId6"/>
    <p:sldLayoutId id="2147483825" r:id="rId7"/>
    <p:sldLayoutId id="2147483826" r:id="rId8"/>
    <p:sldLayoutId id="2147483827" r:id="rId9"/>
    <p:sldLayoutId id="2147483828" r:id="rId10"/>
    <p:sldLayoutId id="2147483829" r:id="rId11"/>
    <p:sldLayoutId id="2147483830" r:id="rId12"/>
    <p:sldLayoutId id="2147483831" r:id="rId13"/>
    <p:sldLayoutId id="2147483832" r:id="rId14"/>
    <p:sldLayoutId id="2147483833" r:id="rId15"/>
    <p:sldLayoutId id="2147483834" r:id="rId16"/>
    <p:sldLayoutId id="2147483835" r:id="rId17"/>
    <p:sldLayoutId id="2147483836" r:id="rId18"/>
    <p:sldLayoutId id="2147483837" r:id="rId19"/>
  </p:sldLayoutIdLst>
  <p:timing>
    <p:tnLst>
      <p:par>
        <p:cTn id="1" dur="indefinite" restart="never" nodeType="tmRoot"/>
      </p:par>
    </p:tnLst>
  </p:timing>
  <p:hf hdr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75000"/>
        <a:buFont typeface="Wingdings" pitchFamily="2" charset="2"/>
        <a:buChar char="l"/>
        <a:defRPr sz="32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pitchFamily="2" charset="2"/>
        <a:buChar char="l"/>
        <a:defRPr sz="28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pitchFamily="2" charset="2"/>
        <a:buChar char="l"/>
        <a:defRPr sz="24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0.png"/><Relationship Id="rId4" Type="http://schemas.openxmlformats.org/officeDocument/2006/relationships/image" Target="../media/image29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3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51.xml"/><Relationship Id="rId4" Type="http://schemas.openxmlformats.org/officeDocument/2006/relationships/hyperlink" Target="http://www.springerlink.com/content/v3672n6k72582087" TargetMode="Externa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pringerlink.com/content/t774q424486tqx2g/fulltext.pdf" TargetMode="External"/><Relationship Id="rId2" Type="http://schemas.openxmlformats.org/officeDocument/2006/relationships/hyperlink" Target="http://www.springerlink.com/content/t774q424486tqx2g/" TargetMode="External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82.png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51.xml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49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4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sz="quarter"/>
          </p:nvPr>
        </p:nvSpPr>
        <p:spPr/>
        <p:txBody>
          <a:bodyPr/>
          <a:lstStyle/>
          <a:p>
            <a:r>
              <a:rPr lang="en-US" dirty="0" smtClean="0"/>
              <a:t>SPASCHARM experiment at U70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sz="quarter" idx="1"/>
          </p:nvPr>
        </p:nvSpPr>
        <p:spPr/>
        <p:txBody>
          <a:bodyPr/>
          <a:lstStyle/>
          <a:p>
            <a:r>
              <a:rPr lang="en-US" dirty="0" smtClean="0"/>
              <a:t>V. Mochalov </a:t>
            </a:r>
          </a:p>
          <a:p>
            <a:r>
              <a:rPr lang="en-US" dirty="0" smtClean="0"/>
              <a:t>(on behalf of the SPASCHARM collaboration)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2118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Elastic scattering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Elastic scattering is required for absolute polarimetry</a:t>
            </a:r>
          </a:p>
          <a:p>
            <a:r>
              <a:rPr lang="en-US" dirty="0" smtClean="0"/>
              <a:t>Special elastic scattering measurements with own </a:t>
            </a:r>
            <a:r>
              <a:rPr lang="en-US" dirty="0"/>
              <a:t>physical program (</a:t>
            </a:r>
            <a:r>
              <a:rPr lang="en-US" dirty="0" err="1"/>
              <a:t>KnE</a:t>
            </a:r>
            <a:r>
              <a:rPr lang="en-US" dirty="0"/>
              <a:t> </a:t>
            </a:r>
            <a:r>
              <a:rPr lang="en-US" dirty="0" err="1"/>
              <a:t>Energ.Phys</a:t>
            </a:r>
            <a:r>
              <a:rPr lang="en-US" dirty="0"/>
              <a:t>. 3 (2018) </a:t>
            </a:r>
            <a:r>
              <a:rPr lang="en-US" dirty="0" smtClean="0"/>
              <a:t>326-332)</a:t>
            </a:r>
          </a:p>
          <a:p>
            <a:pPr lvl="1"/>
            <a:r>
              <a:rPr lang="en-US" dirty="0" smtClean="0"/>
              <a:t>See also talk by Marina Nurusheva (later talk)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ru-RU" smtClean="0"/>
              <a:t>DSPIN-2019</a:t>
            </a:r>
            <a:endParaRPr lang="ru-RU" alt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ru-RU" smtClean="0"/>
              <a:t>V. Mochalov, SPASCHARM</a:t>
            </a:r>
            <a:endParaRPr lang="ru-RU" alt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10669-CE8A-4DA0-B546-D3B064FB49D9}" type="slidenum">
              <a:rPr lang="ru-RU" altLang="ru-RU" smtClean="0"/>
              <a:pPr/>
              <a:t>10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59610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Beam-line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395536" y="1268760"/>
            <a:ext cx="8229600" cy="2189163"/>
          </a:xfrm>
        </p:spPr>
        <p:txBody>
          <a:bodyPr/>
          <a:lstStyle/>
          <a:p>
            <a:pPr marL="0" indent="0">
              <a:buNone/>
            </a:pPr>
            <a:r>
              <a:rPr lang="ru-RU" sz="2800" dirty="0" err="1">
                <a:effectLst/>
              </a:rPr>
              <a:t>It</a:t>
            </a:r>
            <a:r>
              <a:rPr lang="ru-RU" sz="2800" dirty="0">
                <a:effectLst/>
              </a:rPr>
              <a:t> </a:t>
            </a:r>
            <a:r>
              <a:rPr lang="ru-RU" sz="2800" dirty="0" err="1">
                <a:effectLst/>
              </a:rPr>
              <a:t>is</a:t>
            </a:r>
            <a:r>
              <a:rPr lang="ru-RU" sz="2800" dirty="0">
                <a:effectLst/>
              </a:rPr>
              <a:t> </a:t>
            </a:r>
            <a:r>
              <a:rPr lang="ru-RU" sz="2800" dirty="0" err="1">
                <a:effectLst/>
              </a:rPr>
              <a:t>proposed</a:t>
            </a:r>
            <a:r>
              <a:rPr lang="ru-RU" sz="2800" dirty="0">
                <a:effectLst/>
              </a:rPr>
              <a:t> </a:t>
            </a:r>
            <a:r>
              <a:rPr lang="ru-RU" sz="2800" dirty="0" err="1">
                <a:effectLst/>
              </a:rPr>
              <a:t>to</a:t>
            </a:r>
            <a:r>
              <a:rPr lang="ru-RU" sz="2800" dirty="0">
                <a:effectLst/>
              </a:rPr>
              <a:t> </a:t>
            </a:r>
            <a:r>
              <a:rPr lang="ru-RU" sz="2800" dirty="0" err="1">
                <a:effectLst/>
              </a:rPr>
              <a:t>form</a:t>
            </a:r>
            <a:r>
              <a:rPr lang="ru-RU" sz="2800" dirty="0">
                <a:effectLst/>
              </a:rPr>
              <a:t> </a:t>
            </a:r>
            <a:r>
              <a:rPr lang="ru-RU" sz="2800" dirty="0" err="1">
                <a:effectLst/>
              </a:rPr>
              <a:t>polarized</a:t>
            </a:r>
            <a:r>
              <a:rPr lang="ru-RU" sz="2800" dirty="0">
                <a:effectLst/>
              </a:rPr>
              <a:t> </a:t>
            </a:r>
            <a:r>
              <a:rPr lang="ru-RU" sz="2800" dirty="0" err="1">
                <a:effectLst/>
              </a:rPr>
              <a:t>beams</a:t>
            </a:r>
            <a:r>
              <a:rPr lang="ru-RU" sz="2800" dirty="0">
                <a:effectLst/>
              </a:rPr>
              <a:t> </a:t>
            </a:r>
            <a:r>
              <a:rPr lang="ru-RU" sz="2800" dirty="0" err="1">
                <a:effectLst/>
              </a:rPr>
              <a:t>of</a:t>
            </a:r>
            <a:r>
              <a:rPr lang="ru-RU" sz="2800" dirty="0">
                <a:effectLst/>
              </a:rPr>
              <a:t> </a:t>
            </a:r>
            <a:r>
              <a:rPr lang="ru-RU" sz="2800" dirty="0" err="1">
                <a:effectLst/>
              </a:rPr>
              <a:t>protons</a:t>
            </a:r>
            <a:r>
              <a:rPr lang="ru-RU" sz="2800" dirty="0">
                <a:effectLst/>
              </a:rPr>
              <a:t> and </a:t>
            </a:r>
            <a:r>
              <a:rPr lang="ru-RU" sz="2800" dirty="0" err="1">
                <a:effectLst/>
              </a:rPr>
              <a:t>antiprotons</a:t>
            </a:r>
            <a:r>
              <a:rPr lang="ru-RU" sz="2800" dirty="0">
                <a:effectLst/>
              </a:rPr>
              <a:t> </a:t>
            </a:r>
            <a:r>
              <a:rPr lang="ru-RU" sz="2800" dirty="0" err="1">
                <a:effectLst/>
              </a:rPr>
              <a:t>in</a:t>
            </a:r>
            <a:r>
              <a:rPr lang="ru-RU" sz="2800" dirty="0">
                <a:effectLst/>
              </a:rPr>
              <a:t> </a:t>
            </a:r>
            <a:r>
              <a:rPr lang="ru-RU" sz="2800" dirty="0" err="1">
                <a:effectLst/>
              </a:rPr>
              <a:t>the</a:t>
            </a:r>
            <a:r>
              <a:rPr lang="ru-RU" sz="2800" dirty="0">
                <a:effectLst/>
              </a:rPr>
              <a:t> </a:t>
            </a:r>
            <a:r>
              <a:rPr lang="ru-RU" sz="2800" dirty="0" err="1">
                <a:effectLst/>
              </a:rPr>
              <a:t>beam</a:t>
            </a:r>
            <a:r>
              <a:rPr lang="ru-RU" sz="2800" dirty="0">
                <a:effectLst/>
              </a:rPr>
              <a:t> </a:t>
            </a:r>
            <a:r>
              <a:rPr lang="ru-RU" sz="2800" dirty="0" err="1">
                <a:effectLst/>
              </a:rPr>
              <a:t>channel</a:t>
            </a:r>
            <a:r>
              <a:rPr lang="ru-RU" sz="2800" dirty="0">
                <a:effectLst/>
              </a:rPr>
              <a:t> 24A </a:t>
            </a:r>
            <a:r>
              <a:rPr lang="ru-RU" sz="2800" dirty="0" err="1">
                <a:effectLst/>
              </a:rPr>
              <a:t>of</a:t>
            </a:r>
            <a:r>
              <a:rPr lang="ru-RU" sz="2800" dirty="0">
                <a:effectLst/>
              </a:rPr>
              <a:t> </a:t>
            </a:r>
            <a:r>
              <a:rPr lang="ru-RU" sz="2800" dirty="0" err="1">
                <a:effectLst/>
              </a:rPr>
              <a:t>the</a:t>
            </a:r>
            <a:r>
              <a:rPr lang="ru-RU" sz="2800" dirty="0">
                <a:effectLst/>
              </a:rPr>
              <a:t> </a:t>
            </a:r>
            <a:r>
              <a:rPr lang="ru-RU" sz="2800" dirty="0" err="1">
                <a:effectLst/>
              </a:rPr>
              <a:t>accelerator</a:t>
            </a:r>
            <a:r>
              <a:rPr lang="ru-RU" sz="2800" dirty="0">
                <a:effectLst/>
              </a:rPr>
              <a:t> U-70.  </a:t>
            </a:r>
            <a:endParaRPr lang="ru-RU" sz="2800" dirty="0"/>
          </a:p>
        </p:txBody>
      </p:sp>
      <p:pic>
        <p:nvPicPr>
          <p:cNvPr id="224258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1520" y="1340768"/>
            <a:ext cx="8582987" cy="4176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ru-RU" smtClean="0">
                <a:solidFill>
                  <a:srgbClr val="FFFFFF"/>
                </a:solidFill>
              </a:rPr>
              <a:t>DSPIN-2019</a:t>
            </a:r>
            <a:endParaRPr lang="ru-RU" altLang="ru-RU" dirty="0">
              <a:solidFill>
                <a:srgbClr val="FFFFFF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ru-RU" dirty="0" smtClean="0">
                <a:solidFill>
                  <a:srgbClr val="FFFFFF"/>
                </a:solidFill>
              </a:rPr>
              <a:t>V. Mochalov, SPASCHARM</a:t>
            </a:r>
            <a:endParaRPr lang="ru-RU" altLang="ru-RU" dirty="0">
              <a:solidFill>
                <a:srgbClr val="FFFFFF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10669-CE8A-4DA0-B546-D3B064FB49D9}" type="slidenum">
              <a:rPr lang="ru-RU" altLang="ru-RU" smtClean="0">
                <a:solidFill>
                  <a:srgbClr val="FFFFFF"/>
                </a:solidFill>
              </a:rPr>
              <a:pPr/>
              <a:t>11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9886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42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42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Beam target </a:t>
            </a:r>
            <a:br>
              <a:rPr lang="en-US" dirty="0" smtClean="0"/>
            </a:br>
            <a:r>
              <a:rPr lang="en-US" dirty="0" smtClean="0"/>
              <a:t>(beam extracted from U70)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ru-RU" smtClean="0"/>
              <a:t>DSPIN-2019</a:t>
            </a:r>
            <a:endParaRPr lang="ru-RU" alt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ru-RU" smtClean="0">
                <a:solidFill>
                  <a:srgbClr val="FFFFFF"/>
                </a:solidFill>
              </a:rPr>
              <a:t>V. Mochalov, SPASCHARM</a:t>
            </a:r>
            <a:endParaRPr lang="ru-RU" altLang="ru-RU" dirty="0">
              <a:solidFill>
                <a:srgbClr val="FFFFFF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476E5-E4F1-45B2-B94E-1D3180B60DD4}" type="slidenum">
              <a:rPr lang="ru-RU" altLang="ru-RU" smtClean="0"/>
              <a:pPr/>
              <a:t>12</a:t>
            </a:fld>
            <a:endParaRPr lang="ru-RU" altLang="ru-RU"/>
          </a:p>
        </p:txBody>
      </p:sp>
      <p:pic>
        <p:nvPicPr>
          <p:cNvPr id="230402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772816"/>
            <a:ext cx="4038600" cy="20917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0403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1772816"/>
            <a:ext cx="3394720" cy="34544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51520" y="4005064"/>
            <a:ext cx="496855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MT3 </a:t>
            </a:r>
            <a:r>
              <a:rPr lang="en-US" b="1" dirty="0" smtClean="0"/>
              <a:t>parameters have </a:t>
            </a:r>
            <a:r>
              <a:rPr lang="en-US" b="1" dirty="0"/>
              <a:t>been chosen as a compromise between contradictory </a:t>
            </a:r>
            <a:r>
              <a:rPr lang="en-US" b="1" dirty="0" smtClean="0"/>
              <a:t>requirements to </a:t>
            </a:r>
            <a:r>
              <a:rPr lang="en-US" b="1" dirty="0"/>
              <a:t>its length </a:t>
            </a:r>
            <a:r>
              <a:rPr lang="en-US" b="1" dirty="0" smtClean="0"/>
              <a:t>: </a:t>
            </a:r>
            <a:r>
              <a:rPr lang="en-US" b="1" i="1" dirty="0"/>
              <a:t>𝐿 </a:t>
            </a:r>
            <a:r>
              <a:rPr lang="en-US" b="1" dirty="0"/>
              <a:t>= 2</a:t>
            </a:r>
            <a:r>
              <a:rPr lang="en-US" b="1" i="1" dirty="0"/>
              <a:t>.</a:t>
            </a:r>
            <a:r>
              <a:rPr lang="en-US" b="1" dirty="0"/>
              <a:t>6 m, </a:t>
            </a:r>
            <a:r>
              <a:rPr lang="en-US" b="1" dirty="0" smtClean="0"/>
              <a:t>aperture </a:t>
            </a:r>
            <a:r>
              <a:rPr lang="ru-RU" b="1" i="1" dirty="0"/>
              <a:t>𝐻 </a:t>
            </a:r>
            <a:r>
              <a:rPr lang="ru-RU" b="1" dirty="0"/>
              <a:t>× </a:t>
            </a:r>
            <a:r>
              <a:rPr lang="ru-RU" b="1" i="1" dirty="0"/>
              <a:t>𝑉 </a:t>
            </a:r>
            <a:r>
              <a:rPr lang="ru-RU" b="1" dirty="0"/>
              <a:t>= 140 × 56 </a:t>
            </a:r>
            <a:r>
              <a:rPr lang="en-US" b="1" dirty="0"/>
              <a:t>mm</a:t>
            </a:r>
            <a:r>
              <a:rPr lang="en-US" b="1" baseline="30000" dirty="0"/>
              <a:t>2</a:t>
            </a:r>
            <a:r>
              <a:rPr lang="en-US" b="1" dirty="0"/>
              <a:t>, </a:t>
            </a:r>
            <a:r>
              <a:rPr lang="ru-RU" b="1" i="1" dirty="0"/>
              <a:t>𝐵𝑚𝑎𝑥 </a:t>
            </a:r>
            <a:r>
              <a:rPr lang="ru-RU" b="1" dirty="0"/>
              <a:t>= 1</a:t>
            </a:r>
            <a:r>
              <a:rPr lang="ru-RU" b="1" i="1" dirty="0"/>
              <a:t>.</a:t>
            </a:r>
            <a:r>
              <a:rPr lang="ru-RU" b="1" dirty="0"/>
              <a:t>9 </a:t>
            </a:r>
            <a:r>
              <a:rPr lang="en-US" b="1" dirty="0"/>
              <a:t>T</a:t>
            </a:r>
            <a:r>
              <a:rPr lang="en-US" b="1" dirty="0"/>
              <a:t>. </a:t>
            </a:r>
            <a:r>
              <a:rPr lang="en-US" b="1" dirty="0" smtClean="0"/>
              <a:t>Target: Aluminum </a:t>
            </a:r>
            <a:r>
              <a:rPr lang="en-US" b="1" dirty="0"/>
              <a:t>plate, 400 mm long, 3 mm high, and 100 </a:t>
            </a:r>
            <a:r>
              <a:rPr lang="en-US" b="1" dirty="0" smtClean="0"/>
              <a:t>mm wide</a:t>
            </a:r>
            <a:endParaRPr lang="ru-RU" b="1" dirty="0"/>
          </a:p>
        </p:txBody>
      </p:sp>
      <p:pic>
        <p:nvPicPr>
          <p:cNvPr id="23040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700808"/>
            <a:ext cx="3635127" cy="382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83953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04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04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846931"/>
          </a:xfrm>
        </p:spPr>
        <p:txBody>
          <a:bodyPr/>
          <a:lstStyle/>
          <a:p>
            <a:r>
              <a:rPr lang="en-US" dirty="0" smtClean="0"/>
              <a:t>Optical scheme and properties</a:t>
            </a:r>
            <a:endParaRPr lang="ru-RU" dirty="0"/>
          </a:p>
        </p:txBody>
      </p:sp>
      <p:sp>
        <p:nvSpPr>
          <p:cNvPr id="8" name="Текст 7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ru-RU" smtClean="0">
                <a:solidFill>
                  <a:srgbClr val="FFFFFF"/>
                </a:solidFill>
              </a:rPr>
              <a:t>DSPIN-2019</a:t>
            </a:r>
            <a:endParaRPr lang="ru-RU" altLang="ru-RU" dirty="0">
              <a:solidFill>
                <a:srgbClr val="FFFFFF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ru-RU" smtClean="0">
                <a:solidFill>
                  <a:srgbClr val="FFFFFF"/>
                </a:solidFill>
              </a:rPr>
              <a:t>V. Mochalov, SPASCHARM</a:t>
            </a:r>
            <a:endParaRPr lang="ru-RU" altLang="ru-RU" dirty="0">
              <a:solidFill>
                <a:srgbClr val="FFFFFF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10669-CE8A-4DA0-B546-D3B064FB49D9}" type="slidenum">
              <a:rPr lang="ru-RU" altLang="ru-RU" smtClean="0">
                <a:solidFill>
                  <a:srgbClr val="FFFFFF"/>
                </a:solidFill>
              </a:rPr>
              <a:pPr/>
              <a:t>13</a:t>
            </a:fld>
            <a:endParaRPr lang="ru-RU" altLang="ru-RU">
              <a:solidFill>
                <a:srgbClr val="FFFFFF"/>
              </a:solidFill>
            </a:endParaRPr>
          </a:p>
        </p:txBody>
      </p:sp>
      <p:pic>
        <p:nvPicPr>
          <p:cNvPr id="23245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756" y="1052736"/>
            <a:ext cx="8447708" cy="27366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13" name="Объект 6"/>
              <p:cNvGraphicFramePr>
                <a:graphicFrameLocks/>
              </p:cNvGraphicFramePr>
              <p:nvPr>
                <p:extLst>
                  <p:ext uri="{D42A27DB-BD31-4B8C-83A1-F6EECF244321}">
                    <p14:modId xmlns:p14="http://schemas.microsoft.com/office/powerpoint/2010/main" val="1362112497"/>
                  </p:ext>
                </p:extLst>
              </p:nvPr>
            </p:nvGraphicFramePr>
            <p:xfrm>
              <a:off x="323528" y="4005064"/>
              <a:ext cx="8568952" cy="1944215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1754752"/>
                    <a:gridCol w="1134955"/>
                    <a:gridCol w="1135849"/>
                    <a:gridCol w="1135849"/>
                    <a:gridCol w="1135849"/>
                    <a:gridCol w="1135849"/>
                    <a:gridCol w="1135849"/>
                  </a:tblGrid>
                  <a:tr h="359533"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 xmlns:m="http://schemas.openxmlformats.org/officeDocument/2006/math">
                              <m:r>
                                <a:rPr lang="ru-RU" sz="1800" b="1" i="1">
                                  <a:effectLst/>
                                  <a:latin typeface="Cambria Math"/>
                                </a:rPr>
                                <m:t>𝐩</m:t>
                              </m:r>
                            </m:oMath>
                          </a14:m>
                          <a:r>
                            <a:rPr lang="ru-RU" sz="1800" b="1" dirty="0">
                              <a:effectLst/>
                            </a:rPr>
                            <a:t>, ГэВ/с</a:t>
                          </a:r>
                          <a:endParaRPr lang="ru-RU" sz="1800" b="1" dirty="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 gridSpan="2"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 dirty="0">
                              <a:effectLst/>
                            </a:rPr>
                            <a:t>15</a:t>
                          </a:r>
                          <a:endParaRPr lang="ru-RU" sz="1800" b="1" dirty="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 hMerge="1"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/>
                    </a:tc>
                    <a:tc gridSpan="2"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30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 hMerge="1"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/>
                    </a:tc>
                    <a:tc gridSpan="2"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45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 hMerge="1"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/>
                    </a:tc>
                  </a:tr>
                  <a:tr h="391810"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ru-RU" sz="1800" b="1" i="1">
                                      <a:effectLst/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ru-RU" sz="1800" b="1" i="1">
                                      <a:effectLst/>
                                      <a:latin typeface="Cambria Math"/>
                                    </a:rPr>
                                    <m:t>𝛔</m:t>
                                  </m:r>
                                </m:e>
                                <m:sub>
                                  <m:f>
                                    <m:fPr>
                                      <m:type m:val="lin"/>
                                      <m:ctrlPr>
                                        <a:rPr lang="ru-RU" sz="1800" b="1" i="1">
                                          <a:effectLst/>
                                          <a:latin typeface="Cambria Math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sz="1800" b="1">
                                          <a:effectLst/>
                                          <a:latin typeface="Cambria Math"/>
                                        </a:rPr>
                                        <m:t>∆</m:t>
                                      </m:r>
                                      <m:r>
                                        <a:rPr lang="en-US" sz="1800" b="1" i="1">
                                          <a:effectLst/>
                                          <a:latin typeface="Cambria Math"/>
                                        </a:rPr>
                                        <m:t>𝐩</m:t>
                                      </m:r>
                                    </m:num>
                                    <m:den>
                                      <m:r>
                                        <a:rPr lang="ru-RU" sz="1800" b="1" i="1">
                                          <a:effectLst/>
                                          <a:latin typeface="Cambria Math"/>
                                        </a:rPr>
                                        <m:t>𝐩</m:t>
                                      </m:r>
                                    </m:den>
                                  </m:f>
                                </m:sub>
                              </m:sSub>
                            </m:oMath>
                          </a14:m>
                          <a:r>
                            <a:rPr lang="ru-RU" sz="1800" b="1">
                              <a:effectLst/>
                            </a:rPr>
                            <a:t>, %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2.0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 dirty="0">
                              <a:effectLst/>
                            </a:rPr>
                            <a:t>4.5</a:t>
                          </a:r>
                          <a:endParaRPr lang="ru-RU" sz="1800" b="1" dirty="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1.4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4.4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1.2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4.1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</a:tr>
                  <a:tr h="392607"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ru-RU" sz="1800" b="1" i="1">
                                      <a:effectLst/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sz="1800" b="1" i="1">
                                      <a:effectLst/>
                                      <a:latin typeface="Cambria Math"/>
                                    </a:rPr>
                                    <m:t>𝛔</m:t>
                                  </m:r>
                                </m:e>
                                <m:sub>
                                  <m:r>
                                    <a:rPr lang="en-US" sz="1800" b="1" i="1">
                                      <a:effectLst/>
                                      <a:latin typeface="Cambria Math"/>
                                    </a:rPr>
                                    <m:t>𝐱</m:t>
                                  </m:r>
                                </m:sub>
                              </m:sSub>
                              <m:r>
                                <a:rPr lang="en-US" sz="1800" b="1">
                                  <a:effectLst/>
                                  <a:latin typeface="Cambria Math"/>
                                </a:rPr>
                                <m:t>×</m:t>
                              </m:r>
                              <m:sSub>
                                <m:sSubPr>
                                  <m:ctrlPr>
                                    <a:rPr lang="ru-RU" sz="1800" b="1" i="1">
                                      <a:effectLst/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sz="1800" b="1" i="1">
                                      <a:effectLst/>
                                      <a:latin typeface="Cambria Math"/>
                                    </a:rPr>
                                    <m:t>𝛔</m:t>
                                  </m:r>
                                </m:e>
                                <m:sub>
                                  <m:r>
                                    <a:rPr lang="en-US" sz="1800" b="1" i="1">
                                      <a:effectLst/>
                                      <a:latin typeface="Cambria Math"/>
                                    </a:rPr>
                                    <m:t>𝐲</m:t>
                                  </m:r>
                                </m:sub>
                              </m:sSub>
                            </m:oMath>
                          </a14:m>
                          <a:r>
                            <a:rPr lang="ru-RU" sz="1800" b="1">
                              <a:effectLst/>
                            </a:rPr>
                            <a:t>, мм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17 </a:t>
                          </a:r>
                          <a:r>
                            <a:rPr lang="ru-RU" sz="1800" b="1">
                              <a:effectLst/>
                              <a:sym typeface="Symbol"/>
                            </a:rPr>
                            <a:t></a:t>
                          </a:r>
                          <a:r>
                            <a:rPr lang="ru-RU" sz="1800" b="1">
                              <a:effectLst/>
                            </a:rPr>
                            <a:t> 14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19 </a:t>
                          </a:r>
                          <a:r>
                            <a:rPr lang="ru-RU" sz="1800" b="1">
                              <a:effectLst/>
                              <a:sym typeface="Symbol"/>
                            </a:rPr>
                            <a:t></a:t>
                          </a:r>
                          <a:r>
                            <a:rPr lang="ru-RU" sz="1800" b="1">
                              <a:effectLst/>
                            </a:rPr>
                            <a:t> 16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14 </a:t>
                          </a:r>
                          <a:r>
                            <a:rPr lang="ru-RU" sz="1800" b="1">
                              <a:effectLst/>
                              <a:sym typeface="Symbol"/>
                            </a:rPr>
                            <a:t></a:t>
                          </a:r>
                          <a:r>
                            <a:rPr lang="ru-RU" sz="1800" b="1">
                              <a:effectLst/>
                            </a:rPr>
                            <a:t> 10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17 </a:t>
                          </a:r>
                          <a:r>
                            <a:rPr lang="ru-RU" sz="1800" b="1">
                              <a:effectLst/>
                              <a:sym typeface="Symbol"/>
                            </a:rPr>
                            <a:t></a:t>
                          </a:r>
                          <a:r>
                            <a:rPr lang="ru-RU" sz="1800" b="1">
                              <a:effectLst/>
                            </a:rPr>
                            <a:t> 11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11 </a:t>
                          </a:r>
                          <a:r>
                            <a:rPr lang="ru-RU" sz="1800" b="1">
                              <a:effectLst/>
                              <a:sym typeface="Symbol"/>
                            </a:rPr>
                            <a:t></a:t>
                          </a:r>
                          <a:r>
                            <a:rPr lang="ru-RU" sz="1800" b="1">
                              <a:effectLst/>
                            </a:rPr>
                            <a:t> 8.7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16 </a:t>
                          </a:r>
                          <a:r>
                            <a:rPr lang="ru-RU" sz="1800" b="1">
                              <a:effectLst/>
                              <a:sym typeface="Symbol"/>
                            </a:rPr>
                            <a:t></a:t>
                          </a:r>
                          <a:r>
                            <a:rPr lang="ru-RU" sz="1800" b="1">
                              <a:effectLst/>
                            </a:rPr>
                            <a:t> 9.0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</a:tr>
                  <a:tr h="408455"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ru-RU" sz="1800" b="1" i="1">
                                      <a:effectLst/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ru-RU" sz="1800" b="1" i="1">
                                      <a:effectLst/>
                                      <a:latin typeface="Cambria Math"/>
                                    </a:rPr>
                                    <m:t>𝛔</m:t>
                                  </m:r>
                                </m:e>
                                <m:sub>
                                  <m:sSup>
                                    <m:sSupPr>
                                      <m:ctrlPr>
                                        <a:rPr lang="ru-RU" sz="1800" b="1" i="1">
                                          <a:effectLst/>
                                          <a:latin typeface="Cambria Math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1800" b="1" i="1">
                                          <a:effectLst/>
                                          <a:latin typeface="Cambria Math"/>
                                        </a:rPr>
                                        <m:t>𝐱</m:t>
                                      </m:r>
                                    </m:e>
                                    <m:sup>
                                      <m:r>
                                        <a:rPr lang="ru-RU" sz="1800" b="1">
                                          <a:effectLst/>
                                          <a:latin typeface="Cambria Math"/>
                                        </a:rPr>
                                        <m:t>′</m:t>
                                      </m:r>
                                    </m:sup>
                                  </m:sSup>
                                </m:sub>
                              </m:sSub>
                              <m:r>
                                <a:rPr lang="ru-RU" sz="1800" b="1">
                                  <a:effectLst/>
                                  <a:latin typeface="Cambria Math"/>
                                </a:rPr>
                                <m:t>×</m:t>
                              </m:r>
                              <m:sSub>
                                <m:sSubPr>
                                  <m:ctrlPr>
                                    <a:rPr lang="ru-RU" sz="1800" b="1" i="1">
                                      <a:effectLst/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ru-RU" sz="1800" b="1" i="1">
                                      <a:effectLst/>
                                      <a:latin typeface="Cambria Math"/>
                                    </a:rPr>
                                    <m:t>𝛔</m:t>
                                  </m:r>
                                </m:e>
                                <m:sub>
                                  <m:sSup>
                                    <m:sSupPr>
                                      <m:ctrlPr>
                                        <a:rPr lang="ru-RU" sz="1800" b="1" i="1">
                                          <a:effectLst/>
                                          <a:latin typeface="Cambria Math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ru-RU" sz="1800" b="1" i="1">
                                          <a:effectLst/>
                                          <a:latin typeface="Cambria Math"/>
                                        </a:rPr>
                                        <m:t>𝐲</m:t>
                                      </m:r>
                                    </m:e>
                                    <m:sup>
                                      <m:r>
                                        <a:rPr lang="ru-RU" sz="1800" b="1">
                                          <a:effectLst/>
                                          <a:latin typeface="Cambria Math"/>
                                        </a:rPr>
                                        <m:t>′</m:t>
                                      </m:r>
                                    </m:sup>
                                  </m:sSup>
                                </m:sub>
                              </m:sSub>
                            </m:oMath>
                          </a14:m>
                          <a:r>
                            <a:rPr lang="ru-RU" sz="1800" b="1">
                              <a:effectLst/>
                            </a:rPr>
                            <a:t>, мрад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800" b="1">
                              <a:effectLst/>
                            </a:rPr>
                            <a:t>1.</a:t>
                          </a:r>
                          <a:r>
                            <a:rPr lang="ru-RU" sz="1800" b="1">
                              <a:effectLst/>
                            </a:rPr>
                            <a:t>4</a:t>
                          </a:r>
                          <a:r>
                            <a:rPr lang="ru-RU" sz="1800" b="1">
                              <a:effectLst/>
                              <a:sym typeface="Symbol"/>
                            </a:rPr>
                            <a:t></a:t>
                          </a:r>
                          <a:r>
                            <a:rPr lang="ru-RU" sz="1800" b="1">
                              <a:effectLst/>
                            </a:rPr>
                            <a:t>1.5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800" b="1">
                              <a:effectLst/>
                            </a:rPr>
                            <a:t>1.</a:t>
                          </a:r>
                          <a:r>
                            <a:rPr lang="ru-RU" sz="1800" b="1">
                              <a:effectLst/>
                            </a:rPr>
                            <a:t>3</a:t>
                          </a:r>
                          <a:r>
                            <a:rPr lang="ru-RU" sz="1800" b="1">
                              <a:effectLst/>
                              <a:sym typeface="Symbol"/>
                            </a:rPr>
                            <a:t></a:t>
                          </a:r>
                          <a:r>
                            <a:rPr lang="en-US" sz="1800" b="1">
                              <a:effectLst/>
                            </a:rPr>
                            <a:t>1.</a:t>
                          </a:r>
                          <a:r>
                            <a:rPr lang="ru-RU" sz="1800" b="1">
                              <a:effectLst/>
                            </a:rPr>
                            <a:t>5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800" b="1">
                              <a:effectLst/>
                            </a:rPr>
                            <a:t>1.</a:t>
                          </a:r>
                          <a:r>
                            <a:rPr lang="ru-RU" sz="1800" b="1">
                              <a:effectLst/>
                            </a:rPr>
                            <a:t>5</a:t>
                          </a:r>
                          <a:r>
                            <a:rPr lang="ru-RU" sz="1800" b="1">
                              <a:effectLst/>
                              <a:sym typeface="Symbol"/>
                            </a:rPr>
                            <a:t></a:t>
                          </a:r>
                          <a:r>
                            <a:rPr lang="ru-RU" sz="1800" b="1">
                              <a:effectLst/>
                            </a:rPr>
                            <a:t>1</a:t>
                          </a:r>
                          <a:r>
                            <a:rPr lang="en-US" sz="1800" b="1">
                              <a:effectLst/>
                            </a:rPr>
                            <a:t>.</a:t>
                          </a:r>
                          <a:r>
                            <a:rPr lang="ru-RU" sz="1800" b="1">
                              <a:effectLst/>
                            </a:rPr>
                            <a:t>8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800" b="1">
                              <a:effectLst/>
                            </a:rPr>
                            <a:t>1.</a:t>
                          </a:r>
                          <a:r>
                            <a:rPr lang="ru-RU" sz="1800" b="1">
                              <a:effectLst/>
                            </a:rPr>
                            <a:t>3</a:t>
                          </a:r>
                          <a:r>
                            <a:rPr lang="ru-RU" sz="1800" b="1">
                              <a:effectLst/>
                              <a:sym typeface="Symbol"/>
                            </a:rPr>
                            <a:t></a:t>
                          </a:r>
                          <a:r>
                            <a:rPr lang="ru-RU" sz="1800" b="1">
                              <a:effectLst/>
                            </a:rPr>
                            <a:t>1</a:t>
                          </a:r>
                          <a:r>
                            <a:rPr lang="en-US" sz="1800" b="1">
                              <a:effectLst/>
                            </a:rPr>
                            <a:t>.</a:t>
                          </a:r>
                          <a:r>
                            <a:rPr lang="ru-RU" sz="1800" b="1">
                              <a:effectLst/>
                            </a:rPr>
                            <a:t>8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800" b="1">
                              <a:effectLst/>
                            </a:rPr>
                            <a:t>1.</a:t>
                          </a:r>
                          <a:r>
                            <a:rPr lang="ru-RU" sz="1800" b="1">
                              <a:effectLst/>
                            </a:rPr>
                            <a:t>4</a:t>
                          </a:r>
                          <a:r>
                            <a:rPr lang="ru-RU" sz="1800" b="1">
                              <a:effectLst/>
                              <a:sym typeface="Symbol"/>
                            </a:rPr>
                            <a:t></a:t>
                          </a:r>
                          <a:r>
                            <a:rPr lang="ru-RU" sz="1800" b="1">
                              <a:effectLst/>
                            </a:rPr>
                            <a:t>1</a:t>
                          </a:r>
                          <a:r>
                            <a:rPr lang="en-US" sz="1800" b="1">
                              <a:effectLst/>
                            </a:rPr>
                            <a:t>.</a:t>
                          </a:r>
                          <a:r>
                            <a:rPr lang="ru-RU" sz="1800" b="1">
                              <a:effectLst/>
                            </a:rPr>
                            <a:t>7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1.4</a:t>
                          </a:r>
                          <a:r>
                            <a:rPr lang="ru-RU" sz="1800" b="1">
                              <a:effectLst/>
                              <a:sym typeface="Symbol"/>
                            </a:rPr>
                            <a:t></a:t>
                          </a:r>
                          <a:r>
                            <a:rPr lang="ru-RU" sz="1800" b="1">
                              <a:effectLst/>
                            </a:rPr>
                            <a:t>1.7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</a:tr>
                  <a:tr h="391810"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ru-RU" sz="1800" b="1" i="1">
                                      <a:effectLst/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ru-RU" sz="1800" b="1" i="1">
                                      <a:effectLst/>
                                      <a:latin typeface="Cambria Math"/>
                                    </a:rPr>
                                    <m:t>𝐈</m:t>
                                  </m:r>
                                </m:e>
                                <m:sub>
                                  <m:r>
                                    <a:rPr lang="ru-RU" sz="1800" b="1" i="1">
                                      <a:effectLst/>
                                      <a:latin typeface="Cambria Math"/>
                                    </a:rPr>
                                    <m:t>𝐩</m:t>
                                  </m:r>
                                </m:sub>
                              </m:sSub>
                            </m:oMath>
                          </a14:m>
                          <a:r>
                            <a:rPr lang="ru-RU" sz="1800" b="1">
                              <a:effectLst/>
                            </a:rPr>
                            <a:t> </a:t>
                          </a:r>
                          <a:r>
                            <a:rPr lang="en-US" sz="1800" b="1">
                              <a:effectLst/>
                            </a:rPr>
                            <a:t>per</a:t>
                          </a:r>
                          <a:r>
                            <a:rPr lang="ru-RU" sz="1800" b="1">
                              <a:effectLst/>
                            </a:rPr>
                            <a:t> 10</a:t>
                          </a:r>
                          <a:r>
                            <a:rPr lang="ru-RU" sz="1800" b="1" baseline="30000">
                              <a:effectLst/>
                            </a:rPr>
                            <a:t>13</a:t>
                          </a:r>
                          <a:r>
                            <a:rPr lang="ru-RU" sz="1800" b="1">
                              <a:effectLst/>
                            </a:rPr>
                            <a:t> </a:t>
                          </a:r>
                          <a:r>
                            <a:rPr lang="en-US" sz="1800" b="1">
                              <a:effectLst/>
                            </a:rPr>
                            <a:t>pot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3.5</a:t>
                          </a:r>
                          <a:r>
                            <a:rPr lang="ru-RU" sz="1800" b="1">
                              <a:effectLst/>
                              <a:sym typeface="Symbol"/>
                            </a:rPr>
                            <a:t></a:t>
                          </a:r>
                          <a:r>
                            <a:rPr lang="ru-RU" sz="1800" b="1">
                              <a:effectLst/>
                            </a:rPr>
                            <a:t>10</a:t>
                          </a:r>
                          <a:r>
                            <a:rPr lang="ru-RU" sz="1800" b="1" baseline="30000">
                              <a:effectLst/>
                            </a:rPr>
                            <a:t>6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9.2</a:t>
                          </a:r>
                          <a:r>
                            <a:rPr lang="ru-RU" sz="1800" b="1">
                              <a:effectLst/>
                              <a:sym typeface="Symbol"/>
                            </a:rPr>
                            <a:t></a:t>
                          </a:r>
                          <a:r>
                            <a:rPr lang="ru-RU" sz="1800" b="1">
                              <a:effectLst/>
                            </a:rPr>
                            <a:t>10</a:t>
                          </a:r>
                          <a:r>
                            <a:rPr lang="ru-RU" sz="1800" b="1" baseline="30000">
                              <a:effectLst/>
                            </a:rPr>
                            <a:t>6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2.1</a:t>
                          </a:r>
                          <a:r>
                            <a:rPr lang="ru-RU" sz="1800" b="1">
                              <a:effectLst/>
                              <a:sym typeface="Symbol"/>
                            </a:rPr>
                            <a:t></a:t>
                          </a:r>
                          <a:r>
                            <a:rPr lang="ru-RU" sz="1800" b="1">
                              <a:effectLst/>
                            </a:rPr>
                            <a:t>10</a:t>
                          </a:r>
                          <a:r>
                            <a:rPr lang="ru-RU" sz="1800" b="1" baseline="30000">
                              <a:effectLst/>
                            </a:rPr>
                            <a:t>7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7.8</a:t>
                          </a:r>
                          <a:r>
                            <a:rPr lang="ru-RU" sz="1800" b="1">
                              <a:effectLst/>
                              <a:sym typeface="Symbol"/>
                            </a:rPr>
                            <a:t></a:t>
                          </a:r>
                          <a:r>
                            <a:rPr lang="ru-RU" sz="1800" b="1">
                              <a:effectLst/>
                            </a:rPr>
                            <a:t>10</a:t>
                          </a:r>
                          <a:r>
                            <a:rPr lang="ru-RU" sz="1800" b="1" baseline="30000">
                              <a:effectLst/>
                            </a:rPr>
                            <a:t>7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1.5</a:t>
                          </a:r>
                          <a:r>
                            <a:rPr lang="ru-RU" sz="1800" b="1">
                              <a:effectLst/>
                              <a:sym typeface="Symbol"/>
                            </a:rPr>
                            <a:t></a:t>
                          </a:r>
                          <a:r>
                            <a:rPr lang="ru-RU" sz="1800" b="1">
                              <a:effectLst/>
                            </a:rPr>
                            <a:t>10</a:t>
                          </a:r>
                          <a:r>
                            <a:rPr lang="ru-RU" sz="1800" b="1" baseline="30000">
                              <a:effectLst/>
                            </a:rPr>
                            <a:t>7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 dirty="0">
                              <a:effectLst/>
                            </a:rPr>
                            <a:t>6.8</a:t>
                          </a:r>
                          <a:r>
                            <a:rPr lang="ru-RU" sz="1800" b="1" dirty="0">
                              <a:effectLst/>
                              <a:sym typeface="Symbol"/>
                            </a:rPr>
                            <a:t></a:t>
                          </a:r>
                          <a:r>
                            <a:rPr lang="ru-RU" sz="1800" b="1" dirty="0">
                              <a:effectLst/>
                            </a:rPr>
                            <a:t>10</a:t>
                          </a:r>
                          <a:r>
                            <a:rPr lang="ru-RU" sz="1800" b="1" baseline="30000" dirty="0">
                              <a:effectLst/>
                            </a:rPr>
                            <a:t>7</a:t>
                          </a:r>
                          <a:endParaRPr lang="ru-RU" sz="1800" b="1" dirty="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</a:tr>
                </a:tbl>
              </a:graphicData>
            </a:graphic>
          </p:graphicFrame>
        </mc:Choice>
        <mc:Fallback>
          <p:graphicFrame>
            <p:nvGraphicFramePr>
              <p:cNvPr id="13" name="Объект 6"/>
              <p:cNvGraphicFramePr>
                <a:graphicFrameLocks/>
              </p:cNvGraphicFramePr>
              <p:nvPr>
                <p:extLst>
                  <p:ext uri="{D42A27DB-BD31-4B8C-83A1-F6EECF244321}">
                    <p14:modId xmlns:p14="http://schemas.microsoft.com/office/powerpoint/2010/main" val="1362112497"/>
                  </p:ext>
                </p:extLst>
              </p:nvPr>
            </p:nvGraphicFramePr>
            <p:xfrm>
              <a:off x="323528" y="4005064"/>
              <a:ext cx="8568952" cy="1944215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1754752"/>
                    <a:gridCol w="1134955"/>
                    <a:gridCol w="1135849"/>
                    <a:gridCol w="1135849"/>
                    <a:gridCol w="1135849"/>
                    <a:gridCol w="1135849"/>
                    <a:gridCol w="1135849"/>
                  </a:tblGrid>
                  <a:tr h="359533"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marL="68580" marR="68580" marT="0" marB="0" anchor="ctr">
                        <a:blipFill rotWithShape="1">
                          <a:blip r:embed="rId3"/>
                          <a:stretch>
                            <a:fillRect t="-6780" r="-388194" b="-466102"/>
                          </a:stretch>
                        </a:blipFill>
                      </a:tcPr>
                    </a:tc>
                    <a:tc gridSpan="2"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 dirty="0">
                              <a:effectLst/>
                            </a:rPr>
                            <a:t>15</a:t>
                          </a:r>
                          <a:endParaRPr lang="ru-RU" sz="1800" b="1" dirty="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 hMerge="1"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/>
                    </a:tc>
                    <a:tc gridSpan="2"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30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 hMerge="1"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/>
                    </a:tc>
                    <a:tc gridSpan="2"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45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 hMerge="1"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/>
                    </a:tc>
                  </a:tr>
                  <a:tr h="391810"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marL="68580" marR="68580" marT="0" marB="0" anchor="ctr">
                        <a:blipFill rotWithShape="1">
                          <a:blip r:embed="rId3"/>
                          <a:stretch>
                            <a:fillRect t="-98438" r="-388194" b="-32968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2.0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 dirty="0">
                              <a:effectLst/>
                            </a:rPr>
                            <a:t>4.5</a:t>
                          </a:r>
                          <a:endParaRPr lang="ru-RU" sz="1800" b="1" dirty="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1.4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4.4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1.2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4.1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</a:tr>
                  <a:tr h="392607"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marL="68580" marR="68580" marT="0" marB="0" anchor="ctr">
                        <a:blipFill rotWithShape="1">
                          <a:blip r:embed="rId3"/>
                          <a:stretch>
                            <a:fillRect t="-195385" r="-388194" b="-22461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17 </a:t>
                          </a:r>
                          <a:r>
                            <a:rPr lang="ru-RU" sz="1800" b="1">
                              <a:effectLst/>
                              <a:sym typeface="Symbol"/>
                            </a:rPr>
                            <a:t></a:t>
                          </a:r>
                          <a:r>
                            <a:rPr lang="ru-RU" sz="1800" b="1">
                              <a:effectLst/>
                            </a:rPr>
                            <a:t> 14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19 </a:t>
                          </a:r>
                          <a:r>
                            <a:rPr lang="ru-RU" sz="1800" b="1">
                              <a:effectLst/>
                              <a:sym typeface="Symbol"/>
                            </a:rPr>
                            <a:t></a:t>
                          </a:r>
                          <a:r>
                            <a:rPr lang="ru-RU" sz="1800" b="1">
                              <a:effectLst/>
                            </a:rPr>
                            <a:t> 16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14 </a:t>
                          </a:r>
                          <a:r>
                            <a:rPr lang="ru-RU" sz="1800" b="1">
                              <a:effectLst/>
                              <a:sym typeface="Symbol"/>
                            </a:rPr>
                            <a:t></a:t>
                          </a:r>
                          <a:r>
                            <a:rPr lang="ru-RU" sz="1800" b="1">
                              <a:effectLst/>
                            </a:rPr>
                            <a:t> 10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17 </a:t>
                          </a:r>
                          <a:r>
                            <a:rPr lang="ru-RU" sz="1800" b="1">
                              <a:effectLst/>
                              <a:sym typeface="Symbol"/>
                            </a:rPr>
                            <a:t></a:t>
                          </a:r>
                          <a:r>
                            <a:rPr lang="ru-RU" sz="1800" b="1">
                              <a:effectLst/>
                            </a:rPr>
                            <a:t> 11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11 </a:t>
                          </a:r>
                          <a:r>
                            <a:rPr lang="ru-RU" sz="1800" b="1">
                              <a:effectLst/>
                              <a:sym typeface="Symbol"/>
                            </a:rPr>
                            <a:t></a:t>
                          </a:r>
                          <a:r>
                            <a:rPr lang="ru-RU" sz="1800" b="1">
                              <a:effectLst/>
                            </a:rPr>
                            <a:t> 8.7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16 </a:t>
                          </a:r>
                          <a:r>
                            <a:rPr lang="ru-RU" sz="1800" b="1">
                              <a:effectLst/>
                              <a:sym typeface="Symbol"/>
                            </a:rPr>
                            <a:t></a:t>
                          </a:r>
                          <a:r>
                            <a:rPr lang="ru-RU" sz="1800" b="1">
                              <a:effectLst/>
                            </a:rPr>
                            <a:t> 9.0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</a:tr>
                  <a:tr h="408455"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marL="68580" marR="68580" marT="0" marB="0" anchor="ctr">
                        <a:blipFill rotWithShape="1">
                          <a:blip r:embed="rId3"/>
                          <a:stretch>
                            <a:fillRect t="-286567" r="-388194" b="-11791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800" b="1">
                              <a:effectLst/>
                            </a:rPr>
                            <a:t>1.</a:t>
                          </a:r>
                          <a:r>
                            <a:rPr lang="ru-RU" sz="1800" b="1">
                              <a:effectLst/>
                            </a:rPr>
                            <a:t>4</a:t>
                          </a:r>
                          <a:r>
                            <a:rPr lang="ru-RU" sz="1800" b="1">
                              <a:effectLst/>
                              <a:sym typeface="Symbol"/>
                            </a:rPr>
                            <a:t></a:t>
                          </a:r>
                          <a:r>
                            <a:rPr lang="ru-RU" sz="1800" b="1">
                              <a:effectLst/>
                            </a:rPr>
                            <a:t>1.5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800" b="1">
                              <a:effectLst/>
                            </a:rPr>
                            <a:t>1.</a:t>
                          </a:r>
                          <a:r>
                            <a:rPr lang="ru-RU" sz="1800" b="1">
                              <a:effectLst/>
                            </a:rPr>
                            <a:t>3</a:t>
                          </a:r>
                          <a:r>
                            <a:rPr lang="ru-RU" sz="1800" b="1">
                              <a:effectLst/>
                              <a:sym typeface="Symbol"/>
                            </a:rPr>
                            <a:t></a:t>
                          </a:r>
                          <a:r>
                            <a:rPr lang="en-US" sz="1800" b="1">
                              <a:effectLst/>
                            </a:rPr>
                            <a:t>1.</a:t>
                          </a:r>
                          <a:r>
                            <a:rPr lang="ru-RU" sz="1800" b="1">
                              <a:effectLst/>
                            </a:rPr>
                            <a:t>5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800" b="1">
                              <a:effectLst/>
                            </a:rPr>
                            <a:t>1.</a:t>
                          </a:r>
                          <a:r>
                            <a:rPr lang="ru-RU" sz="1800" b="1">
                              <a:effectLst/>
                            </a:rPr>
                            <a:t>5</a:t>
                          </a:r>
                          <a:r>
                            <a:rPr lang="ru-RU" sz="1800" b="1">
                              <a:effectLst/>
                              <a:sym typeface="Symbol"/>
                            </a:rPr>
                            <a:t></a:t>
                          </a:r>
                          <a:r>
                            <a:rPr lang="ru-RU" sz="1800" b="1">
                              <a:effectLst/>
                            </a:rPr>
                            <a:t>1</a:t>
                          </a:r>
                          <a:r>
                            <a:rPr lang="en-US" sz="1800" b="1">
                              <a:effectLst/>
                            </a:rPr>
                            <a:t>.</a:t>
                          </a:r>
                          <a:r>
                            <a:rPr lang="ru-RU" sz="1800" b="1">
                              <a:effectLst/>
                            </a:rPr>
                            <a:t>8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800" b="1">
                              <a:effectLst/>
                            </a:rPr>
                            <a:t>1.</a:t>
                          </a:r>
                          <a:r>
                            <a:rPr lang="ru-RU" sz="1800" b="1">
                              <a:effectLst/>
                            </a:rPr>
                            <a:t>3</a:t>
                          </a:r>
                          <a:r>
                            <a:rPr lang="ru-RU" sz="1800" b="1">
                              <a:effectLst/>
                              <a:sym typeface="Symbol"/>
                            </a:rPr>
                            <a:t></a:t>
                          </a:r>
                          <a:r>
                            <a:rPr lang="ru-RU" sz="1800" b="1">
                              <a:effectLst/>
                            </a:rPr>
                            <a:t>1</a:t>
                          </a:r>
                          <a:r>
                            <a:rPr lang="en-US" sz="1800" b="1">
                              <a:effectLst/>
                            </a:rPr>
                            <a:t>.</a:t>
                          </a:r>
                          <a:r>
                            <a:rPr lang="ru-RU" sz="1800" b="1">
                              <a:effectLst/>
                            </a:rPr>
                            <a:t>8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800" b="1">
                              <a:effectLst/>
                            </a:rPr>
                            <a:t>1.</a:t>
                          </a:r>
                          <a:r>
                            <a:rPr lang="ru-RU" sz="1800" b="1">
                              <a:effectLst/>
                            </a:rPr>
                            <a:t>4</a:t>
                          </a:r>
                          <a:r>
                            <a:rPr lang="ru-RU" sz="1800" b="1">
                              <a:effectLst/>
                              <a:sym typeface="Symbol"/>
                            </a:rPr>
                            <a:t></a:t>
                          </a:r>
                          <a:r>
                            <a:rPr lang="ru-RU" sz="1800" b="1">
                              <a:effectLst/>
                            </a:rPr>
                            <a:t>1</a:t>
                          </a:r>
                          <a:r>
                            <a:rPr lang="en-US" sz="1800" b="1">
                              <a:effectLst/>
                            </a:rPr>
                            <a:t>.</a:t>
                          </a:r>
                          <a:r>
                            <a:rPr lang="ru-RU" sz="1800" b="1">
                              <a:effectLst/>
                            </a:rPr>
                            <a:t>7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1.4</a:t>
                          </a:r>
                          <a:r>
                            <a:rPr lang="ru-RU" sz="1800" b="1">
                              <a:effectLst/>
                              <a:sym typeface="Symbol"/>
                            </a:rPr>
                            <a:t></a:t>
                          </a:r>
                          <a:r>
                            <a:rPr lang="ru-RU" sz="1800" b="1">
                              <a:effectLst/>
                            </a:rPr>
                            <a:t>1.7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</a:tr>
                  <a:tr h="391810"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marL="68580" marR="68580" marT="0" marB="0" anchor="ctr">
                        <a:blipFill rotWithShape="1">
                          <a:blip r:embed="rId3"/>
                          <a:stretch>
                            <a:fillRect t="-404688" r="-388194" b="-2343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3.5</a:t>
                          </a:r>
                          <a:r>
                            <a:rPr lang="ru-RU" sz="1800" b="1">
                              <a:effectLst/>
                              <a:sym typeface="Symbol"/>
                            </a:rPr>
                            <a:t></a:t>
                          </a:r>
                          <a:r>
                            <a:rPr lang="ru-RU" sz="1800" b="1">
                              <a:effectLst/>
                            </a:rPr>
                            <a:t>10</a:t>
                          </a:r>
                          <a:r>
                            <a:rPr lang="ru-RU" sz="1800" b="1" baseline="30000">
                              <a:effectLst/>
                            </a:rPr>
                            <a:t>6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9.2</a:t>
                          </a:r>
                          <a:r>
                            <a:rPr lang="ru-RU" sz="1800" b="1">
                              <a:effectLst/>
                              <a:sym typeface="Symbol"/>
                            </a:rPr>
                            <a:t></a:t>
                          </a:r>
                          <a:r>
                            <a:rPr lang="ru-RU" sz="1800" b="1">
                              <a:effectLst/>
                            </a:rPr>
                            <a:t>10</a:t>
                          </a:r>
                          <a:r>
                            <a:rPr lang="ru-RU" sz="1800" b="1" baseline="30000">
                              <a:effectLst/>
                            </a:rPr>
                            <a:t>6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2.1</a:t>
                          </a:r>
                          <a:r>
                            <a:rPr lang="ru-RU" sz="1800" b="1">
                              <a:effectLst/>
                              <a:sym typeface="Symbol"/>
                            </a:rPr>
                            <a:t></a:t>
                          </a:r>
                          <a:r>
                            <a:rPr lang="ru-RU" sz="1800" b="1">
                              <a:effectLst/>
                            </a:rPr>
                            <a:t>10</a:t>
                          </a:r>
                          <a:r>
                            <a:rPr lang="ru-RU" sz="1800" b="1" baseline="30000">
                              <a:effectLst/>
                            </a:rPr>
                            <a:t>7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7.8</a:t>
                          </a:r>
                          <a:r>
                            <a:rPr lang="ru-RU" sz="1800" b="1">
                              <a:effectLst/>
                              <a:sym typeface="Symbol"/>
                            </a:rPr>
                            <a:t></a:t>
                          </a:r>
                          <a:r>
                            <a:rPr lang="ru-RU" sz="1800" b="1">
                              <a:effectLst/>
                            </a:rPr>
                            <a:t>10</a:t>
                          </a:r>
                          <a:r>
                            <a:rPr lang="ru-RU" sz="1800" b="1" baseline="30000">
                              <a:effectLst/>
                            </a:rPr>
                            <a:t>7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1.5</a:t>
                          </a:r>
                          <a:r>
                            <a:rPr lang="ru-RU" sz="1800" b="1">
                              <a:effectLst/>
                              <a:sym typeface="Symbol"/>
                            </a:rPr>
                            <a:t></a:t>
                          </a:r>
                          <a:r>
                            <a:rPr lang="ru-RU" sz="1800" b="1">
                              <a:effectLst/>
                            </a:rPr>
                            <a:t>10</a:t>
                          </a:r>
                          <a:r>
                            <a:rPr lang="ru-RU" sz="1800" b="1" baseline="30000">
                              <a:effectLst/>
                            </a:rPr>
                            <a:t>7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 dirty="0">
                              <a:effectLst/>
                            </a:rPr>
                            <a:t>6.8</a:t>
                          </a:r>
                          <a:r>
                            <a:rPr lang="ru-RU" sz="1800" b="1" dirty="0">
                              <a:effectLst/>
                              <a:sym typeface="Symbol"/>
                            </a:rPr>
                            <a:t></a:t>
                          </a:r>
                          <a:r>
                            <a:rPr lang="ru-RU" sz="1800" b="1" dirty="0">
                              <a:effectLst/>
                            </a:rPr>
                            <a:t>10</a:t>
                          </a:r>
                          <a:r>
                            <a:rPr lang="ru-RU" sz="1800" b="1" baseline="30000" dirty="0">
                              <a:effectLst/>
                            </a:rPr>
                            <a:t>7</a:t>
                          </a:r>
                          <a:endParaRPr lang="ru-RU" sz="1800" b="1" dirty="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2825752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Beam intensity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ru-RU" smtClean="0"/>
              <a:t>DSPIN-2019</a:t>
            </a:r>
            <a:endParaRPr lang="ru-RU" alt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ru-RU" smtClean="0"/>
              <a:t>V. Mochalov, SPASCHARM</a:t>
            </a:r>
            <a:endParaRPr lang="ru-RU" alt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10669-CE8A-4DA0-B546-D3B064FB49D9}" type="slidenum">
              <a:rPr lang="ru-RU" altLang="ru-RU" smtClean="0"/>
              <a:pPr/>
              <a:t>14</a:t>
            </a:fld>
            <a:endParaRPr lang="ru-RU" altLang="ru-RU"/>
          </a:p>
        </p:txBody>
      </p:sp>
      <p:pic>
        <p:nvPicPr>
          <p:cNvPr id="2344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484784"/>
            <a:ext cx="8229600" cy="3504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44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1" y="1490662"/>
            <a:ext cx="4086225" cy="387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13020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44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44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Polarized beam summary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 algn="just">
              <a:buClr>
                <a:srgbClr val="FFFFCC"/>
              </a:buClr>
              <a:buNone/>
            </a:pPr>
            <a:r>
              <a:rPr lang="ru-RU" sz="2800" dirty="0" err="1">
                <a:solidFill>
                  <a:srgbClr val="FFFFFF"/>
                </a:solidFill>
                <a:effectLst/>
              </a:rPr>
              <a:t>Calculations</a:t>
            </a:r>
            <a:r>
              <a:rPr lang="ru-RU" sz="2800" dirty="0">
                <a:solidFill>
                  <a:srgbClr val="FFFFFF"/>
                </a:solidFill>
                <a:effectLst/>
              </a:rPr>
              <a:t> </a:t>
            </a:r>
            <a:r>
              <a:rPr lang="ru-RU" sz="2800" dirty="0" err="1">
                <a:solidFill>
                  <a:srgbClr val="FFFFFF"/>
                </a:solidFill>
                <a:effectLst/>
              </a:rPr>
              <a:t>of</a:t>
            </a:r>
            <a:r>
              <a:rPr lang="ru-RU" sz="2800" dirty="0">
                <a:solidFill>
                  <a:srgbClr val="FFFFFF"/>
                </a:solidFill>
                <a:effectLst/>
              </a:rPr>
              <a:t> </a:t>
            </a:r>
            <a:r>
              <a:rPr lang="ru-RU" sz="2800" dirty="0" err="1" smtClean="0">
                <a:solidFill>
                  <a:srgbClr val="FFFFFF"/>
                </a:solidFill>
                <a:effectLst/>
              </a:rPr>
              <a:t>the</a:t>
            </a:r>
            <a:r>
              <a:rPr lang="ru-RU" sz="2800" dirty="0" smtClean="0">
                <a:solidFill>
                  <a:srgbClr val="FFFFFF"/>
                </a:solidFill>
                <a:effectLst/>
              </a:rPr>
              <a:t> </a:t>
            </a:r>
            <a:r>
              <a:rPr lang="en-US" sz="2800" dirty="0" smtClean="0">
                <a:solidFill>
                  <a:srgbClr val="FFFFFF"/>
                </a:solidFill>
                <a:effectLst/>
              </a:rPr>
              <a:t>polarized beam </a:t>
            </a:r>
            <a:r>
              <a:rPr lang="ru-RU" sz="2800" dirty="0" err="1" smtClean="0">
                <a:solidFill>
                  <a:srgbClr val="FFFFFF"/>
                </a:solidFill>
                <a:effectLst/>
              </a:rPr>
              <a:t>parameters</a:t>
            </a:r>
            <a:r>
              <a:rPr lang="ru-RU" sz="2800" dirty="0" smtClean="0">
                <a:solidFill>
                  <a:srgbClr val="FFFFFF"/>
                </a:solidFill>
                <a:effectLst/>
              </a:rPr>
              <a:t> </a:t>
            </a:r>
            <a:r>
              <a:rPr lang="ru-RU" sz="2800" dirty="0" err="1">
                <a:solidFill>
                  <a:srgbClr val="FFFFFF"/>
                </a:solidFill>
                <a:effectLst/>
              </a:rPr>
              <a:t>have</a:t>
            </a:r>
            <a:r>
              <a:rPr lang="ru-RU" sz="2800" dirty="0">
                <a:solidFill>
                  <a:srgbClr val="FFFFFF"/>
                </a:solidFill>
                <a:effectLst/>
              </a:rPr>
              <a:t> </a:t>
            </a:r>
            <a:r>
              <a:rPr lang="ru-RU" sz="2800" dirty="0" err="1">
                <a:solidFill>
                  <a:srgbClr val="FFFFFF"/>
                </a:solidFill>
                <a:effectLst/>
              </a:rPr>
              <a:t>been</a:t>
            </a:r>
            <a:r>
              <a:rPr lang="ru-RU" sz="2800" dirty="0">
                <a:solidFill>
                  <a:srgbClr val="FFFFFF"/>
                </a:solidFill>
                <a:effectLst/>
              </a:rPr>
              <a:t> </a:t>
            </a:r>
            <a:r>
              <a:rPr lang="ru-RU" sz="2800" dirty="0" err="1">
                <a:solidFill>
                  <a:srgbClr val="FFFFFF"/>
                </a:solidFill>
                <a:effectLst/>
              </a:rPr>
              <a:t>carried</a:t>
            </a:r>
            <a:r>
              <a:rPr lang="ru-RU" sz="2800" dirty="0">
                <a:solidFill>
                  <a:srgbClr val="FFFFFF"/>
                </a:solidFill>
                <a:effectLst/>
              </a:rPr>
              <a:t> </a:t>
            </a:r>
            <a:r>
              <a:rPr lang="ru-RU" sz="2800" dirty="0" err="1">
                <a:solidFill>
                  <a:srgbClr val="FFFFFF"/>
                </a:solidFill>
                <a:effectLst/>
              </a:rPr>
              <a:t>out</a:t>
            </a:r>
            <a:r>
              <a:rPr lang="ru-RU" sz="2800" dirty="0">
                <a:solidFill>
                  <a:srgbClr val="FFFFFF"/>
                </a:solidFill>
                <a:effectLst/>
              </a:rPr>
              <a:t>. </a:t>
            </a:r>
            <a:endParaRPr lang="en-US" sz="2800" dirty="0" smtClean="0">
              <a:solidFill>
                <a:srgbClr val="FFFFFF"/>
              </a:solidFill>
              <a:effectLst/>
            </a:endParaRPr>
          </a:p>
          <a:p>
            <a:pPr marL="0" lvl="0" indent="0" algn="just">
              <a:buClr>
                <a:srgbClr val="FFFFCC"/>
              </a:buClr>
              <a:buNone/>
            </a:pPr>
            <a:r>
              <a:rPr lang="ru-RU" sz="2800" dirty="0" err="1" smtClean="0">
                <a:solidFill>
                  <a:srgbClr val="FFFFFF"/>
                </a:solidFill>
                <a:effectLst/>
              </a:rPr>
              <a:t>The</a:t>
            </a:r>
            <a:r>
              <a:rPr lang="ru-RU" sz="2800" dirty="0" smtClean="0">
                <a:solidFill>
                  <a:srgbClr val="FFFFFF"/>
                </a:solidFill>
                <a:effectLst/>
              </a:rPr>
              <a:t> </a:t>
            </a:r>
            <a:r>
              <a:rPr lang="ru-RU" sz="2800" dirty="0" err="1">
                <a:solidFill>
                  <a:srgbClr val="FFFFFF"/>
                </a:solidFill>
                <a:effectLst/>
              </a:rPr>
              <a:t>intensity</a:t>
            </a:r>
            <a:r>
              <a:rPr lang="ru-RU" sz="2800" dirty="0">
                <a:solidFill>
                  <a:srgbClr val="FFFFFF"/>
                </a:solidFill>
                <a:effectLst/>
              </a:rPr>
              <a:t> </a:t>
            </a:r>
            <a:r>
              <a:rPr lang="ru-RU" sz="2800" dirty="0" err="1">
                <a:solidFill>
                  <a:srgbClr val="FFFFFF"/>
                </a:solidFill>
                <a:effectLst/>
              </a:rPr>
              <a:t>of</a:t>
            </a:r>
            <a:r>
              <a:rPr lang="ru-RU" sz="2800" dirty="0">
                <a:solidFill>
                  <a:srgbClr val="FFFFFF"/>
                </a:solidFill>
                <a:effectLst/>
              </a:rPr>
              <a:t> </a:t>
            </a:r>
            <a:r>
              <a:rPr lang="ru-RU" sz="2800" dirty="0" err="1">
                <a:solidFill>
                  <a:srgbClr val="FFFFFF"/>
                </a:solidFill>
                <a:effectLst/>
              </a:rPr>
              <a:t>the</a:t>
            </a:r>
            <a:r>
              <a:rPr lang="ru-RU" sz="2800" dirty="0">
                <a:solidFill>
                  <a:srgbClr val="FFFFFF"/>
                </a:solidFill>
                <a:effectLst/>
              </a:rPr>
              <a:t> </a:t>
            </a:r>
            <a:r>
              <a:rPr lang="ru-RU" sz="2800" dirty="0" err="1">
                <a:solidFill>
                  <a:srgbClr val="FFFFFF"/>
                </a:solidFill>
                <a:effectLst/>
              </a:rPr>
              <a:t>antiproton</a:t>
            </a:r>
            <a:r>
              <a:rPr lang="ru-RU" sz="2800" dirty="0">
                <a:solidFill>
                  <a:srgbClr val="FFFFFF"/>
                </a:solidFill>
                <a:effectLst/>
              </a:rPr>
              <a:t> </a:t>
            </a:r>
            <a:r>
              <a:rPr lang="ru-RU" sz="2800" dirty="0" err="1">
                <a:solidFill>
                  <a:srgbClr val="FFFFFF"/>
                </a:solidFill>
                <a:effectLst/>
              </a:rPr>
              <a:t>beam</a:t>
            </a:r>
            <a:r>
              <a:rPr lang="ru-RU" sz="2800" dirty="0">
                <a:solidFill>
                  <a:srgbClr val="FFFFFF"/>
                </a:solidFill>
                <a:effectLst/>
              </a:rPr>
              <a:t> </a:t>
            </a:r>
            <a:r>
              <a:rPr lang="ru-RU" sz="2800" dirty="0" err="1">
                <a:solidFill>
                  <a:srgbClr val="FFFFFF"/>
                </a:solidFill>
                <a:effectLst/>
              </a:rPr>
              <a:t>with</a:t>
            </a:r>
            <a:r>
              <a:rPr lang="ru-RU" sz="2800" dirty="0">
                <a:solidFill>
                  <a:srgbClr val="FFFFFF"/>
                </a:solidFill>
                <a:effectLst/>
              </a:rPr>
              <a:t> </a:t>
            </a:r>
            <a:r>
              <a:rPr lang="ru-RU" sz="2800" dirty="0" err="1">
                <a:solidFill>
                  <a:srgbClr val="FFFFFF"/>
                </a:solidFill>
                <a:effectLst/>
              </a:rPr>
              <a:t>energy</a:t>
            </a:r>
            <a:r>
              <a:rPr lang="ru-RU" sz="2800" dirty="0">
                <a:solidFill>
                  <a:srgbClr val="FFFFFF"/>
                </a:solidFill>
                <a:effectLst/>
              </a:rPr>
              <a:t> </a:t>
            </a:r>
            <a:r>
              <a:rPr lang="ru-RU" sz="2800" dirty="0" err="1">
                <a:solidFill>
                  <a:srgbClr val="FFFFFF"/>
                </a:solidFill>
                <a:effectLst/>
              </a:rPr>
              <a:t>of</a:t>
            </a:r>
            <a:r>
              <a:rPr lang="ru-RU" sz="2800" dirty="0">
                <a:solidFill>
                  <a:srgbClr val="FFFFFF"/>
                </a:solidFill>
                <a:effectLst/>
              </a:rPr>
              <a:t> 15 </a:t>
            </a:r>
            <a:r>
              <a:rPr lang="ru-RU" sz="2800" dirty="0" err="1">
                <a:solidFill>
                  <a:srgbClr val="FFFFFF"/>
                </a:solidFill>
                <a:effectLst/>
              </a:rPr>
              <a:t>GeV</a:t>
            </a:r>
            <a:r>
              <a:rPr lang="ru-RU" sz="2800" dirty="0">
                <a:solidFill>
                  <a:srgbClr val="FFFFFF"/>
                </a:solidFill>
                <a:effectLst/>
              </a:rPr>
              <a:t> </a:t>
            </a:r>
            <a:r>
              <a:rPr lang="ru-RU" sz="2800" dirty="0" err="1">
                <a:solidFill>
                  <a:srgbClr val="FFFFFF"/>
                </a:solidFill>
                <a:effectLst/>
              </a:rPr>
              <a:t>can</a:t>
            </a:r>
            <a:r>
              <a:rPr lang="ru-RU" sz="2800" dirty="0">
                <a:solidFill>
                  <a:srgbClr val="FFFFFF"/>
                </a:solidFill>
                <a:effectLst/>
              </a:rPr>
              <a:t> </a:t>
            </a:r>
            <a:r>
              <a:rPr lang="ru-RU" sz="2800" dirty="0" err="1">
                <a:solidFill>
                  <a:srgbClr val="FFFFFF"/>
                </a:solidFill>
                <a:effectLst/>
              </a:rPr>
              <a:t>reach</a:t>
            </a:r>
            <a:r>
              <a:rPr lang="ru-RU" sz="2800" dirty="0">
                <a:solidFill>
                  <a:srgbClr val="FFFFFF"/>
                </a:solidFill>
                <a:effectLst/>
              </a:rPr>
              <a:t> 10</a:t>
            </a:r>
            <a:r>
              <a:rPr lang="ru-RU" sz="2800" baseline="30000" dirty="0">
                <a:solidFill>
                  <a:srgbClr val="FFFFFF"/>
                </a:solidFill>
                <a:effectLst/>
              </a:rPr>
              <a:t>6</a:t>
            </a:r>
            <a:r>
              <a:rPr lang="ru-RU" sz="2800" dirty="0">
                <a:solidFill>
                  <a:srgbClr val="FFFFFF"/>
                </a:solidFill>
                <a:effectLst/>
              </a:rPr>
              <a:t> </a:t>
            </a:r>
            <a:r>
              <a:rPr lang="ru-RU" sz="2800" dirty="0" err="1">
                <a:solidFill>
                  <a:srgbClr val="FFFFFF"/>
                </a:solidFill>
                <a:effectLst/>
              </a:rPr>
              <a:t>antiprotons</a:t>
            </a:r>
            <a:r>
              <a:rPr lang="ru-RU" sz="2800" dirty="0">
                <a:solidFill>
                  <a:srgbClr val="FFFFFF"/>
                </a:solidFill>
                <a:effectLst/>
              </a:rPr>
              <a:t> </a:t>
            </a:r>
            <a:r>
              <a:rPr lang="ru-RU" sz="2800" dirty="0" err="1">
                <a:solidFill>
                  <a:srgbClr val="FFFFFF"/>
                </a:solidFill>
                <a:effectLst/>
              </a:rPr>
              <a:t>per</a:t>
            </a:r>
            <a:r>
              <a:rPr lang="ru-RU" sz="2800" dirty="0">
                <a:solidFill>
                  <a:srgbClr val="FFFFFF"/>
                </a:solidFill>
                <a:effectLst/>
              </a:rPr>
              <a:t> </a:t>
            </a:r>
            <a:r>
              <a:rPr lang="ru-RU" sz="2800" dirty="0" err="1">
                <a:solidFill>
                  <a:srgbClr val="FFFFFF"/>
                </a:solidFill>
                <a:effectLst/>
              </a:rPr>
              <a:t>accelerator</a:t>
            </a:r>
            <a:r>
              <a:rPr lang="ru-RU" sz="2800" dirty="0">
                <a:solidFill>
                  <a:srgbClr val="FFFFFF"/>
                </a:solidFill>
                <a:effectLst/>
              </a:rPr>
              <a:t> </a:t>
            </a:r>
            <a:r>
              <a:rPr lang="ru-RU" sz="2800" dirty="0" err="1">
                <a:solidFill>
                  <a:srgbClr val="FFFFFF"/>
                </a:solidFill>
                <a:effectLst/>
              </a:rPr>
              <a:t>cycle</a:t>
            </a:r>
            <a:r>
              <a:rPr lang="ru-RU" sz="2800" dirty="0">
                <a:solidFill>
                  <a:srgbClr val="FFFFFF"/>
                </a:solidFill>
                <a:effectLst/>
              </a:rPr>
              <a:t> (10</a:t>
            </a:r>
            <a:r>
              <a:rPr lang="ru-RU" sz="2800" baseline="30000" dirty="0">
                <a:solidFill>
                  <a:srgbClr val="FFFFFF"/>
                </a:solidFill>
                <a:effectLst/>
              </a:rPr>
              <a:t>10</a:t>
            </a:r>
            <a:r>
              <a:rPr lang="ru-RU" sz="2800" dirty="0">
                <a:solidFill>
                  <a:srgbClr val="FFFFFF"/>
                </a:solidFill>
                <a:effectLst/>
              </a:rPr>
              <a:t> </a:t>
            </a:r>
            <a:r>
              <a:rPr lang="ru-RU" sz="2800" dirty="0" err="1">
                <a:solidFill>
                  <a:srgbClr val="FFFFFF"/>
                </a:solidFill>
                <a:effectLst/>
              </a:rPr>
              <a:t>antiprotons</a:t>
            </a:r>
            <a:r>
              <a:rPr lang="ru-RU" sz="2800" dirty="0">
                <a:solidFill>
                  <a:srgbClr val="FFFFFF"/>
                </a:solidFill>
                <a:effectLst/>
              </a:rPr>
              <a:t> </a:t>
            </a:r>
            <a:r>
              <a:rPr lang="ru-RU" sz="2800" dirty="0" err="1">
                <a:solidFill>
                  <a:srgbClr val="FFFFFF"/>
                </a:solidFill>
                <a:effectLst/>
              </a:rPr>
              <a:t>per</a:t>
            </a:r>
            <a:r>
              <a:rPr lang="ru-RU" sz="2800" dirty="0">
                <a:solidFill>
                  <a:srgbClr val="FFFFFF"/>
                </a:solidFill>
                <a:effectLst/>
              </a:rPr>
              <a:t> </a:t>
            </a:r>
            <a:r>
              <a:rPr lang="ru-RU" sz="2800" dirty="0" err="1">
                <a:solidFill>
                  <a:srgbClr val="FFFFFF"/>
                </a:solidFill>
                <a:effectLst/>
              </a:rPr>
              <a:t>day</a:t>
            </a:r>
            <a:r>
              <a:rPr lang="ru-RU" sz="2800" dirty="0">
                <a:solidFill>
                  <a:srgbClr val="FFFFFF"/>
                </a:solidFill>
                <a:effectLst/>
              </a:rPr>
              <a:t>) for </a:t>
            </a:r>
            <a:r>
              <a:rPr lang="ru-RU" sz="2800" dirty="0" err="1">
                <a:solidFill>
                  <a:srgbClr val="FFFFFF"/>
                </a:solidFill>
                <a:effectLst/>
              </a:rPr>
              <a:t>the</a:t>
            </a:r>
            <a:r>
              <a:rPr lang="ru-RU" sz="2800" dirty="0">
                <a:solidFill>
                  <a:srgbClr val="FFFFFF"/>
                </a:solidFill>
                <a:effectLst/>
              </a:rPr>
              <a:t> 10</a:t>
            </a:r>
            <a:r>
              <a:rPr lang="ru-RU" sz="2800" baseline="30000" dirty="0">
                <a:solidFill>
                  <a:srgbClr val="FFFFFF"/>
                </a:solidFill>
                <a:effectLst/>
              </a:rPr>
              <a:t>13</a:t>
            </a:r>
            <a:r>
              <a:rPr lang="ru-RU" sz="2800" dirty="0">
                <a:solidFill>
                  <a:srgbClr val="FFFFFF"/>
                </a:solidFill>
                <a:effectLst/>
              </a:rPr>
              <a:t> </a:t>
            </a:r>
            <a:r>
              <a:rPr lang="ru-RU" sz="2800" dirty="0" err="1">
                <a:solidFill>
                  <a:srgbClr val="FFFFFF"/>
                </a:solidFill>
                <a:effectLst/>
              </a:rPr>
              <a:t>primary</a:t>
            </a:r>
            <a:r>
              <a:rPr lang="ru-RU" sz="2800" dirty="0">
                <a:solidFill>
                  <a:srgbClr val="FFFFFF"/>
                </a:solidFill>
                <a:effectLst/>
              </a:rPr>
              <a:t> </a:t>
            </a:r>
            <a:r>
              <a:rPr lang="ru-RU" sz="2800" dirty="0" err="1">
                <a:solidFill>
                  <a:srgbClr val="FFFFFF"/>
                </a:solidFill>
                <a:effectLst/>
              </a:rPr>
              <a:t>protons</a:t>
            </a:r>
            <a:r>
              <a:rPr lang="ru-RU" sz="2800" dirty="0">
                <a:solidFill>
                  <a:srgbClr val="FFFFFF"/>
                </a:solidFill>
                <a:effectLst/>
              </a:rPr>
              <a:t> </a:t>
            </a:r>
            <a:r>
              <a:rPr lang="ru-RU" sz="2800" dirty="0" err="1">
                <a:solidFill>
                  <a:srgbClr val="FFFFFF"/>
                </a:solidFill>
                <a:effectLst/>
              </a:rPr>
              <a:t>from</a:t>
            </a:r>
            <a:r>
              <a:rPr lang="ru-RU" sz="2800" dirty="0">
                <a:solidFill>
                  <a:srgbClr val="FFFFFF"/>
                </a:solidFill>
                <a:effectLst/>
              </a:rPr>
              <a:t> </a:t>
            </a:r>
            <a:r>
              <a:rPr lang="ru-RU" sz="2800" dirty="0" err="1">
                <a:solidFill>
                  <a:srgbClr val="FFFFFF"/>
                </a:solidFill>
                <a:effectLst/>
              </a:rPr>
              <a:t>the</a:t>
            </a:r>
            <a:r>
              <a:rPr lang="ru-RU" sz="2800" dirty="0">
                <a:solidFill>
                  <a:srgbClr val="FFFFFF"/>
                </a:solidFill>
                <a:effectLst/>
              </a:rPr>
              <a:t> U-70 </a:t>
            </a:r>
            <a:r>
              <a:rPr lang="ru-RU" sz="2800" dirty="0" err="1">
                <a:solidFill>
                  <a:srgbClr val="FFFFFF"/>
                </a:solidFill>
                <a:effectLst/>
              </a:rPr>
              <a:t>to</a:t>
            </a:r>
            <a:r>
              <a:rPr lang="ru-RU" sz="2800" dirty="0">
                <a:solidFill>
                  <a:srgbClr val="FFFFFF"/>
                </a:solidFill>
                <a:effectLst/>
              </a:rPr>
              <a:t> </a:t>
            </a:r>
            <a:r>
              <a:rPr lang="ru-RU" sz="2800" dirty="0" err="1">
                <a:solidFill>
                  <a:srgbClr val="FFFFFF"/>
                </a:solidFill>
                <a:effectLst/>
              </a:rPr>
              <a:t>the</a:t>
            </a:r>
            <a:r>
              <a:rPr lang="ru-RU" sz="2800" dirty="0">
                <a:solidFill>
                  <a:srgbClr val="FFFFFF"/>
                </a:solidFill>
                <a:effectLst/>
              </a:rPr>
              <a:t> </a:t>
            </a:r>
            <a:r>
              <a:rPr lang="ru-RU" sz="2800" dirty="0" err="1">
                <a:solidFill>
                  <a:srgbClr val="FFFFFF"/>
                </a:solidFill>
                <a:effectLst/>
              </a:rPr>
              <a:t>primary</a:t>
            </a:r>
            <a:r>
              <a:rPr lang="ru-RU" sz="2800" dirty="0">
                <a:solidFill>
                  <a:srgbClr val="FFFFFF"/>
                </a:solidFill>
                <a:effectLst/>
              </a:rPr>
              <a:t> </a:t>
            </a:r>
            <a:r>
              <a:rPr lang="ru-RU" sz="2800" dirty="0" err="1">
                <a:solidFill>
                  <a:srgbClr val="FFFFFF"/>
                </a:solidFill>
                <a:effectLst/>
              </a:rPr>
              <a:t>target</a:t>
            </a:r>
            <a:r>
              <a:rPr lang="ru-RU" sz="2800" dirty="0">
                <a:solidFill>
                  <a:srgbClr val="FFFFFF"/>
                </a:solidFill>
                <a:effectLst/>
              </a:rPr>
              <a:t>. </a:t>
            </a:r>
            <a:endParaRPr lang="en-US" sz="2800" dirty="0" smtClean="0">
              <a:solidFill>
                <a:srgbClr val="FFFFFF"/>
              </a:solidFill>
              <a:effectLst/>
            </a:endParaRPr>
          </a:p>
          <a:p>
            <a:pPr marL="0" lvl="0" indent="0">
              <a:buClr>
                <a:srgbClr val="FFFFCC"/>
              </a:buClr>
              <a:buNone/>
            </a:pPr>
            <a:r>
              <a:rPr lang="en-US" sz="2400" dirty="0" err="1" smtClean="0">
                <a:latin typeface="CharisSIL"/>
              </a:rPr>
              <a:t>V.Abramov</a:t>
            </a:r>
            <a:r>
              <a:rPr lang="en-US" sz="2400" dirty="0" smtClean="0">
                <a:latin typeface="CharisSIL"/>
              </a:rPr>
              <a:t> et al, The </a:t>
            </a:r>
            <a:r>
              <a:rPr lang="en-US" sz="2400" dirty="0">
                <a:latin typeface="CharisSIL"/>
              </a:rPr>
              <a:t>polarized proton and antiproton beam project at U-70 </a:t>
            </a:r>
            <a:r>
              <a:rPr lang="en-US" sz="2400" dirty="0" smtClean="0">
                <a:latin typeface="CharisSIL"/>
              </a:rPr>
              <a:t>accelerator </a:t>
            </a:r>
            <a:r>
              <a:rPr lang="en-US" sz="2400" dirty="0" smtClean="0"/>
              <a:t>Nuclear </a:t>
            </a:r>
            <a:r>
              <a:rPr lang="en-US" sz="2400" dirty="0"/>
              <a:t>Inst. and Methods in Physics Research, A 901 (2018) </a:t>
            </a:r>
            <a:r>
              <a:rPr lang="en-US" sz="2400" dirty="0" smtClean="0"/>
              <a:t>62–68 </a:t>
            </a:r>
            <a:endParaRPr lang="ru-RU" sz="2400" dirty="0">
              <a:solidFill>
                <a:srgbClr val="FFFFFF"/>
              </a:solidFill>
            </a:endParaRPr>
          </a:p>
          <a:p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ru-RU" smtClean="0"/>
              <a:t>DSPIN-2019</a:t>
            </a:r>
            <a:endParaRPr lang="ru-RU" alt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ru-RU" smtClean="0"/>
              <a:t>V. Mochalov, SPASCHARM</a:t>
            </a:r>
            <a:endParaRPr lang="ru-RU" alt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10669-CE8A-4DA0-B546-D3B064FB49D9}" type="slidenum">
              <a:rPr lang="ru-RU" altLang="ru-RU" smtClean="0"/>
              <a:pPr/>
              <a:t>15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912350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846931"/>
          </a:xfrm>
        </p:spPr>
        <p:txBody>
          <a:bodyPr/>
          <a:lstStyle/>
          <a:p>
            <a:r>
              <a:rPr lang="en-US" dirty="0" smtClean="0"/>
              <a:t>Polarimetry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5006181"/>
          </a:xfrm>
        </p:spPr>
        <p:txBody>
          <a:bodyPr/>
          <a:lstStyle/>
          <a:p>
            <a:r>
              <a:rPr lang="en-US" sz="2200" dirty="0" smtClean="0"/>
              <a:t>Absolute </a:t>
            </a:r>
            <a:r>
              <a:rPr lang="en-US" sz="2200" dirty="0" err="1" smtClean="0"/>
              <a:t>polarimeter</a:t>
            </a:r>
            <a:r>
              <a:rPr lang="en-US" sz="2200" dirty="0" smtClean="0"/>
              <a:t> (elastic scattering)</a:t>
            </a:r>
          </a:p>
          <a:p>
            <a:pPr lvl="1"/>
            <a:r>
              <a:rPr lang="pt-BR" sz="2000" dirty="0" smtClean="0"/>
              <a:t>J.Phys.Conf.Ser</a:t>
            </a:r>
            <a:r>
              <a:rPr lang="pt-BR" sz="2000" dirty="0"/>
              <a:t>. 798 (2017) no.1, </a:t>
            </a:r>
            <a:r>
              <a:rPr lang="pt-BR" sz="2000" dirty="0" smtClean="0"/>
              <a:t>012179</a:t>
            </a:r>
          </a:p>
          <a:p>
            <a:pPr lvl="1"/>
            <a:r>
              <a:rPr lang="en-US" sz="2000" dirty="0" smtClean="0">
                <a:latin typeface="Times-Roman"/>
              </a:rPr>
              <a:t>Journal </a:t>
            </a:r>
            <a:r>
              <a:rPr lang="en-US" sz="2000" dirty="0">
                <a:latin typeface="Times-Roman"/>
              </a:rPr>
              <a:t>of Physics: Conference Series </a:t>
            </a:r>
            <a:r>
              <a:rPr lang="en-US" sz="2000" b="1" dirty="0">
                <a:latin typeface="Times-Bold"/>
              </a:rPr>
              <a:t>678 </a:t>
            </a:r>
            <a:r>
              <a:rPr lang="en-US" sz="2000" dirty="0">
                <a:latin typeface="Times-Roman"/>
              </a:rPr>
              <a:t>(2016) 012034</a:t>
            </a:r>
            <a:endParaRPr lang="en-US" sz="2000" dirty="0" smtClean="0"/>
          </a:p>
          <a:p>
            <a:r>
              <a:rPr lang="en-US" sz="2200" dirty="0" smtClean="0"/>
              <a:t>Inclusive pion production </a:t>
            </a:r>
          </a:p>
          <a:p>
            <a:pPr lvl="1"/>
            <a:r>
              <a:rPr lang="en-US" sz="2000" dirty="0" smtClean="0">
                <a:latin typeface="Times-Roman"/>
              </a:rPr>
              <a:t>Journal </a:t>
            </a:r>
            <a:r>
              <a:rPr lang="en-US" sz="2000" dirty="0">
                <a:latin typeface="Times-Roman"/>
              </a:rPr>
              <a:t>of Physics: Conference Series </a:t>
            </a:r>
            <a:r>
              <a:rPr lang="en-US" sz="2000" b="1" dirty="0">
                <a:latin typeface="Times-Bold"/>
              </a:rPr>
              <a:t>678 </a:t>
            </a:r>
            <a:r>
              <a:rPr lang="en-US" sz="2000" dirty="0">
                <a:latin typeface="Times-Roman"/>
              </a:rPr>
              <a:t>(2016) 012028</a:t>
            </a:r>
            <a:endParaRPr lang="en-US" sz="2000" dirty="0" smtClean="0"/>
          </a:p>
          <a:p>
            <a:r>
              <a:rPr lang="en-US" sz="2200" dirty="0" err="1" smtClean="0"/>
              <a:t>Primakoff</a:t>
            </a:r>
            <a:r>
              <a:rPr lang="en-US" sz="2200" dirty="0" smtClean="0"/>
              <a:t> effect </a:t>
            </a:r>
            <a:r>
              <a:rPr lang="en-US" sz="2200" dirty="0" err="1" smtClean="0"/>
              <a:t>polarimeter</a:t>
            </a:r>
            <a:endParaRPr lang="en-US" sz="2200" dirty="0" smtClean="0"/>
          </a:p>
          <a:p>
            <a:r>
              <a:rPr lang="en-US" sz="2200" dirty="0" smtClean="0"/>
              <a:t>Tagging system in intermediate focus and beam momentum measurement</a:t>
            </a:r>
          </a:p>
          <a:p>
            <a:pPr lvl="1"/>
            <a:r>
              <a:rPr lang="en-US" sz="2000" dirty="0" smtClean="0"/>
              <a:t>Intern. J. </a:t>
            </a:r>
            <a:r>
              <a:rPr lang="en-US" sz="2000" dirty="0"/>
              <a:t>of Modern Physics: </a:t>
            </a:r>
            <a:r>
              <a:rPr lang="en-US" sz="2000" dirty="0" smtClean="0"/>
              <a:t>Conf. Ser. Vol</a:t>
            </a:r>
            <a:r>
              <a:rPr lang="en-US" sz="2000" dirty="0"/>
              <a:t>. 40 (2016) 1660086</a:t>
            </a:r>
            <a:endParaRPr lang="en-US" sz="2000" dirty="0" smtClean="0"/>
          </a:p>
          <a:p>
            <a:endParaRPr lang="ru-RU" sz="2400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ru-RU" smtClean="0"/>
              <a:t>DSPIN-2019</a:t>
            </a:r>
            <a:endParaRPr lang="ru-RU" alt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ru-RU" smtClean="0"/>
              <a:t>V. Mochalov, SPASCHARM</a:t>
            </a:r>
            <a:endParaRPr lang="ru-RU" alt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10669-CE8A-4DA0-B546-D3B064FB49D9}" type="slidenum">
              <a:rPr lang="ru-RU" altLang="ru-RU" smtClean="0"/>
              <a:pPr/>
              <a:t>16</a:t>
            </a:fld>
            <a:endParaRPr lang="ru-RU" altLang="ru-RU"/>
          </a:p>
        </p:txBody>
      </p:sp>
      <p:pic>
        <p:nvPicPr>
          <p:cNvPr id="2355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509120"/>
            <a:ext cx="8856984" cy="1659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03802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774923"/>
          </a:xfrm>
        </p:spPr>
        <p:txBody>
          <a:bodyPr/>
          <a:lstStyle/>
          <a:p>
            <a:r>
              <a:rPr lang="en-US" dirty="0" smtClean="0"/>
              <a:t>Experimental Setup 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ru-RU" dirty="0" smtClean="0"/>
              <a:t>DSPIN-2019</a:t>
            </a:r>
            <a:endParaRPr lang="ru-RU" alt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ru-RU" dirty="0" smtClean="0"/>
              <a:t>V. Mochalov, SPASCHARM</a:t>
            </a:r>
            <a:endParaRPr lang="ru-RU" alt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10669-CE8A-4DA0-B546-D3B064FB49D9}" type="slidenum">
              <a:rPr lang="ru-RU" altLang="ru-RU" smtClean="0"/>
              <a:pPr/>
              <a:t>17</a:t>
            </a:fld>
            <a:endParaRPr lang="ru-RU" altLang="ru-RU"/>
          </a:p>
        </p:txBody>
      </p:sp>
      <p:pic>
        <p:nvPicPr>
          <p:cNvPr id="2375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136686" y="-472390"/>
            <a:ext cx="5112568" cy="81628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51224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774923"/>
          </a:xfrm>
        </p:spPr>
        <p:txBody>
          <a:bodyPr/>
          <a:lstStyle/>
          <a:p>
            <a:r>
              <a:rPr lang="en-US" sz="3600" dirty="0" smtClean="0"/>
              <a:t>Current (transverse) polarized target</a:t>
            </a:r>
            <a:endParaRPr lang="ru-RU" sz="3600" dirty="0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0" y="1052736"/>
            <a:ext cx="6372200" cy="5078189"/>
          </a:xfrm>
        </p:spPr>
        <p:txBody>
          <a:bodyPr/>
          <a:lstStyle/>
          <a:p>
            <a:pPr lvl="0" algn="just" eaLnBrk="0" hangingPunct="0">
              <a:buClr>
                <a:srgbClr val="FFFFCC"/>
              </a:buClr>
              <a:buFont typeface="Wingdings" pitchFamily="2" charset="2"/>
              <a:buChar char="§"/>
            </a:pPr>
            <a:r>
              <a:rPr lang="en-US" sz="1800" b="1" i="1" u="sng" dirty="0">
                <a:solidFill>
                  <a:srgbClr val="FFFFFF"/>
                </a:solidFill>
                <a:effectLst/>
              </a:rPr>
              <a:t>Target material</a:t>
            </a:r>
            <a:r>
              <a:rPr lang="en-US" sz="1800" dirty="0">
                <a:solidFill>
                  <a:srgbClr val="FFFFFF"/>
                </a:solidFill>
                <a:effectLst/>
              </a:rPr>
              <a:t>: </a:t>
            </a:r>
            <a:r>
              <a:rPr lang="en-US" sz="1800" b="1" dirty="0" err="1">
                <a:solidFill>
                  <a:srgbClr val="FFFFFF"/>
                </a:solidFill>
                <a:effectLst/>
              </a:rPr>
              <a:t>pentanol</a:t>
            </a:r>
            <a:r>
              <a:rPr lang="en-US" sz="1800" dirty="0">
                <a:solidFill>
                  <a:srgbClr val="FFFFFF"/>
                </a:solidFill>
                <a:effectLst/>
              </a:rPr>
              <a:t> </a:t>
            </a:r>
            <a:r>
              <a:rPr lang="en-US" sz="1800" b="1" dirty="0">
                <a:solidFill>
                  <a:srgbClr val="00B050"/>
                </a:solidFill>
                <a:effectLst/>
              </a:rPr>
              <a:t>C</a:t>
            </a:r>
            <a:r>
              <a:rPr lang="ru-RU" sz="1800" b="1" baseline="-25000" dirty="0">
                <a:solidFill>
                  <a:srgbClr val="00B050"/>
                </a:solidFill>
                <a:effectLst/>
              </a:rPr>
              <a:t>5</a:t>
            </a:r>
            <a:r>
              <a:rPr lang="en-US" sz="1800" b="1" dirty="0">
                <a:solidFill>
                  <a:srgbClr val="00B050"/>
                </a:solidFill>
                <a:effectLst/>
              </a:rPr>
              <a:t>H</a:t>
            </a:r>
            <a:r>
              <a:rPr lang="ru-RU" sz="1800" b="1" baseline="-25000" dirty="0">
                <a:solidFill>
                  <a:srgbClr val="00B050"/>
                </a:solidFill>
                <a:effectLst/>
              </a:rPr>
              <a:t>12</a:t>
            </a:r>
            <a:r>
              <a:rPr lang="en-US" sz="1800" b="1" dirty="0">
                <a:solidFill>
                  <a:srgbClr val="00B050"/>
                </a:solidFill>
                <a:effectLst/>
              </a:rPr>
              <a:t>O</a:t>
            </a:r>
            <a:r>
              <a:rPr lang="ru-RU" sz="1800" b="1" dirty="0">
                <a:solidFill>
                  <a:srgbClr val="FFFFFF"/>
                </a:solidFill>
                <a:effectLst/>
              </a:rPr>
              <a:t> </a:t>
            </a:r>
            <a:r>
              <a:rPr lang="en-US" sz="1800" dirty="0">
                <a:solidFill>
                  <a:srgbClr val="FFFFFF"/>
                </a:solidFill>
                <a:effectLst/>
              </a:rPr>
              <a:t> with </a:t>
            </a:r>
            <a:r>
              <a:rPr lang="en-US" sz="1800" b="1" dirty="0">
                <a:solidFill>
                  <a:srgbClr val="FFFFFF"/>
                </a:solidFill>
                <a:effectLst/>
              </a:rPr>
              <a:t>TEMPO radical</a:t>
            </a:r>
            <a:endParaRPr lang="en-US" sz="1800" dirty="0">
              <a:solidFill>
                <a:srgbClr val="FFFFFF"/>
              </a:solidFill>
              <a:effectLst/>
            </a:endParaRPr>
          </a:p>
          <a:p>
            <a:pPr lvl="0" algn="just" eaLnBrk="0" hangingPunct="0">
              <a:buClr>
                <a:srgbClr val="FFFFCC"/>
              </a:buClr>
              <a:buFont typeface="Wingdings" pitchFamily="2" charset="2"/>
              <a:buChar char="§"/>
            </a:pPr>
            <a:r>
              <a:rPr lang="en-US" sz="1800" b="1" i="1" dirty="0">
                <a:solidFill>
                  <a:srgbClr val="FFFFFF"/>
                </a:solidFill>
                <a:effectLst/>
              </a:rPr>
              <a:t>Polarization value</a:t>
            </a:r>
            <a:r>
              <a:rPr lang="en-US" sz="1800" dirty="0">
                <a:solidFill>
                  <a:srgbClr val="FFFFFF"/>
                </a:solidFill>
                <a:effectLst/>
              </a:rPr>
              <a:t>: up to </a:t>
            </a:r>
            <a:r>
              <a:rPr lang="en-US" sz="1800" b="1" dirty="0" smtClean="0">
                <a:solidFill>
                  <a:srgbClr val="00B050"/>
                </a:solidFill>
                <a:effectLst/>
              </a:rPr>
              <a:t>75%</a:t>
            </a:r>
            <a:r>
              <a:rPr lang="en-US" sz="1800" dirty="0" smtClean="0">
                <a:solidFill>
                  <a:srgbClr val="00B050"/>
                </a:solidFill>
                <a:effectLst/>
              </a:rPr>
              <a:t> </a:t>
            </a:r>
            <a:r>
              <a:rPr lang="en-US" sz="1800" b="1" i="1" dirty="0" smtClean="0">
                <a:solidFill>
                  <a:srgbClr val="FFFFFF"/>
                </a:solidFill>
                <a:effectLst/>
              </a:rPr>
              <a:t>Dilution </a:t>
            </a:r>
            <a:r>
              <a:rPr lang="en-US" sz="1800" b="1" i="1" dirty="0">
                <a:solidFill>
                  <a:srgbClr val="FFFFFF"/>
                </a:solidFill>
                <a:effectLst/>
              </a:rPr>
              <a:t>factor </a:t>
            </a:r>
            <a:r>
              <a:rPr lang="ru-RU" sz="1800" dirty="0">
                <a:solidFill>
                  <a:srgbClr val="FFFFFF"/>
                </a:solidFill>
                <a:effectLst/>
              </a:rPr>
              <a:t> </a:t>
            </a:r>
            <a:r>
              <a:rPr lang="en-US" sz="1800" b="1" dirty="0">
                <a:solidFill>
                  <a:srgbClr val="00B050"/>
                </a:solidFill>
                <a:effectLst/>
              </a:rPr>
              <a:t>7.3</a:t>
            </a:r>
            <a:r>
              <a:rPr lang="en-US" sz="1800" dirty="0">
                <a:solidFill>
                  <a:srgbClr val="00B050"/>
                </a:solidFill>
                <a:effectLst/>
              </a:rPr>
              <a:t> </a:t>
            </a:r>
          </a:p>
          <a:p>
            <a:pPr lvl="0" algn="just" eaLnBrk="0" hangingPunct="0">
              <a:buClr>
                <a:srgbClr val="FFFFCC"/>
              </a:buClr>
              <a:buFont typeface="Wingdings" pitchFamily="2" charset="2"/>
              <a:buChar char="§"/>
            </a:pPr>
            <a:r>
              <a:rPr lang="en-US" sz="1800" b="1" i="1" dirty="0">
                <a:solidFill>
                  <a:srgbClr val="FFFFFF"/>
                </a:solidFill>
                <a:effectLst/>
              </a:rPr>
              <a:t>Target </a:t>
            </a:r>
            <a:r>
              <a:rPr lang="de-DE" sz="1800" b="1" i="1" dirty="0" err="1">
                <a:solidFill>
                  <a:srgbClr val="FFFFFF"/>
                </a:solidFill>
                <a:effectLst/>
              </a:rPr>
              <a:t>dimensions</a:t>
            </a:r>
            <a:r>
              <a:rPr lang="en-US" sz="1800" dirty="0">
                <a:solidFill>
                  <a:srgbClr val="FFFFFF"/>
                </a:solidFill>
                <a:effectLst/>
              </a:rPr>
              <a:t>: length </a:t>
            </a:r>
            <a:r>
              <a:rPr lang="en-US" sz="1800" b="1" dirty="0">
                <a:solidFill>
                  <a:srgbClr val="00B050"/>
                </a:solidFill>
                <a:effectLst/>
              </a:rPr>
              <a:t>200 mm</a:t>
            </a:r>
            <a:r>
              <a:rPr lang="en-US" sz="1800" dirty="0">
                <a:solidFill>
                  <a:srgbClr val="FFFFFF"/>
                </a:solidFill>
                <a:effectLst/>
              </a:rPr>
              <a:t>, </a:t>
            </a:r>
            <a:r>
              <a:rPr lang="en-US" sz="1800" b="1" dirty="0">
                <a:solidFill>
                  <a:srgbClr val="00B050"/>
                </a:solidFill>
                <a:effectLst/>
              </a:rPr>
              <a:t>diameter 18 mm</a:t>
            </a:r>
            <a:r>
              <a:rPr lang="en-US" sz="1800" dirty="0">
                <a:solidFill>
                  <a:srgbClr val="FFFFFF"/>
                </a:solidFill>
                <a:effectLst/>
              </a:rPr>
              <a:t> </a:t>
            </a:r>
          </a:p>
          <a:p>
            <a:pPr lvl="0" algn="just" eaLnBrk="0" hangingPunct="0">
              <a:buClr>
                <a:srgbClr val="FFFFCC"/>
              </a:buClr>
              <a:buFont typeface="Wingdings" pitchFamily="2" charset="2"/>
              <a:buChar char="§"/>
            </a:pPr>
            <a:r>
              <a:rPr lang="en-US" sz="1800" b="1" i="1" dirty="0">
                <a:solidFill>
                  <a:srgbClr val="FFFFFF"/>
                </a:solidFill>
                <a:effectLst/>
              </a:rPr>
              <a:t>Target thickness</a:t>
            </a:r>
            <a:r>
              <a:rPr lang="en-US" sz="1800" dirty="0">
                <a:solidFill>
                  <a:srgbClr val="FFFFFF"/>
                </a:solidFill>
                <a:effectLst/>
              </a:rPr>
              <a:t>: </a:t>
            </a:r>
            <a:r>
              <a:rPr lang="en-US" sz="1800" b="1" dirty="0">
                <a:solidFill>
                  <a:srgbClr val="FFFFFF"/>
                </a:solidFill>
                <a:effectLst/>
              </a:rPr>
              <a:t>13.2 g/cm</a:t>
            </a:r>
            <a:r>
              <a:rPr lang="en-US" sz="1800" b="1" baseline="30000" dirty="0">
                <a:solidFill>
                  <a:srgbClr val="FFFFFF"/>
                </a:solidFill>
                <a:effectLst/>
              </a:rPr>
              <a:t>2</a:t>
            </a:r>
            <a:r>
              <a:rPr lang="en-US" sz="1800" dirty="0">
                <a:solidFill>
                  <a:srgbClr val="FFFFFF"/>
                </a:solidFill>
                <a:effectLst/>
              </a:rPr>
              <a:t> which is </a:t>
            </a:r>
            <a:r>
              <a:rPr lang="en-US" sz="1800" dirty="0">
                <a:solidFill>
                  <a:srgbClr val="00B050"/>
                </a:solidFill>
                <a:effectLst/>
              </a:rPr>
              <a:t>~</a:t>
            </a:r>
            <a:r>
              <a:rPr lang="en-US" sz="1800" b="1" dirty="0">
                <a:solidFill>
                  <a:srgbClr val="00B050"/>
                </a:solidFill>
                <a:effectLst/>
              </a:rPr>
              <a:t>10% of interaction length</a:t>
            </a:r>
            <a:r>
              <a:rPr lang="en-US" sz="1800" b="1" dirty="0">
                <a:solidFill>
                  <a:srgbClr val="FFFFFF"/>
                </a:solidFill>
                <a:effectLst/>
              </a:rPr>
              <a:t> </a:t>
            </a:r>
            <a:r>
              <a:rPr lang="en-US" sz="1800" dirty="0">
                <a:solidFill>
                  <a:srgbClr val="FFFFFF"/>
                </a:solidFill>
                <a:effectLst/>
              </a:rPr>
              <a:t>for 28 GeV </a:t>
            </a:r>
            <a:r>
              <a:rPr lang="en-US" sz="1800" dirty="0" err="1">
                <a:solidFill>
                  <a:srgbClr val="FFFFFF"/>
                </a:solidFill>
                <a:effectLst/>
              </a:rPr>
              <a:t>pions</a:t>
            </a:r>
            <a:r>
              <a:rPr lang="en-US" sz="1800" dirty="0">
                <a:solidFill>
                  <a:srgbClr val="FFFFFF"/>
                </a:solidFill>
                <a:effectLst/>
              </a:rPr>
              <a:t> and ~</a:t>
            </a:r>
            <a:r>
              <a:rPr lang="en-US" sz="1800" b="1" dirty="0">
                <a:solidFill>
                  <a:srgbClr val="FFFFFF"/>
                </a:solidFill>
                <a:effectLst/>
              </a:rPr>
              <a:t>15% </a:t>
            </a:r>
            <a:r>
              <a:rPr lang="en-US" sz="1800" dirty="0">
                <a:solidFill>
                  <a:srgbClr val="FFFFFF"/>
                </a:solidFill>
                <a:effectLst/>
              </a:rPr>
              <a:t>- for 50 GeV protons </a:t>
            </a:r>
          </a:p>
          <a:p>
            <a:pPr marL="0" lvl="0" indent="0" algn="ctr" eaLnBrk="0" hangingPunct="0">
              <a:lnSpc>
                <a:spcPts val="1400"/>
              </a:lnSpc>
              <a:buClrTx/>
              <a:buSzTx/>
              <a:buNone/>
              <a:defRPr/>
            </a:pPr>
            <a:endParaRPr lang="en-US" sz="1600" dirty="0">
              <a:solidFill>
                <a:srgbClr val="FFFFFF"/>
              </a:solidFill>
              <a:effectLst/>
            </a:endParaRPr>
          </a:p>
          <a:p>
            <a:pPr marL="0" lvl="0" indent="0" eaLnBrk="0" hangingPunct="0">
              <a:lnSpc>
                <a:spcPts val="1400"/>
              </a:lnSpc>
              <a:buClrTx/>
              <a:buSzTx/>
              <a:buNone/>
              <a:defRPr/>
            </a:pPr>
            <a:r>
              <a:rPr lang="en-US" sz="1800" b="1" i="1" u="sng" dirty="0">
                <a:solidFill>
                  <a:srgbClr val="FFFFFF"/>
                </a:solidFill>
                <a:effectLst/>
              </a:rPr>
              <a:t>Polarized target operates at extremely low </a:t>
            </a:r>
          </a:p>
          <a:p>
            <a:pPr marL="0" lvl="0" indent="0" eaLnBrk="0" hangingPunct="0">
              <a:lnSpc>
                <a:spcPts val="1400"/>
              </a:lnSpc>
              <a:buClrTx/>
              <a:buSzTx/>
              <a:buNone/>
              <a:defRPr/>
            </a:pPr>
            <a:r>
              <a:rPr lang="en-US" sz="1800" b="1" i="1" u="sng" dirty="0">
                <a:solidFill>
                  <a:srgbClr val="FFFFFF"/>
                </a:solidFill>
                <a:effectLst/>
              </a:rPr>
              <a:t>temperature achieved by dilution of He</a:t>
            </a:r>
            <a:r>
              <a:rPr lang="en-US" sz="1800" b="1" i="1" u="sng" baseline="-25000" dirty="0">
                <a:solidFill>
                  <a:srgbClr val="FFFFFF"/>
                </a:solidFill>
                <a:effectLst/>
              </a:rPr>
              <a:t>3</a:t>
            </a:r>
            <a:r>
              <a:rPr lang="en-US" sz="1800" b="1" i="1" u="sng" dirty="0">
                <a:solidFill>
                  <a:srgbClr val="FFFFFF"/>
                </a:solidFill>
                <a:effectLst/>
              </a:rPr>
              <a:t> in He</a:t>
            </a:r>
            <a:r>
              <a:rPr lang="en-US" sz="1800" b="1" i="1" u="sng" baseline="-25000" dirty="0">
                <a:solidFill>
                  <a:srgbClr val="FFFFFF"/>
                </a:solidFill>
                <a:effectLst/>
              </a:rPr>
              <a:t>4</a:t>
            </a:r>
            <a:r>
              <a:rPr lang="en-US" sz="1800" b="1" i="1" dirty="0">
                <a:solidFill>
                  <a:srgbClr val="FFFFFF"/>
                </a:solidFill>
                <a:effectLst/>
              </a:rPr>
              <a:t>:</a:t>
            </a:r>
          </a:p>
          <a:p>
            <a:pPr lvl="0" algn="just" eaLnBrk="0" hangingPunct="0">
              <a:buClr>
                <a:srgbClr val="FFFFCC"/>
              </a:buClr>
              <a:buFontTx/>
              <a:buChar char="•"/>
            </a:pPr>
            <a:r>
              <a:rPr lang="en-US" sz="1700" b="1" i="1" dirty="0">
                <a:solidFill>
                  <a:srgbClr val="FFFFFF"/>
                </a:solidFill>
                <a:effectLst/>
              </a:rPr>
              <a:t>The RF-pumping </a:t>
            </a:r>
            <a:r>
              <a:rPr lang="en-US" sz="1700" dirty="0">
                <a:solidFill>
                  <a:srgbClr val="FFFFFF"/>
                </a:solidFill>
                <a:effectLst/>
              </a:rPr>
              <a:t>of polarization takes place in </a:t>
            </a:r>
            <a:r>
              <a:rPr lang="en-US" sz="1700" b="1" dirty="0">
                <a:solidFill>
                  <a:srgbClr val="00B050"/>
                </a:solidFill>
                <a:effectLst/>
              </a:rPr>
              <a:t>2.4 T</a:t>
            </a:r>
            <a:r>
              <a:rPr lang="en-US" sz="1700" dirty="0">
                <a:solidFill>
                  <a:srgbClr val="00B050"/>
                </a:solidFill>
                <a:effectLst/>
              </a:rPr>
              <a:t> </a:t>
            </a:r>
            <a:r>
              <a:rPr lang="en-US" sz="1700" dirty="0">
                <a:solidFill>
                  <a:srgbClr val="FFFFFF"/>
                </a:solidFill>
                <a:effectLst/>
              </a:rPr>
              <a:t>magnetic field at RF-frequency of </a:t>
            </a:r>
            <a:r>
              <a:rPr lang="en-US" sz="1700" dirty="0">
                <a:solidFill>
                  <a:srgbClr val="00B050"/>
                </a:solidFill>
                <a:effectLst/>
              </a:rPr>
              <a:t>~</a:t>
            </a:r>
            <a:r>
              <a:rPr lang="en-US" sz="1700" b="1" dirty="0">
                <a:solidFill>
                  <a:srgbClr val="00B050"/>
                </a:solidFill>
                <a:effectLst/>
              </a:rPr>
              <a:t>70</a:t>
            </a:r>
            <a:r>
              <a:rPr lang="en-US" sz="1700" b="1" dirty="0">
                <a:solidFill>
                  <a:srgbClr val="FFFFFF"/>
                </a:solidFill>
                <a:effectLst/>
              </a:rPr>
              <a:t> GHz </a:t>
            </a:r>
            <a:r>
              <a:rPr lang="en-US" sz="1700" dirty="0">
                <a:solidFill>
                  <a:srgbClr val="FFFFFF"/>
                </a:solidFill>
                <a:effectLst/>
              </a:rPr>
              <a:t>at the temperature of ~</a:t>
            </a:r>
            <a:r>
              <a:rPr lang="en-US" sz="1600" b="1" dirty="0">
                <a:solidFill>
                  <a:srgbClr val="FFFFFF"/>
                </a:solidFill>
                <a:effectLst/>
              </a:rPr>
              <a:t> 100 </a:t>
            </a:r>
            <a:r>
              <a:rPr lang="en-US" sz="1600" b="1" dirty="0" err="1">
                <a:solidFill>
                  <a:srgbClr val="FFFFFF"/>
                </a:solidFill>
                <a:effectLst/>
              </a:rPr>
              <a:t>mK</a:t>
            </a:r>
            <a:endParaRPr lang="en-US" sz="1700" dirty="0">
              <a:solidFill>
                <a:srgbClr val="FFFFFF"/>
              </a:solidFill>
              <a:effectLst/>
            </a:endParaRPr>
          </a:p>
          <a:p>
            <a:pPr lvl="0" algn="just" eaLnBrk="0" hangingPunct="0">
              <a:buClrTx/>
              <a:buSzTx/>
              <a:buFontTx/>
              <a:buChar char="•"/>
              <a:defRPr/>
            </a:pPr>
            <a:r>
              <a:rPr lang="en-US" sz="1800" b="1" i="1" dirty="0">
                <a:solidFill>
                  <a:srgbClr val="FFFFFF"/>
                </a:solidFill>
                <a:effectLst/>
              </a:rPr>
              <a:t>Polarization decay time is </a:t>
            </a:r>
            <a:r>
              <a:rPr lang="en-US" sz="1800" dirty="0">
                <a:solidFill>
                  <a:srgbClr val="FFFFFF"/>
                </a:solidFill>
                <a:effectLst/>
              </a:rPr>
              <a:t>~</a:t>
            </a:r>
            <a:r>
              <a:rPr lang="en-US" sz="1800" b="1" dirty="0">
                <a:solidFill>
                  <a:srgbClr val="FFFFFF"/>
                </a:solidFill>
                <a:effectLst/>
              </a:rPr>
              <a:t>1000-2000 hours </a:t>
            </a:r>
            <a:r>
              <a:rPr lang="en-US" sz="1800" dirty="0">
                <a:solidFill>
                  <a:srgbClr val="FFFFFF"/>
                </a:solidFill>
                <a:effectLst/>
              </a:rPr>
              <a:t>in </a:t>
            </a:r>
            <a:r>
              <a:rPr lang="en-US" sz="1800" b="1" dirty="0">
                <a:solidFill>
                  <a:srgbClr val="00B050"/>
                </a:solidFill>
                <a:effectLst/>
              </a:rPr>
              <a:t>0.4 T</a:t>
            </a:r>
            <a:r>
              <a:rPr lang="en-US" sz="1800" dirty="0">
                <a:solidFill>
                  <a:srgbClr val="00B050"/>
                </a:solidFill>
                <a:effectLst/>
              </a:rPr>
              <a:t> </a:t>
            </a:r>
            <a:r>
              <a:rPr lang="en-US" sz="1800" dirty="0">
                <a:solidFill>
                  <a:srgbClr val="FFFFFF"/>
                </a:solidFill>
                <a:effectLst/>
              </a:rPr>
              <a:t>magnetic field at the temperature of </a:t>
            </a:r>
            <a:r>
              <a:rPr lang="en-US" sz="1800" b="1" dirty="0">
                <a:solidFill>
                  <a:srgbClr val="00B050"/>
                </a:solidFill>
                <a:effectLst/>
              </a:rPr>
              <a:t>30-40 </a:t>
            </a:r>
            <a:r>
              <a:rPr lang="en-US" sz="1800" b="1" dirty="0" err="1">
                <a:solidFill>
                  <a:srgbClr val="00B050"/>
                </a:solidFill>
                <a:effectLst/>
              </a:rPr>
              <a:t>mK</a:t>
            </a:r>
            <a:r>
              <a:rPr lang="en-US" sz="1800" b="1" dirty="0">
                <a:solidFill>
                  <a:srgbClr val="00B050"/>
                </a:solidFill>
                <a:effectLst/>
              </a:rPr>
              <a:t>- </a:t>
            </a:r>
            <a:r>
              <a:rPr lang="en-US" sz="1800" b="1" i="1" dirty="0">
                <a:solidFill>
                  <a:srgbClr val="FFFFFF"/>
                </a:solidFill>
                <a:effectLst/>
              </a:rPr>
              <a:t>Polarization reversal: </a:t>
            </a:r>
            <a:r>
              <a:rPr lang="en-US" sz="1800" b="1" dirty="0">
                <a:solidFill>
                  <a:srgbClr val="FFFFFF"/>
                </a:solidFill>
                <a:effectLst/>
              </a:rPr>
              <a:t>every 1-2 days</a:t>
            </a:r>
            <a:endParaRPr lang="en-US" sz="1800" dirty="0">
              <a:solidFill>
                <a:srgbClr val="FFFFFF"/>
              </a:solidFill>
              <a:effectLst/>
            </a:endParaRPr>
          </a:p>
          <a:p>
            <a:r>
              <a:rPr lang="en-US" sz="2200" b="1" dirty="0" smtClean="0">
                <a:solidFill>
                  <a:srgbClr val="92D050"/>
                </a:solidFill>
              </a:rPr>
              <a:t>Target is created and operated by JINR</a:t>
            </a:r>
            <a:endParaRPr lang="ru-RU" sz="2200" b="1" dirty="0">
              <a:solidFill>
                <a:srgbClr val="92D050"/>
              </a:solidFill>
            </a:endParaRP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ru-RU" smtClean="0"/>
              <a:t>DSPIN-2019</a:t>
            </a:r>
            <a:endParaRPr lang="ru-RU" alt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ru-RU" dirty="0" smtClean="0">
                <a:solidFill>
                  <a:srgbClr val="FFFFFF"/>
                </a:solidFill>
              </a:rPr>
              <a:t>V. Mochalov, SPASCHARM</a:t>
            </a:r>
            <a:endParaRPr lang="ru-RU" altLang="ru-RU" dirty="0">
              <a:solidFill>
                <a:srgbClr val="FFFFFF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BDB36-2A30-4B87-94DC-619C6896D83E}" type="slidenum">
              <a:rPr lang="ru-RU" altLang="ru-RU" smtClean="0"/>
              <a:pPr/>
              <a:t>18</a:t>
            </a:fld>
            <a:endParaRPr lang="ru-RU" altLang="ru-RU"/>
          </a:p>
        </p:txBody>
      </p:sp>
      <p:pic>
        <p:nvPicPr>
          <p:cNvPr id="238594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980728"/>
            <a:ext cx="2499577" cy="3328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859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4293096"/>
            <a:ext cx="2468563" cy="2054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23359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New challenging polarized target</a:t>
            </a:r>
            <a:endParaRPr lang="ru-RU" sz="40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New polarized (both transverse and longitudinal) </a:t>
            </a:r>
            <a:r>
              <a:rPr lang="en-US" dirty="0" smtClean="0">
                <a:solidFill>
                  <a:srgbClr val="92D050"/>
                </a:solidFill>
              </a:rPr>
              <a:t>without</a:t>
            </a:r>
            <a:r>
              <a:rPr lang="en-US" dirty="0" smtClean="0"/>
              <a:t> external holding field</a:t>
            </a:r>
          </a:p>
          <a:p>
            <a:r>
              <a:rPr lang="en-US" dirty="0" smtClean="0"/>
              <a:t>Polarized target cryostat with superconducting coils  </a:t>
            </a:r>
          </a:p>
          <a:p>
            <a:r>
              <a:rPr lang="en-US" dirty="0" smtClean="0"/>
              <a:t>JINR-Mainz-Bonn-Bochum team</a:t>
            </a:r>
            <a:endParaRPr lang="ru-RU" dirty="0"/>
          </a:p>
          <a:p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ru-RU" smtClean="0"/>
              <a:t>DSPIN-2019</a:t>
            </a:r>
            <a:endParaRPr lang="ru-RU" alt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ru-RU" smtClean="0"/>
              <a:t>V. Mochalov, SPASCHARM</a:t>
            </a:r>
            <a:endParaRPr lang="ru-RU" alt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10669-CE8A-4DA0-B546-D3B064FB49D9}" type="slidenum">
              <a:rPr lang="ru-RU" altLang="ru-RU" smtClean="0"/>
              <a:pPr/>
              <a:t>19</a:t>
            </a:fld>
            <a:endParaRPr lang="ru-RU" altLang="ru-RU"/>
          </a:p>
        </p:txBody>
      </p:sp>
      <p:pic>
        <p:nvPicPr>
          <p:cNvPr id="2406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301750"/>
            <a:ext cx="8352928" cy="50075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38808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06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06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4862165"/>
          </a:xfrm>
        </p:spPr>
        <p:txBody>
          <a:bodyPr/>
          <a:lstStyle/>
          <a:p>
            <a:r>
              <a:rPr lang="en-US" dirty="0" smtClean="0"/>
              <a:t>SPASCHARM Project</a:t>
            </a:r>
          </a:p>
          <a:p>
            <a:pPr lvl="1"/>
            <a:r>
              <a:rPr lang="en-US" dirty="0" smtClean="0"/>
              <a:t>Physics – single- double spin</a:t>
            </a:r>
          </a:p>
          <a:p>
            <a:pPr lvl="1">
              <a:buClr>
                <a:srgbClr val="B2B2B2"/>
              </a:buClr>
            </a:pPr>
            <a:r>
              <a:rPr lang="en-US" dirty="0">
                <a:solidFill>
                  <a:srgbClr val="FFFFFF"/>
                </a:solidFill>
              </a:rPr>
              <a:t>Polarized proton and antiproton beams</a:t>
            </a:r>
          </a:p>
          <a:p>
            <a:pPr lvl="1"/>
            <a:r>
              <a:rPr lang="en-US" dirty="0" smtClean="0"/>
              <a:t>Experimental Setup</a:t>
            </a:r>
          </a:p>
          <a:p>
            <a:r>
              <a:rPr lang="en-US" dirty="0" smtClean="0"/>
              <a:t>SPASCHARM current (at </a:t>
            </a:r>
            <a:r>
              <a:rPr lang="en-US" dirty="0" err="1" smtClean="0"/>
              <a:t>beamline</a:t>
            </a:r>
            <a:r>
              <a:rPr lang="en-US" dirty="0" smtClean="0"/>
              <a:t> 14)</a:t>
            </a:r>
          </a:p>
          <a:p>
            <a:pPr lvl="1"/>
            <a:r>
              <a:rPr lang="en-US" dirty="0" smtClean="0"/>
              <a:t>Physics </a:t>
            </a:r>
          </a:p>
          <a:p>
            <a:pPr lvl="1"/>
            <a:r>
              <a:rPr lang="en-US" dirty="0" smtClean="0"/>
              <a:t>Current experimental Setup</a:t>
            </a:r>
          </a:p>
          <a:p>
            <a:pPr lvl="1"/>
            <a:r>
              <a:rPr lang="en-US" dirty="0" smtClean="0">
                <a:solidFill>
                  <a:srgbClr val="92D050"/>
                </a:solidFill>
              </a:rPr>
              <a:t>First run to collect experimental data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ru-RU" smtClean="0"/>
              <a:t>DSPIN-2019</a:t>
            </a:r>
            <a:endParaRPr lang="ru-RU" alt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ru-RU" smtClean="0"/>
              <a:t>V. Mochalov, SPASCHARM</a:t>
            </a:r>
            <a:endParaRPr lang="ru-RU" alt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10669-CE8A-4DA0-B546-D3B064FB49D9}" type="slidenum">
              <a:rPr lang="ru-RU" altLang="ru-RU" smtClean="0"/>
              <a:pPr/>
              <a:t>2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84786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Spectrometer magnet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ru-RU" smtClean="0"/>
              <a:t>DSPIN-2019</a:t>
            </a:r>
            <a:endParaRPr lang="ru-RU" alt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ru-RU" smtClean="0"/>
              <a:t>V. Mochalov, SPASCHARM</a:t>
            </a:r>
            <a:endParaRPr lang="ru-RU" alt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10669-CE8A-4DA0-B546-D3B064FB49D9}" type="slidenum">
              <a:rPr lang="ru-RU" altLang="ru-RU" smtClean="0"/>
              <a:pPr/>
              <a:t>20</a:t>
            </a:fld>
            <a:endParaRPr lang="ru-RU" altLang="ru-RU"/>
          </a:p>
        </p:txBody>
      </p:sp>
      <p:pic>
        <p:nvPicPr>
          <p:cNvPr id="2416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835" y="1600702"/>
            <a:ext cx="7852329" cy="45297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16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8913" y="2093913"/>
            <a:ext cx="9523413" cy="2652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11" name="Таблица 10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590881055"/>
                  </p:ext>
                </p:extLst>
              </p:nvPr>
            </p:nvGraphicFramePr>
            <p:xfrm>
              <a:off x="468338" y="1484784"/>
              <a:ext cx="8208910" cy="4608517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933087"/>
                    <a:gridCol w="1454549"/>
                    <a:gridCol w="1455575"/>
                    <a:gridCol w="1454549"/>
                    <a:gridCol w="1455575"/>
                    <a:gridCol w="1455575"/>
                  </a:tblGrid>
                  <a:tr h="1048753"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ru-RU" sz="1800" b="1" i="1">
                                        <a:effectLst/>
                                        <a:latin typeface="Cambria Math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a:rPr lang="en-US" sz="1800" b="1">
                                          <a:effectLst/>
                                          <a:latin typeface="Cambria Math"/>
                                        </a:rPr>
                                        <m:t>⋱</m:t>
                                      </m:r>
                                    </m:e>
                                    <m:e>
                                      <m:r>
                                        <a:rPr lang="en-US" sz="1800" b="1" i="1">
                                          <a:effectLst/>
                                          <a:latin typeface="Cambria Math"/>
                                        </a:rPr>
                                        <m:t>𝐗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en-US" sz="1800" b="1" i="1">
                                          <a:effectLst/>
                                          <a:latin typeface="Cambria Math"/>
                                        </a:rPr>
                                        <m:t>𝐘</m:t>
                                      </m:r>
                                    </m:e>
                                    <m:e>
                                      <m:r>
                                        <a:rPr lang="en-US" sz="1800" b="1">
                                          <a:effectLst/>
                                          <a:latin typeface="Cambria Math"/>
                                        </a:rPr>
                                        <m:t>⋱</m:t>
                                      </m:r>
                                    </m:e>
                                  </m:mr>
                                </m:m>
                              </m:oMath>
                            </m:oMathPara>
                          </a14:m>
                          <a:endParaRPr lang="ru-RU" sz="1800" b="1" dirty="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800" b="1" dirty="0">
                              <a:effectLst/>
                            </a:rPr>
                            <a:t>0</a:t>
                          </a:r>
                          <a:endParaRPr lang="ru-RU" sz="1800" b="1" dirty="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800" b="1" dirty="0">
                              <a:effectLst/>
                            </a:rPr>
                            <a:t>175</a:t>
                          </a:r>
                          <a:endParaRPr lang="ru-RU" sz="1800" b="1" dirty="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800" b="1">
                              <a:effectLst/>
                            </a:rPr>
                            <a:t>350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800" b="1">
                              <a:effectLst/>
                            </a:rPr>
                            <a:t>525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800" b="1">
                              <a:effectLst/>
                            </a:rPr>
                            <a:t>700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</a:tr>
                  <a:tr h="593294"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800" b="1">
                              <a:effectLst/>
                            </a:rPr>
                            <a:t>0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1.47493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 dirty="0">
                              <a:effectLst/>
                            </a:rPr>
                            <a:t>1.40385</a:t>
                          </a:r>
                          <a:endParaRPr lang="ru-RU" sz="1800" b="1" dirty="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 dirty="0">
                              <a:effectLst/>
                            </a:rPr>
                            <a:t>1.19856</a:t>
                          </a:r>
                          <a:endParaRPr lang="ru-RU" sz="1800" b="1" dirty="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0.89180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0.57204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b"/>
                    </a:tc>
                  </a:tr>
                  <a:tr h="593294"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800" b="1">
                              <a:effectLst/>
                            </a:rPr>
                            <a:t>100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1.49826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1.42978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 dirty="0">
                              <a:effectLst/>
                            </a:rPr>
                            <a:t>1.22662</a:t>
                          </a:r>
                          <a:endParaRPr lang="ru-RU" sz="1800" b="1" dirty="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0.91376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0.58583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b"/>
                    </a:tc>
                  </a:tr>
                  <a:tr h="593294"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800" b="1">
                              <a:effectLst/>
                            </a:rPr>
                            <a:t>200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1.56563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1.50726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 dirty="0">
                              <a:effectLst/>
                            </a:rPr>
                            <a:t>1.31544</a:t>
                          </a:r>
                          <a:endParaRPr lang="ru-RU" sz="1800" b="1" dirty="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 dirty="0">
                              <a:effectLst/>
                            </a:rPr>
                            <a:t>0.98377</a:t>
                          </a:r>
                          <a:endParaRPr lang="ru-RU" sz="1800" b="1" dirty="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0.62758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b"/>
                    </a:tc>
                  </a:tr>
                  <a:tr h="593294"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800" b="1">
                              <a:effectLst/>
                            </a:rPr>
                            <a:t>300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1.67228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1.63846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1.48690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 dirty="0">
                              <a:effectLst/>
                            </a:rPr>
                            <a:t>1.11726</a:t>
                          </a:r>
                          <a:endParaRPr lang="ru-RU" sz="1800" b="1" dirty="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0.69716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b"/>
                    </a:tc>
                  </a:tr>
                  <a:tr h="593294"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800" b="1" dirty="0">
                              <a:effectLst/>
                            </a:rPr>
                            <a:t>400</a:t>
                          </a:r>
                          <a:endParaRPr lang="ru-RU" sz="1800" b="1" dirty="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1.80469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1.81748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1.80361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 dirty="0">
                              <a:effectLst/>
                            </a:rPr>
                            <a:t>1.34885</a:t>
                          </a:r>
                          <a:endParaRPr lang="ru-RU" sz="1800" b="1" dirty="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 dirty="0">
                              <a:effectLst/>
                            </a:rPr>
                            <a:t>0.79707</a:t>
                          </a:r>
                          <a:endParaRPr lang="ru-RU" sz="1800" b="1" dirty="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b"/>
                    </a:tc>
                  </a:tr>
                  <a:tr h="593294"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800" b="1" dirty="0">
                              <a:effectLst/>
                            </a:rPr>
                            <a:t>500</a:t>
                          </a:r>
                          <a:endParaRPr lang="ru-RU" sz="1800" b="1" dirty="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1.86657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1.93767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2.25813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1.72721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 dirty="0">
                              <a:effectLst/>
                            </a:rPr>
                            <a:t>0.93284</a:t>
                          </a:r>
                          <a:endParaRPr lang="ru-RU" sz="1800" b="1" dirty="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b"/>
                    </a:tc>
                  </a:tr>
                </a:tbl>
              </a:graphicData>
            </a:graphic>
          </p:graphicFrame>
        </mc:Choice>
        <mc:Fallback>
          <p:graphicFrame>
            <p:nvGraphicFramePr>
              <p:cNvPr id="11" name="Таблица 10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590881055"/>
                  </p:ext>
                </p:extLst>
              </p:nvPr>
            </p:nvGraphicFramePr>
            <p:xfrm>
              <a:off x="468338" y="1484784"/>
              <a:ext cx="8208910" cy="4608517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933087"/>
                    <a:gridCol w="1454549"/>
                    <a:gridCol w="1455575"/>
                    <a:gridCol w="1454549"/>
                    <a:gridCol w="1455575"/>
                    <a:gridCol w="1455575"/>
                  </a:tblGrid>
                  <a:tr h="1048753"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marL="68580" marR="68580" marT="0" marB="0">
                        <a:blipFill rotWithShape="1">
                          <a:blip r:embed="rId4"/>
                          <a:stretch>
                            <a:fillRect l="-654" t="-5814" r="-780392" b="-35290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800" b="1" dirty="0">
                              <a:effectLst/>
                            </a:rPr>
                            <a:t>0</a:t>
                          </a:r>
                          <a:endParaRPr lang="ru-RU" sz="1800" b="1" dirty="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800" b="1" dirty="0">
                              <a:effectLst/>
                            </a:rPr>
                            <a:t>175</a:t>
                          </a:r>
                          <a:endParaRPr lang="ru-RU" sz="1800" b="1" dirty="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800" b="1">
                              <a:effectLst/>
                            </a:rPr>
                            <a:t>350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800" b="1">
                              <a:effectLst/>
                            </a:rPr>
                            <a:t>525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800" b="1">
                              <a:effectLst/>
                            </a:rPr>
                            <a:t>700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</a:tr>
                  <a:tr h="593294"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800" b="1">
                              <a:effectLst/>
                            </a:rPr>
                            <a:t>0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1.47493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 dirty="0">
                              <a:effectLst/>
                            </a:rPr>
                            <a:t>1.40385</a:t>
                          </a:r>
                          <a:endParaRPr lang="ru-RU" sz="1800" b="1" dirty="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 dirty="0">
                              <a:effectLst/>
                            </a:rPr>
                            <a:t>1.19856</a:t>
                          </a:r>
                          <a:endParaRPr lang="ru-RU" sz="1800" b="1" dirty="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0.89180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0.57204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b"/>
                    </a:tc>
                  </a:tr>
                  <a:tr h="593294"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800" b="1">
                              <a:effectLst/>
                            </a:rPr>
                            <a:t>100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1.49826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1.42978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 dirty="0">
                              <a:effectLst/>
                            </a:rPr>
                            <a:t>1.22662</a:t>
                          </a:r>
                          <a:endParaRPr lang="ru-RU" sz="1800" b="1" dirty="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0.91376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0.58583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b"/>
                    </a:tc>
                  </a:tr>
                  <a:tr h="593294"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800" b="1">
                              <a:effectLst/>
                            </a:rPr>
                            <a:t>200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1.56563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1.50726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 dirty="0">
                              <a:effectLst/>
                            </a:rPr>
                            <a:t>1.31544</a:t>
                          </a:r>
                          <a:endParaRPr lang="ru-RU" sz="1800" b="1" dirty="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 dirty="0">
                              <a:effectLst/>
                            </a:rPr>
                            <a:t>0.98377</a:t>
                          </a:r>
                          <a:endParaRPr lang="ru-RU" sz="1800" b="1" dirty="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0.62758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b"/>
                    </a:tc>
                  </a:tr>
                  <a:tr h="593294"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800" b="1">
                              <a:effectLst/>
                            </a:rPr>
                            <a:t>300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1.67228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1.63846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1.48690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 dirty="0">
                              <a:effectLst/>
                            </a:rPr>
                            <a:t>1.11726</a:t>
                          </a:r>
                          <a:endParaRPr lang="ru-RU" sz="1800" b="1" dirty="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0.69716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b"/>
                    </a:tc>
                  </a:tr>
                  <a:tr h="593294"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800" b="1" dirty="0">
                              <a:effectLst/>
                            </a:rPr>
                            <a:t>400</a:t>
                          </a:r>
                          <a:endParaRPr lang="ru-RU" sz="1800" b="1" dirty="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1.80469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1.81748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1.80361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 dirty="0">
                              <a:effectLst/>
                            </a:rPr>
                            <a:t>1.34885</a:t>
                          </a:r>
                          <a:endParaRPr lang="ru-RU" sz="1800" b="1" dirty="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 dirty="0">
                              <a:effectLst/>
                            </a:rPr>
                            <a:t>0.79707</a:t>
                          </a:r>
                          <a:endParaRPr lang="ru-RU" sz="1800" b="1" dirty="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b"/>
                    </a:tc>
                  </a:tr>
                  <a:tr h="593294"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800" b="1" dirty="0">
                              <a:effectLst/>
                            </a:rPr>
                            <a:t>500</a:t>
                          </a:r>
                          <a:endParaRPr lang="ru-RU" sz="1800" b="1" dirty="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1.86657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1.93767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2.25813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1.72721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 dirty="0">
                              <a:effectLst/>
                            </a:rPr>
                            <a:t>0.93284</a:t>
                          </a:r>
                          <a:endParaRPr lang="ru-RU" sz="1800" b="1" dirty="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b"/>
                    </a:tc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1828371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16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16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Tracking system</a:t>
            </a:r>
            <a:endParaRPr lang="ru-RU" dirty="0"/>
          </a:p>
        </p:txBody>
      </p:sp>
      <p:sp>
        <p:nvSpPr>
          <p:cNvPr id="10" name="Текст 9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Объект 10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ru-RU" smtClean="0"/>
              <a:t>DSPIN-2019</a:t>
            </a:r>
            <a:endParaRPr lang="ru-RU" alt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ru-RU" smtClean="0"/>
              <a:t>V. Mochalov, SPASCHARM</a:t>
            </a:r>
            <a:endParaRPr lang="ru-RU" alt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10669-CE8A-4DA0-B546-D3B064FB49D9}" type="slidenum">
              <a:rPr lang="ru-RU" altLang="ru-RU" smtClean="0"/>
              <a:pPr/>
              <a:t>21</a:t>
            </a:fld>
            <a:endParaRPr lang="ru-RU" altLang="ru-RU"/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71294514"/>
              </p:ext>
            </p:extLst>
          </p:nvPr>
        </p:nvGraphicFramePr>
        <p:xfrm>
          <a:off x="171698" y="1278836"/>
          <a:ext cx="8972302" cy="2799222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1177473"/>
                <a:gridCol w="1587611"/>
                <a:gridCol w="1486884"/>
                <a:gridCol w="1635573"/>
                <a:gridCol w="1675964"/>
                <a:gridCol w="1408797"/>
              </a:tblGrid>
              <a:tr h="93610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Detector</a:t>
                      </a:r>
                      <a:r>
                        <a:rPr lang="en-US" sz="2000" b="1" baseline="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name</a:t>
                      </a:r>
                      <a:endParaRPr lang="ru-RU" sz="200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solidFill>
                            <a:schemeClr val="bg1"/>
                          </a:solidFill>
                          <a:effectLst/>
                        </a:rPr>
                        <a:t>Distance from target</a:t>
                      </a:r>
                      <a:r>
                        <a:rPr lang="de-DE" sz="2000" b="1" dirty="0" smtClean="0">
                          <a:solidFill>
                            <a:schemeClr val="bg1"/>
                          </a:solidFill>
                          <a:effectLst/>
                        </a:rPr>
                        <a:t>, </a:t>
                      </a:r>
                      <a:r>
                        <a:rPr lang="ru-RU" sz="2000" b="1" dirty="0" smtClean="0">
                          <a:solidFill>
                            <a:schemeClr val="bg1"/>
                          </a:solidFill>
                          <a:effectLst/>
                        </a:rPr>
                        <a:t> [</a:t>
                      </a:r>
                      <a:r>
                        <a:rPr lang="en-US" sz="2000" b="1" dirty="0" smtClean="0">
                          <a:solidFill>
                            <a:schemeClr val="bg1"/>
                          </a:solidFill>
                          <a:effectLst/>
                        </a:rPr>
                        <a:t>m</a:t>
                      </a:r>
                      <a:r>
                        <a:rPr lang="ru-RU" sz="2000" b="1" dirty="0" smtClean="0">
                          <a:solidFill>
                            <a:schemeClr val="bg1"/>
                          </a:solidFill>
                          <a:effectLst/>
                        </a:rPr>
                        <a:t>] </a:t>
                      </a:r>
                      <a:endParaRPr lang="ru-RU" sz="200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solidFill>
                            <a:schemeClr val="bg1"/>
                          </a:solidFill>
                          <a:effectLst/>
                        </a:rPr>
                        <a:t>Planes</a:t>
                      </a:r>
                      <a:endParaRPr lang="ru-RU" sz="200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solidFill>
                            <a:schemeClr val="bg1"/>
                          </a:solidFill>
                          <a:effectLst/>
                        </a:rPr>
                        <a:t>Tube diameter</a:t>
                      </a:r>
                      <a:r>
                        <a:rPr lang="ru-RU" sz="2000" b="1" dirty="0" smtClean="0">
                          <a:solidFill>
                            <a:schemeClr val="bg1"/>
                          </a:solidFill>
                          <a:effectLst/>
                        </a:rPr>
                        <a:t>, [</a:t>
                      </a:r>
                      <a:r>
                        <a:rPr lang="en-US" sz="2000" b="1" dirty="0" smtClean="0">
                          <a:solidFill>
                            <a:schemeClr val="bg1"/>
                          </a:solidFill>
                          <a:effectLst/>
                        </a:rPr>
                        <a:t>mm</a:t>
                      </a:r>
                      <a:r>
                        <a:rPr lang="ru-RU" sz="2000" b="1" dirty="0" smtClean="0">
                          <a:solidFill>
                            <a:schemeClr val="bg1"/>
                          </a:solidFill>
                          <a:effectLst/>
                        </a:rPr>
                        <a:t>]</a:t>
                      </a:r>
                      <a:endParaRPr lang="ru-RU" sz="200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solidFill>
                            <a:schemeClr val="bg1"/>
                          </a:solidFill>
                          <a:effectLst/>
                        </a:rPr>
                        <a:t>Dimensions</a:t>
                      </a:r>
                      <a:r>
                        <a:rPr lang="ru-RU" sz="2000" b="1" dirty="0" smtClean="0">
                          <a:solidFill>
                            <a:schemeClr val="bg1"/>
                          </a:solidFill>
                          <a:effectLst/>
                        </a:rPr>
                        <a:t>, </a:t>
                      </a: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</a:rPr>
                        <a:t>Y</a:t>
                      </a:r>
                      <a:r>
                        <a:rPr lang="ru-RU" sz="2000" b="1" dirty="0" smtClean="0">
                          <a:solidFill>
                            <a:schemeClr val="bg1"/>
                          </a:solidFill>
                          <a:effectLst/>
                        </a:rPr>
                        <a:t>[см]</a:t>
                      </a:r>
                      <a:r>
                        <a:rPr lang="en-US" sz="2000" b="1" dirty="0" err="1" smtClean="0">
                          <a:solidFill>
                            <a:schemeClr val="bg1"/>
                          </a:solidFill>
                          <a:effectLst/>
                        </a:rPr>
                        <a:t>xX</a:t>
                      </a:r>
                      <a:r>
                        <a:rPr lang="ru-RU" sz="2000" b="1" dirty="0">
                          <a:solidFill>
                            <a:schemeClr val="bg1"/>
                          </a:solidFill>
                          <a:effectLst/>
                        </a:rPr>
                        <a:t>[см]</a:t>
                      </a:r>
                      <a:endParaRPr lang="ru-RU" sz="200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chemeClr val="bg1"/>
                          </a:solidFill>
                          <a:effectLst/>
                        </a:rPr>
                        <a:t>   </a:t>
                      </a:r>
                      <a:r>
                        <a:rPr lang="en-US" sz="2000" b="1" dirty="0" smtClean="0">
                          <a:solidFill>
                            <a:schemeClr val="bg1"/>
                          </a:solidFill>
                          <a:effectLst/>
                        </a:rPr>
                        <a:t>Channels</a:t>
                      </a:r>
                      <a:endParaRPr lang="ru-RU" sz="200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4255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solidFill>
                            <a:schemeClr val="bg1"/>
                          </a:solidFill>
                          <a:effectLst/>
                        </a:rPr>
                        <a:t>DTS2</a:t>
                      </a:r>
                      <a:endParaRPr lang="ru-RU" sz="200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chemeClr val="bg1"/>
                          </a:solidFill>
                          <a:effectLst/>
                        </a:rPr>
                        <a:t>         1,67</a:t>
                      </a:r>
                      <a:endParaRPr lang="ru-RU" sz="200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</a:rPr>
                        <a:t>X,Y,U,V</a:t>
                      </a:r>
                      <a:endParaRPr lang="ru-RU" sz="2000" b="1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solidFill>
                            <a:schemeClr val="bg1"/>
                          </a:solidFill>
                          <a:effectLst/>
                        </a:rPr>
                        <a:t>       30</a:t>
                      </a:r>
                      <a:endParaRPr lang="ru-RU" sz="2000" b="1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solidFill>
                            <a:schemeClr val="bg1"/>
                          </a:solidFill>
                          <a:effectLst/>
                        </a:rPr>
                        <a:t>    72 </a:t>
                      </a:r>
                      <a:r>
                        <a:rPr lang="ru-RU" sz="2000" b="1">
                          <a:solidFill>
                            <a:schemeClr val="bg1"/>
                          </a:solidFill>
                          <a:effectLst/>
                          <a:sym typeface="Symbol"/>
                        </a:rPr>
                        <a:t></a:t>
                      </a:r>
                      <a:r>
                        <a:rPr lang="ru-RU" sz="2000" b="1">
                          <a:solidFill>
                            <a:schemeClr val="bg1"/>
                          </a:solidFill>
                          <a:effectLst/>
                        </a:rPr>
                        <a:t> 96</a:t>
                      </a:r>
                      <a:endParaRPr lang="ru-RU" sz="2000" b="1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solidFill>
                            <a:schemeClr val="bg1"/>
                          </a:solidFill>
                          <a:effectLst/>
                        </a:rPr>
                        <a:t>      </a:t>
                      </a: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</a:rPr>
                        <a:t>336</a:t>
                      </a:r>
                      <a:endParaRPr lang="ru-RU" sz="2000" b="1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4255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</a:rPr>
                        <a:t>DT</a:t>
                      </a:r>
                      <a:r>
                        <a:rPr lang="de-DE" sz="2000" b="1">
                          <a:solidFill>
                            <a:schemeClr val="bg1"/>
                          </a:solidFill>
                          <a:effectLst/>
                        </a:rPr>
                        <a:t>S3</a:t>
                      </a:r>
                      <a:endParaRPr lang="ru-RU" sz="2000" b="1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chemeClr val="bg1"/>
                          </a:solidFill>
                          <a:effectLst/>
                        </a:rPr>
                        <a:t>         </a:t>
                      </a:r>
                      <a:r>
                        <a:rPr lang="de-DE" sz="2000" b="1" dirty="0">
                          <a:solidFill>
                            <a:schemeClr val="bg1"/>
                          </a:solidFill>
                          <a:effectLst/>
                        </a:rPr>
                        <a:t>5,</a:t>
                      </a:r>
                      <a:r>
                        <a:rPr lang="ru-RU" sz="2000" b="1" dirty="0">
                          <a:solidFill>
                            <a:schemeClr val="bg1"/>
                          </a:solidFill>
                          <a:effectLst/>
                        </a:rPr>
                        <a:t>29</a:t>
                      </a:r>
                      <a:endParaRPr lang="ru-RU" sz="200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</a:rPr>
                        <a:t>X,Y,U</a:t>
                      </a:r>
                      <a:endParaRPr lang="ru-RU" sz="200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solidFill>
                            <a:schemeClr val="bg1"/>
                          </a:solidFill>
                          <a:effectLst/>
                        </a:rPr>
                        <a:t>       30</a:t>
                      </a:r>
                      <a:endParaRPr lang="ru-RU" sz="2000" b="1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solidFill>
                            <a:schemeClr val="bg1"/>
                          </a:solidFill>
                          <a:effectLst/>
                        </a:rPr>
                        <a:t>   120 </a:t>
                      </a:r>
                      <a:r>
                        <a:rPr lang="ru-RU" sz="2000" b="1">
                          <a:solidFill>
                            <a:schemeClr val="bg1"/>
                          </a:solidFill>
                          <a:effectLst/>
                          <a:sym typeface="Symbol"/>
                        </a:rPr>
                        <a:t></a:t>
                      </a:r>
                      <a:r>
                        <a:rPr lang="ru-RU" sz="2000" b="1">
                          <a:solidFill>
                            <a:schemeClr val="bg1"/>
                          </a:solidFill>
                          <a:effectLst/>
                        </a:rPr>
                        <a:t> 168</a:t>
                      </a:r>
                      <a:endParaRPr lang="ru-RU" sz="2000" b="1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solidFill>
                            <a:schemeClr val="bg1"/>
                          </a:solidFill>
                          <a:effectLst/>
                        </a:rPr>
                        <a:t>      432</a:t>
                      </a:r>
                      <a:endParaRPr lang="ru-RU" sz="2000" b="1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4255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</a:rPr>
                        <a:t>DTS</a:t>
                      </a:r>
                      <a:r>
                        <a:rPr lang="de-DE" sz="2000" b="1">
                          <a:solidFill>
                            <a:schemeClr val="bg1"/>
                          </a:solidFill>
                          <a:effectLst/>
                        </a:rPr>
                        <a:t>4</a:t>
                      </a:r>
                      <a:endParaRPr lang="ru-RU" sz="2000" b="1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solidFill>
                            <a:schemeClr val="bg1"/>
                          </a:solidFill>
                          <a:effectLst/>
                        </a:rPr>
                        <a:t>         8</a:t>
                      </a:r>
                      <a:r>
                        <a:rPr lang="de-DE" sz="2000" b="1">
                          <a:solidFill>
                            <a:schemeClr val="bg1"/>
                          </a:solidFill>
                          <a:effectLst/>
                        </a:rPr>
                        <a:t>,0</a:t>
                      </a:r>
                      <a:r>
                        <a:rPr lang="ru-RU" sz="2000" b="1">
                          <a:solidFill>
                            <a:schemeClr val="bg1"/>
                          </a:solidFill>
                          <a:effectLst/>
                        </a:rPr>
                        <a:t>7</a:t>
                      </a:r>
                      <a:endParaRPr lang="ru-RU" sz="2000" b="1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</a:rPr>
                        <a:t>X,Y,U</a:t>
                      </a:r>
                      <a:endParaRPr lang="ru-RU" sz="200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chemeClr val="bg1"/>
                          </a:solidFill>
                          <a:effectLst/>
                        </a:rPr>
                        <a:t>       30</a:t>
                      </a:r>
                      <a:endParaRPr lang="ru-RU" sz="200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chemeClr val="bg1"/>
                          </a:solidFill>
                          <a:effectLst/>
                        </a:rPr>
                        <a:t>   192 </a:t>
                      </a:r>
                      <a:r>
                        <a:rPr lang="ru-RU" sz="2000" b="1" dirty="0">
                          <a:solidFill>
                            <a:schemeClr val="bg1"/>
                          </a:solidFill>
                          <a:effectLst/>
                          <a:sym typeface="Symbol"/>
                        </a:rPr>
                        <a:t></a:t>
                      </a:r>
                      <a:r>
                        <a:rPr lang="ru-RU" sz="2000" b="1" dirty="0">
                          <a:solidFill>
                            <a:schemeClr val="bg1"/>
                          </a:solidFill>
                          <a:effectLst/>
                        </a:rPr>
                        <a:t> 240</a:t>
                      </a:r>
                      <a:endParaRPr lang="ru-RU" sz="200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chemeClr val="bg1"/>
                          </a:solidFill>
                          <a:effectLst/>
                        </a:rPr>
                        <a:t>      672</a:t>
                      </a:r>
                      <a:endParaRPr lang="ru-RU" sz="200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4255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</a:rPr>
                        <a:t>DTS</a:t>
                      </a:r>
                      <a:r>
                        <a:rPr lang="de-DE" sz="2000" b="1">
                          <a:solidFill>
                            <a:schemeClr val="bg1"/>
                          </a:solidFill>
                          <a:effectLst/>
                        </a:rPr>
                        <a:t>5</a:t>
                      </a:r>
                      <a:endParaRPr lang="ru-RU" sz="2000" b="1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solidFill>
                            <a:schemeClr val="bg1"/>
                          </a:solidFill>
                          <a:effectLst/>
                        </a:rPr>
                        <a:t>         </a:t>
                      </a:r>
                      <a:r>
                        <a:rPr lang="de-DE" sz="2000" b="1">
                          <a:solidFill>
                            <a:schemeClr val="bg1"/>
                          </a:solidFill>
                          <a:effectLst/>
                        </a:rPr>
                        <a:t>9,</a:t>
                      </a:r>
                      <a:r>
                        <a:rPr lang="ru-RU" sz="2000" b="1">
                          <a:solidFill>
                            <a:schemeClr val="bg1"/>
                          </a:solidFill>
                          <a:effectLst/>
                        </a:rPr>
                        <a:t>77</a:t>
                      </a:r>
                      <a:endParaRPr lang="ru-RU" sz="2000" b="1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</a:rPr>
                        <a:t>X,Y,U</a:t>
                      </a:r>
                      <a:endParaRPr lang="ru-RU" sz="2000" b="1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solidFill>
                            <a:schemeClr val="bg1"/>
                          </a:solidFill>
                          <a:effectLst/>
                        </a:rPr>
                        <a:t>       30</a:t>
                      </a:r>
                      <a:endParaRPr lang="ru-RU" sz="2000" b="1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chemeClr val="bg1"/>
                          </a:solidFill>
                          <a:effectLst/>
                        </a:rPr>
                        <a:t>   192 </a:t>
                      </a:r>
                      <a:r>
                        <a:rPr lang="ru-RU" sz="2000" b="1" dirty="0">
                          <a:solidFill>
                            <a:schemeClr val="bg1"/>
                          </a:solidFill>
                          <a:effectLst/>
                          <a:sym typeface="Symbol"/>
                        </a:rPr>
                        <a:t></a:t>
                      </a:r>
                      <a:r>
                        <a:rPr lang="ru-RU" sz="2000" b="1" dirty="0">
                          <a:solidFill>
                            <a:schemeClr val="bg1"/>
                          </a:solidFill>
                          <a:effectLst/>
                        </a:rPr>
                        <a:t> 240</a:t>
                      </a:r>
                      <a:endParaRPr lang="ru-RU" sz="200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chemeClr val="bg1"/>
                          </a:solidFill>
                          <a:effectLst/>
                        </a:rPr>
                        <a:t>      672</a:t>
                      </a:r>
                      <a:endParaRPr lang="ru-RU" sz="200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12" name="Таблица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69604245"/>
              </p:ext>
            </p:extLst>
          </p:nvPr>
        </p:nvGraphicFramePr>
        <p:xfrm>
          <a:off x="179512" y="4293094"/>
          <a:ext cx="8964489" cy="1944220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1176447"/>
                <a:gridCol w="1839500"/>
                <a:gridCol w="1689840"/>
                <a:gridCol w="1534497"/>
                <a:gridCol w="1316636"/>
                <a:gridCol w="1407569"/>
              </a:tblGrid>
              <a:tr h="48605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000" b="1" dirty="0">
                          <a:solidFill>
                            <a:schemeClr val="bg1"/>
                          </a:solidFill>
                          <a:effectLst/>
                        </a:rPr>
                        <a:t>PC</a:t>
                      </a:r>
                      <a:r>
                        <a:rPr lang="ru-RU" sz="2000" b="1" dirty="0">
                          <a:solidFill>
                            <a:schemeClr val="bg1"/>
                          </a:solidFill>
                          <a:effectLst/>
                        </a:rPr>
                        <a:t>1</a:t>
                      </a:r>
                      <a:endParaRPr lang="ru-RU" sz="200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solidFill>
                            <a:schemeClr val="bg1"/>
                          </a:solidFill>
                          <a:effectLst/>
                        </a:rPr>
                        <a:t>         0,55</a:t>
                      </a:r>
                      <a:endParaRPr lang="ru-RU" sz="2000" b="1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2000" b="1" dirty="0">
                          <a:solidFill>
                            <a:schemeClr val="bg1"/>
                          </a:solidFill>
                          <a:effectLst/>
                        </a:rPr>
                        <a:t>X,Y</a:t>
                      </a:r>
                      <a:endParaRPr lang="ru-RU" sz="200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2000" b="1">
                          <a:solidFill>
                            <a:schemeClr val="bg1"/>
                          </a:solidFill>
                          <a:effectLst/>
                        </a:rPr>
                        <a:t>     </a:t>
                      </a:r>
                      <a:r>
                        <a:rPr lang="ru-RU" sz="2000" b="1">
                          <a:solidFill>
                            <a:schemeClr val="bg1"/>
                          </a:solidFill>
                          <a:effectLst/>
                        </a:rPr>
                        <a:t>   1</a:t>
                      </a:r>
                      <a:endParaRPr lang="ru-RU" sz="2000" b="1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2000" b="1">
                          <a:solidFill>
                            <a:schemeClr val="bg1"/>
                          </a:solidFill>
                          <a:effectLst/>
                        </a:rPr>
                        <a:t>    </a:t>
                      </a:r>
                      <a:r>
                        <a:rPr lang="ru-RU" sz="2000" b="1">
                          <a:solidFill>
                            <a:schemeClr val="bg1"/>
                          </a:solidFill>
                          <a:effectLst/>
                        </a:rPr>
                        <a:t>20 </a:t>
                      </a:r>
                      <a:r>
                        <a:rPr lang="ru-RU" sz="2000" b="1">
                          <a:solidFill>
                            <a:schemeClr val="bg1"/>
                          </a:solidFill>
                          <a:effectLst/>
                          <a:sym typeface="Symbol"/>
                        </a:rPr>
                        <a:t></a:t>
                      </a:r>
                      <a:r>
                        <a:rPr lang="ru-RU" sz="2000" b="1">
                          <a:solidFill>
                            <a:schemeClr val="bg1"/>
                          </a:solidFill>
                          <a:effectLst/>
                        </a:rPr>
                        <a:t> 20</a:t>
                      </a:r>
                      <a:endParaRPr lang="ru-RU" sz="2000" b="1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2000" b="1">
                          <a:solidFill>
                            <a:schemeClr val="bg1"/>
                          </a:solidFill>
                          <a:effectLst/>
                        </a:rPr>
                        <a:t>      </a:t>
                      </a:r>
                      <a:r>
                        <a:rPr lang="ru-RU" sz="2000" b="1">
                          <a:solidFill>
                            <a:schemeClr val="bg1"/>
                          </a:solidFill>
                          <a:effectLst/>
                        </a:rPr>
                        <a:t>400</a:t>
                      </a:r>
                      <a:endParaRPr lang="ru-RU" sz="2000" b="1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8605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</a:rPr>
                        <a:t>PC</a:t>
                      </a:r>
                      <a:r>
                        <a:rPr lang="ru-RU" sz="2000" b="1">
                          <a:solidFill>
                            <a:schemeClr val="bg1"/>
                          </a:solidFill>
                          <a:effectLst/>
                        </a:rPr>
                        <a:t>2</a:t>
                      </a:r>
                      <a:endParaRPr lang="ru-RU" sz="2000" b="1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2000" b="1" dirty="0">
                          <a:solidFill>
                            <a:schemeClr val="bg1"/>
                          </a:solidFill>
                          <a:effectLst/>
                        </a:rPr>
                        <a:t>         </a:t>
                      </a:r>
                      <a:r>
                        <a:rPr lang="ru-RU" sz="2000" b="1" dirty="0" smtClean="0">
                          <a:solidFill>
                            <a:schemeClr val="bg1"/>
                          </a:solidFill>
                          <a:effectLst/>
                        </a:rPr>
                        <a:t>0,6</a:t>
                      </a:r>
                      <a:r>
                        <a:rPr lang="en-US" sz="2000" b="1" dirty="0" smtClean="0">
                          <a:solidFill>
                            <a:schemeClr val="bg1"/>
                          </a:solidFill>
                          <a:effectLst/>
                        </a:rPr>
                        <a:t>2</a:t>
                      </a:r>
                      <a:endParaRPr lang="ru-RU" sz="200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solidFill>
                            <a:schemeClr val="bg1"/>
                          </a:solidFill>
                          <a:effectLst/>
                        </a:rPr>
                        <a:t>X,Y</a:t>
                      </a:r>
                      <a:endParaRPr lang="ru-RU" sz="200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2000" b="1" dirty="0">
                          <a:solidFill>
                            <a:schemeClr val="bg1"/>
                          </a:solidFill>
                          <a:effectLst/>
                        </a:rPr>
                        <a:t>     </a:t>
                      </a:r>
                      <a:r>
                        <a:rPr lang="ru-RU" sz="2000" b="1" dirty="0">
                          <a:solidFill>
                            <a:schemeClr val="bg1"/>
                          </a:solidFill>
                          <a:effectLst/>
                        </a:rPr>
                        <a:t>   1</a:t>
                      </a:r>
                      <a:endParaRPr lang="ru-RU" sz="200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2000" b="1">
                          <a:solidFill>
                            <a:schemeClr val="bg1"/>
                          </a:solidFill>
                          <a:effectLst/>
                        </a:rPr>
                        <a:t>  </a:t>
                      </a:r>
                      <a:r>
                        <a:rPr lang="ru-RU" sz="2000" b="1">
                          <a:solidFill>
                            <a:schemeClr val="bg1"/>
                          </a:solidFill>
                          <a:effectLst/>
                        </a:rPr>
                        <a:t>  20 </a:t>
                      </a:r>
                      <a:r>
                        <a:rPr lang="ru-RU" sz="2000" b="1">
                          <a:solidFill>
                            <a:schemeClr val="bg1"/>
                          </a:solidFill>
                          <a:effectLst/>
                          <a:sym typeface="Symbol"/>
                        </a:rPr>
                        <a:t></a:t>
                      </a:r>
                      <a:r>
                        <a:rPr lang="ru-RU" sz="2000" b="1">
                          <a:solidFill>
                            <a:schemeClr val="bg1"/>
                          </a:solidFill>
                          <a:effectLst/>
                        </a:rPr>
                        <a:t> 20 </a:t>
                      </a:r>
                      <a:r>
                        <a:rPr lang="pl-PL" sz="2000" b="1">
                          <a:solidFill>
                            <a:schemeClr val="bg1"/>
                          </a:solidFill>
                          <a:effectLst/>
                        </a:rPr>
                        <a:t>  </a:t>
                      </a:r>
                      <a:endParaRPr lang="ru-RU" sz="2000" b="1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2000" b="1">
                          <a:solidFill>
                            <a:schemeClr val="bg1"/>
                          </a:solidFill>
                          <a:effectLst/>
                        </a:rPr>
                        <a:t>      </a:t>
                      </a:r>
                      <a:r>
                        <a:rPr lang="ru-RU" sz="2000" b="1">
                          <a:solidFill>
                            <a:schemeClr val="bg1"/>
                          </a:solidFill>
                          <a:effectLst/>
                        </a:rPr>
                        <a:t>400</a:t>
                      </a:r>
                      <a:endParaRPr lang="ru-RU" sz="2000" b="1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8605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</a:rPr>
                        <a:t>PC</a:t>
                      </a:r>
                      <a:r>
                        <a:rPr lang="ru-RU" sz="2000" b="1">
                          <a:solidFill>
                            <a:schemeClr val="bg1"/>
                          </a:solidFill>
                          <a:effectLst/>
                        </a:rPr>
                        <a:t>3</a:t>
                      </a:r>
                      <a:endParaRPr lang="ru-RU" sz="2000" b="1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solidFill>
                            <a:schemeClr val="bg1"/>
                          </a:solidFill>
                          <a:effectLst/>
                        </a:rPr>
                        <a:t>         0,6</a:t>
                      </a:r>
                      <a:r>
                        <a:rPr lang="en-US" sz="2000" b="1" dirty="0" smtClean="0">
                          <a:solidFill>
                            <a:schemeClr val="bg1"/>
                          </a:solidFill>
                          <a:effectLst/>
                        </a:rPr>
                        <a:t>9</a:t>
                      </a:r>
                      <a:endParaRPr lang="ru-RU" sz="200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X,Y</a:t>
                      </a:r>
                      <a:endParaRPr lang="ru-RU" sz="200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</a:rPr>
                        <a:t>   </a:t>
                      </a:r>
                      <a:r>
                        <a:rPr lang="ru-RU" sz="2000" b="1">
                          <a:solidFill>
                            <a:schemeClr val="bg1"/>
                          </a:solidFill>
                          <a:effectLst/>
                        </a:rPr>
                        <a:t>  </a:t>
                      </a: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</a:rPr>
                        <a:t>  </a:t>
                      </a:r>
                      <a:r>
                        <a:rPr lang="ru-RU" sz="2000" b="1">
                          <a:solidFill>
                            <a:schemeClr val="bg1"/>
                          </a:solidFill>
                          <a:effectLst/>
                        </a:rPr>
                        <a:t>1</a:t>
                      </a:r>
                      <a:endParaRPr lang="ru-RU" sz="2000" b="1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2000" b="1">
                          <a:solidFill>
                            <a:schemeClr val="bg1"/>
                          </a:solidFill>
                          <a:effectLst/>
                        </a:rPr>
                        <a:t>  </a:t>
                      </a:r>
                      <a:r>
                        <a:rPr lang="ru-RU" sz="2000" b="1">
                          <a:solidFill>
                            <a:schemeClr val="bg1"/>
                          </a:solidFill>
                          <a:effectLst/>
                        </a:rPr>
                        <a:t>  20 </a:t>
                      </a:r>
                      <a:r>
                        <a:rPr lang="ru-RU" sz="2000" b="1">
                          <a:solidFill>
                            <a:schemeClr val="bg1"/>
                          </a:solidFill>
                          <a:effectLst/>
                          <a:sym typeface="Symbol"/>
                        </a:rPr>
                        <a:t></a:t>
                      </a:r>
                      <a:r>
                        <a:rPr lang="ru-RU" sz="2000" b="1">
                          <a:solidFill>
                            <a:schemeClr val="bg1"/>
                          </a:solidFill>
                          <a:effectLst/>
                        </a:rPr>
                        <a:t> 20</a:t>
                      </a:r>
                      <a:r>
                        <a:rPr lang="pl-PL" sz="2000" b="1">
                          <a:solidFill>
                            <a:schemeClr val="bg1"/>
                          </a:solidFill>
                          <a:effectLst/>
                        </a:rPr>
                        <a:t>  </a:t>
                      </a:r>
                      <a:endParaRPr lang="ru-RU" sz="2000" b="1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2000" b="1" dirty="0">
                          <a:solidFill>
                            <a:schemeClr val="bg1"/>
                          </a:solidFill>
                          <a:effectLst/>
                        </a:rPr>
                        <a:t>      </a:t>
                      </a:r>
                      <a:r>
                        <a:rPr lang="ru-RU" sz="2000" b="1" dirty="0">
                          <a:solidFill>
                            <a:schemeClr val="bg1"/>
                          </a:solidFill>
                          <a:effectLst/>
                        </a:rPr>
                        <a:t>400</a:t>
                      </a:r>
                      <a:endParaRPr lang="ru-RU" sz="200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8605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FF0000"/>
                          </a:solidFill>
                          <a:effectLst/>
                        </a:rPr>
                        <a:t>DT</a:t>
                      </a:r>
                      <a:r>
                        <a:rPr lang="de-DE" sz="2000" dirty="0" smtClean="0">
                          <a:solidFill>
                            <a:srgbClr val="FF0000"/>
                          </a:solidFill>
                          <a:effectLst/>
                        </a:rPr>
                        <a:t>S</a:t>
                      </a:r>
                      <a:r>
                        <a:rPr lang="en-US" sz="2000" dirty="0" smtClean="0">
                          <a:solidFill>
                            <a:srgbClr val="FF0000"/>
                          </a:solidFill>
                          <a:effectLst/>
                        </a:rPr>
                        <a:t>1</a:t>
                      </a:r>
                      <a:endParaRPr lang="ru-RU" sz="2000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2000" dirty="0">
                          <a:solidFill>
                            <a:srgbClr val="FF0000"/>
                          </a:solidFill>
                          <a:effectLst/>
                        </a:rPr>
                        <a:t>         </a:t>
                      </a:r>
                      <a:r>
                        <a:rPr lang="ru-RU" sz="2000" dirty="0">
                          <a:solidFill>
                            <a:srgbClr val="FF0000"/>
                          </a:solidFill>
                          <a:effectLst/>
                        </a:rPr>
                        <a:t>1,00</a:t>
                      </a:r>
                      <a:endParaRPr lang="ru-RU" sz="2000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000">
                          <a:solidFill>
                            <a:srgbClr val="FF0000"/>
                          </a:solidFill>
                          <a:effectLst/>
                        </a:rPr>
                        <a:t>U</a:t>
                      </a:r>
                      <a:r>
                        <a:rPr lang="en-US" sz="2000">
                          <a:solidFill>
                            <a:srgbClr val="FF0000"/>
                          </a:solidFill>
                          <a:effectLst/>
                        </a:rPr>
                        <a:t>,V,X,Y</a:t>
                      </a:r>
                      <a:endParaRPr lang="ru-RU" sz="200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rgbClr val="FF0000"/>
                          </a:solidFill>
                          <a:effectLst/>
                        </a:rPr>
                        <a:t>       15</a:t>
                      </a:r>
                      <a:endParaRPr lang="ru-RU" sz="200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rgbClr val="FF0000"/>
                          </a:solidFill>
                          <a:effectLst/>
                        </a:rPr>
                        <a:t>    48 </a:t>
                      </a:r>
                      <a:r>
                        <a:rPr lang="ru-RU" sz="2000">
                          <a:solidFill>
                            <a:srgbClr val="FF0000"/>
                          </a:solidFill>
                          <a:effectLst/>
                          <a:sym typeface="Symbol"/>
                        </a:rPr>
                        <a:t></a:t>
                      </a:r>
                      <a:r>
                        <a:rPr lang="ru-RU" sz="2000">
                          <a:solidFill>
                            <a:srgbClr val="FF0000"/>
                          </a:solidFill>
                          <a:effectLst/>
                        </a:rPr>
                        <a:t> 48</a:t>
                      </a:r>
                      <a:endParaRPr lang="ru-RU" sz="200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rgbClr val="FF0000"/>
                          </a:solidFill>
                          <a:effectLst/>
                        </a:rPr>
                        <a:t>      </a:t>
                      </a:r>
                      <a:r>
                        <a:rPr lang="en-US" sz="2000" dirty="0">
                          <a:solidFill>
                            <a:srgbClr val="FF0000"/>
                          </a:solidFill>
                          <a:effectLst/>
                        </a:rPr>
                        <a:t>384 </a:t>
                      </a:r>
                      <a:endParaRPr lang="ru-RU" sz="2000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56855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Electromagnetic Calorimeter</a:t>
            </a:r>
            <a:endParaRPr lang="ru-RU" dirty="0"/>
          </a:p>
        </p:txBody>
      </p:sp>
      <p:sp>
        <p:nvSpPr>
          <p:cNvPr id="8" name="Текст 7"/>
          <p:cNvSpPr>
            <a:spLocks noGrp="1"/>
          </p:cNvSpPr>
          <p:nvPr>
            <p:ph type="body" sz="half" idx="2"/>
          </p:nvPr>
        </p:nvSpPr>
        <p:spPr>
          <a:xfrm>
            <a:off x="5724128" y="1412776"/>
            <a:ext cx="3312368" cy="4718149"/>
          </a:xfrm>
        </p:spPr>
        <p:txBody>
          <a:bodyPr/>
          <a:lstStyle/>
          <a:p>
            <a:pPr marL="0" lvl="0" indent="0" algn="just" eaLnBrk="0" hangingPunct="0">
              <a:buNone/>
            </a:pPr>
            <a:r>
              <a:rPr lang="en-US" sz="2000" b="1" dirty="0" smtClean="0">
                <a:effectLst/>
              </a:rPr>
              <a:t>Fine-segmented “</a:t>
            </a:r>
            <a:r>
              <a:rPr lang="en-US" sz="2000" b="1" dirty="0" err="1" smtClean="0">
                <a:effectLst/>
              </a:rPr>
              <a:t>shashlyk</a:t>
            </a:r>
            <a:r>
              <a:rPr lang="en-US" sz="2000" b="1" dirty="0" smtClean="0">
                <a:effectLst/>
              </a:rPr>
              <a:t>”-</a:t>
            </a:r>
            <a:r>
              <a:rPr lang="en-US" sz="2000" b="1" dirty="0">
                <a:effectLst/>
              </a:rPr>
              <a:t>type </a:t>
            </a:r>
            <a:r>
              <a:rPr lang="en-US" sz="2000" b="1" dirty="0" smtClean="0">
                <a:effectLst/>
              </a:rPr>
              <a:t>calorimeter,</a:t>
            </a:r>
          </a:p>
          <a:p>
            <a:pPr marL="0" lvl="0" indent="0" algn="just" eaLnBrk="0" hangingPunct="0">
              <a:buNone/>
            </a:pPr>
            <a:endParaRPr lang="en-US" sz="2000" b="1" dirty="0" smtClean="0">
              <a:effectLst/>
            </a:endParaRPr>
          </a:p>
          <a:p>
            <a:pPr marL="0" lvl="0" indent="0" eaLnBrk="0" hangingPunct="0">
              <a:buNone/>
            </a:pPr>
            <a:r>
              <a:rPr lang="en-US" sz="2000" b="1" dirty="0" smtClean="0">
                <a:effectLst/>
              </a:rPr>
              <a:t>Cell </a:t>
            </a:r>
            <a:r>
              <a:rPr lang="en-US" sz="2000" b="1" dirty="0">
                <a:effectLst/>
              </a:rPr>
              <a:t>structure: Scintillator: 1.5 mm, Lead: 0.3 </a:t>
            </a:r>
            <a:r>
              <a:rPr lang="en-US" sz="2000" b="1" dirty="0" smtClean="0">
                <a:effectLst/>
              </a:rPr>
              <a:t>mm (</a:t>
            </a:r>
            <a:r>
              <a:rPr lang="en-US" sz="2000" b="1" dirty="0" smtClean="0">
                <a:solidFill>
                  <a:srgbClr val="66FF33"/>
                </a:solidFill>
                <a:effectLst/>
              </a:rPr>
              <a:t>380 layers</a:t>
            </a:r>
            <a:r>
              <a:rPr lang="en-US" sz="2000" b="1" dirty="0" smtClean="0">
                <a:effectLst/>
              </a:rPr>
              <a:t>)</a:t>
            </a:r>
            <a:endParaRPr lang="en-US" sz="2000" b="1" dirty="0">
              <a:effectLst/>
            </a:endParaRPr>
          </a:p>
          <a:p>
            <a:pPr marL="0" lvl="0" indent="0" algn="just" eaLnBrk="0" hangingPunct="0">
              <a:buNone/>
            </a:pPr>
            <a:endParaRPr lang="en-US" sz="2000" b="1" dirty="0" smtClean="0">
              <a:effectLst/>
            </a:endParaRPr>
          </a:p>
          <a:p>
            <a:pPr marL="0" lvl="0" indent="0" algn="just" eaLnBrk="0" hangingPunct="0">
              <a:buNone/>
            </a:pPr>
            <a:r>
              <a:rPr lang="en-US" sz="2000" b="1" dirty="0" smtClean="0">
                <a:effectLst/>
              </a:rPr>
              <a:t>2400 </a:t>
            </a:r>
            <a:r>
              <a:rPr lang="en-US" sz="2000" b="1" dirty="0">
                <a:effectLst/>
              </a:rPr>
              <a:t>cells of the size 55×55×700 mm</a:t>
            </a:r>
            <a:r>
              <a:rPr lang="en-US" sz="2000" b="1" baseline="30000" dirty="0">
                <a:effectLst/>
              </a:rPr>
              <a:t>3</a:t>
            </a:r>
            <a:r>
              <a:rPr lang="en-US" sz="2000" b="1" dirty="0">
                <a:effectLst/>
              </a:rPr>
              <a:t>, depth ~</a:t>
            </a:r>
            <a:r>
              <a:rPr lang="en-US" sz="2000" b="1" dirty="0" smtClean="0">
                <a:effectLst/>
              </a:rPr>
              <a:t>20X</a:t>
            </a:r>
            <a:r>
              <a:rPr lang="en-US" sz="2000" b="1" baseline="-25000" dirty="0" smtClean="0">
                <a:effectLst/>
              </a:rPr>
              <a:t>0 </a:t>
            </a:r>
            <a:r>
              <a:rPr lang="en-US" sz="2000" b="1" dirty="0" smtClean="0">
                <a:effectLst/>
              </a:rPr>
              <a:t> About </a:t>
            </a:r>
            <a:r>
              <a:rPr lang="en-US" sz="2000" b="1" dirty="0" smtClean="0">
                <a:solidFill>
                  <a:srgbClr val="66FF33"/>
                </a:solidFill>
                <a:effectLst/>
              </a:rPr>
              <a:t>11-12</a:t>
            </a:r>
            <a:r>
              <a:rPr lang="en-US" sz="2000" b="1" dirty="0" smtClean="0">
                <a:effectLst/>
              </a:rPr>
              <a:t> m from target</a:t>
            </a:r>
            <a:endParaRPr lang="en-US" sz="2000" b="1" dirty="0">
              <a:effectLst/>
            </a:endParaRPr>
          </a:p>
          <a:p>
            <a:pPr marL="0" lvl="0" indent="0" algn="just" eaLnBrk="0" hangingPunct="0">
              <a:buNone/>
            </a:pPr>
            <a:r>
              <a:rPr lang="en-US" sz="2000" b="1" dirty="0" smtClean="0">
                <a:effectLst/>
              </a:rPr>
              <a:t>Photodetectors</a:t>
            </a:r>
            <a:r>
              <a:rPr lang="en-US" sz="2000" b="1" dirty="0">
                <a:effectLst/>
              </a:rPr>
              <a:t>: Hamamatsu R7899</a:t>
            </a: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ru-RU" smtClean="0"/>
              <a:t>DSPIN-2019</a:t>
            </a:r>
            <a:endParaRPr lang="ru-RU" alt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ru-RU" smtClean="0"/>
              <a:t>V. Mochalov, SPASCHARM</a:t>
            </a:r>
            <a:endParaRPr lang="ru-RU" alt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10669-CE8A-4DA0-B546-D3B064FB49D9}" type="slidenum">
              <a:rPr lang="ru-RU" altLang="ru-RU" smtClean="0"/>
              <a:pPr/>
              <a:t>22</a:t>
            </a:fld>
            <a:endParaRPr lang="ru-RU" altLang="ru-RU"/>
          </a:p>
        </p:txBody>
      </p:sp>
      <p:pic>
        <p:nvPicPr>
          <p:cNvPr id="24269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556792"/>
            <a:ext cx="5054839" cy="2189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269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861048"/>
            <a:ext cx="2232248" cy="2327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269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2078" y="3861048"/>
            <a:ext cx="1693083" cy="2327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2695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466442"/>
            <a:ext cx="5040560" cy="4721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07870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26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26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Particle Identification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ru-RU" smtClean="0"/>
              <a:t>DSPIN-2019</a:t>
            </a:r>
            <a:endParaRPr lang="ru-RU" alt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ru-RU" smtClean="0"/>
              <a:t>V. Mochalov, SPASCHARM</a:t>
            </a:r>
            <a:endParaRPr lang="ru-RU" alt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10669-CE8A-4DA0-B546-D3B064FB49D9}" type="slidenum">
              <a:rPr lang="ru-RU" altLang="ru-RU" smtClean="0"/>
              <a:pPr/>
              <a:t>23</a:t>
            </a:fld>
            <a:endParaRPr lang="ru-RU" altLang="ru-RU"/>
          </a:p>
        </p:txBody>
      </p:sp>
      <p:pic>
        <p:nvPicPr>
          <p:cNvPr id="2437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268760"/>
            <a:ext cx="6772275" cy="295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67544" y="4293096"/>
            <a:ext cx="77048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PANDA type detector, </a:t>
            </a:r>
            <a:r>
              <a:rPr lang="en-US" b="1" dirty="0" err="1" smtClean="0"/>
              <a:t>Phys.Usp</a:t>
            </a:r>
            <a:r>
              <a:rPr lang="en-US" b="1" dirty="0"/>
              <a:t>. 58 (2015) no.5, </a:t>
            </a:r>
            <a:r>
              <a:rPr lang="en-US" b="1" dirty="0" smtClean="0"/>
              <a:t>503-511, </a:t>
            </a:r>
            <a:endParaRPr lang="en-US" b="1" dirty="0"/>
          </a:p>
          <a:p>
            <a:r>
              <a:rPr lang="en-US" b="1" dirty="0" err="1"/>
              <a:t>Usp.Fiz.Nauk</a:t>
            </a:r>
            <a:r>
              <a:rPr lang="en-US" b="1" dirty="0"/>
              <a:t> 185 (2015) no.5, 540-548</a:t>
            </a:r>
            <a:endParaRPr lang="ru-RU" b="1" dirty="0"/>
          </a:p>
        </p:txBody>
      </p:sp>
      <p:pic>
        <p:nvPicPr>
          <p:cNvPr id="2437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9503" y="1196752"/>
            <a:ext cx="4708921" cy="45835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679503" y="5780341"/>
            <a:ext cx="47089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/>
              <a:t>Muon</a:t>
            </a:r>
            <a:r>
              <a:rPr lang="en-US" b="1" dirty="0" smtClean="0"/>
              <a:t> detector (drift tubes)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1394010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7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37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37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Expected accuracy</a:t>
            </a:r>
            <a:endParaRPr lang="ru-RU" dirty="0"/>
          </a:p>
        </p:txBody>
      </p:sp>
      <p:sp>
        <p:nvSpPr>
          <p:cNvPr id="8" name="Объект 7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762872" cy="4530725"/>
          </a:xfrm>
        </p:spPr>
        <p:txBody>
          <a:bodyPr/>
          <a:lstStyle/>
          <a:p>
            <a:pPr marL="355600" lvl="1" indent="-260350">
              <a:buClr>
                <a:srgbClr val="B2B2B2"/>
              </a:buClr>
            </a:pPr>
            <a:r>
              <a:rPr lang="en-US" sz="2800" spc="30" dirty="0">
                <a:solidFill>
                  <a:srgbClr val="FFFFFF"/>
                </a:solidFill>
                <a:effectLst/>
                <a:ea typeface="+mn-ea"/>
                <a:cs typeface="+mn-cs"/>
                <a:sym typeface="Symbol" pitchFamily="18" charset="2"/>
              </a:rPr>
              <a:t>Asymmetry measurement statistic errors in reactions  </a:t>
            </a:r>
          </a:p>
          <a:p>
            <a:pPr marL="355600" lvl="1" indent="0">
              <a:buClr>
                <a:srgbClr val="B2B2B2"/>
              </a:buClr>
              <a:buNone/>
            </a:pPr>
            <a:r>
              <a:rPr lang="ru-RU" sz="2800" spc="30" dirty="0">
                <a:solidFill>
                  <a:srgbClr val="FFFFFF"/>
                </a:solidFill>
                <a:effectLst/>
                <a:ea typeface="+mn-ea"/>
                <a:cs typeface="+mn-cs"/>
                <a:sym typeface="Symbol" pitchFamily="18" charset="2"/>
              </a:rPr>
              <a:t></a:t>
            </a:r>
            <a:r>
              <a:rPr lang="ru-RU" sz="2800" spc="30" baseline="30000" dirty="0">
                <a:solidFill>
                  <a:srgbClr val="FFFFFF"/>
                </a:solidFill>
                <a:effectLst/>
                <a:ea typeface="+mn-ea"/>
                <a:cs typeface="+mn-cs"/>
              </a:rPr>
              <a:t>-</a:t>
            </a:r>
            <a:r>
              <a:rPr lang="ru-RU" sz="2800" spc="30" dirty="0">
                <a:solidFill>
                  <a:srgbClr val="FFFFFF"/>
                </a:solidFill>
                <a:effectLst/>
                <a:ea typeface="+mn-ea"/>
                <a:cs typeface="+mn-cs"/>
              </a:rPr>
              <a:t>р</a:t>
            </a:r>
            <a:r>
              <a:rPr lang="ru-RU" sz="2800" spc="30" baseline="-25000" dirty="0">
                <a:solidFill>
                  <a:srgbClr val="FFFFFF"/>
                </a:solidFill>
                <a:effectLst/>
                <a:ea typeface="+mn-ea"/>
                <a:cs typeface="Arial" charset="0"/>
              </a:rPr>
              <a:t>↑</a:t>
            </a:r>
            <a:r>
              <a:rPr lang="ru-RU" sz="2800" spc="30" dirty="0">
                <a:solidFill>
                  <a:srgbClr val="FFFFFF"/>
                </a:solidFill>
                <a:effectLst/>
                <a:ea typeface="+mn-ea"/>
                <a:cs typeface="+mn-cs"/>
                <a:sym typeface="Symbol" pitchFamily="18" charset="2"/>
              </a:rPr>
              <a:t></a:t>
            </a:r>
            <a:r>
              <a:rPr lang="ru-RU" sz="2800" spc="30" dirty="0">
                <a:solidFill>
                  <a:srgbClr val="FFFFFF"/>
                </a:solidFill>
                <a:effectLst/>
                <a:ea typeface="+mn-ea"/>
                <a:cs typeface="+mn-cs"/>
              </a:rPr>
              <a:t> ω(782)</a:t>
            </a:r>
            <a:r>
              <a:rPr lang="en-US" sz="2800" spc="30" dirty="0">
                <a:solidFill>
                  <a:srgbClr val="FFFFFF"/>
                </a:solidFill>
                <a:effectLst/>
                <a:ea typeface="+mn-ea"/>
                <a:cs typeface="+mn-cs"/>
              </a:rPr>
              <a:t>X, </a:t>
            </a:r>
            <a:r>
              <a:rPr lang="ru-RU" sz="2800" spc="30" dirty="0" smtClean="0">
                <a:solidFill>
                  <a:srgbClr val="FFFFFF"/>
                </a:solidFill>
                <a:effectLst/>
                <a:ea typeface="+mn-ea"/>
                <a:cs typeface="+mn-cs"/>
                <a:sym typeface="Symbol" pitchFamily="18" charset="2"/>
              </a:rPr>
              <a:t></a:t>
            </a:r>
            <a:r>
              <a:rPr lang="en-US" sz="2800" spc="30" dirty="0">
                <a:solidFill>
                  <a:srgbClr val="FFFFFF"/>
                </a:solidFill>
                <a:effectLst/>
                <a:ea typeface="+mn-ea"/>
                <a:cs typeface="+mn-cs"/>
                <a:sym typeface="Symbol" pitchFamily="18" charset="2"/>
              </a:rPr>
              <a:t>’</a:t>
            </a:r>
            <a:r>
              <a:rPr lang="ru-RU" sz="2800" spc="30" dirty="0">
                <a:solidFill>
                  <a:srgbClr val="FFFFFF"/>
                </a:solidFill>
                <a:effectLst/>
                <a:ea typeface="+mn-ea"/>
                <a:cs typeface="+mn-cs"/>
              </a:rPr>
              <a:t>(958)</a:t>
            </a:r>
            <a:r>
              <a:rPr lang="en-US" sz="2800" spc="30" dirty="0">
                <a:solidFill>
                  <a:srgbClr val="FFFFFF"/>
                </a:solidFill>
                <a:effectLst/>
                <a:ea typeface="+mn-ea"/>
                <a:cs typeface="+mn-cs"/>
              </a:rPr>
              <a:t>X are 0.3</a:t>
            </a:r>
            <a:r>
              <a:rPr lang="en-US" sz="2800" spc="30" dirty="0">
                <a:solidFill>
                  <a:srgbClr val="FFFFFF"/>
                </a:solidFill>
                <a:effectLst/>
                <a:ea typeface="+mn-ea"/>
                <a:cs typeface="Arial" charset="0"/>
              </a:rPr>
              <a:t>÷</a:t>
            </a:r>
            <a:r>
              <a:rPr lang="en-US" sz="2800" spc="30" dirty="0">
                <a:solidFill>
                  <a:srgbClr val="FFFFFF"/>
                </a:solidFill>
                <a:effectLst/>
                <a:ea typeface="+mn-ea"/>
                <a:cs typeface="+mn-cs"/>
              </a:rPr>
              <a:t>3% for different kinematic intervals</a:t>
            </a:r>
          </a:p>
          <a:p>
            <a:pPr marL="355600" lvl="1" indent="-260350">
              <a:buClr>
                <a:srgbClr val="B2B2B2"/>
              </a:buClr>
            </a:pPr>
            <a:r>
              <a:rPr lang="en-US" sz="2800" spc="30" dirty="0">
                <a:solidFill>
                  <a:srgbClr val="FFFFFF"/>
                </a:solidFill>
                <a:effectLst/>
                <a:ea typeface="+mn-ea"/>
                <a:cs typeface="+mn-cs"/>
                <a:sym typeface="Symbol" pitchFamily="18" charset="2"/>
              </a:rPr>
              <a:t>Accuracy in the reaction </a:t>
            </a:r>
            <a:r>
              <a:rPr lang="ru-RU" sz="2800" spc="30" dirty="0">
                <a:solidFill>
                  <a:srgbClr val="FFFFFF"/>
                </a:solidFill>
                <a:effectLst/>
                <a:ea typeface="+mn-ea"/>
                <a:cs typeface="+mn-cs"/>
                <a:sym typeface="Symbol" pitchFamily="18" charset="2"/>
              </a:rPr>
              <a:t></a:t>
            </a:r>
            <a:r>
              <a:rPr lang="ru-RU" sz="2800" spc="30" baseline="30000" dirty="0">
                <a:solidFill>
                  <a:srgbClr val="FFFFFF"/>
                </a:solidFill>
                <a:effectLst/>
                <a:ea typeface="+mn-ea"/>
                <a:cs typeface="+mn-cs"/>
              </a:rPr>
              <a:t>-</a:t>
            </a:r>
            <a:r>
              <a:rPr lang="en-US" sz="2800" spc="30" dirty="0">
                <a:solidFill>
                  <a:srgbClr val="FFFFFF"/>
                </a:solidFill>
                <a:effectLst/>
                <a:ea typeface="+mn-ea"/>
                <a:cs typeface="+mn-cs"/>
              </a:rPr>
              <a:t>p</a:t>
            </a:r>
            <a:r>
              <a:rPr lang="en-US" sz="2800" spc="30" baseline="-25000" dirty="0">
                <a:solidFill>
                  <a:srgbClr val="FFFFFF"/>
                </a:solidFill>
                <a:effectLst/>
                <a:ea typeface="+mn-ea"/>
                <a:cs typeface="+mn-cs"/>
                <a:sym typeface="Symbol" pitchFamily="18" charset="2"/>
              </a:rPr>
              <a:t></a:t>
            </a:r>
            <a:r>
              <a:rPr lang="ru-RU" sz="2800" spc="30" dirty="0">
                <a:solidFill>
                  <a:srgbClr val="FFFFFF"/>
                </a:solidFill>
                <a:effectLst/>
                <a:ea typeface="+mn-ea"/>
                <a:cs typeface="+mn-cs"/>
                <a:sym typeface="Symbol" pitchFamily="18" charset="2"/>
              </a:rPr>
              <a:t></a:t>
            </a:r>
            <a:r>
              <a:rPr lang="ru-RU" sz="2800" spc="30" dirty="0">
                <a:solidFill>
                  <a:srgbClr val="FFFFFF"/>
                </a:solidFill>
                <a:effectLst/>
                <a:ea typeface="+mn-ea"/>
                <a:cs typeface="+mn-cs"/>
              </a:rPr>
              <a:t> </a:t>
            </a:r>
            <a:r>
              <a:rPr lang="en-US" sz="2800" spc="30" dirty="0">
                <a:solidFill>
                  <a:srgbClr val="FFFFFF"/>
                </a:solidFill>
                <a:effectLst/>
                <a:ea typeface="+mn-ea"/>
                <a:cs typeface="+mn-cs"/>
              </a:rPr>
              <a:t>f</a:t>
            </a:r>
            <a:r>
              <a:rPr lang="ru-RU" sz="2800" spc="30" baseline="-25000" dirty="0">
                <a:solidFill>
                  <a:srgbClr val="FFFFFF"/>
                </a:solidFill>
                <a:effectLst/>
                <a:ea typeface="+mn-ea"/>
                <a:cs typeface="+mn-cs"/>
              </a:rPr>
              <a:t>2</a:t>
            </a:r>
            <a:r>
              <a:rPr lang="ru-RU" sz="2800" spc="30" dirty="0">
                <a:solidFill>
                  <a:srgbClr val="FFFFFF"/>
                </a:solidFill>
                <a:effectLst/>
                <a:ea typeface="+mn-ea"/>
                <a:cs typeface="+mn-cs"/>
              </a:rPr>
              <a:t>(1270) </a:t>
            </a:r>
            <a:r>
              <a:rPr lang="en-US" sz="2800" spc="30" dirty="0">
                <a:solidFill>
                  <a:srgbClr val="FFFFFF"/>
                </a:solidFill>
                <a:effectLst/>
                <a:ea typeface="+mn-ea"/>
                <a:cs typeface="+mn-cs"/>
              </a:rPr>
              <a:t>X</a:t>
            </a:r>
            <a:r>
              <a:rPr lang="ru-RU" sz="2800" spc="30" dirty="0">
                <a:solidFill>
                  <a:srgbClr val="FFFFFF"/>
                </a:solidFill>
                <a:effectLst/>
                <a:ea typeface="+mn-ea"/>
                <a:cs typeface="+mn-cs"/>
              </a:rPr>
              <a:t> </a:t>
            </a:r>
            <a:r>
              <a:rPr lang="en-US" sz="2800" spc="30" dirty="0">
                <a:solidFill>
                  <a:srgbClr val="FFFFFF"/>
                </a:solidFill>
                <a:effectLst/>
                <a:ea typeface="+mn-ea"/>
                <a:cs typeface="+mn-cs"/>
              </a:rPr>
              <a:t>is even better (0.1</a:t>
            </a:r>
            <a:r>
              <a:rPr lang="en-US" sz="2800" spc="30" dirty="0">
                <a:solidFill>
                  <a:srgbClr val="FFFFFF"/>
                </a:solidFill>
                <a:effectLst/>
                <a:ea typeface="+mn-ea"/>
                <a:cs typeface="Arial" charset="0"/>
              </a:rPr>
              <a:t>÷</a:t>
            </a:r>
            <a:r>
              <a:rPr lang="en-US" sz="2800" spc="30" dirty="0">
                <a:solidFill>
                  <a:srgbClr val="FFFFFF"/>
                </a:solidFill>
                <a:effectLst/>
                <a:ea typeface="+mn-ea"/>
                <a:cs typeface="+mn-cs"/>
              </a:rPr>
              <a:t>1%) </a:t>
            </a:r>
            <a:endParaRPr lang="ru-RU" sz="2800" spc="30" dirty="0">
              <a:solidFill>
                <a:srgbClr val="FFFFFF"/>
              </a:solidFill>
              <a:effectLst/>
              <a:ea typeface="+mn-ea"/>
              <a:cs typeface="+mn-cs"/>
            </a:endParaRPr>
          </a:p>
          <a:p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ru-RU" smtClean="0"/>
              <a:t>DSPIN-2019</a:t>
            </a:r>
            <a:endParaRPr lang="ru-RU" alt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ru-RU" smtClean="0"/>
              <a:t>V. Mochalov, SPASCHARM</a:t>
            </a:r>
            <a:endParaRPr lang="ru-RU" alt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10669-CE8A-4DA0-B546-D3B064FB49D9}" type="slidenum">
              <a:rPr lang="ru-RU" altLang="ru-RU" smtClean="0"/>
              <a:pPr/>
              <a:t>24</a:t>
            </a:fld>
            <a:endParaRPr lang="ru-RU" altLang="ru-RU"/>
          </a:p>
        </p:txBody>
      </p:sp>
      <p:pic>
        <p:nvPicPr>
          <p:cNvPr id="244738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484784"/>
            <a:ext cx="3505504" cy="2231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47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3717032"/>
            <a:ext cx="3524250" cy="2517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84806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solidFill>
                  <a:srgbClr val="B2B2B2"/>
                </a:solidFill>
              </a:rPr>
              <a:t>SPASCHARM at </a:t>
            </a:r>
            <a:r>
              <a:rPr lang="en-US" sz="3600" dirty="0" err="1">
                <a:solidFill>
                  <a:srgbClr val="B2B2B2"/>
                </a:solidFill>
              </a:rPr>
              <a:t>beamline</a:t>
            </a:r>
            <a:r>
              <a:rPr lang="en-US" sz="3600" dirty="0">
                <a:solidFill>
                  <a:srgbClr val="B2B2B2"/>
                </a:solidFill>
              </a:rPr>
              <a:t> 24</a:t>
            </a:r>
            <a:br>
              <a:rPr lang="en-US" sz="3600" dirty="0">
                <a:solidFill>
                  <a:srgbClr val="B2B2B2"/>
                </a:solidFill>
              </a:rPr>
            </a:br>
            <a:r>
              <a:rPr lang="en-US" sz="3600" dirty="0">
                <a:solidFill>
                  <a:srgbClr val="B2B2B2"/>
                </a:solidFill>
              </a:rPr>
              <a:t>Cost Estimates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 smtClean="0">
                <a:effectLst/>
              </a:rPr>
              <a:t>Cost of detectors  - about 13 </a:t>
            </a:r>
            <a:r>
              <a:rPr lang="en-US" sz="2800" dirty="0" err="1" smtClean="0">
                <a:effectLst/>
              </a:rPr>
              <a:t>MEuro</a:t>
            </a:r>
            <a:r>
              <a:rPr lang="en-US" sz="2800" dirty="0" smtClean="0">
                <a:effectLst/>
              </a:rPr>
              <a:t>, including</a:t>
            </a:r>
          </a:p>
          <a:p>
            <a:pPr lvl="1"/>
            <a:r>
              <a:rPr lang="en-US" sz="2400" dirty="0" err="1" smtClean="0">
                <a:effectLst/>
              </a:rPr>
              <a:t>Shashlyk</a:t>
            </a:r>
            <a:r>
              <a:rPr lang="en-US" sz="2400" dirty="0" smtClean="0">
                <a:effectLst/>
              </a:rPr>
              <a:t> calorimeter – 2 </a:t>
            </a:r>
            <a:r>
              <a:rPr lang="en-US" sz="2400" dirty="0" err="1" smtClean="0">
                <a:effectLst/>
              </a:rPr>
              <a:t>Meuro</a:t>
            </a:r>
            <a:r>
              <a:rPr lang="en-US" sz="2400" dirty="0" smtClean="0">
                <a:effectLst/>
              </a:rPr>
              <a:t> (IHEP)</a:t>
            </a:r>
          </a:p>
          <a:p>
            <a:pPr lvl="1"/>
            <a:r>
              <a:rPr lang="en-US" sz="2400" dirty="0" smtClean="0">
                <a:effectLst/>
              </a:rPr>
              <a:t>RICH detector – 3.4 </a:t>
            </a:r>
            <a:r>
              <a:rPr lang="en-US" sz="2400" dirty="0" err="1" smtClean="0">
                <a:effectLst/>
              </a:rPr>
              <a:t>MEuro</a:t>
            </a:r>
            <a:r>
              <a:rPr lang="en-US" sz="2400" dirty="0" smtClean="0">
                <a:effectLst/>
              </a:rPr>
              <a:t> (BINP)</a:t>
            </a:r>
          </a:p>
          <a:p>
            <a:pPr lvl="1"/>
            <a:r>
              <a:rPr lang="en-US" sz="2400" dirty="0" smtClean="0">
                <a:effectLst/>
              </a:rPr>
              <a:t>Spin flippers and cryogenics – 2.6 </a:t>
            </a:r>
            <a:r>
              <a:rPr lang="en-US" sz="2400" dirty="0" err="1" smtClean="0">
                <a:effectLst/>
              </a:rPr>
              <a:t>MEuro</a:t>
            </a:r>
            <a:r>
              <a:rPr lang="en-US" sz="2400" dirty="0" smtClean="0">
                <a:effectLst/>
              </a:rPr>
              <a:t> (BINP, IHEP, industry)</a:t>
            </a:r>
          </a:p>
          <a:p>
            <a:pPr lvl="1"/>
            <a:r>
              <a:rPr lang="en-US" sz="2400" dirty="0" smtClean="0">
                <a:effectLst/>
              </a:rPr>
              <a:t>Polarimetry -  2 </a:t>
            </a:r>
            <a:r>
              <a:rPr lang="en-US" sz="2400" dirty="0" err="1" smtClean="0">
                <a:effectLst/>
              </a:rPr>
              <a:t>MEuro</a:t>
            </a:r>
            <a:r>
              <a:rPr lang="en-US" sz="2400" dirty="0" smtClean="0">
                <a:effectLst/>
              </a:rPr>
              <a:t> (</a:t>
            </a:r>
            <a:r>
              <a:rPr lang="en-US" sz="2400" dirty="0" err="1" smtClean="0">
                <a:effectLst/>
              </a:rPr>
              <a:t>MEPhI</a:t>
            </a:r>
            <a:r>
              <a:rPr lang="en-US" sz="2400" dirty="0" smtClean="0">
                <a:effectLst/>
              </a:rPr>
              <a:t>, IHEP, ITEP)</a:t>
            </a:r>
            <a:endParaRPr lang="en-US" sz="2400" dirty="0">
              <a:effectLst/>
            </a:endParaRPr>
          </a:p>
          <a:p>
            <a:r>
              <a:rPr lang="en-US" sz="2800" dirty="0">
                <a:effectLst/>
              </a:rPr>
              <a:t>Cost of the </a:t>
            </a:r>
            <a:r>
              <a:rPr lang="en-US" sz="2800" dirty="0" err="1">
                <a:effectLst/>
              </a:rPr>
              <a:t>beamline</a:t>
            </a:r>
            <a:r>
              <a:rPr lang="en-US" sz="2800" dirty="0">
                <a:effectLst/>
              </a:rPr>
              <a:t> </a:t>
            </a:r>
            <a:r>
              <a:rPr lang="en-US" sz="2800" dirty="0" smtClean="0">
                <a:effectLst/>
              </a:rPr>
              <a:t>– 20-25 </a:t>
            </a:r>
            <a:r>
              <a:rPr lang="en-US" sz="2800" dirty="0" err="1" smtClean="0">
                <a:effectLst/>
              </a:rPr>
              <a:t>MEuro</a:t>
            </a:r>
            <a:r>
              <a:rPr lang="en-US" sz="2800" dirty="0" smtClean="0">
                <a:effectLst/>
              </a:rPr>
              <a:t>.</a:t>
            </a:r>
            <a:endParaRPr lang="en-US" sz="2800" dirty="0">
              <a:effectLst/>
            </a:endParaRPr>
          </a:p>
          <a:p>
            <a:r>
              <a:rPr lang="en-US" sz="2800" dirty="0">
                <a:effectLst/>
              </a:rPr>
              <a:t>Total cost </a:t>
            </a:r>
            <a:r>
              <a:rPr lang="en-US" sz="2800" dirty="0" smtClean="0">
                <a:effectLst/>
              </a:rPr>
              <a:t>&lt; 40 </a:t>
            </a:r>
            <a:r>
              <a:rPr lang="en-US" sz="2800" dirty="0" err="1" smtClean="0">
                <a:effectLst/>
              </a:rPr>
              <a:t>MEuro</a:t>
            </a:r>
            <a:r>
              <a:rPr lang="en-US" sz="2800" dirty="0" smtClean="0">
                <a:effectLst/>
              </a:rPr>
              <a:t> (about 1/5 of the JINR budget)    </a:t>
            </a:r>
            <a:endParaRPr lang="ru-RU" sz="2800" dirty="0">
              <a:effectLst/>
            </a:endParaRPr>
          </a:p>
          <a:p>
            <a:pPr marL="0" indent="0">
              <a:buNone/>
            </a:pPr>
            <a:r>
              <a:rPr lang="en-US" sz="2800" dirty="0" smtClean="0">
                <a:solidFill>
                  <a:srgbClr val="FF0000"/>
                </a:solidFill>
              </a:rPr>
              <a:t>(new target not included)</a:t>
            </a:r>
            <a:endParaRPr lang="ru-RU" sz="2800" dirty="0">
              <a:solidFill>
                <a:srgbClr val="FF0000"/>
              </a:solidFill>
            </a:endParaRP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ru-RU" smtClean="0"/>
              <a:t>DSPIN-2019</a:t>
            </a:r>
            <a:endParaRPr lang="ru-RU" alt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ru-RU" smtClean="0"/>
              <a:t>V. Mochalov, SPASCHARM</a:t>
            </a:r>
            <a:endParaRPr lang="ru-RU" alt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10669-CE8A-4DA0-B546-D3B064FB49D9}" type="slidenum">
              <a:rPr lang="ru-RU" altLang="ru-RU" smtClean="0"/>
              <a:pPr/>
              <a:t>25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443396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Project schedule (if money in 2020)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 smtClean="0">
                <a:effectLst/>
              </a:rPr>
              <a:t>Final design (</a:t>
            </a:r>
            <a:r>
              <a:rPr lang="en-US" sz="2400" dirty="0" err="1" smtClean="0">
                <a:effectLst/>
              </a:rPr>
              <a:t>beamline</a:t>
            </a:r>
            <a:r>
              <a:rPr lang="en-US" sz="2400" dirty="0" smtClean="0">
                <a:effectLst/>
              </a:rPr>
              <a:t> and setup zone) </a:t>
            </a:r>
            <a:r>
              <a:rPr lang="ru-RU" sz="2400" dirty="0" smtClean="0">
                <a:effectLst/>
              </a:rPr>
              <a:t>–  </a:t>
            </a:r>
            <a:r>
              <a:rPr lang="ru-RU" sz="2400" dirty="0">
                <a:effectLst/>
              </a:rPr>
              <a:t>2020-2021 </a:t>
            </a:r>
          </a:p>
          <a:p>
            <a:r>
              <a:rPr lang="en-US" sz="2400" dirty="0" err="1" smtClean="0">
                <a:effectLst/>
              </a:rPr>
              <a:t>Shashlyk</a:t>
            </a:r>
            <a:r>
              <a:rPr lang="en-US" sz="2400" dirty="0" smtClean="0">
                <a:effectLst/>
              </a:rPr>
              <a:t> calorimeter </a:t>
            </a:r>
            <a:r>
              <a:rPr lang="ru-RU" sz="2400" dirty="0" smtClean="0">
                <a:effectLst/>
              </a:rPr>
              <a:t>-  </a:t>
            </a:r>
            <a:r>
              <a:rPr lang="ru-RU" sz="2400" dirty="0">
                <a:effectLst/>
              </a:rPr>
              <a:t>2021-2024 </a:t>
            </a:r>
            <a:endParaRPr lang="en-US" sz="2400" dirty="0" smtClean="0">
              <a:effectLst/>
            </a:endParaRPr>
          </a:p>
          <a:p>
            <a:r>
              <a:rPr lang="en-US" sz="2400" dirty="0" smtClean="0">
                <a:effectLst/>
              </a:rPr>
              <a:t>Spin flippers and cryogenics </a:t>
            </a:r>
            <a:r>
              <a:rPr lang="ru-RU" sz="2400" dirty="0" smtClean="0">
                <a:effectLst/>
              </a:rPr>
              <a:t>–  2021-202</a:t>
            </a:r>
            <a:r>
              <a:rPr lang="en-US" sz="2400" dirty="0" smtClean="0">
                <a:effectLst/>
              </a:rPr>
              <a:t>4</a:t>
            </a:r>
            <a:r>
              <a:rPr lang="ru-RU" sz="2400" dirty="0" smtClean="0">
                <a:effectLst/>
              </a:rPr>
              <a:t> ;</a:t>
            </a:r>
            <a:endParaRPr lang="ru-RU" sz="2400" dirty="0">
              <a:effectLst/>
            </a:endParaRPr>
          </a:p>
          <a:p>
            <a:r>
              <a:rPr lang="en-US" sz="2400" dirty="0" smtClean="0">
                <a:effectLst/>
              </a:rPr>
              <a:t>RICH detector </a:t>
            </a:r>
            <a:r>
              <a:rPr lang="ru-RU" sz="2400" dirty="0" smtClean="0">
                <a:effectLst/>
              </a:rPr>
              <a:t> </a:t>
            </a:r>
            <a:r>
              <a:rPr lang="ru-RU" sz="2400" dirty="0">
                <a:effectLst/>
              </a:rPr>
              <a:t>– </a:t>
            </a:r>
            <a:r>
              <a:rPr lang="ru-RU" sz="2400" dirty="0" smtClean="0">
                <a:effectLst/>
              </a:rPr>
              <a:t>2022-2025 ;</a:t>
            </a:r>
            <a:endParaRPr lang="ru-RU" sz="2400" dirty="0">
              <a:effectLst/>
            </a:endParaRPr>
          </a:p>
          <a:p>
            <a:r>
              <a:rPr lang="en-US" sz="2400" dirty="0" err="1" smtClean="0">
                <a:effectLst/>
              </a:rPr>
              <a:t>Beamline</a:t>
            </a:r>
            <a:r>
              <a:rPr lang="en-US" sz="2400" dirty="0" smtClean="0">
                <a:effectLst/>
              </a:rPr>
              <a:t> end all civil construction </a:t>
            </a:r>
            <a:r>
              <a:rPr lang="ru-RU" sz="2400" dirty="0" smtClean="0">
                <a:effectLst/>
              </a:rPr>
              <a:t>–  2023-2024;</a:t>
            </a:r>
            <a:endParaRPr lang="ru-RU" sz="2400" dirty="0">
              <a:effectLst/>
            </a:endParaRPr>
          </a:p>
          <a:p>
            <a:r>
              <a:rPr lang="en-US" sz="2400" dirty="0" err="1" smtClean="0">
                <a:effectLst/>
              </a:rPr>
              <a:t>Polarimeters</a:t>
            </a:r>
            <a:r>
              <a:rPr lang="en-US" sz="2400" dirty="0" smtClean="0">
                <a:effectLst/>
              </a:rPr>
              <a:t> and beam control and tagging system </a:t>
            </a:r>
            <a:r>
              <a:rPr lang="ru-RU" sz="2400" dirty="0" smtClean="0">
                <a:effectLst/>
              </a:rPr>
              <a:t>-                                    2022-2024</a:t>
            </a:r>
            <a:endParaRPr lang="ru-RU" sz="2400" dirty="0">
              <a:effectLst/>
            </a:endParaRPr>
          </a:p>
          <a:p>
            <a:r>
              <a:rPr lang="en-US" sz="2400" dirty="0" smtClean="0">
                <a:effectLst/>
              </a:rPr>
              <a:t>Beam commissioning 2024-2025</a:t>
            </a:r>
          </a:p>
          <a:p>
            <a:r>
              <a:rPr lang="en-US" sz="2400" dirty="0" smtClean="0">
                <a:effectLst/>
              </a:rPr>
              <a:t>First data taking run with polarized proton beam - </a:t>
            </a:r>
            <a:r>
              <a:rPr lang="ru-RU" sz="2400" dirty="0" smtClean="0">
                <a:solidFill>
                  <a:srgbClr val="FF0000"/>
                </a:solidFill>
                <a:effectLst/>
              </a:rPr>
              <a:t>2025 </a:t>
            </a:r>
            <a:endParaRPr lang="ru-RU" sz="2400" dirty="0">
              <a:solidFill>
                <a:srgbClr val="FF0000"/>
              </a:solidFill>
              <a:effectLst/>
            </a:endParaRPr>
          </a:p>
          <a:p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ru-RU" smtClean="0"/>
              <a:t>DSPIN-2019</a:t>
            </a:r>
            <a:endParaRPr lang="ru-RU" alt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ru-RU" smtClean="0"/>
              <a:t>V. Mochalov, SPASCHARM</a:t>
            </a:r>
            <a:endParaRPr lang="ru-RU" alt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10669-CE8A-4DA0-B546-D3B064FB49D9}" type="slidenum">
              <a:rPr lang="ru-RU" altLang="ru-RU" smtClean="0"/>
              <a:pPr/>
              <a:t>26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370762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CDR</a:t>
            </a:r>
            <a:endParaRPr lang="ru-RU" sz="4000" dirty="0"/>
          </a:p>
        </p:txBody>
      </p:sp>
      <p:sp>
        <p:nvSpPr>
          <p:cNvPr id="8" name="Текст 7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sz="3200" dirty="0" smtClean="0"/>
              <a:t>CDR will be published this fall </a:t>
            </a:r>
          </a:p>
          <a:p>
            <a:r>
              <a:rPr lang="en-US" sz="3200" dirty="0" smtClean="0"/>
              <a:t>(IHEP Preprint in </a:t>
            </a:r>
            <a:r>
              <a:rPr lang="en-US" sz="3200" dirty="0" err="1" smtClean="0"/>
              <a:t>russian</a:t>
            </a:r>
            <a:r>
              <a:rPr lang="en-US" sz="3200" dirty="0" smtClean="0"/>
              <a:t>), available online version</a:t>
            </a:r>
            <a:endParaRPr lang="ru-RU" sz="3200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ru-RU" smtClean="0"/>
              <a:t>DSPIN-2019</a:t>
            </a:r>
            <a:endParaRPr lang="ru-RU" alt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ru-RU" smtClean="0"/>
              <a:t>V. Mochalov, SPASCHARM</a:t>
            </a:r>
            <a:endParaRPr lang="ru-RU" alt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10669-CE8A-4DA0-B546-D3B064FB49D9}" type="slidenum">
              <a:rPr lang="ru-RU" altLang="ru-RU" smtClean="0"/>
              <a:pPr/>
              <a:t>27</a:t>
            </a:fld>
            <a:endParaRPr lang="ru-RU" altLang="ru-RU"/>
          </a:p>
        </p:txBody>
      </p:sp>
      <p:pic>
        <p:nvPicPr>
          <p:cNvPr id="2457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5173" y="188640"/>
            <a:ext cx="5091283" cy="60216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34823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630907"/>
          </a:xfrm>
        </p:spPr>
        <p:txBody>
          <a:bodyPr/>
          <a:lstStyle/>
          <a:p>
            <a:r>
              <a:rPr lang="en-US" sz="3600" dirty="0" err="1" smtClean="0"/>
              <a:t>Beamline</a:t>
            </a:r>
            <a:r>
              <a:rPr lang="en-US" sz="3600" dirty="0" smtClean="0"/>
              <a:t> 14 motivation (exclusive)</a:t>
            </a:r>
            <a:endParaRPr lang="ru-RU" sz="3600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ru-RU" smtClean="0"/>
              <a:t>17</a:t>
            </a:r>
            <a:r>
              <a:rPr lang="ru-RU" altLang="ru-RU" smtClean="0"/>
              <a:t>.</a:t>
            </a:r>
            <a:r>
              <a:rPr lang="en-US" altLang="ru-RU" smtClean="0"/>
              <a:t>01</a:t>
            </a:r>
            <a:r>
              <a:rPr lang="ru-RU" altLang="ru-RU" smtClean="0"/>
              <a:t>.201</a:t>
            </a:r>
            <a:r>
              <a:rPr lang="en-US" altLang="ru-RU" smtClean="0"/>
              <a:t>8</a:t>
            </a:r>
            <a:endParaRPr lang="ru-RU" alt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altLang="ru-RU" smtClean="0"/>
              <a:t>В. Мочалов, </a:t>
            </a:r>
            <a:r>
              <a:rPr lang="ru-RU" altLang="ru-RU" smtClean="0">
                <a:solidFill>
                  <a:srgbClr val="FFFFFF"/>
                </a:solidFill>
              </a:rPr>
              <a:t>Семинар ЛЯП</a:t>
            </a:r>
            <a:endParaRPr lang="ru-RU" alt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10669-CE8A-4DA0-B546-D3B064FB49D9}" type="slidenum">
              <a:rPr lang="ru-RU" altLang="ru-RU" smtClean="0"/>
              <a:pPr/>
              <a:t>28</a:t>
            </a:fld>
            <a:endParaRPr lang="ru-RU" altLang="ru-RU"/>
          </a:p>
        </p:txBody>
      </p:sp>
      <p:pic>
        <p:nvPicPr>
          <p:cNvPr id="2396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114" y="1050513"/>
            <a:ext cx="3718882" cy="1822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96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930803"/>
            <a:ext cx="2005013" cy="53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962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7352" y="1044575"/>
            <a:ext cx="3743325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962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908720"/>
            <a:ext cx="2663825" cy="542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9622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321" y="3138487"/>
            <a:ext cx="3635671" cy="2371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9624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4967287"/>
            <a:ext cx="4114800" cy="542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9625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0652" y="3138488"/>
            <a:ext cx="3670300" cy="23717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9626" name="Picture 1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1303" y="4973637"/>
            <a:ext cx="3341687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35861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SPASCHARM at Beam-line 14 </a:t>
            </a:r>
            <a:br>
              <a:rPr lang="en-US" sz="3200" dirty="0" smtClean="0"/>
            </a:br>
            <a:r>
              <a:rPr lang="en-US" sz="3200" dirty="0" smtClean="0"/>
              <a:t>(motivation inclusive)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ru-RU" smtClean="0"/>
              <a:t>DSPIN-2019</a:t>
            </a:r>
            <a:endParaRPr lang="ru-RU" alt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ru-RU" smtClean="0"/>
              <a:t>V. Mochalov, SPASCHARM</a:t>
            </a:r>
            <a:endParaRPr lang="ru-RU" alt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10669-CE8A-4DA0-B546-D3B064FB49D9}" type="slidenum">
              <a:rPr lang="ru-RU" altLang="ru-RU" smtClean="0"/>
              <a:pPr/>
              <a:t>29</a:t>
            </a:fld>
            <a:endParaRPr lang="ru-RU" altLang="ru-RU"/>
          </a:p>
        </p:txBody>
      </p:sp>
      <p:pic>
        <p:nvPicPr>
          <p:cNvPr id="24678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628800"/>
            <a:ext cx="4035902" cy="22922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6788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628800"/>
            <a:ext cx="3798137" cy="2376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1259632" y="3275112"/>
            <a:ext cx="20601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b="1" kern="0" dirty="0" err="1" smtClean="0">
                <a:solidFill>
                  <a:srgbClr val="FF3300"/>
                </a:solidFill>
                <a:latin typeface="Arial"/>
              </a:rPr>
              <a:t>pp</a:t>
            </a:r>
            <a:r>
              <a:rPr lang="en-US" b="1" kern="0" baseline="-25000" dirty="0" smtClean="0">
                <a:solidFill>
                  <a:srgbClr val="FF3300"/>
                </a:solidFill>
                <a:latin typeface="Arial"/>
              </a:rPr>
              <a:t>↑</a:t>
            </a:r>
            <a:r>
              <a:rPr lang="en-US" b="1" kern="0" dirty="0" smtClean="0">
                <a:solidFill>
                  <a:srgbClr val="FF3300"/>
                </a:solidFill>
                <a:latin typeface="Arial"/>
              </a:rPr>
              <a:t>→</a:t>
            </a:r>
            <a:r>
              <a:rPr lang="el-GR" b="1" kern="0" dirty="0" smtClean="0">
                <a:solidFill>
                  <a:srgbClr val="FF3300"/>
                </a:solidFill>
                <a:latin typeface="Arial"/>
              </a:rPr>
              <a:t>π</a:t>
            </a:r>
            <a:r>
              <a:rPr lang="en-US" b="1" kern="0" baseline="30000" dirty="0" smtClean="0">
                <a:solidFill>
                  <a:srgbClr val="FF3300"/>
                </a:solidFill>
                <a:latin typeface="Arial"/>
              </a:rPr>
              <a:t>0</a:t>
            </a:r>
            <a:r>
              <a:rPr lang="en-US" b="1" kern="0" dirty="0" smtClean="0">
                <a:solidFill>
                  <a:srgbClr val="FF3300"/>
                </a:solidFill>
                <a:latin typeface="Arial"/>
              </a:rPr>
              <a:t>X at </a:t>
            </a:r>
            <a:r>
              <a:rPr lang="en-US" kern="0" dirty="0" smtClean="0">
                <a:solidFill>
                  <a:srgbClr val="B2B2B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/>
              </a:rPr>
              <a:t> </a:t>
            </a:r>
            <a:r>
              <a:rPr lang="en-US" b="1" i="1" kern="0" dirty="0" err="1">
                <a:solidFill>
                  <a:srgbClr val="FF0000"/>
                </a:solidFill>
                <a:latin typeface="Arial"/>
                <a:cs typeface="Arial" charset="0"/>
              </a:rPr>
              <a:t>x</a:t>
            </a:r>
            <a:r>
              <a:rPr lang="en-US" b="1" kern="0" baseline="-25000" dirty="0" err="1">
                <a:solidFill>
                  <a:srgbClr val="FF0000"/>
                </a:solidFill>
                <a:latin typeface="Arial"/>
                <a:cs typeface="Arial" charset="0"/>
              </a:rPr>
              <a:t>F</a:t>
            </a:r>
            <a:r>
              <a:rPr lang="en-US" b="1" kern="0" dirty="0">
                <a:solidFill>
                  <a:srgbClr val="FF0000"/>
                </a:solidFill>
                <a:latin typeface="Arial"/>
                <a:cs typeface="Arial" charset="0"/>
              </a:rPr>
              <a:t>=0</a:t>
            </a:r>
            <a:endParaRPr lang="ru-RU" b="1" kern="0" dirty="0" smtClean="0">
              <a:solidFill>
                <a:srgbClr val="FF0000"/>
              </a:solidFill>
              <a:latin typeface="Arial Narrow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4788024" y="3612178"/>
            <a:ext cx="22653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b="1" kern="0" dirty="0" err="1" smtClean="0">
                <a:solidFill>
                  <a:srgbClr val="FF3300"/>
                </a:solidFill>
                <a:latin typeface="Arial"/>
              </a:rPr>
              <a:t>pd</a:t>
            </a:r>
            <a:r>
              <a:rPr lang="en-US" b="1" kern="0" baseline="-25000" dirty="0" smtClean="0">
                <a:solidFill>
                  <a:srgbClr val="FF3300"/>
                </a:solidFill>
                <a:latin typeface="Arial"/>
              </a:rPr>
              <a:t>↑</a:t>
            </a:r>
            <a:r>
              <a:rPr lang="en-US" b="1" kern="0" dirty="0" smtClean="0">
                <a:solidFill>
                  <a:srgbClr val="FF3300"/>
                </a:solidFill>
                <a:latin typeface="Arial"/>
              </a:rPr>
              <a:t>→</a:t>
            </a:r>
            <a:r>
              <a:rPr lang="el-GR" b="1" kern="0" dirty="0" smtClean="0">
                <a:solidFill>
                  <a:srgbClr val="FF3300"/>
                </a:solidFill>
                <a:latin typeface="Arial"/>
              </a:rPr>
              <a:t>π</a:t>
            </a:r>
            <a:r>
              <a:rPr lang="en-US" b="1" kern="0" baseline="30000" dirty="0" smtClean="0">
                <a:solidFill>
                  <a:srgbClr val="FF3300"/>
                </a:solidFill>
                <a:latin typeface="Arial"/>
              </a:rPr>
              <a:t>0</a:t>
            </a:r>
            <a:r>
              <a:rPr lang="en-US" b="1" kern="0" dirty="0" smtClean="0">
                <a:solidFill>
                  <a:srgbClr val="FF3300"/>
                </a:solidFill>
                <a:latin typeface="Arial"/>
              </a:rPr>
              <a:t>X at </a:t>
            </a:r>
            <a:r>
              <a:rPr lang="en-US" kern="0" dirty="0" smtClean="0">
                <a:solidFill>
                  <a:srgbClr val="B2B2B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/>
              </a:rPr>
              <a:t> </a:t>
            </a:r>
            <a:r>
              <a:rPr lang="en-US" b="1" i="1" kern="0" dirty="0" err="1" smtClean="0">
                <a:solidFill>
                  <a:srgbClr val="FF0000"/>
                </a:solidFill>
                <a:latin typeface="Arial"/>
                <a:cs typeface="Arial" charset="0"/>
              </a:rPr>
              <a:t>x</a:t>
            </a:r>
            <a:r>
              <a:rPr lang="en-US" b="1" kern="0" baseline="-25000" dirty="0" err="1" smtClean="0">
                <a:solidFill>
                  <a:srgbClr val="FF0000"/>
                </a:solidFill>
                <a:latin typeface="Arial"/>
                <a:cs typeface="Arial" charset="0"/>
              </a:rPr>
              <a:t>F</a:t>
            </a:r>
            <a:r>
              <a:rPr lang="en-US" b="1" kern="0" dirty="0" smtClean="0">
                <a:solidFill>
                  <a:srgbClr val="FF0000"/>
                </a:solidFill>
                <a:latin typeface="Arial"/>
                <a:cs typeface="Arial" charset="0"/>
              </a:rPr>
              <a:t>&gt;0.7</a:t>
            </a:r>
            <a:endParaRPr lang="ru-RU" b="1" kern="0" dirty="0" smtClean="0">
              <a:solidFill>
                <a:srgbClr val="FF0000"/>
              </a:solidFill>
              <a:latin typeface="Arial Narrow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95536" y="5103187"/>
            <a:ext cx="82089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ru-RU" i="1" dirty="0">
                <a:solidFill>
                  <a:srgbClr val="00B050"/>
                </a:solidFill>
                <a:latin typeface="Arial Black" pitchFamily="34" charset="0"/>
                <a:sym typeface="Symbol" pitchFamily="18" charset="2"/>
              </a:rPr>
              <a:t>A</a:t>
            </a:r>
            <a:r>
              <a:rPr lang="en-US" altLang="ru-RU" i="1" baseline="-25000" dirty="0">
                <a:solidFill>
                  <a:srgbClr val="00B050"/>
                </a:solidFill>
                <a:latin typeface="Arial Black" pitchFamily="34" charset="0"/>
                <a:sym typeface="Symbol" pitchFamily="18" charset="2"/>
              </a:rPr>
              <a:t>N</a:t>
            </a:r>
            <a:r>
              <a:rPr lang="en-US" altLang="ru-RU" dirty="0">
                <a:solidFill>
                  <a:srgbClr val="00B050"/>
                </a:solidFill>
                <a:latin typeface="Arial Black" pitchFamily="34" charset="0"/>
                <a:sym typeface="Symbol" pitchFamily="18" charset="2"/>
              </a:rPr>
              <a:t> = (16±5)% </a:t>
            </a:r>
            <a:r>
              <a:rPr lang="en-US" altLang="ru-RU" b="1" dirty="0">
                <a:sym typeface="Symbol" pitchFamily="18" charset="2"/>
              </a:rPr>
              <a:t>at</a:t>
            </a:r>
            <a:r>
              <a:rPr lang="ru-RU" altLang="ru-RU" b="1" dirty="0">
                <a:sym typeface="Symbol" pitchFamily="18" charset="2"/>
              </a:rPr>
              <a:t> </a:t>
            </a:r>
            <a:r>
              <a:rPr lang="en-US" altLang="ru-RU" b="1" i="1" dirty="0" err="1">
                <a:sym typeface="Symbol" pitchFamily="18" charset="2"/>
              </a:rPr>
              <a:t>p</a:t>
            </a:r>
            <a:r>
              <a:rPr lang="en-US" altLang="ru-RU" b="1" i="1" baseline="-25000" dirty="0" err="1">
                <a:sym typeface="Symbol" pitchFamily="18" charset="2"/>
              </a:rPr>
              <a:t>T</a:t>
            </a:r>
            <a:r>
              <a:rPr lang="en-US" altLang="ru-RU" b="1" dirty="0">
                <a:sym typeface="Symbol" pitchFamily="18" charset="2"/>
              </a:rPr>
              <a:t> </a:t>
            </a:r>
            <a:r>
              <a:rPr lang="ru-RU" altLang="ru-RU" b="1" dirty="0">
                <a:sym typeface="Symbol" pitchFamily="18" charset="2"/>
              </a:rPr>
              <a:t>=(0.7-1.8) </a:t>
            </a:r>
            <a:r>
              <a:rPr lang="en-US" altLang="ru-RU" b="1" dirty="0">
                <a:sym typeface="Symbol" pitchFamily="18" charset="2"/>
              </a:rPr>
              <a:t>GeV/c and at </a:t>
            </a:r>
            <a:r>
              <a:rPr lang="en-US" altLang="ru-RU" sz="2000" b="1" i="1" dirty="0" err="1">
                <a:latin typeface="Arial Black" pitchFamily="34" charset="0"/>
                <a:cs typeface="Arial" pitchFamily="34" charset="0"/>
                <a:sym typeface="Symbol" pitchFamily="18" charset="2"/>
              </a:rPr>
              <a:t>x</a:t>
            </a:r>
            <a:r>
              <a:rPr lang="en-US" altLang="ru-RU" sz="2000" b="1" i="1" baseline="-25000" dirty="0" err="1">
                <a:latin typeface="Arial Black" pitchFamily="34" charset="0"/>
                <a:cs typeface="Arial" pitchFamily="34" charset="0"/>
                <a:sym typeface="Symbol" pitchFamily="18" charset="2"/>
              </a:rPr>
              <a:t>F</a:t>
            </a:r>
            <a:r>
              <a:rPr lang="en-US" altLang="ru-RU" b="1" baseline="-25000" dirty="0">
                <a:latin typeface="Arial Black" pitchFamily="34" charset="0"/>
                <a:cs typeface="Arial" pitchFamily="34" charset="0"/>
                <a:sym typeface="Symbol" pitchFamily="18" charset="2"/>
              </a:rPr>
              <a:t> </a:t>
            </a:r>
            <a:r>
              <a:rPr lang="en-US" altLang="ru-RU" b="1" dirty="0">
                <a:latin typeface="Arial Black" pitchFamily="34" charset="0"/>
                <a:cs typeface="Arial" pitchFamily="34" charset="0"/>
                <a:sym typeface="Symbol" pitchFamily="18" charset="2"/>
              </a:rPr>
              <a:t> &gt; </a:t>
            </a:r>
            <a:r>
              <a:rPr lang="en-US" altLang="ru-RU" b="1" dirty="0" smtClean="0">
                <a:latin typeface="Arial Black" pitchFamily="34" charset="0"/>
                <a:cs typeface="Arial" pitchFamily="34" charset="0"/>
                <a:sym typeface="Symbol" pitchFamily="18" charset="2"/>
              </a:rPr>
              <a:t>0.7.</a:t>
            </a:r>
            <a:r>
              <a:rPr lang="en-US" b="1" dirty="0"/>
              <a:t> </a:t>
            </a:r>
            <a:endParaRPr lang="en-US" b="1" dirty="0" smtClean="0"/>
          </a:p>
          <a:p>
            <a:r>
              <a:rPr lang="en-US" b="1" dirty="0" smtClean="0"/>
              <a:t>A </a:t>
            </a:r>
            <a:r>
              <a:rPr lang="en-US" b="1" dirty="0"/>
              <a:t>quite sizeable asymmetry showed up at</a:t>
            </a:r>
            <a:r>
              <a:rPr lang="ru-RU" b="1" dirty="0"/>
              <a:t> </a:t>
            </a:r>
            <a:r>
              <a:rPr lang="en-US" altLang="ru-RU" b="1" i="1" dirty="0" err="1">
                <a:sym typeface="Symbol" pitchFamily="18" charset="2"/>
              </a:rPr>
              <a:t>p</a:t>
            </a:r>
            <a:r>
              <a:rPr lang="en-US" altLang="ru-RU" b="1" i="1" baseline="-25000" dirty="0" err="1">
                <a:sym typeface="Symbol" pitchFamily="18" charset="2"/>
              </a:rPr>
              <a:t>T</a:t>
            </a:r>
            <a:r>
              <a:rPr lang="ru-RU" altLang="ru-RU" b="1" baseline="-25000" dirty="0">
                <a:sym typeface="Symbol" pitchFamily="18" charset="2"/>
              </a:rPr>
              <a:t> </a:t>
            </a:r>
            <a:r>
              <a:rPr lang="en-US" altLang="ru-RU" b="1" dirty="0">
                <a:sym typeface="Symbol" pitchFamily="18" charset="2"/>
              </a:rPr>
              <a:t>~ 1 GeV/</a:t>
            </a:r>
            <a:r>
              <a:rPr lang="ru-RU" altLang="ru-RU" b="1" dirty="0">
                <a:sym typeface="Symbol" pitchFamily="18" charset="2"/>
              </a:rPr>
              <a:t>с</a:t>
            </a:r>
            <a:r>
              <a:rPr lang="en-US" altLang="ru-RU" b="1" dirty="0">
                <a:sym typeface="Symbol" pitchFamily="18" charset="2"/>
              </a:rPr>
              <a:t> and above even in </a:t>
            </a:r>
            <a:r>
              <a:rPr lang="en-US" altLang="ru-RU" b="1" dirty="0">
                <a:solidFill>
                  <a:srgbClr val="66FF33"/>
                </a:solidFill>
                <a:sym typeface="Symbol" pitchFamily="18" charset="2"/>
              </a:rPr>
              <a:t>the </a:t>
            </a:r>
            <a:r>
              <a:rPr lang="en-US" altLang="ru-RU" b="1" u="sng" dirty="0" err="1">
                <a:solidFill>
                  <a:srgbClr val="66FF33"/>
                </a:solidFill>
                <a:sym typeface="Symbol" pitchFamily="18" charset="2"/>
              </a:rPr>
              <a:t>u</a:t>
            </a:r>
            <a:r>
              <a:rPr lang="en-US" b="1" u="sng" dirty="0" err="1">
                <a:solidFill>
                  <a:srgbClr val="66FF33"/>
                </a:solidFill>
              </a:rPr>
              <a:t>npolarized</a:t>
            </a:r>
            <a:r>
              <a:rPr lang="en-US" b="1" u="sng" dirty="0">
                <a:solidFill>
                  <a:srgbClr val="66FF33"/>
                </a:solidFill>
              </a:rPr>
              <a:t> </a:t>
            </a:r>
            <a:r>
              <a:rPr lang="en-US" altLang="ru-RU" b="1" u="sng" dirty="0">
                <a:solidFill>
                  <a:srgbClr val="66FF33"/>
                </a:solidFill>
                <a:sym typeface="Symbol" pitchFamily="18" charset="2"/>
              </a:rPr>
              <a:t>beam</a:t>
            </a:r>
            <a:r>
              <a:rPr lang="en-US" altLang="ru-RU" b="1" dirty="0">
                <a:solidFill>
                  <a:srgbClr val="66FF33"/>
                </a:solidFill>
                <a:sym typeface="Symbol" pitchFamily="18" charset="2"/>
              </a:rPr>
              <a:t> fragmentation region</a:t>
            </a:r>
            <a:r>
              <a:rPr lang="en-US" altLang="ru-RU" dirty="0">
                <a:solidFill>
                  <a:srgbClr val="66FF33"/>
                </a:solidFill>
                <a:sym typeface="Symbol" pitchFamily="18" charset="2"/>
              </a:rPr>
              <a:t>.</a:t>
            </a:r>
            <a:r>
              <a:rPr lang="en-US" altLang="ru-RU" b="1" dirty="0" smtClean="0">
                <a:solidFill>
                  <a:srgbClr val="66FF33"/>
                </a:solidFill>
                <a:latin typeface="Arial Black" pitchFamily="34" charset="0"/>
                <a:cs typeface="Arial" pitchFamily="34" charset="0"/>
                <a:sym typeface="Symbol" pitchFamily="18" charset="2"/>
              </a:rPr>
              <a:t>  </a:t>
            </a:r>
            <a:endParaRPr lang="ru-RU" b="1" dirty="0">
              <a:solidFill>
                <a:srgbClr val="66FF33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95536" y="3981510"/>
            <a:ext cx="82089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b="1" dirty="0" err="1" smtClean="0"/>
              <a:t>Phys.Lett</a:t>
            </a:r>
            <a:r>
              <a:rPr lang="en-US" b="1" dirty="0"/>
              <a:t>. B243 (1990) </a:t>
            </a:r>
            <a:r>
              <a:rPr lang="en-US" b="1" dirty="0" smtClean="0"/>
              <a:t>461-464, </a:t>
            </a:r>
            <a:r>
              <a:rPr lang="en-US" b="1" dirty="0" err="1"/>
              <a:t>Sov.J.Nucl.Phys</a:t>
            </a:r>
            <a:r>
              <a:rPr lang="en-US" b="1" dirty="0"/>
              <a:t>. 50 (1989) 432-437, </a:t>
            </a:r>
            <a:r>
              <a:rPr lang="en-US" b="1" dirty="0" err="1"/>
              <a:t>Yad.Fiz</a:t>
            </a:r>
            <a:r>
              <a:rPr lang="en-US" b="1" dirty="0"/>
              <a:t>. 50 (1989) </a:t>
            </a:r>
            <a:r>
              <a:rPr lang="en-US" b="1" dirty="0" smtClean="0"/>
              <a:t>695-704</a:t>
            </a:r>
          </a:p>
          <a:p>
            <a:pPr marL="342900" indent="-342900">
              <a:buAutoNum type="arabicPeriod"/>
            </a:pPr>
            <a:r>
              <a:rPr lang="en-US" b="1" dirty="0" err="1" smtClean="0"/>
              <a:t>Phys.Atom.Nucl</a:t>
            </a:r>
            <a:r>
              <a:rPr lang="en-US" b="1" dirty="0"/>
              <a:t>. 73 (2010) 2017-2021, </a:t>
            </a:r>
            <a:r>
              <a:rPr lang="en-US" b="1" dirty="0" err="1"/>
              <a:t>Yad.Fiz</a:t>
            </a:r>
            <a:r>
              <a:rPr lang="en-US" b="1" dirty="0"/>
              <a:t>. 73 (2010) 2072-2076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22937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702915"/>
          </a:xfrm>
        </p:spPr>
        <p:txBody>
          <a:bodyPr/>
          <a:lstStyle/>
          <a:p>
            <a:r>
              <a:rPr lang="en-US" dirty="0" smtClean="0"/>
              <a:t>Motivation 1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980728"/>
            <a:ext cx="8229600" cy="5150197"/>
          </a:xfrm>
        </p:spPr>
        <p:txBody>
          <a:bodyPr/>
          <a:lstStyle/>
          <a:p>
            <a:r>
              <a:rPr lang="ru-RU" sz="2200" dirty="0" err="1">
                <a:effectLst/>
              </a:rPr>
              <a:t>The</a:t>
            </a:r>
            <a:r>
              <a:rPr lang="ru-RU" sz="2200" dirty="0">
                <a:effectLst/>
              </a:rPr>
              <a:t> </a:t>
            </a:r>
            <a:r>
              <a:rPr lang="ru-RU" sz="2200" dirty="0" err="1">
                <a:effectLst/>
              </a:rPr>
              <a:t>project</a:t>
            </a:r>
            <a:r>
              <a:rPr lang="ru-RU" sz="2200" dirty="0">
                <a:effectLst/>
              </a:rPr>
              <a:t> </a:t>
            </a:r>
            <a:r>
              <a:rPr lang="ru-RU" sz="2200" dirty="0" err="1">
                <a:effectLst/>
              </a:rPr>
              <a:t>is</a:t>
            </a:r>
            <a:r>
              <a:rPr lang="ru-RU" sz="2200" dirty="0">
                <a:effectLst/>
              </a:rPr>
              <a:t> </a:t>
            </a:r>
            <a:r>
              <a:rPr lang="ru-RU" sz="2200" dirty="0" err="1">
                <a:effectLst/>
              </a:rPr>
              <a:t>aimed</a:t>
            </a:r>
            <a:r>
              <a:rPr lang="ru-RU" sz="2200" dirty="0">
                <a:effectLst/>
              </a:rPr>
              <a:t> </a:t>
            </a:r>
            <a:r>
              <a:rPr lang="ru-RU" sz="2200" dirty="0" err="1">
                <a:effectLst/>
              </a:rPr>
              <a:t>at</a:t>
            </a:r>
            <a:r>
              <a:rPr lang="ru-RU" sz="2200" dirty="0">
                <a:effectLst/>
              </a:rPr>
              <a:t> </a:t>
            </a:r>
            <a:r>
              <a:rPr lang="ru-RU" sz="2200" dirty="0" err="1">
                <a:effectLst/>
              </a:rPr>
              <a:t>studying</a:t>
            </a:r>
            <a:r>
              <a:rPr lang="ru-RU" sz="2200" dirty="0">
                <a:effectLst/>
              </a:rPr>
              <a:t> </a:t>
            </a:r>
            <a:r>
              <a:rPr lang="ru-RU" sz="2200" dirty="0" err="1">
                <a:effectLst/>
              </a:rPr>
              <a:t>the</a:t>
            </a:r>
            <a:r>
              <a:rPr lang="ru-RU" sz="2200" dirty="0">
                <a:effectLst/>
              </a:rPr>
              <a:t> </a:t>
            </a:r>
            <a:r>
              <a:rPr lang="ru-RU" sz="2200" dirty="0" err="1">
                <a:effectLst/>
              </a:rPr>
              <a:t>spin</a:t>
            </a:r>
            <a:r>
              <a:rPr lang="ru-RU" sz="2200" dirty="0">
                <a:effectLst/>
              </a:rPr>
              <a:t> </a:t>
            </a:r>
            <a:r>
              <a:rPr lang="ru-RU" sz="2200" dirty="0" err="1">
                <a:effectLst/>
              </a:rPr>
              <a:t>structure</a:t>
            </a:r>
            <a:r>
              <a:rPr lang="ru-RU" sz="2200" dirty="0">
                <a:effectLst/>
              </a:rPr>
              <a:t> </a:t>
            </a:r>
            <a:r>
              <a:rPr lang="ru-RU" sz="2200" dirty="0" err="1">
                <a:effectLst/>
              </a:rPr>
              <a:t>of</a:t>
            </a:r>
            <a:r>
              <a:rPr lang="ru-RU" sz="2200" dirty="0">
                <a:effectLst/>
              </a:rPr>
              <a:t> </a:t>
            </a:r>
            <a:r>
              <a:rPr lang="ru-RU" sz="2200" dirty="0" err="1">
                <a:effectLst/>
              </a:rPr>
              <a:t>the</a:t>
            </a:r>
            <a:r>
              <a:rPr lang="ru-RU" sz="2200" dirty="0">
                <a:effectLst/>
              </a:rPr>
              <a:t> </a:t>
            </a:r>
            <a:r>
              <a:rPr lang="ru-RU" sz="2200" dirty="0" err="1">
                <a:effectLst/>
              </a:rPr>
              <a:t>nucleon</a:t>
            </a:r>
            <a:r>
              <a:rPr lang="ru-RU" sz="2200" dirty="0">
                <a:effectLst/>
              </a:rPr>
              <a:t> and </a:t>
            </a:r>
            <a:r>
              <a:rPr lang="ru-RU" sz="2200" dirty="0" err="1">
                <a:effectLst/>
              </a:rPr>
              <a:t>the</a:t>
            </a:r>
            <a:r>
              <a:rPr lang="ru-RU" sz="2200" dirty="0">
                <a:effectLst/>
              </a:rPr>
              <a:t> </a:t>
            </a:r>
            <a:r>
              <a:rPr lang="ru-RU" sz="2200" dirty="0" err="1">
                <a:effectLst/>
              </a:rPr>
              <a:t>spin</a:t>
            </a:r>
            <a:r>
              <a:rPr lang="ru-RU" sz="2200" dirty="0">
                <a:effectLst/>
              </a:rPr>
              <a:t> </a:t>
            </a:r>
            <a:r>
              <a:rPr lang="ru-RU" sz="2200" dirty="0" err="1">
                <a:effectLst/>
              </a:rPr>
              <a:t>dependence</a:t>
            </a:r>
            <a:r>
              <a:rPr lang="ru-RU" sz="2200" dirty="0">
                <a:effectLst/>
              </a:rPr>
              <a:t> </a:t>
            </a:r>
            <a:r>
              <a:rPr lang="ru-RU" sz="2200" dirty="0" err="1">
                <a:effectLst/>
              </a:rPr>
              <a:t>of</a:t>
            </a:r>
            <a:r>
              <a:rPr lang="ru-RU" sz="2200" dirty="0">
                <a:effectLst/>
              </a:rPr>
              <a:t> </a:t>
            </a:r>
            <a:r>
              <a:rPr lang="ru-RU" sz="2200" dirty="0" err="1">
                <a:effectLst/>
              </a:rPr>
              <a:t>the</a:t>
            </a:r>
            <a:r>
              <a:rPr lang="ru-RU" sz="2200" dirty="0">
                <a:effectLst/>
              </a:rPr>
              <a:t> </a:t>
            </a:r>
            <a:r>
              <a:rPr lang="ru-RU" sz="2200" dirty="0" err="1">
                <a:effectLst/>
              </a:rPr>
              <a:t>strong</a:t>
            </a:r>
            <a:r>
              <a:rPr lang="ru-RU" sz="2200" dirty="0">
                <a:effectLst/>
              </a:rPr>
              <a:t> </a:t>
            </a:r>
            <a:r>
              <a:rPr lang="ru-RU" sz="2200" dirty="0" err="1">
                <a:effectLst/>
              </a:rPr>
              <a:t>interaction</a:t>
            </a:r>
            <a:r>
              <a:rPr lang="ru-RU" sz="2200" dirty="0">
                <a:effectLst/>
              </a:rPr>
              <a:t> </a:t>
            </a:r>
            <a:r>
              <a:rPr lang="ru-RU" sz="2200" dirty="0" err="1" smtClean="0">
                <a:effectLst/>
              </a:rPr>
              <a:t>at</a:t>
            </a:r>
            <a:r>
              <a:rPr lang="ru-RU" sz="2200" dirty="0" smtClean="0">
                <a:effectLst/>
              </a:rPr>
              <a:t> </a:t>
            </a:r>
            <a:r>
              <a:rPr lang="ru-RU" sz="2200" dirty="0" err="1">
                <a:effectLst/>
              </a:rPr>
              <a:t>energies</a:t>
            </a:r>
            <a:r>
              <a:rPr lang="ru-RU" sz="2200" dirty="0">
                <a:effectLst/>
              </a:rPr>
              <a:t> </a:t>
            </a:r>
            <a:r>
              <a:rPr lang="ru-RU" sz="2200" dirty="0" err="1">
                <a:effectLst/>
              </a:rPr>
              <a:t>up</a:t>
            </a:r>
            <a:r>
              <a:rPr lang="ru-RU" sz="2200" dirty="0">
                <a:effectLst/>
              </a:rPr>
              <a:t> </a:t>
            </a:r>
            <a:r>
              <a:rPr lang="ru-RU" sz="2200" dirty="0" err="1">
                <a:effectLst/>
              </a:rPr>
              <a:t>to</a:t>
            </a:r>
            <a:r>
              <a:rPr lang="ru-RU" sz="2200" dirty="0">
                <a:effectLst/>
              </a:rPr>
              <a:t> 50 </a:t>
            </a:r>
            <a:r>
              <a:rPr lang="ru-RU" sz="2200" dirty="0" err="1" smtClean="0">
                <a:effectLst/>
              </a:rPr>
              <a:t>GeV</a:t>
            </a:r>
            <a:r>
              <a:rPr lang="en-US" sz="2200" dirty="0" smtClean="0">
                <a:effectLst/>
              </a:rPr>
              <a:t>. The </a:t>
            </a:r>
            <a:r>
              <a:rPr lang="en-US" sz="2200" dirty="0">
                <a:effectLst/>
              </a:rPr>
              <a:t>fixed target SPASCHARM </a:t>
            </a:r>
            <a:r>
              <a:rPr lang="en-US" sz="2200" dirty="0" smtClean="0">
                <a:effectLst/>
              </a:rPr>
              <a:t>experiment will systematically </a:t>
            </a:r>
            <a:r>
              <a:rPr lang="en-US" sz="2200" dirty="0">
                <a:effectLst/>
              </a:rPr>
              <a:t>study </a:t>
            </a:r>
            <a:r>
              <a:rPr lang="en-US" sz="2200" dirty="0" smtClean="0">
                <a:effectLst/>
              </a:rPr>
              <a:t> </a:t>
            </a:r>
            <a:r>
              <a:rPr lang="en-US" sz="2200" dirty="0">
                <a:effectLst/>
              </a:rPr>
              <a:t>polarization phenomena in exclusive and inclusive hadronic </a:t>
            </a:r>
            <a:r>
              <a:rPr lang="en-US" sz="2200" dirty="0" smtClean="0">
                <a:effectLst/>
              </a:rPr>
              <a:t>reactions. </a:t>
            </a:r>
          </a:p>
          <a:p>
            <a:r>
              <a:rPr lang="en-US" sz="2200" dirty="0" smtClean="0">
                <a:effectLst/>
              </a:rPr>
              <a:t>The </a:t>
            </a:r>
            <a:r>
              <a:rPr lang="en-US" sz="2200" dirty="0">
                <a:effectLst/>
              </a:rPr>
              <a:t>universal setup </a:t>
            </a:r>
            <a:r>
              <a:rPr lang="en-US" sz="2200" dirty="0" smtClean="0">
                <a:effectLst/>
              </a:rPr>
              <a:t>will </a:t>
            </a:r>
            <a:r>
              <a:rPr lang="en-US" sz="2200" dirty="0">
                <a:effectLst/>
              </a:rPr>
              <a:t>detect dozens of </a:t>
            </a:r>
            <a:r>
              <a:rPr lang="en-US" sz="2200" dirty="0" smtClean="0">
                <a:effectLst/>
              </a:rPr>
              <a:t>particles</a:t>
            </a:r>
            <a:r>
              <a:rPr lang="en-US" sz="2200" dirty="0">
                <a:effectLst/>
              </a:rPr>
              <a:t>, produced on a polarized proton </a:t>
            </a:r>
            <a:r>
              <a:rPr lang="en-US" sz="2200" dirty="0" smtClean="0">
                <a:effectLst/>
              </a:rPr>
              <a:t>and nuclear targets.  In </a:t>
            </a:r>
            <a:r>
              <a:rPr lang="en-US" sz="2200" dirty="0">
                <a:effectLst/>
              </a:rPr>
              <a:t>parallel with single-spin </a:t>
            </a:r>
            <a:r>
              <a:rPr lang="en-US" sz="2200" dirty="0" smtClean="0">
                <a:effectLst/>
              </a:rPr>
              <a:t>asymmetries, </a:t>
            </a:r>
            <a:r>
              <a:rPr lang="en-US" sz="2200" dirty="0">
                <a:effectLst/>
              </a:rPr>
              <a:t>the polarization of hyperons and the elements of the density spin matrix of vector mesons will be measured</a:t>
            </a:r>
            <a:r>
              <a:rPr lang="en-US" sz="2200" dirty="0" smtClean="0">
                <a:effectLst/>
              </a:rPr>
              <a:t>.</a:t>
            </a:r>
          </a:p>
          <a:p>
            <a:r>
              <a:rPr lang="en-US" sz="2400" dirty="0">
                <a:effectLst/>
              </a:rPr>
              <a:t>The </a:t>
            </a:r>
            <a:r>
              <a:rPr lang="en-US" sz="2400" dirty="0" smtClean="0">
                <a:effectLst/>
              </a:rPr>
              <a:t>ultimate goal of </a:t>
            </a:r>
            <a:r>
              <a:rPr lang="en-US" sz="2400" dirty="0">
                <a:effectLst/>
              </a:rPr>
              <a:t>the experiment </a:t>
            </a:r>
            <a:r>
              <a:rPr lang="en-US" sz="2400" dirty="0" smtClean="0">
                <a:effectLst/>
              </a:rPr>
              <a:t>is </a:t>
            </a:r>
            <a:r>
              <a:rPr lang="en-US" sz="2400" dirty="0">
                <a:effectLst/>
              </a:rPr>
              <a:t>to study </a:t>
            </a:r>
            <a:r>
              <a:rPr lang="en-US" sz="2400" dirty="0" smtClean="0">
                <a:effectLst/>
              </a:rPr>
              <a:t>spin </a:t>
            </a:r>
            <a:r>
              <a:rPr lang="en-US" sz="2400" dirty="0">
                <a:effectLst/>
              </a:rPr>
              <a:t>structure of the proton, primarily the determination of the contribution of gluons to the spin of the </a:t>
            </a:r>
            <a:r>
              <a:rPr lang="en-US" sz="2400" dirty="0" smtClean="0">
                <a:effectLst/>
              </a:rPr>
              <a:t>proton </a:t>
            </a:r>
            <a:r>
              <a:rPr lang="en-US" sz="2400" dirty="0">
                <a:effectLst/>
              </a:rPr>
              <a:t>through the investigation of spin effects in the formation of various </a:t>
            </a:r>
            <a:r>
              <a:rPr lang="en-US" sz="2400" dirty="0" err="1">
                <a:effectLst/>
              </a:rPr>
              <a:t>charmonium</a:t>
            </a:r>
            <a:r>
              <a:rPr lang="en-US" sz="2400" dirty="0">
                <a:effectLst/>
              </a:rPr>
              <a:t> states</a:t>
            </a:r>
            <a:endParaRPr lang="en-US" sz="2200" dirty="0" smtClean="0">
              <a:effectLst/>
            </a:endParaRP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ru-RU" dirty="0" smtClean="0"/>
              <a:t>DSPIN-2019</a:t>
            </a:r>
            <a:endParaRPr lang="ru-RU" alt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ru-RU" smtClean="0"/>
              <a:t>V. Mochalov, SPASCHARM</a:t>
            </a:r>
            <a:endParaRPr lang="ru-RU" alt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10669-CE8A-4DA0-B546-D3B064FB49D9}" type="slidenum">
              <a:rPr lang="ru-RU" altLang="ru-RU" smtClean="0"/>
              <a:pPr/>
              <a:t>3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600851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774923"/>
          </a:xfrm>
        </p:spPr>
        <p:txBody>
          <a:bodyPr/>
          <a:lstStyle/>
          <a:p>
            <a:r>
              <a:rPr lang="en-US" sz="3200" dirty="0" smtClean="0"/>
              <a:t>SPASCHARM at </a:t>
            </a:r>
            <a:r>
              <a:rPr lang="en-US" sz="3200" dirty="0" err="1" smtClean="0"/>
              <a:t>beamline</a:t>
            </a:r>
            <a:r>
              <a:rPr lang="en-US" sz="3200" dirty="0" smtClean="0"/>
              <a:t> 14</a:t>
            </a:r>
            <a:endParaRPr lang="ru-RU" sz="3200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ru-RU" smtClean="0"/>
              <a:t>DSPIN-2019</a:t>
            </a:r>
            <a:endParaRPr lang="ru-RU" alt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ru-RU" smtClean="0"/>
              <a:t>V. Mochalov, SPASCHARM</a:t>
            </a:r>
            <a:endParaRPr lang="ru-RU" alt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10669-CE8A-4DA0-B546-D3B064FB49D9}" type="slidenum">
              <a:rPr lang="ru-RU" altLang="ru-RU" smtClean="0"/>
              <a:pPr/>
              <a:t>30</a:t>
            </a:fld>
            <a:endParaRPr lang="ru-RU" altLang="ru-RU"/>
          </a:p>
        </p:txBody>
      </p:sp>
      <p:pic>
        <p:nvPicPr>
          <p:cNvPr id="2478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196" y="1052736"/>
            <a:ext cx="8697528" cy="3424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92438" y="4509120"/>
            <a:ext cx="871296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b="1" dirty="0"/>
              <a:t> </a:t>
            </a:r>
            <a:r>
              <a:rPr lang="en-US" b="1" dirty="0" smtClean="0"/>
              <a:t>Beam Energy 28 GeV, Composition</a:t>
            </a:r>
            <a:r>
              <a:rPr lang="en-US" b="1" dirty="0"/>
              <a:t>:  </a:t>
            </a:r>
            <a:r>
              <a:rPr lang="en-US" b="1" dirty="0" smtClean="0"/>
              <a:t>pi/K/</a:t>
            </a:r>
            <a:r>
              <a:rPr lang="en-US" b="1" dirty="0" err="1" smtClean="0"/>
              <a:t>pbar</a:t>
            </a:r>
            <a:r>
              <a:rPr lang="en-US" b="1" dirty="0" smtClean="0"/>
              <a:t>=98%, 1.8%,0.25%, </a:t>
            </a:r>
          </a:p>
          <a:p>
            <a:pPr lvl="0"/>
            <a:r>
              <a:rPr lang="en-US" b="1" dirty="0" smtClean="0"/>
              <a:t>Intensity</a:t>
            </a:r>
            <a:r>
              <a:rPr lang="en-US" b="1" dirty="0"/>
              <a:t>: up </a:t>
            </a:r>
            <a:r>
              <a:rPr lang="en-US" b="1" dirty="0">
                <a:solidFill>
                  <a:srgbClr val="00B050"/>
                </a:solidFill>
              </a:rPr>
              <a:t>to (1-2)×10</a:t>
            </a:r>
            <a:r>
              <a:rPr lang="en-US" b="1" baseline="30000" dirty="0">
                <a:solidFill>
                  <a:srgbClr val="00B050"/>
                </a:solidFill>
              </a:rPr>
              <a:t>6</a:t>
            </a:r>
            <a:r>
              <a:rPr lang="en-US" b="1" dirty="0">
                <a:solidFill>
                  <a:srgbClr val="00B050"/>
                </a:solidFill>
              </a:rPr>
              <a:t> </a:t>
            </a:r>
            <a:r>
              <a:rPr lang="en-US" b="1" dirty="0"/>
              <a:t>per (</a:t>
            </a:r>
            <a:r>
              <a:rPr lang="en-US" b="1" dirty="0" smtClean="0"/>
              <a:t>1-2</a:t>
            </a:r>
            <a:r>
              <a:rPr lang="en-US" b="1" dirty="0"/>
              <a:t>)-second long spill each 9-second </a:t>
            </a:r>
            <a:r>
              <a:rPr lang="en-US" b="1" dirty="0" smtClean="0"/>
              <a:t>cycle</a:t>
            </a:r>
          </a:p>
          <a:p>
            <a:pPr lvl="0"/>
            <a:r>
              <a:rPr lang="en-US" b="1" dirty="0" smtClean="0">
                <a:solidFill>
                  <a:srgbClr val="00B050"/>
                </a:solidFill>
              </a:rPr>
              <a:t>2π</a:t>
            </a:r>
            <a:r>
              <a:rPr lang="en-US" b="1" dirty="0" smtClean="0"/>
              <a:t> </a:t>
            </a:r>
            <a:r>
              <a:rPr lang="en-US" b="1" dirty="0"/>
              <a:t>in azimuth</a:t>
            </a:r>
          </a:p>
          <a:p>
            <a:pPr lvl="0"/>
            <a:r>
              <a:rPr lang="en-US" b="1" i="1" u="sng" dirty="0"/>
              <a:t>Charged</a:t>
            </a:r>
            <a:r>
              <a:rPr lang="en-US" dirty="0"/>
              <a:t>: </a:t>
            </a:r>
            <a:r>
              <a:rPr lang="en-US" b="1" dirty="0" err="1">
                <a:solidFill>
                  <a:srgbClr val="00B050"/>
                </a:solidFill>
              </a:rPr>
              <a:t>Δθ</a:t>
            </a:r>
            <a:r>
              <a:rPr lang="en-US" b="1" baseline="-25000" dirty="0" err="1">
                <a:solidFill>
                  <a:srgbClr val="00B050"/>
                </a:solidFill>
              </a:rPr>
              <a:t>x</a:t>
            </a:r>
            <a:r>
              <a:rPr lang="en-US" b="1" dirty="0">
                <a:solidFill>
                  <a:srgbClr val="00B050"/>
                </a:solidFill>
              </a:rPr>
              <a:t> </a:t>
            </a:r>
            <a:r>
              <a:rPr lang="en-US" b="1" dirty="0" smtClean="0">
                <a:solidFill>
                  <a:srgbClr val="00B050"/>
                </a:solidFill>
              </a:rPr>
              <a:t>&gt; </a:t>
            </a:r>
            <a:r>
              <a:rPr lang="en-US" b="1" dirty="0">
                <a:solidFill>
                  <a:srgbClr val="00B050"/>
                </a:solidFill>
              </a:rPr>
              <a:t>±</a:t>
            </a:r>
            <a:r>
              <a:rPr lang="en-US" b="1" dirty="0" smtClean="0">
                <a:solidFill>
                  <a:srgbClr val="00B050"/>
                </a:solidFill>
              </a:rPr>
              <a:t>140 </a:t>
            </a:r>
            <a:r>
              <a:rPr lang="en-US" b="1" dirty="0" err="1">
                <a:solidFill>
                  <a:srgbClr val="00B050"/>
                </a:solidFill>
              </a:rPr>
              <a:t>mrad</a:t>
            </a:r>
            <a:r>
              <a:rPr lang="en-US" b="1" dirty="0">
                <a:solidFill>
                  <a:srgbClr val="00B050"/>
                </a:solidFill>
              </a:rPr>
              <a:t>, </a:t>
            </a:r>
            <a:r>
              <a:rPr lang="en-US" b="1" dirty="0" err="1">
                <a:solidFill>
                  <a:srgbClr val="00B050"/>
                </a:solidFill>
              </a:rPr>
              <a:t>Δθ</a:t>
            </a:r>
            <a:r>
              <a:rPr lang="en-US" b="1" baseline="-25000" dirty="0" err="1">
                <a:solidFill>
                  <a:srgbClr val="00B050"/>
                </a:solidFill>
              </a:rPr>
              <a:t>y</a:t>
            </a:r>
            <a:r>
              <a:rPr lang="en-US" b="1" dirty="0">
                <a:solidFill>
                  <a:srgbClr val="00B050"/>
                </a:solidFill>
              </a:rPr>
              <a:t> ≈ ±</a:t>
            </a:r>
            <a:r>
              <a:rPr lang="en-US" b="1" dirty="0" smtClean="0">
                <a:solidFill>
                  <a:srgbClr val="00B050"/>
                </a:solidFill>
              </a:rPr>
              <a:t>150 </a:t>
            </a:r>
            <a:r>
              <a:rPr lang="en-US" b="1" dirty="0" err="1">
                <a:solidFill>
                  <a:srgbClr val="00B050"/>
                </a:solidFill>
              </a:rPr>
              <a:t>mrad</a:t>
            </a:r>
            <a:r>
              <a:rPr lang="en-US" b="1" dirty="0"/>
              <a:t>, 0 &lt; </a:t>
            </a:r>
            <a:r>
              <a:rPr lang="en-US" b="1" i="1" dirty="0" err="1"/>
              <a:t>x</a:t>
            </a:r>
            <a:r>
              <a:rPr lang="en-US" b="1" i="1" baseline="-25000" dirty="0" err="1"/>
              <a:t>F</a:t>
            </a:r>
            <a:r>
              <a:rPr lang="en-US" b="1" dirty="0"/>
              <a:t> &lt; 1, </a:t>
            </a:r>
            <a:r>
              <a:rPr lang="en-US" b="1" i="1" dirty="0" err="1"/>
              <a:t>p</a:t>
            </a:r>
            <a:r>
              <a:rPr lang="en-US" b="1" i="1" baseline="-25000" dirty="0" err="1"/>
              <a:t>T</a:t>
            </a:r>
            <a:r>
              <a:rPr lang="en-US" b="1" dirty="0"/>
              <a:t> &lt; ~2.5 GeV/c</a:t>
            </a:r>
            <a:endParaRPr lang="en-US" dirty="0"/>
          </a:p>
          <a:p>
            <a:pPr lvl="0"/>
            <a:r>
              <a:rPr lang="en-US" b="1" i="1" u="sng" dirty="0"/>
              <a:t>γ and π</a:t>
            </a:r>
            <a:r>
              <a:rPr lang="en-US" b="1" i="1" u="sng" baseline="30000" dirty="0"/>
              <a:t>0</a:t>
            </a:r>
            <a:r>
              <a:rPr lang="en-US" dirty="0">
                <a:solidFill>
                  <a:srgbClr val="00B050"/>
                </a:solidFill>
              </a:rPr>
              <a:t>: </a:t>
            </a:r>
            <a:r>
              <a:rPr lang="en-US" b="1" dirty="0" err="1">
                <a:solidFill>
                  <a:srgbClr val="00B050"/>
                </a:solidFill>
              </a:rPr>
              <a:t>Δθ</a:t>
            </a:r>
            <a:r>
              <a:rPr lang="en-US" b="1" baseline="-25000" dirty="0" err="1">
                <a:solidFill>
                  <a:srgbClr val="00B050"/>
                </a:solidFill>
              </a:rPr>
              <a:t>x</a:t>
            </a:r>
            <a:r>
              <a:rPr lang="en-US" b="1" dirty="0">
                <a:solidFill>
                  <a:srgbClr val="00B050"/>
                </a:solidFill>
              </a:rPr>
              <a:t> ≈ ±50 </a:t>
            </a:r>
            <a:r>
              <a:rPr lang="en-US" b="1" dirty="0" err="1">
                <a:solidFill>
                  <a:srgbClr val="00B050"/>
                </a:solidFill>
              </a:rPr>
              <a:t>mrad</a:t>
            </a:r>
            <a:r>
              <a:rPr lang="en-US" b="1" dirty="0">
                <a:solidFill>
                  <a:srgbClr val="00B050"/>
                </a:solidFill>
              </a:rPr>
              <a:t>, </a:t>
            </a:r>
            <a:r>
              <a:rPr lang="en-US" b="1" dirty="0" err="1">
                <a:solidFill>
                  <a:srgbClr val="00B050"/>
                </a:solidFill>
              </a:rPr>
              <a:t>Δθ</a:t>
            </a:r>
            <a:r>
              <a:rPr lang="en-US" b="1" baseline="-25000" dirty="0" err="1">
                <a:solidFill>
                  <a:srgbClr val="00B050"/>
                </a:solidFill>
              </a:rPr>
              <a:t>y</a:t>
            </a:r>
            <a:r>
              <a:rPr lang="en-US" b="1" dirty="0">
                <a:solidFill>
                  <a:srgbClr val="00B050"/>
                </a:solidFill>
              </a:rPr>
              <a:t> ≈ ±40 </a:t>
            </a:r>
            <a:r>
              <a:rPr lang="en-US" b="1" dirty="0" err="1">
                <a:solidFill>
                  <a:srgbClr val="00B050"/>
                </a:solidFill>
              </a:rPr>
              <a:t>mrad</a:t>
            </a:r>
            <a:r>
              <a:rPr lang="en-US" b="1" dirty="0"/>
              <a:t>,      0 &lt; </a:t>
            </a:r>
            <a:r>
              <a:rPr lang="en-US" b="1" i="1" dirty="0" err="1"/>
              <a:t>x</a:t>
            </a:r>
            <a:r>
              <a:rPr lang="en-US" b="1" i="1" baseline="-25000" dirty="0" err="1"/>
              <a:t>F</a:t>
            </a:r>
            <a:r>
              <a:rPr lang="en-US" b="1" dirty="0"/>
              <a:t> &lt; 1, </a:t>
            </a:r>
            <a:r>
              <a:rPr lang="en-US" b="1" i="1" dirty="0" err="1"/>
              <a:t>p</a:t>
            </a:r>
            <a:r>
              <a:rPr lang="en-US" b="1" i="1" baseline="-25000" dirty="0" err="1"/>
              <a:t>T</a:t>
            </a:r>
            <a:r>
              <a:rPr lang="en-US" b="1" dirty="0"/>
              <a:t> &lt; ~1 </a:t>
            </a:r>
            <a:r>
              <a:rPr lang="en-US" b="1" dirty="0" smtClean="0"/>
              <a:t>GeV/c</a:t>
            </a:r>
          </a:p>
          <a:p>
            <a:pPr lvl="0"/>
            <a:r>
              <a:rPr lang="en-US" b="1" dirty="0" smtClean="0"/>
              <a:t>Small (0.6 T) </a:t>
            </a:r>
            <a:r>
              <a:rPr lang="en-US" b="1" dirty="0"/>
              <a:t>F</a:t>
            </a:r>
            <a:r>
              <a:rPr lang="en-US" b="1" dirty="0" smtClean="0"/>
              <a:t>ield in spectrometer magnet </a:t>
            </a:r>
            <a:endParaRPr lang="en-US" dirty="0"/>
          </a:p>
          <a:p>
            <a:pPr lvl="0"/>
            <a:r>
              <a:rPr lang="en-US" b="1" dirty="0" smtClean="0"/>
              <a:t> 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910988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SPASCHARM 14:</a:t>
            </a:r>
            <a:br>
              <a:rPr lang="en-US" dirty="0" smtClean="0"/>
            </a:br>
            <a:r>
              <a:rPr lang="en-US" dirty="0" smtClean="0"/>
              <a:t>Polarized target magnet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ru-RU" smtClean="0"/>
              <a:t>DSPIN-2019</a:t>
            </a:r>
            <a:endParaRPr lang="ru-RU" alt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ru-RU" smtClean="0"/>
              <a:t>V. Mochalov, SPASCHARM</a:t>
            </a:r>
            <a:endParaRPr lang="ru-RU" alt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10669-CE8A-4DA0-B546-D3B064FB49D9}" type="slidenum">
              <a:rPr lang="ru-RU" altLang="ru-RU" smtClean="0"/>
              <a:pPr/>
              <a:t>31</a:t>
            </a:fld>
            <a:endParaRPr lang="ru-RU" altLang="ru-RU"/>
          </a:p>
        </p:txBody>
      </p:sp>
      <p:pic>
        <p:nvPicPr>
          <p:cNvPr id="248834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772816"/>
            <a:ext cx="4038600" cy="31278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8835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7051" y="1640329"/>
            <a:ext cx="3340898" cy="44504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Объект 2"/>
          <p:cNvSpPr txBox="1">
            <a:spLocks/>
          </p:cNvSpPr>
          <p:nvPr/>
        </p:nvSpPr>
        <p:spPr>
          <a:xfrm>
            <a:off x="755576" y="1665282"/>
            <a:ext cx="7776864" cy="4500021"/>
          </a:xfrm>
          <a:prstGeom prst="rect">
            <a:avLst/>
          </a:prstGeom>
          <a:solidFill>
            <a:srgbClr val="CCFFCC"/>
          </a:solidFill>
          <a:ln w="19050">
            <a:solidFill>
              <a:schemeClr val="tx1"/>
            </a:solidFill>
          </a:ln>
        </p:spPr>
        <p:txBody>
          <a:bodyPr/>
          <a:lstStyle/>
          <a:p>
            <a:pPr lvl="0" algn="ctr" eaLnBrk="0" hangingPunct="0">
              <a:spcBef>
                <a:spcPct val="20000"/>
              </a:spcBef>
            </a:pPr>
            <a:r>
              <a:rPr lang="en-US" b="1" u="sng" kern="0" dirty="0" smtClean="0">
                <a:solidFill>
                  <a:srgbClr val="800080"/>
                </a:solidFill>
              </a:rPr>
              <a:t>Dipole magnet with conventional ‘warm ‘ copper coils and ferromagnetic (</a:t>
            </a:r>
            <a:r>
              <a:rPr lang="en-US" b="1" u="sng" kern="0" dirty="0" err="1" smtClean="0">
                <a:solidFill>
                  <a:srgbClr val="800080"/>
                </a:solidFill>
              </a:rPr>
              <a:t>permendur</a:t>
            </a:r>
            <a:r>
              <a:rPr lang="en-US" b="1" u="sng" kern="0" dirty="0" smtClean="0">
                <a:solidFill>
                  <a:srgbClr val="800080"/>
                </a:solidFill>
              </a:rPr>
              <a:t>) poles</a:t>
            </a:r>
          </a:p>
          <a:p>
            <a:pPr marL="342900" lvl="0" indent="-342900" algn="just" eaLnBrk="0" hangingPunct="0">
              <a:spcBef>
                <a:spcPct val="20000"/>
              </a:spcBef>
              <a:buFontTx/>
              <a:buChar char="•"/>
            </a:pPr>
            <a:r>
              <a:rPr lang="en-US" b="1" kern="0" dirty="0" smtClean="0">
                <a:solidFill>
                  <a:schemeClr val="bg1"/>
                </a:solidFill>
              </a:rPr>
              <a:t>Length (poles): </a:t>
            </a:r>
            <a:r>
              <a:rPr lang="en-US" b="1" kern="0" dirty="0" smtClean="0">
                <a:solidFill>
                  <a:srgbClr val="FF0000"/>
                </a:solidFill>
              </a:rPr>
              <a:t>1 m</a:t>
            </a:r>
          </a:p>
          <a:p>
            <a:pPr marL="342900" lvl="0" indent="-342900" algn="just" eaLnBrk="0" hangingPunct="0">
              <a:spcBef>
                <a:spcPct val="20000"/>
              </a:spcBef>
              <a:buFontTx/>
              <a:buChar char="•"/>
            </a:pPr>
            <a:r>
              <a:rPr lang="en-US" b="1" kern="0" dirty="0" smtClean="0">
                <a:solidFill>
                  <a:schemeClr val="bg1"/>
                </a:solidFill>
              </a:rPr>
              <a:t>Aperture width: </a:t>
            </a:r>
            <a:r>
              <a:rPr lang="en-US" b="1" kern="0" dirty="0" smtClean="0">
                <a:solidFill>
                  <a:srgbClr val="FF0000"/>
                </a:solidFill>
              </a:rPr>
              <a:t>80 mm</a:t>
            </a:r>
          </a:p>
          <a:p>
            <a:pPr marL="342900" lvl="0" indent="-342900" algn="just" eaLnBrk="0" hangingPunct="0">
              <a:spcBef>
                <a:spcPct val="20000"/>
              </a:spcBef>
              <a:buFontTx/>
              <a:buChar char="•"/>
            </a:pPr>
            <a:r>
              <a:rPr lang="en-US" b="1" u="sng" kern="0" dirty="0" smtClean="0">
                <a:solidFill>
                  <a:srgbClr val="0033CC"/>
                </a:solidFill>
              </a:rPr>
              <a:t>Variable vertical gap</a:t>
            </a:r>
            <a:r>
              <a:rPr lang="en-US" b="1" kern="0" dirty="0" smtClean="0">
                <a:solidFill>
                  <a:srgbClr val="FF0000"/>
                </a:solidFill>
              </a:rPr>
              <a:t>:</a:t>
            </a:r>
            <a:r>
              <a:rPr lang="en-US" kern="0" dirty="0" smtClean="0"/>
              <a:t> </a:t>
            </a:r>
            <a:r>
              <a:rPr lang="en-US" b="1" kern="0" dirty="0" smtClean="0">
                <a:solidFill>
                  <a:srgbClr val="FF0000"/>
                </a:solidFill>
              </a:rPr>
              <a:t>75 mm </a:t>
            </a:r>
            <a:r>
              <a:rPr lang="en-US" i="1" kern="0" dirty="0" smtClean="0">
                <a:solidFill>
                  <a:srgbClr val="0033CC"/>
                </a:solidFill>
              </a:rPr>
              <a:t>(closed yoke)</a:t>
            </a:r>
            <a:r>
              <a:rPr lang="en-US" kern="0" dirty="0" smtClean="0"/>
              <a:t>, </a:t>
            </a:r>
            <a:r>
              <a:rPr lang="en-US" b="1" kern="0" dirty="0" smtClean="0">
                <a:solidFill>
                  <a:srgbClr val="FF0000"/>
                </a:solidFill>
              </a:rPr>
              <a:t>315 mm </a:t>
            </a:r>
            <a:r>
              <a:rPr lang="en-US" i="1" kern="0" dirty="0" smtClean="0">
                <a:solidFill>
                  <a:srgbClr val="0033CC"/>
                </a:solidFill>
              </a:rPr>
              <a:t>(open yoke)</a:t>
            </a:r>
          </a:p>
          <a:p>
            <a:pPr marL="342900" lvl="0" indent="-342900" algn="just" eaLnBrk="0" hangingPunct="0">
              <a:spcBef>
                <a:spcPct val="20000"/>
              </a:spcBef>
              <a:buFontTx/>
              <a:buChar char="•"/>
            </a:pPr>
            <a:r>
              <a:rPr lang="en-US" b="1" kern="0" dirty="0" smtClean="0">
                <a:solidFill>
                  <a:schemeClr val="bg1"/>
                </a:solidFill>
              </a:rPr>
              <a:t>Nominal coil current</a:t>
            </a:r>
            <a:r>
              <a:rPr lang="en-US" kern="0" dirty="0" smtClean="0"/>
              <a:t>: </a:t>
            </a:r>
            <a:r>
              <a:rPr lang="en-US" b="1" kern="0" dirty="0" smtClean="0">
                <a:solidFill>
                  <a:srgbClr val="FF0000"/>
                </a:solidFill>
              </a:rPr>
              <a:t>1.4 kA, </a:t>
            </a:r>
            <a:r>
              <a:rPr lang="en-US" b="1" kern="0" dirty="0" smtClean="0">
                <a:solidFill>
                  <a:schemeClr val="bg1"/>
                </a:solidFill>
              </a:rPr>
              <a:t>power consumption:</a:t>
            </a:r>
            <a:r>
              <a:rPr lang="en-US" kern="0" dirty="0" smtClean="0"/>
              <a:t> </a:t>
            </a:r>
            <a:r>
              <a:rPr lang="en-US" b="1" kern="0" dirty="0" smtClean="0">
                <a:solidFill>
                  <a:srgbClr val="FF0000"/>
                </a:solidFill>
              </a:rPr>
              <a:t>300 kW </a:t>
            </a:r>
          </a:p>
          <a:p>
            <a:pPr marL="342900" lvl="0" indent="-342900" algn="just" eaLnBrk="0" hangingPunct="0">
              <a:spcBef>
                <a:spcPct val="20000"/>
              </a:spcBef>
              <a:buFontTx/>
              <a:buChar char="•"/>
            </a:pPr>
            <a:r>
              <a:rPr lang="en-US" b="1" u="sng" kern="0" dirty="0" smtClean="0">
                <a:solidFill>
                  <a:srgbClr val="0033CC"/>
                </a:solidFill>
              </a:rPr>
              <a:t>Closed yoke</a:t>
            </a:r>
            <a:r>
              <a:rPr lang="en-US" kern="0" dirty="0" smtClean="0"/>
              <a:t>: </a:t>
            </a:r>
            <a:r>
              <a:rPr lang="en-US" b="1" kern="0" dirty="0" smtClean="0">
                <a:solidFill>
                  <a:schemeClr val="bg1"/>
                </a:solidFill>
              </a:rPr>
              <a:t>Magnetic field in the aperture</a:t>
            </a:r>
            <a:r>
              <a:rPr lang="en-US" kern="0" dirty="0" smtClean="0"/>
              <a:t> </a:t>
            </a:r>
            <a:r>
              <a:rPr lang="en-US" b="1" i="1" kern="0" dirty="0" smtClean="0">
                <a:solidFill>
                  <a:srgbClr val="FF0000"/>
                </a:solidFill>
              </a:rPr>
              <a:t>B = 2.4 T </a:t>
            </a:r>
            <a:r>
              <a:rPr lang="en-US" b="1" kern="0" dirty="0" smtClean="0">
                <a:solidFill>
                  <a:schemeClr val="bg1"/>
                </a:solidFill>
              </a:rPr>
              <a:t>(!!!)</a:t>
            </a:r>
          </a:p>
          <a:p>
            <a:pPr marL="342900" indent="-342900" algn="just" eaLnBrk="0" hangingPunct="0">
              <a:spcBef>
                <a:spcPct val="20000"/>
              </a:spcBef>
              <a:buFontTx/>
              <a:buChar char="•"/>
            </a:pPr>
            <a:r>
              <a:rPr lang="en-US" b="1" u="sng" kern="0" dirty="0" smtClean="0">
                <a:solidFill>
                  <a:srgbClr val="0033CC"/>
                </a:solidFill>
              </a:rPr>
              <a:t>Open yoke</a:t>
            </a:r>
            <a:r>
              <a:rPr lang="en-US" kern="0" dirty="0" smtClean="0"/>
              <a:t>:    </a:t>
            </a:r>
            <a:r>
              <a:rPr lang="en-US" b="1" kern="0" dirty="0" smtClean="0">
                <a:solidFill>
                  <a:schemeClr val="bg1"/>
                </a:solidFill>
              </a:rPr>
              <a:t>Magnetic field in the aperture  </a:t>
            </a:r>
            <a:r>
              <a:rPr lang="en-US" b="1" i="1" kern="0" dirty="0" smtClean="0">
                <a:solidFill>
                  <a:srgbClr val="FF0000"/>
                </a:solidFill>
              </a:rPr>
              <a:t>B ≈ 0.4 T</a:t>
            </a:r>
            <a:endParaRPr lang="ru-RU" b="1" i="1" kern="0" dirty="0" smtClean="0">
              <a:solidFill>
                <a:srgbClr val="FF0000"/>
              </a:solidFill>
            </a:endParaRPr>
          </a:p>
          <a:p>
            <a:pPr marL="342900" lvl="0" indent="-342900" algn="ctr" eaLnBrk="0" hangingPunct="0">
              <a:spcBef>
                <a:spcPct val="20000"/>
              </a:spcBef>
            </a:pPr>
            <a:r>
              <a:rPr lang="en-US" b="1" u="sng" kern="0" dirty="0" smtClean="0">
                <a:solidFill>
                  <a:srgbClr val="C00000"/>
                </a:solidFill>
              </a:rPr>
              <a:t>Critical requirement</a:t>
            </a:r>
          </a:p>
          <a:p>
            <a:pPr marL="342900" lvl="0" indent="-342900" algn="just" eaLnBrk="0" hangingPunct="0">
              <a:spcBef>
                <a:spcPct val="20000"/>
              </a:spcBef>
              <a:buFontTx/>
              <a:buChar char="•"/>
            </a:pPr>
            <a:r>
              <a:rPr lang="en-US" b="1" kern="0" dirty="0" smtClean="0">
                <a:solidFill>
                  <a:srgbClr val="0033CC"/>
                </a:solidFill>
              </a:rPr>
              <a:t>The </a:t>
            </a:r>
            <a:r>
              <a:rPr lang="en-US" b="1" u="sng" kern="0" dirty="0" smtClean="0">
                <a:solidFill>
                  <a:srgbClr val="0033CC"/>
                </a:solidFill>
              </a:rPr>
              <a:t>uniformity</a:t>
            </a:r>
            <a:r>
              <a:rPr lang="en-US" b="1" kern="0" dirty="0" smtClean="0">
                <a:solidFill>
                  <a:srgbClr val="0033CC"/>
                </a:solidFill>
              </a:rPr>
              <a:t> of magnetic field of </a:t>
            </a:r>
            <a:r>
              <a:rPr lang="en-US" b="1" u="sng" kern="0" dirty="0" smtClean="0">
                <a:solidFill>
                  <a:srgbClr val="FF0000"/>
                </a:solidFill>
              </a:rPr>
              <a:t>2.4 T</a:t>
            </a:r>
            <a:r>
              <a:rPr lang="en-US" b="1" kern="0" dirty="0" smtClean="0">
                <a:solidFill>
                  <a:srgbClr val="FF0000"/>
                </a:solidFill>
              </a:rPr>
              <a:t> </a:t>
            </a:r>
            <a:r>
              <a:rPr lang="en-US" b="1" kern="0" dirty="0" smtClean="0">
                <a:solidFill>
                  <a:srgbClr val="0033CC"/>
                </a:solidFill>
              </a:rPr>
              <a:t>in the target volume of  </a:t>
            </a:r>
            <a:r>
              <a:rPr lang="en-US" b="1" i="1" u="sng" kern="0" dirty="0" smtClean="0">
                <a:solidFill>
                  <a:srgbClr val="0033CC"/>
                </a:solidFill>
              </a:rPr>
              <a:t>D = </a:t>
            </a:r>
            <a:r>
              <a:rPr lang="en-US" b="1" i="1" u="sng" kern="0" dirty="0" smtClean="0">
                <a:solidFill>
                  <a:srgbClr val="FF0000"/>
                </a:solidFill>
              </a:rPr>
              <a:t>18 mm </a:t>
            </a:r>
            <a:r>
              <a:rPr lang="en-US" b="1" i="1" u="sng" kern="0" dirty="0" smtClean="0">
                <a:solidFill>
                  <a:srgbClr val="0033CC"/>
                </a:solidFill>
              </a:rPr>
              <a:t>&amp; </a:t>
            </a:r>
            <a:r>
              <a:rPr lang="en-US" b="1" i="1" u="sng" kern="0" dirty="0" smtClean="0">
                <a:solidFill>
                  <a:srgbClr val="FF0000"/>
                </a:solidFill>
              </a:rPr>
              <a:t>L=200 mm </a:t>
            </a:r>
            <a:r>
              <a:rPr lang="en-US" b="1" kern="0" dirty="0" smtClean="0">
                <a:solidFill>
                  <a:srgbClr val="0033CC"/>
                </a:solidFill>
              </a:rPr>
              <a:t>must be better than </a:t>
            </a:r>
            <a:r>
              <a:rPr lang="en-US" b="1" kern="0" dirty="0" smtClean="0">
                <a:solidFill>
                  <a:srgbClr val="FF0000"/>
                </a:solidFill>
              </a:rPr>
              <a:t>~</a:t>
            </a:r>
            <a:r>
              <a:rPr lang="en-US" b="1" u="sng" kern="0" dirty="0" smtClean="0">
                <a:solidFill>
                  <a:srgbClr val="FF0000"/>
                </a:solidFill>
              </a:rPr>
              <a:t>1.5×10</a:t>
            </a:r>
            <a:r>
              <a:rPr lang="en-US" b="1" u="sng" kern="0" baseline="30000" dirty="0" smtClean="0">
                <a:solidFill>
                  <a:srgbClr val="FF0000"/>
                </a:solidFill>
              </a:rPr>
              <a:t>-4</a:t>
            </a:r>
            <a:r>
              <a:rPr lang="en-US" b="1" kern="0" dirty="0" smtClean="0">
                <a:solidFill>
                  <a:srgbClr val="FF0000"/>
                </a:solidFill>
              </a:rPr>
              <a:t> </a:t>
            </a:r>
          </a:p>
          <a:p>
            <a:pPr marL="342900" lvl="0" indent="-342900" algn="just" eaLnBrk="0" hangingPunct="0">
              <a:spcBef>
                <a:spcPct val="20000"/>
              </a:spcBef>
              <a:buFontTx/>
              <a:buChar char="•"/>
            </a:pPr>
            <a:r>
              <a:rPr lang="en-US" b="1" u="sng" kern="0" dirty="0" smtClean="0">
                <a:solidFill>
                  <a:srgbClr val="0033CC"/>
                </a:solidFill>
              </a:rPr>
              <a:t>Aggravating  factor</a:t>
            </a:r>
            <a:r>
              <a:rPr lang="en-US" kern="0" dirty="0" smtClean="0">
                <a:solidFill>
                  <a:srgbClr val="0033CC"/>
                </a:solidFill>
              </a:rPr>
              <a:t>: </a:t>
            </a:r>
            <a:r>
              <a:rPr lang="en-US" b="1" kern="0" dirty="0" smtClean="0">
                <a:solidFill>
                  <a:srgbClr val="0033CC"/>
                </a:solidFill>
              </a:rPr>
              <a:t>all </a:t>
            </a:r>
            <a:r>
              <a:rPr lang="en-US" b="1" kern="0" dirty="0" err="1" smtClean="0">
                <a:solidFill>
                  <a:srgbClr val="0033CC"/>
                </a:solidFill>
              </a:rPr>
              <a:t>ferromagnetics</a:t>
            </a:r>
            <a:r>
              <a:rPr lang="en-US" b="1" kern="0" dirty="0" smtClean="0">
                <a:solidFill>
                  <a:srgbClr val="0033CC"/>
                </a:solidFill>
              </a:rPr>
              <a:t> are </a:t>
            </a:r>
            <a:r>
              <a:rPr lang="en-US" b="1" u="sng" kern="0" dirty="0" smtClean="0">
                <a:solidFill>
                  <a:srgbClr val="0033CC"/>
                </a:solidFill>
              </a:rPr>
              <a:t>close to saturation</a:t>
            </a:r>
            <a:endParaRPr kumimoji="0" lang="en-US" b="1" i="0" u="sng" strike="noStrike" kern="0" cap="none" spc="0" normalizeH="0" baseline="0" noProof="0" dirty="0" smtClean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922877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Magnet correction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r>
              <a:rPr lang="en-US" altLang="ru-RU" dirty="0">
                <a:solidFill>
                  <a:srgbClr val="FFFFFF"/>
                </a:solidFill>
              </a:rPr>
              <a:t>DSPIN-2019</a:t>
            </a:r>
            <a:endParaRPr lang="ru-RU" altLang="ru-RU" dirty="0">
              <a:solidFill>
                <a:srgbClr val="FFFFFF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r>
              <a:rPr lang="en-US" altLang="ru-RU" dirty="0">
                <a:solidFill>
                  <a:srgbClr val="FFFFFF"/>
                </a:solidFill>
              </a:rPr>
              <a:t>V. Mochalov, SPASCHARM</a:t>
            </a:r>
            <a:endParaRPr lang="ru-RU" altLang="ru-RU" dirty="0">
              <a:solidFill>
                <a:srgbClr val="FFFFFF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10669-CE8A-4DA0-B546-D3B064FB49D9}" type="slidenum">
              <a:rPr lang="ru-RU" altLang="ru-RU" smtClean="0"/>
              <a:pPr/>
              <a:t>32</a:t>
            </a:fld>
            <a:endParaRPr lang="ru-RU" altLang="ru-RU"/>
          </a:p>
        </p:txBody>
      </p:sp>
      <p:pic>
        <p:nvPicPr>
          <p:cNvPr id="22937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532" y="1257488"/>
            <a:ext cx="8626586" cy="3672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53707703"/>
              </p:ext>
            </p:extLst>
          </p:nvPr>
        </p:nvGraphicFramePr>
        <p:xfrm>
          <a:off x="395536" y="4941168"/>
          <a:ext cx="8568951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56317"/>
                <a:gridCol w="2856317"/>
                <a:gridCol w="2856317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RMS</a:t>
                      </a:r>
                      <a:r>
                        <a:rPr lang="ru-RU" dirty="0" smtClean="0"/>
                        <a:t>=</a:t>
                      </a:r>
                      <a:r>
                        <a:rPr lang="ru-RU" sz="18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(4.28±0.08)×10</a:t>
                      </a:r>
                      <a:r>
                        <a:rPr lang="ru-RU" sz="1800" b="1" kern="1200" baseline="300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-4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RMS</a:t>
                      </a:r>
                      <a:r>
                        <a:rPr lang="ru-RU" dirty="0" smtClean="0"/>
                        <a:t>=</a:t>
                      </a:r>
                      <a:r>
                        <a:rPr lang="ru-RU" sz="18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(1.86±0.07)×10</a:t>
                      </a:r>
                      <a:r>
                        <a:rPr lang="ru-RU" sz="1800" b="1" kern="1200" baseline="300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-4</a:t>
                      </a:r>
                      <a:r>
                        <a:rPr lang="ru-RU" sz="18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lang="ru-RU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RMS</a:t>
                      </a:r>
                      <a:r>
                        <a:rPr lang="ru-RU" dirty="0" smtClean="0"/>
                        <a:t>=</a:t>
                      </a:r>
                      <a:r>
                        <a:rPr lang="ru-RU" sz="18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(1.28±0.07)×10</a:t>
                      </a:r>
                      <a:r>
                        <a:rPr lang="ru-RU" sz="1800" b="1" kern="1200" baseline="300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-4</a:t>
                      </a:r>
                      <a:endParaRPr lang="ru-RU" dirty="0" smtClean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(ΔB/B)</a:t>
                      </a:r>
                      <a:r>
                        <a:rPr lang="ru-RU" sz="1800" b="1" kern="1200" baseline="-250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MAX</a:t>
                      </a:r>
                      <a:r>
                        <a:rPr lang="ru-RU" sz="1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= 2.5×10</a:t>
                      </a:r>
                      <a:r>
                        <a:rPr lang="ru-RU" sz="1800" b="1" kern="1200" baseline="300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-3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10199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(ΔB/B)</a:t>
                      </a:r>
                      <a:r>
                        <a:rPr kumimoji="0" lang="ru-RU" sz="1800" b="1" i="0" u="none" strike="noStrike" kern="1200" cap="none" spc="0" normalizeH="0" baseline="-25000" noProof="0" dirty="0" smtClean="0">
                          <a:ln>
                            <a:noFill/>
                          </a:ln>
                          <a:solidFill>
                            <a:srgbClr val="010199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MAX</a:t>
                      </a:r>
                      <a:r>
                        <a:rPr kumimoji="0" lang="ru-RU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10199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= </a:t>
                      </a:r>
                      <a:r>
                        <a:rPr lang="ru-RU" sz="1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8.4×10</a:t>
                      </a:r>
                      <a:r>
                        <a:rPr lang="ru-RU" sz="1800" b="1" kern="1200" baseline="300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-4</a:t>
                      </a:r>
                      <a:endParaRPr kumimoji="0" lang="ru-RU" sz="1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10199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10199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(ΔB/B)</a:t>
                      </a:r>
                      <a:r>
                        <a:rPr kumimoji="0" lang="ru-RU" sz="1800" b="1" i="0" u="none" strike="noStrike" kern="1200" cap="none" spc="0" normalizeH="0" baseline="-25000" noProof="0" dirty="0" smtClean="0">
                          <a:ln>
                            <a:noFill/>
                          </a:ln>
                          <a:solidFill>
                            <a:srgbClr val="010199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MAX</a:t>
                      </a:r>
                      <a:r>
                        <a:rPr kumimoji="0" lang="ru-RU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10199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= </a:t>
                      </a:r>
                      <a:r>
                        <a:rPr kumimoji="0" lang="en-US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10199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7</a:t>
                      </a:r>
                      <a:r>
                        <a:rPr kumimoji="0" lang="ru-RU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10199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  <a:r>
                        <a:rPr kumimoji="0" lang="en-US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10199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  <a:r>
                        <a:rPr kumimoji="0" lang="ru-RU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10199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×10</a:t>
                      </a:r>
                      <a:r>
                        <a:rPr kumimoji="0" lang="ru-RU" sz="1800" b="1" i="0" u="none" strike="noStrike" kern="1200" cap="none" spc="0" normalizeH="0" baseline="30000" noProof="0" dirty="0" smtClean="0">
                          <a:ln>
                            <a:noFill/>
                          </a:ln>
                          <a:solidFill>
                            <a:srgbClr val="010199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r>
                        <a:rPr kumimoji="0" lang="en-US" sz="1800" b="1" i="0" u="none" strike="noStrike" kern="1200" cap="none" spc="0" normalizeH="0" baseline="30000" noProof="0" dirty="0" smtClean="0">
                          <a:ln>
                            <a:noFill/>
                          </a:ln>
                          <a:solidFill>
                            <a:srgbClr val="010199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  <a:endParaRPr kumimoji="0" lang="ru-RU" sz="1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10199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de-DE" b="1" dirty="0" smtClean="0"/>
                        <a:t>Pol</a:t>
                      </a:r>
                      <a:r>
                        <a:rPr lang="de-DE" b="1" baseline="0" dirty="0" smtClean="0"/>
                        <a:t> </a:t>
                      </a:r>
                      <a:r>
                        <a:rPr lang="en-US" b="1" baseline="0" dirty="0" smtClean="0"/>
                        <a:t>– N/A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POL=69%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POL</a:t>
                      </a:r>
                      <a:r>
                        <a:rPr lang="en-US" b="1" baseline="0" dirty="0" smtClean="0"/>
                        <a:t> &gt; 70%</a:t>
                      </a:r>
                      <a:endParaRPr lang="ru-RU" b="1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0" name="Прямоугольник 9"/>
          <p:cNvSpPr/>
          <p:nvPr/>
        </p:nvSpPr>
        <p:spPr>
          <a:xfrm>
            <a:off x="3203848" y="1196752"/>
            <a:ext cx="2880320" cy="4896544"/>
          </a:xfrm>
          <a:prstGeom prst="rect">
            <a:avLst/>
          </a:prstGeom>
          <a:solidFill>
            <a:schemeClr val="bg2">
              <a:lumMod val="75000"/>
              <a:alpha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6084168" y="1196752"/>
            <a:ext cx="2880320" cy="4896544"/>
          </a:xfrm>
          <a:prstGeom prst="rect">
            <a:avLst/>
          </a:prstGeom>
          <a:solidFill>
            <a:schemeClr val="bg2">
              <a:lumMod val="75000"/>
              <a:alpha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2616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SPASCHARM 14: tracking system</a:t>
            </a:r>
            <a:endParaRPr lang="ru-RU" sz="3600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ru-RU" smtClean="0"/>
              <a:t>DSPIN-2019</a:t>
            </a:r>
            <a:endParaRPr lang="ru-RU" alt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ru-RU" smtClean="0"/>
              <a:t>V. Mochalov, SPASCHARM</a:t>
            </a:r>
            <a:endParaRPr lang="ru-RU" alt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10669-CE8A-4DA0-B546-D3B064FB49D9}" type="slidenum">
              <a:rPr lang="ru-RU" altLang="ru-RU" smtClean="0"/>
              <a:pPr/>
              <a:t>33</a:t>
            </a:fld>
            <a:endParaRPr lang="ru-RU" altLang="ru-RU"/>
          </a:p>
        </p:txBody>
      </p:sp>
      <p:pic>
        <p:nvPicPr>
          <p:cNvPr id="25088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172" y="1340145"/>
            <a:ext cx="3816788" cy="23048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088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1383630"/>
            <a:ext cx="3855145" cy="22613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088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172" y="3669477"/>
            <a:ext cx="3816788" cy="2517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0886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999" y="3710531"/>
            <a:ext cx="3711130" cy="24767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46554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New detectors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ru-RU" smtClean="0"/>
              <a:t>DSPIN-2019</a:t>
            </a:r>
            <a:endParaRPr lang="ru-RU" alt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ru-RU" smtClean="0">
                <a:solidFill>
                  <a:srgbClr val="FFFFFF"/>
                </a:solidFill>
              </a:rPr>
              <a:t>V. Mochalov, SPASCHARM</a:t>
            </a:r>
            <a:endParaRPr lang="ru-RU" altLang="ru-RU" dirty="0">
              <a:solidFill>
                <a:srgbClr val="FFFFFF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476E5-E4F1-45B2-B94E-1D3180B60DD4}" type="slidenum">
              <a:rPr lang="ru-RU" altLang="ru-RU" smtClean="0"/>
              <a:pPr/>
              <a:t>34</a:t>
            </a:fld>
            <a:endParaRPr lang="ru-RU" altLang="ru-RU"/>
          </a:p>
        </p:txBody>
      </p:sp>
      <p:pic>
        <p:nvPicPr>
          <p:cNvPr id="249858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556792"/>
            <a:ext cx="3267739" cy="20911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9859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484784"/>
            <a:ext cx="4038600" cy="2520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986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4125474"/>
            <a:ext cx="4013968" cy="22221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986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195" y="3713889"/>
            <a:ext cx="2736304" cy="2661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9030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EMC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ru-RU" smtClean="0"/>
              <a:t>DSPIN-2019</a:t>
            </a:r>
            <a:endParaRPr lang="ru-RU" alt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ru-RU" smtClean="0">
                <a:solidFill>
                  <a:srgbClr val="FFFFFF"/>
                </a:solidFill>
              </a:rPr>
              <a:t>V. Mochalov, SPASCHARM</a:t>
            </a:r>
            <a:endParaRPr lang="ru-RU" altLang="ru-RU" dirty="0">
              <a:solidFill>
                <a:srgbClr val="FFFFFF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476E5-E4F1-45B2-B94E-1D3180B60DD4}" type="slidenum">
              <a:rPr lang="ru-RU" altLang="ru-RU" smtClean="0"/>
              <a:pPr/>
              <a:t>35</a:t>
            </a:fld>
            <a:endParaRPr lang="ru-RU" altLang="ru-RU"/>
          </a:p>
        </p:txBody>
      </p:sp>
      <p:sp>
        <p:nvSpPr>
          <p:cNvPr id="8" name="Объект 2"/>
          <p:cNvSpPr txBox="1">
            <a:spLocks noGrp="1"/>
          </p:cNvSpPr>
          <p:nvPr>
            <p:ph sz="half" idx="1"/>
          </p:nvPr>
        </p:nvSpPr>
        <p:spPr>
          <a:xfrm>
            <a:off x="457200" y="1600200"/>
            <a:ext cx="4978896" cy="4530725"/>
          </a:xfrm>
          <a:prstGeom prst="rect">
            <a:avLst/>
          </a:prstGeom>
        </p:spPr>
        <p:txBody>
          <a:bodyPr/>
          <a:lstStyle/>
          <a:p>
            <a:pPr marL="342900" lvl="0" indent="-342900" algn="just" eaLnBrk="0" hangingPunct="0">
              <a:spcBef>
                <a:spcPct val="20000"/>
              </a:spcBef>
              <a:buFontTx/>
              <a:buChar char="•"/>
            </a:pPr>
            <a:r>
              <a:rPr lang="ru-RU" sz="2400" kern="0" dirty="0" smtClean="0">
                <a:solidFill>
                  <a:srgbClr val="FF0000"/>
                </a:solidFill>
              </a:rPr>
              <a:t>720</a:t>
            </a:r>
            <a:r>
              <a:rPr lang="ru-RU" sz="2400" kern="0" dirty="0" smtClean="0"/>
              <a:t> </a:t>
            </a:r>
            <a:r>
              <a:rPr lang="en-US" sz="2400" kern="0" dirty="0" smtClean="0"/>
              <a:t>of lead-glass cells of the size </a:t>
            </a:r>
            <a:r>
              <a:rPr lang="en-US" sz="2400" kern="0" dirty="0" smtClean="0">
                <a:solidFill>
                  <a:srgbClr val="FF0000"/>
                </a:solidFill>
              </a:rPr>
              <a:t>38×38×450 mm</a:t>
            </a:r>
            <a:r>
              <a:rPr lang="en-US" sz="2400" kern="0" baseline="30000" dirty="0" smtClean="0">
                <a:solidFill>
                  <a:srgbClr val="FF0000"/>
                </a:solidFill>
              </a:rPr>
              <a:t>3</a:t>
            </a:r>
            <a:r>
              <a:rPr lang="en-US" sz="2400" kern="0" dirty="0" smtClean="0"/>
              <a:t>, depth ~</a:t>
            </a:r>
            <a:r>
              <a:rPr lang="en-US" sz="2400" kern="0" dirty="0" smtClean="0">
                <a:solidFill>
                  <a:srgbClr val="FF0000"/>
                </a:solidFill>
              </a:rPr>
              <a:t>18X</a:t>
            </a:r>
            <a:r>
              <a:rPr lang="en-US" sz="2400" kern="0" baseline="-25000" dirty="0" smtClean="0">
                <a:solidFill>
                  <a:srgbClr val="FF0000"/>
                </a:solidFill>
              </a:rPr>
              <a:t>0</a:t>
            </a:r>
            <a:endParaRPr lang="en-US" sz="2400" kern="0" dirty="0" smtClean="0"/>
          </a:p>
          <a:p>
            <a:pPr marL="342900" lvl="0" indent="-342900" algn="just" eaLnBrk="0" hangingPunct="0">
              <a:spcBef>
                <a:spcPct val="20000"/>
              </a:spcBef>
              <a:buFontTx/>
              <a:buChar char="•"/>
            </a:pPr>
            <a:r>
              <a:rPr lang="en-US" sz="2400" kern="0" dirty="0" smtClean="0"/>
              <a:t>Covered area: </a:t>
            </a:r>
            <a:r>
              <a:rPr lang="en-US" sz="2400" kern="0" dirty="0" smtClean="0">
                <a:solidFill>
                  <a:srgbClr val="FF0000"/>
                </a:solidFill>
              </a:rPr>
              <a:t>H×V ≈ 1.15×0.92 m</a:t>
            </a:r>
            <a:r>
              <a:rPr lang="en-US" sz="2400" kern="0" baseline="30000" dirty="0" smtClean="0">
                <a:solidFill>
                  <a:srgbClr val="FF0000"/>
                </a:solidFill>
              </a:rPr>
              <a:t>2</a:t>
            </a:r>
            <a:endParaRPr lang="en-US" sz="2400" kern="0" dirty="0" smtClean="0"/>
          </a:p>
          <a:p>
            <a:pPr marL="342900" lvl="0" indent="-342900" algn="just" eaLnBrk="0" hangingPunct="0">
              <a:spcBef>
                <a:spcPct val="20000"/>
              </a:spcBef>
              <a:buFontTx/>
              <a:buChar char="•"/>
            </a:pPr>
            <a:r>
              <a:rPr lang="en-US" sz="2400" kern="0" dirty="0" smtClean="0"/>
              <a:t>Photodetectors: </a:t>
            </a:r>
            <a:r>
              <a:rPr lang="en-US" sz="2400" dirty="0" smtClean="0">
                <a:solidFill>
                  <a:srgbClr val="FF0000"/>
                </a:solidFill>
              </a:rPr>
              <a:t>FEU</a:t>
            </a:r>
            <a:r>
              <a:rPr lang="ru-RU" sz="2400" kern="0" dirty="0" smtClean="0">
                <a:solidFill>
                  <a:srgbClr val="FF0000"/>
                </a:solidFill>
              </a:rPr>
              <a:t>-84</a:t>
            </a:r>
            <a:endParaRPr lang="en-US" sz="2400" kern="0" dirty="0" smtClean="0">
              <a:solidFill>
                <a:srgbClr val="FF0000"/>
              </a:solidFill>
            </a:endParaRPr>
          </a:p>
          <a:p>
            <a:pPr marL="342900" lvl="0" indent="-342900" algn="just" eaLnBrk="0" hangingPunct="0">
              <a:spcBef>
                <a:spcPct val="20000"/>
              </a:spcBef>
              <a:buFontTx/>
              <a:buChar char="•"/>
            </a:pPr>
            <a:r>
              <a:rPr lang="en-US" sz="2400" kern="0" dirty="0" smtClean="0"/>
              <a:t>Energy resolution: </a:t>
            </a:r>
            <a:r>
              <a:rPr lang="el-GR" sz="2400" i="1" kern="0" dirty="0" smtClean="0">
                <a:solidFill>
                  <a:srgbClr val="FF0000"/>
                </a:solidFill>
              </a:rPr>
              <a:t>σ</a:t>
            </a:r>
            <a:r>
              <a:rPr lang="en-US" sz="2400" i="1" kern="0" baseline="-25000" dirty="0" smtClean="0">
                <a:solidFill>
                  <a:srgbClr val="FF0000"/>
                </a:solidFill>
              </a:rPr>
              <a:t>E</a:t>
            </a:r>
            <a:r>
              <a:rPr lang="en-US" sz="2400" i="1" kern="0" dirty="0" smtClean="0">
                <a:solidFill>
                  <a:srgbClr val="FF0000"/>
                </a:solidFill>
              </a:rPr>
              <a:t>/E ≈(12-</a:t>
            </a:r>
            <a:r>
              <a:rPr lang="ru-RU" sz="2400" i="1" kern="0" dirty="0" smtClean="0">
                <a:solidFill>
                  <a:srgbClr val="FF0000"/>
                </a:solidFill>
              </a:rPr>
              <a:t>14</a:t>
            </a:r>
            <a:r>
              <a:rPr lang="en-US" sz="2400" i="1" kern="0" dirty="0" smtClean="0">
                <a:solidFill>
                  <a:srgbClr val="FF0000"/>
                </a:solidFill>
              </a:rPr>
              <a:t>)%/√E, E </a:t>
            </a:r>
            <a:r>
              <a:rPr lang="en-US" sz="2400" kern="0" dirty="0" smtClean="0">
                <a:solidFill>
                  <a:srgbClr val="FF0000"/>
                </a:solidFill>
              </a:rPr>
              <a:t>in </a:t>
            </a:r>
            <a:r>
              <a:rPr lang="en-US" sz="2400" kern="0" dirty="0" err="1" smtClean="0">
                <a:solidFill>
                  <a:srgbClr val="FF0000"/>
                </a:solidFill>
              </a:rPr>
              <a:t>GeV</a:t>
            </a:r>
            <a:endParaRPr lang="en-US" sz="2400" kern="0" dirty="0" smtClean="0"/>
          </a:p>
          <a:p>
            <a:pPr marL="342900" lvl="0" indent="-342900" algn="just" eaLnBrk="0" hangingPunct="0">
              <a:spcBef>
                <a:spcPct val="20000"/>
              </a:spcBef>
              <a:buFontTx/>
              <a:buChar char="•"/>
            </a:pPr>
            <a:r>
              <a:rPr lang="en-US" sz="2400" kern="0" dirty="0" smtClean="0"/>
              <a:t>Distance from the target: </a:t>
            </a:r>
            <a:r>
              <a:rPr lang="en-US" sz="2400" kern="0" dirty="0" smtClean="0">
                <a:solidFill>
                  <a:srgbClr val="FF0000"/>
                </a:solidFill>
              </a:rPr>
              <a:t>11 m</a:t>
            </a:r>
            <a:endParaRPr lang="en-US" sz="2400" kern="0" dirty="0" smtClean="0"/>
          </a:p>
        </p:txBody>
      </p:sp>
      <p:pic>
        <p:nvPicPr>
          <p:cNvPr id="25190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6221" y="1634233"/>
            <a:ext cx="2182557" cy="44626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77507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ru-RU" smtClean="0"/>
              <a:t>DSPIN-2019</a:t>
            </a:r>
            <a:endParaRPr lang="ru-RU" alt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ru-RU" smtClean="0">
                <a:solidFill>
                  <a:srgbClr val="FFFFFF"/>
                </a:solidFill>
              </a:rPr>
              <a:t>V. Mochalov, SPASCHARM</a:t>
            </a:r>
            <a:endParaRPr lang="ru-RU" altLang="ru-RU" dirty="0">
              <a:solidFill>
                <a:srgbClr val="FFFFFF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476E5-E4F1-45B2-B94E-1D3180B60DD4}" type="slidenum">
              <a:rPr lang="ru-RU" altLang="ru-RU" smtClean="0"/>
              <a:pPr/>
              <a:t>36</a:t>
            </a:fld>
            <a:endParaRPr lang="ru-RU" altLang="ru-RU"/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39346024"/>
              </p:ext>
            </p:extLst>
          </p:nvPr>
        </p:nvGraphicFramePr>
        <p:xfrm>
          <a:off x="611560" y="1124750"/>
          <a:ext cx="3600400" cy="511023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66351"/>
                <a:gridCol w="1434049"/>
              </a:tblGrid>
              <a:tr h="500207">
                <a:tc>
                  <a:txBody>
                    <a:bodyPr/>
                    <a:lstStyle/>
                    <a:p>
                      <a:pPr algn="ctr"/>
                      <a:r>
                        <a:rPr lang="en-US" sz="2000" i="1" dirty="0" smtClean="0"/>
                        <a:t>Final state</a:t>
                      </a:r>
                      <a:endParaRPr lang="en-US" sz="2000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i="1" dirty="0" smtClean="0"/>
                        <a:t>N</a:t>
                      </a:r>
                      <a:r>
                        <a:rPr lang="en-US" sz="2000" i="1" baseline="-25000" dirty="0" smtClean="0"/>
                        <a:t>EVENTS</a:t>
                      </a:r>
                      <a:endParaRPr lang="en-US" sz="2000" i="1" dirty="0"/>
                    </a:p>
                  </a:txBody>
                  <a:tcPr/>
                </a:tc>
              </a:tr>
              <a:tr h="38477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solidFill>
                            <a:schemeClr val="bg1"/>
                          </a:solidFill>
                          <a:effectLst/>
                        </a:rPr>
                        <a:t>π</a:t>
                      </a:r>
                      <a:r>
                        <a:rPr lang="en-US" sz="1800" b="1" baseline="30000" dirty="0" smtClean="0">
                          <a:solidFill>
                            <a:schemeClr val="bg1"/>
                          </a:solidFill>
                          <a:effectLst/>
                        </a:rPr>
                        <a:t>+</a:t>
                      </a:r>
                      <a:r>
                        <a:rPr lang="en-US" sz="1800" b="1" dirty="0" smtClean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endParaRPr lang="ru-RU" sz="1800" b="1" dirty="0" smtClean="0">
                        <a:solidFill>
                          <a:schemeClr val="bg1"/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>
                          <a:solidFill>
                            <a:srgbClr val="0033CC"/>
                          </a:solidFill>
                          <a:effectLst/>
                        </a:rPr>
                        <a:t>4</a:t>
                      </a:r>
                      <a:r>
                        <a:rPr lang="en-US" sz="1800" b="1" dirty="0" smtClean="0">
                          <a:solidFill>
                            <a:srgbClr val="0033CC"/>
                          </a:solidFill>
                          <a:effectLst/>
                        </a:rPr>
                        <a:t>.2·10</a:t>
                      </a:r>
                      <a:r>
                        <a:rPr lang="en-US" sz="1800" b="1" baseline="30000" dirty="0" smtClean="0">
                          <a:solidFill>
                            <a:srgbClr val="0033CC"/>
                          </a:solidFill>
                          <a:effectLst/>
                        </a:rPr>
                        <a:t>9</a:t>
                      </a:r>
                      <a:endParaRPr lang="ru-RU" sz="1800" b="1" dirty="0" smtClean="0">
                        <a:solidFill>
                          <a:srgbClr val="0033CC"/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/>
                </a:tc>
              </a:tr>
              <a:tr h="38477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1800" b="1" dirty="0" smtClean="0">
                          <a:solidFill>
                            <a:schemeClr val="bg1"/>
                          </a:solidFill>
                          <a:effectLst/>
                        </a:rPr>
                        <a:t>π</a:t>
                      </a:r>
                      <a:r>
                        <a:rPr lang="en-US" sz="1800" b="1" baseline="30000" dirty="0" smtClean="0">
                          <a:solidFill>
                            <a:schemeClr val="bg1"/>
                          </a:solidFill>
                          <a:effectLst/>
                        </a:rPr>
                        <a:t>-</a:t>
                      </a:r>
                      <a:r>
                        <a:rPr lang="en-US" sz="1800" b="1" dirty="0" smtClean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endParaRPr lang="ru-RU" sz="1800" b="1" dirty="0" smtClean="0">
                        <a:solidFill>
                          <a:schemeClr val="bg1"/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solidFill>
                            <a:srgbClr val="0033CC"/>
                          </a:solidFill>
                          <a:effectLst/>
                        </a:rPr>
                        <a:t>8.7·10</a:t>
                      </a:r>
                      <a:r>
                        <a:rPr lang="en-US" sz="1800" b="1" baseline="30000" dirty="0" smtClean="0">
                          <a:solidFill>
                            <a:srgbClr val="0033CC"/>
                          </a:solidFill>
                          <a:effectLst/>
                        </a:rPr>
                        <a:t>9</a:t>
                      </a:r>
                      <a:endParaRPr lang="ru-RU" sz="1800" b="1" dirty="0" smtClean="0">
                        <a:solidFill>
                          <a:srgbClr val="0033CC"/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/>
                </a:tc>
              </a:tr>
              <a:tr h="269343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bg1"/>
                          </a:solidFill>
                          <a:effectLst/>
                        </a:rPr>
                        <a:t>π</a:t>
                      </a:r>
                      <a:r>
                        <a:rPr lang="ru-RU" sz="1800" b="1" baseline="30000" dirty="0">
                          <a:solidFill>
                            <a:schemeClr val="bg1"/>
                          </a:solidFill>
                          <a:effectLst/>
                        </a:rPr>
                        <a:t>0</a:t>
                      </a:r>
                      <a:r>
                        <a:rPr lang="ru-RU" sz="1800" b="1" dirty="0">
                          <a:solidFill>
                            <a:schemeClr val="bg1"/>
                          </a:solidFill>
                          <a:effectLst/>
                        </a:rPr>
                        <a:t>→</a:t>
                      </a:r>
                      <a:r>
                        <a:rPr lang="en-US" sz="1800" b="1" dirty="0" err="1">
                          <a:solidFill>
                            <a:schemeClr val="bg1"/>
                          </a:solidFill>
                          <a:effectLst/>
                        </a:rPr>
                        <a:t>γγ</a:t>
                      </a:r>
                      <a:endParaRPr lang="ru-RU" sz="18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33CC"/>
                          </a:solidFill>
                          <a:effectLst/>
                        </a:rPr>
                        <a:t>4.3·10</a:t>
                      </a:r>
                      <a:r>
                        <a:rPr lang="ru-RU" sz="1800" b="1" baseline="30000" dirty="0">
                          <a:solidFill>
                            <a:srgbClr val="0033CC"/>
                          </a:solidFill>
                          <a:effectLst/>
                        </a:rPr>
                        <a:t>9</a:t>
                      </a:r>
                      <a:endParaRPr lang="ru-RU" sz="1800" b="1" dirty="0">
                        <a:solidFill>
                          <a:srgbClr val="0033CC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269343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bg1"/>
                          </a:solidFill>
                          <a:effectLst/>
                        </a:rPr>
                        <a:t>π</a:t>
                      </a:r>
                      <a:r>
                        <a:rPr lang="ru-RU" sz="1800" b="1" baseline="30000" dirty="0">
                          <a:solidFill>
                            <a:schemeClr val="bg1"/>
                          </a:solidFill>
                          <a:effectLst/>
                        </a:rPr>
                        <a:t>0</a:t>
                      </a:r>
                      <a:r>
                        <a:rPr lang="ru-RU" sz="1800" b="1" dirty="0">
                          <a:solidFill>
                            <a:schemeClr val="bg1"/>
                          </a:solidFill>
                          <a:effectLst/>
                        </a:rPr>
                        <a:t>→</a:t>
                      </a:r>
                      <a:r>
                        <a:rPr lang="en-US" sz="1800" b="1" dirty="0" err="1">
                          <a:solidFill>
                            <a:schemeClr val="bg1"/>
                          </a:solidFill>
                          <a:effectLst/>
                        </a:rPr>
                        <a:t>γγ</a:t>
                      </a:r>
                      <a:endParaRPr lang="ru-RU" sz="18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33CC"/>
                          </a:solidFill>
                          <a:effectLst/>
                        </a:rPr>
                        <a:t>4.3·10</a:t>
                      </a:r>
                      <a:r>
                        <a:rPr lang="ru-RU" sz="1800" b="1" baseline="30000" dirty="0">
                          <a:solidFill>
                            <a:srgbClr val="0033CC"/>
                          </a:solidFill>
                          <a:effectLst/>
                        </a:rPr>
                        <a:t>9</a:t>
                      </a:r>
                      <a:endParaRPr lang="ru-RU" sz="1800" b="1" dirty="0">
                        <a:solidFill>
                          <a:srgbClr val="0033CC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269343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bg1"/>
                          </a:solidFill>
                          <a:effectLst/>
                        </a:rPr>
                        <a:t>η</a:t>
                      </a:r>
                      <a:r>
                        <a:rPr lang="ru-RU" sz="1800" b="1" dirty="0">
                          <a:solidFill>
                            <a:schemeClr val="bg1"/>
                          </a:solidFill>
                          <a:effectLst/>
                        </a:rPr>
                        <a:t> →</a:t>
                      </a:r>
                      <a:r>
                        <a:rPr lang="en-US" sz="1800" b="1" dirty="0" err="1">
                          <a:solidFill>
                            <a:schemeClr val="bg1"/>
                          </a:solidFill>
                          <a:effectLst/>
                        </a:rPr>
                        <a:t>γγ</a:t>
                      </a:r>
                      <a:endParaRPr lang="ru-RU" sz="18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33CC"/>
                          </a:solidFill>
                          <a:effectLst/>
                        </a:rPr>
                        <a:t>4.2·10</a:t>
                      </a:r>
                      <a:r>
                        <a:rPr lang="ru-RU" sz="1800" b="1" baseline="30000" dirty="0">
                          <a:solidFill>
                            <a:srgbClr val="0033CC"/>
                          </a:solidFill>
                          <a:effectLst/>
                        </a:rPr>
                        <a:t>8</a:t>
                      </a:r>
                      <a:endParaRPr lang="ru-RU" sz="1800" b="1" dirty="0">
                        <a:solidFill>
                          <a:srgbClr val="0033CC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269343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b="1" dirty="0" err="1">
                          <a:solidFill>
                            <a:schemeClr val="bg1"/>
                          </a:solidFill>
                          <a:effectLst/>
                        </a:rPr>
                        <a:t>η'→ π</a:t>
                      </a:r>
                      <a:r>
                        <a:rPr lang="ru-RU" sz="1800" b="1" baseline="30000" dirty="0" err="1">
                          <a:solidFill>
                            <a:schemeClr val="bg1"/>
                          </a:solidFill>
                          <a:effectLst/>
                        </a:rPr>
                        <a:t>+</a:t>
                      </a:r>
                      <a:r>
                        <a:rPr lang="ru-RU" sz="1800" b="1" dirty="0" err="1">
                          <a:solidFill>
                            <a:schemeClr val="bg1"/>
                          </a:solidFill>
                          <a:effectLst/>
                        </a:rPr>
                        <a:t> π</a:t>
                      </a:r>
                      <a:r>
                        <a:rPr lang="ru-RU" sz="1800" b="1" baseline="30000" dirty="0" err="1">
                          <a:solidFill>
                            <a:schemeClr val="bg1"/>
                          </a:solidFill>
                          <a:effectLst/>
                        </a:rPr>
                        <a:t>−</a:t>
                      </a:r>
                      <a:r>
                        <a:rPr lang="ru-RU" sz="1800" b="1" dirty="0" err="1">
                          <a:solidFill>
                            <a:schemeClr val="bg1"/>
                          </a:solidFill>
                          <a:effectLst/>
                        </a:rPr>
                        <a:t> η</a:t>
                      </a:r>
                      <a:endParaRPr lang="ru-RU" sz="18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33CC"/>
                          </a:solidFill>
                          <a:effectLst/>
                        </a:rPr>
                        <a:t>8.3·10</a:t>
                      </a:r>
                      <a:r>
                        <a:rPr lang="ru-RU" sz="1800" b="1" baseline="30000" dirty="0">
                          <a:solidFill>
                            <a:srgbClr val="0033CC"/>
                          </a:solidFill>
                          <a:effectLst/>
                        </a:rPr>
                        <a:t>5</a:t>
                      </a:r>
                      <a:endParaRPr lang="ru-RU" sz="1800" b="1" dirty="0">
                        <a:solidFill>
                          <a:srgbClr val="0033CC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269343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bg1"/>
                          </a:solidFill>
                          <a:effectLst/>
                        </a:rPr>
                        <a:t>K</a:t>
                      </a:r>
                      <a:r>
                        <a:rPr lang="ru-RU" sz="1800" b="1" baseline="30000" dirty="0">
                          <a:solidFill>
                            <a:schemeClr val="bg1"/>
                          </a:solidFill>
                          <a:effectLst/>
                        </a:rPr>
                        <a:t>0</a:t>
                      </a:r>
                      <a:r>
                        <a:rPr lang="en-US" sz="1800" b="1" baseline="-25000" dirty="0">
                          <a:solidFill>
                            <a:schemeClr val="bg1"/>
                          </a:solidFill>
                          <a:effectLst/>
                        </a:rPr>
                        <a:t>S</a:t>
                      </a:r>
                      <a:r>
                        <a:rPr lang="ru-RU" sz="1800" b="1" dirty="0">
                          <a:solidFill>
                            <a:schemeClr val="bg1"/>
                          </a:solidFill>
                          <a:effectLst/>
                        </a:rPr>
                        <a:t>→ </a:t>
                      </a:r>
                      <a:r>
                        <a:rPr lang="ru-RU" sz="1800" b="1" dirty="0" err="1">
                          <a:solidFill>
                            <a:schemeClr val="bg1"/>
                          </a:solidFill>
                          <a:effectLst/>
                        </a:rPr>
                        <a:t>π</a:t>
                      </a:r>
                      <a:r>
                        <a:rPr lang="ru-RU" sz="1800" b="1" baseline="30000" dirty="0" err="1">
                          <a:solidFill>
                            <a:schemeClr val="bg1"/>
                          </a:solidFill>
                          <a:effectLst/>
                        </a:rPr>
                        <a:t>+</a:t>
                      </a:r>
                      <a:r>
                        <a:rPr lang="ru-RU" sz="1800" b="1" dirty="0" err="1">
                          <a:solidFill>
                            <a:schemeClr val="bg1"/>
                          </a:solidFill>
                          <a:effectLst/>
                        </a:rPr>
                        <a:t> π</a:t>
                      </a:r>
                      <a:r>
                        <a:rPr lang="ru-RU" sz="1800" b="1" baseline="30000" dirty="0" err="1">
                          <a:solidFill>
                            <a:schemeClr val="bg1"/>
                          </a:solidFill>
                          <a:effectLst/>
                        </a:rPr>
                        <a:t>−</a:t>
                      </a:r>
                      <a:endParaRPr lang="ru-RU" sz="18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33CC"/>
                          </a:solidFill>
                          <a:effectLst/>
                        </a:rPr>
                        <a:t>1</a:t>
                      </a:r>
                      <a:r>
                        <a:rPr lang="ru-RU" sz="1800" b="1" dirty="0">
                          <a:solidFill>
                            <a:srgbClr val="0033CC"/>
                          </a:solidFill>
                          <a:effectLst/>
                        </a:rPr>
                        <a:t>.</a:t>
                      </a:r>
                      <a:r>
                        <a:rPr lang="en-US" sz="1800" b="1" dirty="0">
                          <a:solidFill>
                            <a:srgbClr val="0033CC"/>
                          </a:solidFill>
                          <a:effectLst/>
                        </a:rPr>
                        <a:t>3</a:t>
                      </a:r>
                      <a:r>
                        <a:rPr lang="ru-RU" sz="1800" b="1" dirty="0">
                          <a:solidFill>
                            <a:srgbClr val="0033CC"/>
                          </a:solidFill>
                          <a:effectLst/>
                        </a:rPr>
                        <a:t>·10</a:t>
                      </a:r>
                      <a:r>
                        <a:rPr lang="en-US" sz="1800" b="1" baseline="30000" dirty="0">
                          <a:solidFill>
                            <a:srgbClr val="0033CC"/>
                          </a:solidFill>
                          <a:effectLst/>
                        </a:rPr>
                        <a:t>7</a:t>
                      </a:r>
                      <a:endParaRPr lang="ru-RU" sz="1800" b="1" dirty="0">
                        <a:solidFill>
                          <a:srgbClr val="0033CC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269343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bg1"/>
                          </a:solidFill>
                          <a:effectLst/>
                        </a:rPr>
                        <a:t>ρ</a:t>
                      </a:r>
                      <a:r>
                        <a:rPr lang="ru-RU" sz="1800" b="1" baseline="30000" dirty="0">
                          <a:solidFill>
                            <a:schemeClr val="bg1"/>
                          </a:solidFill>
                          <a:effectLst/>
                        </a:rPr>
                        <a:t>0</a:t>
                      </a:r>
                      <a:r>
                        <a:rPr lang="ru-RU" sz="1800" b="1" dirty="0">
                          <a:solidFill>
                            <a:schemeClr val="bg1"/>
                          </a:solidFill>
                          <a:effectLst/>
                        </a:rPr>
                        <a:t>(770)→ </a:t>
                      </a:r>
                      <a:r>
                        <a:rPr lang="ru-RU" sz="1800" b="1" dirty="0" err="1">
                          <a:solidFill>
                            <a:schemeClr val="bg1"/>
                          </a:solidFill>
                          <a:effectLst/>
                        </a:rPr>
                        <a:t>π</a:t>
                      </a:r>
                      <a:r>
                        <a:rPr lang="ru-RU" sz="1800" b="1" baseline="30000" dirty="0">
                          <a:solidFill>
                            <a:schemeClr val="bg1"/>
                          </a:solidFill>
                          <a:effectLst/>
                        </a:rPr>
                        <a:t>+</a:t>
                      </a:r>
                      <a:r>
                        <a:rPr lang="ru-RU" sz="1800" b="1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ru-RU" sz="1800" b="1" dirty="0" err="1">
                          <a:solidFill>
                            <a:schemeClr val="bg1"/>
                          </a:solidFill>
                          <a:effectLst/>
                        </a:rPr>
                        <a:t>π</a:t>
                      </a:r>
                      <a:r>
                        <a:rPr lang="ru-RU" sz="1800" b="1" baseline="30000" dirty="0">
                          <a:solidFill>
                            <a:schemeClr val="bg1"/>
                          </a:solidFill>
                          <a:effectLst/>
                        </a:rPr>
                        <a:t>−</a:t>
                      </a:r>
                      <a:endParaRPr lang="ru-RU" sz="18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33CC"/>
                          </a:solidFill>
                          <a:effectLst/>
                        </a:rPr>
                        <a:t>4.2·10</a:t>
                      </a:r>
                      <a:r>
                        <a:rPr lang="ru-RU" sz="1800" b="1" baseline="30000" dirty="0">
                          <a:solidFill>
                            <a:srgbClr val="0033CC"/>
                          </a:solidFill>
                          <a:effectLst/>
                        </a:rPr>
                        <a:t>8</a:t>
                      </a:r>
                      <a:endParaRPr lang="ru-RU" sz="1800" b="1" dirty="0">
                        <a:solidFill>
                          <a:srgbClr val="0033CC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269343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b="1" dirty="0" err="1">
                          <a:solidFill>
                            <a:schemeClr val="bg1"/>
                          </a:solidFill>
                          <a:effectLst/>
                        </a:rPr>
                        <a:t>η→ π</a:t>
                      </a:r>
                      <a:r>
                        <a:rPr lang="ru-RU" sz="1800" b="1" baseline="30000" dirty="0" err="1">
                          <a:solidFill>
                            <a:schemeClr val="bg1"/>
                          </a:solidFill>
                          <a:effectLst/>
                        </a:rPr>
                        <a:t>+</a:t>
                      </a:r>
                      <a:r>
                        <a:rPr lang="ru-RU" sz="1800" b="1" dirty="0" err="1">
                          <a:solidFill>
                            <a:schemeClr val="bg1"/>
                          </a:solidFill>
                          <a:effectLst/>
                        </a:rPr>
                        <a:t> π</a:t>
                      </a:r>
                      <a:r>
                        <a:rPr lang="ru-RU" sz="1800" b="1" baseline="30000" dirty="0" err="1">
                          <a:solidFill>
                            <a:schemeClr val="bg1"/>
                          </a:solidFill>
                          <a:effectLst/>
                        </a:rPr>
                        <a:t>−</a:t>
                      </a:r>
                      <a:r>
                        <a:rPr lang="ru-RU" sz="1800" b="1" dirty="0" err="1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ru-RU" sz="1800" b="1" dirty="0">
                          <a:solidFill>
                            <a:schemeClr val="bg1"/>
                          </a:solidFill>
                          <a:effectLst/>
                        </a:rPr>
                        <a:t>π</a:t>
                      </a:r>
                      <a:r>
                        <a:rPr lang="ru-RU" sz="1800" b="1" baseline="30000" dirty="0">
                          <a:solidFill>
                            <a:schemeClr val="bg1"/>
                          </a:solidFill>
                          <a:effectLst/>
                        </a:rPr>
                        <a:t>0</a:t>
                      </a:r>
                      <a:r>
                        <a:rPr lang="ru-RU" sz="1800" b="1" dirty="0">
                          <a:solidFill>
                            <a:schemeClr val="bg1"/>
                          </a:solidFill>
                          <a:effectLst/>
                        </a:rPr>
                        <a:t>  </a:t>
                      </a:r>
                      <a:endParaRPr lang="ru-RU" sz="18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33CC"/>
                          </a:solidFill>
                          <a:effectLst/>
                        </a:rPr>
                        <a:t>5.3·10</a:t>
                      </a:r>
                      <a:r>
                        <a:rPr lang="ru-RU" sz="1800" b="1" baseline="30000" dirty="0">
                          <a:solidFill>
                            <a:srgbClr val="0033CC"/>
                          </a:solidFill>
                          <a:effectLst/>
                        </a:rPr>
                        <a:t>6</a:t>
                      </a:r>
                      <a:endParaRPr lang="ru-RU" sz="1800" b="1" dirty="0">
                        <a:solidFill>
                          <a:srgbClr val="0033CC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269343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b="1" dirty="0" err="1">
                          <a:solidFill>
                            <a:schemeClr val="bg1"/>
                          </a:solidFill>
                          <a:effectLst/>
                        </a:rPr>
                        <a:t>ω</a:t>
                      </a:r>
                      <a:r>
                        <a:rPr lang="ru-RU" sz="1800" b="1" dirty="0">
                          <a:solidFill>
                            <a:schemeClr val="bg1"/>
                          </a:solidFill>
                          <a:effectLst/>
                        </a:rPr>
                        <a:t>(782) → </a:t>
                      </a:r>
                      <a:r>
                        <a:rPr lang="ru-RU" sz="1800" b="1" dirty="0" err="1">
                          <a:solidFill>
                            <a:schemeClr val="bg1"/>
                          </a:solidFill>
                          <a:effectLst/>
                        </a:rPr>
                        <a:t>π</a:t>
                      </a:r>
                      <a:r>
                        <a:rPr lang="ru-RU" sz="1800" b="1" baseline="30000" dirty="0">
                          <a:solidFill>
                            <a:schemeClr val="bg1"/>
                          </a:solidFill>
                          <a:effectLst/>
                        </a:rPr>
                        <a:t>+</a:t>
                      </a:r>
                      <a:r>
                        <a:rPr lang="ru-RU" sz="1800" b="1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ru-RU" sz="1800" b="1" dirty="0" err="1">
                          <a:solidFill>
                            <a:schemeClr val="bg1"/>
                          </a:solidFill>
                          <a:effectLst/>
                        </a:rPr>
                        <a:t>π</a:t>
                      </a:r>
                      <a:r>
                        <a:rPr lang="ru-RU" sz="1800" b="1" baseline="30000" dirty="0">
                          <a:solidFill>
                            <a:schemeClr val="bg1"/>
                          </a:solidFill>
                          <a:effectLst/>
                        </a:rPr>
                        <a:t>−</a:t>
                      </a:r>
                      <a:r>
                        <a:rPr lang="ru-RU" sz="1800" b="1" dirty="0">
                          <a:solidFill>
                            <a:schemeClr val="bg1"/>
                          </a:solidFill>
                          <a:effectLst/>
                        </a:rPr>
                        <a:t> π</a:t>
                      </a:r>
                      <a:r>
                        <a:rPr lang="ru-RU" sz="1800" b="1" baseline="30000" dirty="0">
                          <a:solidFill>
                            <a:schemeClr val="bg1"/>
                          </a:solidFill>
                          <a:effectLst/>
                        </a:rPr>
                        <a:t>0</a:t>
                      </a:r>
                      <a:r>
                        <a:rPr lang="ru-RU" sz="1800" b="1" dirty="0">
                          <a:solidFill>
                            <a:schemeClr val="bg1"/>
                          </a:solidFill>
                          <a:effectLst/>
                        </a:rPr>
                        <a:t>  </a:t>
                      </a:r>
                      <a:endParaRPr lang="ru-RU" sz="18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33CC"/>
                          </a:solidFill>
                          <a:effectLst/>
                        </a:rPr>
                        <a:t>3.5·10</a:t>
                      </a:r>
                      <a:r>
                        <a:rPr lang="ru-RU" sz="1800" b="1" baseline="30000" dirty="0">
                          <a:solidFill>
                            <a:srgbClr val="0033CC"/>
                          </a:solidFill>
                          <a:effectLst/>
                        </a:rPr>
                        <a:t>7</a:t>
                      </a:r>
                      <a:endParaRPr lang="ru-RU" sz="1800" b="1" dirty="0">
                        <a:solidFill>
                          <a:srgbClr val="0033CC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269343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b="1" dirty="0" err="1">
                          <a:solidFill>
                            <a:schemeClr val="bg1"/>
                          </a:solidFill>
                          <a:effectLst/>
                        </a:rPr>
                        <a:t>ω</a:t>
                      </a:r>
                      <a:r>
                        <a:rPr lang="ru-RU" sz="1800" b="1" dirty="0">
                          <a:solidFill>
                            <a:schemeClr val="bg1"/>
                          </a:solidFill>
                          <a:effectLst/>
                        </a:rPr>
                        <a:t>(782)→ </a:t>
                      </a:r>
                      <a:r>
                        <a:rPr lang="en-US" sz="1800" b="1" dirty="0">
                          <a:solidFill>
                            <a:schemeClr val="bg1"/>
                          </a:solidFill>
                          <a:effectLst/>
                        </a:rPr>
                        <a:t>γ</a:t>
                      </a:r>
                      <a:r>
                        <a:rPr lang="ru-RU" sz="1800" b="1" dirty="0">
                          <a:solidFill>
                            <a:schemeClr val="bg1"/>
                          </a:solidFill>
                          <a:effectLst/>
                        </a:rPr>
                        <a:t> π</a:t>
                      </a:r>
                      <a:r>
                        <a:rPr lang="ru-RU" sz="1800" b="1" baseline="30000" dirty="0">
                          <a:solidFill>
                            <a:schemeClr val="bg1"/>
                          </a:solidFill>
                          <a:effectLst/>
                        </a:rPr>
                        <a:t>0</a:t>
                      </a:r>
                      <a:r>
                        <a:rPr lang="ru-RU" sz="1800" b="1" dirty="0">
                          <a:solidFill>
                            <a:schemeClr val="bg1"/>
                          </a:solidFill>
                          <a:effectLst/>
                        </a:rPr>
                        <a:t>  </a:t>
                      </a:r>
                      <a:endParaRPr lang="ru-RU" sz="18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33CC"/>
                          </a:solidFill>
                          <a:effectLst/>
                        </a:rPr>
                        <a:t>3.8</a:t>
                      </a:r>
                      <a:r>
                        <a:rPr lang="ru-RU" sz="1800" b="1" dirty="0">
                          <a:solidFill>
                            <a:srgbClr val="0033CC"/>
                          </a:solidFill>
                          <a:effectLst/>
                        </a:rPr>
                        <a:t>·10</a:t>
                      </a:r>
                      <a:r>
                        <a:rPr lang="ru-RU" sz="1800" b="1" baseline="30000" dirty="0">
                          <a:solidFill>
                            <a:srgbClr val="0033CC"/>
                          </a:solidFill>
                          <a:effectLst/>
                        </a:rPr>
                        <a:t>7</a:t>
                      </a:r>
                      <a:endParaRPr lang="ru-RU" sz="1800" b="1" dirty="0">
                        <a:solidFill>
                          <a:srgbClr val="0033CC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269343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b="1" dirty="0" err="1">
                          <a:solidFill>
                            <a:schemeClr val="bg1"/>
                          </a:solidFill>
                          <a:effectLst/>
                        </a:rPr>
                        <a:t>ρ</a:t>
                      </a:r>
                      <a:r>
                        <a:rPr lang="ru-RU" sz="1800" b="1" baseline="30000" dirty="0" err="1">
                          <a:solidFill>
                            <a:schemeClr val="bg1"/>
                          </a:solidFill>
                          <a:effectLst/>
                        </a:rPr>
                        <a:t>+</a:t>
                      </a:r>
                      <a:r>
                        <a:rPr lang="ru-RU" sz="1800" b="1" dirty="0">
                          <a:solidFill>
                            <a:schemeClr val="bg1"/>
                          </a:solidFill>
                          <a:effectLst/>
                        </a:rPr>
                        <a:t>(770)→ </a:t>
                      </a:r>
                      <a:r>
                        <a:rPr lang="ru-RU" sz="1800" b="1" dirty="0" err="1">
                          <a:solidFill>
                            <a:schemeClr val="bg1"/>
                          </a:solidFill>
                          <a:effectLst/>
                        </a:rPr>
                        <a:t>π</a:t>
                      </a:r>
                      <a:r>
                        <a:rPr lang="ru-RU" sz="1800" b="1" baseline="30000" dirty="0">
                          <a:solidFill>
                            <a:schemeClr val="bg1"/>
                          </a:solidFill>
                          <a:effectLst/>
                        </a:rPr>
                        <a:t>+</a:t>
                      </a:r>
                      <a:r>
                        <a:rPr lang="ru-RU" sz="1800" b="1" dirty="0">
                          <a:solidFill>
                            <a:schemeClr val="bg1"/>
                          </a:solidFill>
                          <a:effectLst/>
                        </a:rPr>
                        <a:t> π</a:t>
                      </a:r>
                      <a:r>
                        <a:rPr lang="ru-RU" sz="1800" b="1" baseline="30000" dirty="0">
                          <a:solidFill>
                            <a:schemeClr val="bg1"/>
                          </a:solidFill>
                          <a:effectLst/>
                        </a:rPr>
                        <a:t>0</a:t>
                      </a:r>
                      <a:endParaRPr lang="ru-RU" sz="18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33CC"/>
                          </a:solidFill>
                          <a:effectLst/>
                        </a:rPr>
                        <a:t>2.9</a:t>
                      </a:r>
                      <a:r>
                        <a:rPr lang="ru-RU" sz="1800" b="1" dirty="0">
                          <a:solidFill>
                            <a:srgbClr val="0033CC"/>
                          </a:solidFill>
                          <a:effectLst/>
                        </a:rPr>
                        <a:t>·10</a:t>
                      </a:r>
                      <a:r>
                        <a:rPr lang="en-US" sz="1800" b="1" baseline="30000" dirty="0">
                          <a:solidFill>
                            <a:srgbClr val="0033CC"/>
                          </a:solidFill>
                          <a:effectLst/>
                        </a:rPr>
                        <a:t>8</a:t>
                      </a:r>
                      <a:endParaRPr lang="ru-RU" sz="1800" b="1" dirty="0">
                        <a:solidFill>
                          <a:srgbClr val="0033CC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269343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b="1" dirty="0" err="1">
                          <a:solidFill>
                            <a:schemeClr val="bg1"/>
                          </a:solidFill>
                          <a:effectLst/>
                        </a:rPr>
                        <a:t>ρ</a:t>
                      </a:r>
                      <a:r>
                        <a:rPr lang="ru-RU" sz="1800" b="1" baseline="30000" dirty="0" err="1">
                          <a:solidFill>
                            <a:schemeClr val="bg1"/>
                          </a:solidFill>
                          <a:effectLst/>
                        </a:rPr>
                        <a:t>–</a:t>
                      </a:r>
                      <a:r>
                        <a:rPr lang="ru-RU" sz="1800" b="1" dirty="0">
                          <a:solidFill>
                            <a:schemeClr val="bg1"/>
                          </a:solidFill>
                          <a:effectLst/>
                        </a:rPr>
                        <a:t>(770)→ </a:t>
                      </a:r>
                      <a:r>
                        <a:rPr lang="ru-RU" sz="1800" b="1" dirty="0" err="1">
                          <a:solidFill>
                            <a:schemeClr val="bg1"/>
                          </a:solidFill>
                          <a:effectLst/>
                        </a:rPr>
                        <a:t>π</a:t>
                      </a:r>
                      <a:r>
                        <a:rPr lang="ru-RU" sz="1800" b="1" baseline="30000" dirty="0">
                          <a:solidFill>
                            <a:schemeClr val="bg1"/>
                          </a:solidFill>
                          <a:effectLst/>
                        </a:rPr>
                        <a:t>−</a:t>
                      </a:r>
                      <a:r>
                        <a:rPr lang="ru-RU" sz="1800" b="1" dirty="0">
                          <a:solidFill>
                            <a:schemeClr val="bg1"/>
                          </a:solidFill>
                          <a:effectLst/>
                        </a:rPr>
                        <a:t> π</a:t>
                      </a:r>
                      <a:r>
                        <a:rPr lang="ru-RU" sz="1800" b="1" baseline="30000" dirty="0">
                          <a:solidFill>
                            <a:schemeClr val="bg1"/>
                          </a:solidFill>
                          <a:effectLst/>
                        </a:rPr>
                        <a:t>0</a:t>
                      </a:r>
                      <a:r>
                        <a:rPr lang="ru-RU" sz="1800" b="1" dirty="0">
                          <a:solidFill>
                            <a:schemeClr val="bg1"/>
                          </a:solidFill>
                          <a:effectLst/>
                        </a:rPr>
                        <a:t>  </a:t>
                      </a:r>
                      <a:endParaRPr lang="ru-RU" sz="18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33CC"/>
                          </a:solidFill>
                          <a:effectLst/>
                        </a:rPr>
                        <a:t>7.</a:t>
                      </a:r>
                      <a:r>
                        <a:rPr lang="en-US" sz="1800" b="1" dirty="0">
                          <a:solidFill>
                            <a:srgbClr val="0033CC"/>
                          </a:solidFill>
                          <a:effectLst/>
                        </a:rPr>
                        <a:t>5</a:t>
                      </a:r>
                      <a:r>
                        <a:rPr lang="ru-RU" sz="1800" b="1" dirty="0">
                          <a:solidFill>
                            <a:srgbClr val="0033CC"/>
                          </a:solidFill>
                          <a:effectLst/>
                        </a:rPr>
                        <a:t>·10</a:t>
                      </a:r>
                      <a:r>
                        <a:rPr lang="en-US" sz="1800" b="1" baseline="30000" dirty="0">
                          <a:solidFill>
                            <a:srgbClr val="0033CC"/>
                          </a:solidFill>
                          <a:effectLst/>
                        </a:rPr>
                        <a:t>8</a:t>
                      </a:r>
                      <a:endParaRPr lang="ru-RU" sz="1800" b="1" dirty="0">
                        <a:solidFill>
                          <a:srgbClr val="0033CC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269343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bg1"/>
                          </a:solidFill>
                          <a:effectLst/>
                        </a:rPr>
                        <a:t>K</a:t>
                      </a:r>
                      <a:r>
                        <a:rPr lang="ru-RU" sz="1800" b="1" baseline="30000" dirty="0">
                          <a:solidFill>
                            <a:schemeClr val="bg1"/>
                          </a:solidFill>
                          <a:effectLst/>
                        </a:rPr>
                        <a:t>0</a:t>
                      </a:r>
                      <a:r>
                        <a:rPr lang="en-US" sz="1800" b="1" baseline="-25000" dirty="0">
                          <a:solidFill>
                            <a:schemeClr val="bg1"/>
                          </a:solidFill>
                          <a:effectLst/>
                        </a:rPr>
                        <a:t>S</a:t>
                      </a:r>
                      <a:r>
                        <a:rPr lang="ru-RU" sz="1800" b="1" dirty="0">
                          <a:solidFill>
                            <a:schemeClr val="bg1"/>
                          </a:solidFill>
                          <a:effectLst/>
                        </a:rPr>
                        <a:t>→ π</a:t>
                      </a:r>
                      <a:r>
                        <a:rPr lang="ru-RU" sz="1800" b="1" baseline="30000" dirty="0">
                          <a:solidFill>
                            <a:schemeClr val="bg1"/>
                          </a:solidFill>
                          <a:effectLst/>
                        </a:rPr>
                        <a:t>0</a:t>
                      </a:r>
                      <a:r>
                        <a:rPr lang="ru-RU" sz="1800" b="1" dirty="0">
                          <a:solidFill>
                            <a:schemeClr val="bg1"/>
                          </a:solidFill>
                          <a:effectLst/>
                        </a:rPr>
                        <a:t> π</a:t>
                      </a:r>
                      <a:r>
                        <a:rPr lang="ru-RU" sz="1800" b="1" baseline="30000" dirty="0">
                          <a:solidFill>
                            <a:schemeClr val="bg1"/>
                          </a:solidFill>
                          <a:effectLst/>
                        </a:rPr>
                        <a:t>0</a:t>
                      </a:r>
                      <a:endParaRPr lang="ru-RU" sz="18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33CC"/>
                          </a:solidFill>
                          <a:effectLst/>
                        </a:rPr>
                        <a:t>1</a:t>
                      </a:r>
                      <a:r>
                        <a:rPr lang="ru-RU" sz="1800" b="1" dirty="0">
                          <a:solidFill>
                            <a:srgbClr val="0033CC"/>
                          </a:solidFill>
                          <a:effectLst/>
                        </a:rPr>
                        <a:t>.</a:t>
                      </a:r>
                      <a:r>
                        <a:rPr lang="en-US" sz="1800" b="1" dirty="0">
                          <a:solidFill>
                            <a:srgbClr val="0033CC"/>
                          </a:solidFill>
                          <a:effectLst/>
                        </a:rPr>
                        <a:t>7</a:t>
                      </a:r>
                      <a:r>
                        <a:rPr lang="ru-RU" sz="1800" b="1" dirty="0">
                          <a:solidFill>
                            <a:srgbClr val="0033CC"/>
                          </a:solidFill>
                          <a:effectLst/>
                        </a:rPr>
                        <a:t>·10</a:t>
                      </a:r>
                      <a:r>
                        <a:rPr lang="ru-RU" sz="1800" b="1" baseline="30000" dirty="0">
                          <a:solidFill>
                            <a:srgbClr val="0033CC"/>
                          </a:solidFill>
                          <a:effectLst/>
                        </a:rPr>
                        <a:t>7</a:t>
                      </a:r>
                      <a:endParaRPr lang="ru-RU" sz="1800" b="1" dirty="0">
                        <a:solidFill>
                          <a:srgbClr val="0033CC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269343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bg1"/>
                          </a:solidFill>
                          <a:effectLst/>
                        </a:rPr>
                        <a:t>a</a:t>
                      </a:r>
                      <a:r>
                        <a:rPr lang="ru-RU" sz="1800" b="1" baseline="-25000" dirty="0">
                          <a:solidFill>
                            <a:schemeClr val="bg1"/>
                          </a:solidFill>
                          <a:effectLst/>
                        </a:rPr>
                        <a:t>0</a:t>
                      </a:r>
                      <a:r>
                        <a:rPr lang="ru-RU" sz="1800" b="1" dirty="0">
                          <a:solidFill>
                            <a:schemeClr val="bg1"/>
                          </a:solidFill>
                          <a:effectLst/>
                        </a:rPr>
                        <a:t>(980)→ </a:t>
                      </a:r>
                      <a:r>
                        <a:rPr lang="ru-RU" sz="1800" b="1" dirty="0" err="1">
                          <a:solidFill>
                            <a:schemeClr val="bg1"/>
                          </a:solidFill>
                          <a:effectLst/>
                        </a:rPr>
                        <a:t>η </a:t>
                      </a:r>
                      <a:r>
                        <a:rPr lang="ru-RU" sz="1800" b="1" dirty="0">
                          <a:solidFill>
                            <a:schemeClr val="bg1"/>
                          </a:solidFill>
                          <a:effectLst/>
                        </a:rPr>
                        <a:t>π</a:t>
                      </a:r>
                      <a:r>
                        <a:rPr lang="ru-RU" sz="1800" b="1" baseline="30000" dirty="0">
                          <a:solidFill>
                            <a:schemeClr val="bg1"/>
                          </a:solidFill>
                          <a:effectLst/>
                        </a:rPr>
                        <a:t>0</a:t>
                      </a:r>
                      <a:endParaRPr lang="ru-RU" sz="18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33CC"/>
                          </a:solidFill>
                          <a:effectLst/>
                        </a:rPr>
                        <a:t>1</a:t>
                      </a:r>
                      <a:r>
                        <a:rPr lang="ru-RU" sz="1800" b="1" dirty="0">
                          <a:solidFill>
                            <a:srgbClr val="0033CC"/>
                          </a:solidFill>
                          <a:effectLst/>
                        </a:rPr>
                        <a:t>.8·10</a:t>
                      </a:r>
                      <a:r>
                        <a:rPr lang="ru-RU" sz="1800" b="1" baseline="30000" dirty="0">
                          <a:solidFill>
                            <a:srgbClr val="0033CC"/>
                          </a:solidFill>
                          <a:effectLst/>
                        </a:rPr>
                        <a:t>7</a:t>
                      </a:r>
                      <a:endParaRPr lang="ru-RU" sz="1800" b="1" dirty="0">
                        <a:solidFill>
                          <a:srgbClr val="0033CC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269343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b="1" dirty="0" err="1">
                          <a:solidFill>
                            <a:schemeClr val="bg1"/>
                          </a:solidFill>
                          <a:effectLst/>
                        </a:rPr>
                        <a:t>ω</a:t>
                      </a:r>
                      <a:r>
                        <a:rPr lang="ru-RU" sz="1800" b="1" dirty="0">
                          <a:solidFill>
                            <a:schemeClr val="bg1"/>
                          </a:solidFill>
                          <a:effectLst/>
                        </a:rPr>
                        <a:t>(782)→ </a:t>
                      </a:r>
                      <a:r>
                        <a:rPr lang="en-US" sz="1800" b="1" dirty="0">
                          <a:solidFill>
                            <a:schemeClr val="bg1"/>
                          </a:solidFill>
                          <a:effectLst/>
                        </a:rPr>
                        <a:t>e</a:t>
                      </a:r>
                      <a:r>
                        <a:rPr lang="ru-RU" sz="1800" b="1" baseline="30000" dirty="0">
                          <a:solidFill>
                            <a:schemeClr val="bg1"/>
                          </a:solidFill>
                          <a:effectLst/>
                        </a:rPr>
                        <a:t>+</a:t>
                      </a:r>
                      <a:r>
                        <a:rPr lang="ru-RU" sz="1800" b="1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1800" b="1" dirty="0">
                          <a:solidFill>
                            <a:schemeClr val="bg1"/>
                          </a:solidFill>
                          <a:effectLst/>
                        </a:rPr>
                        <a:t>e</a:t>
                      </a:r>
                      <a:r>
                        <a:rPr lang="ru-RU" sz="1800" b="1" baseline="30000" dirty="0">
                          <a:solidFill>
                            <a:schemeClr val="bg1"/>
                          </a:solidFill>
                          <a:effectLst/>
                        </a:rPr>
                        <a:t>−     </a:t>
                      </a:r>
                      <a:endParaRPr lang="ru-RU" sz="18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33CC"/>
                          </a:solidFill>
                          <a:effectLst/>
                        </a:rPr>
                        <a:t>1.7·10</a:t>
                      </a:r>
                      <a:r>
                        <a:rPr lang="ru-RU" sz="1800" b="1" baseline="30000" dirty="0">
                          <a:solidFill>
                            <a:srgbClr val="0033CC"/>
                          </a:solidFill>
                          <a:effectLst/>
                        </a:rPr>
                        <a:t>5  </a:t>
                      </a:r>
                      <a:endParaRPr lang="ru-RU" sz="1800" b="1" dirty="0">
                        <a:solidFill>
                          <a:srgbClr val="0033CC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66197329"/>
              </p:ext>
            </p:extLst>
          </p:nvPr>
        </p:nvGraphicFramePr>
        <p:xfrm>
          <a:off x="4716016" y="1124738"/>
          <a:ext cx="3744416" cy="5237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78473"/>
                <a:gridCol w="1565943"/>
              </a:tblGrid>
              <a:tr h="505236">
                <a:tc>
                  <a:txBody>
                    <a:bodyPr/>
                    <a:lstStyle/>
                    <a:p>
                      <a:pPr algn="ctr"/>
                      <a:r>
                        <a:rPr lang="en-US" sz="2000" i="1" dirty="0" smtClean="0"/>
                        <a:t>Final state</a:t>
                      </a:r>
                      <a:endParaRPr lang="en-US" sz="2000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i="1" dirty="0" smtClean="0"/>
                        <a:t>N</a:t>
                      </a:r>
                      <a:r>
                        <a:rPr lang="en-US" sz="2000" i="1" baseline="-25000" dirty="0" smtClean="0"/>
                        <a:t>EVENTS</a:t>
                      </a:r>
                      <a:endParaRPr lang="en-US" sz="2000" i="1" dirty="0"/>
                    </a:p>
                  </a:txBody>
                  <a:tcPr/>
                </a:tc>
              </a:tr>
              <a:tr h="24317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bg1"/>
                          </a:solidFill>
                          <a:effectLst/>
                        </a:rPr>
                        <a:t>K</a:t>
                      </a:r>
                      <a:r>
                        <a:rPr lang="en-US" sz="1800" b="1" baseline="30000" dirty="0">
                          <a:solidFill>
                            <a:schemeClr val="bg1"/>
                          </a:solidFill>
                          <a:effectLst/>
                        </a:rPr>
                        <a:t>+</a:t>
                      </a:r>
                      <a:endParaRPr lang="ru-RU" sz="18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33CC"/>
                          </a:solidFill>
                          <a:effectLst/>
                        </a:rPr>
                        <a:t>6</a:t>
                      </a:r>
                      <a:r>
                        <a:rPr lang="en-US" sz="1800" b="1" dirty="0">
                          <a:solidFill>
                            <a:srgbClr val="0033CC"/>
                          </a:solidFill>
                          <a:effectLst/>
                        </a:rPr>
                        <a:t>.7·10</a:t>
                      </a:r>
                      <a:r>
                        <a:rPr lang="ru-RU" sz="1800" b="1" baseline="30000" dirty="0">
                          <a:solidFill>
                            <a:srgbClr val="0033CC"/>
                          </a:solidFill>
                          <a:effectLst/>
                        </a:rPr>
                        <a:t>8</a:t>
                      </a:r>
                      <a:endParaRPr lang="ru-RU" sz="1800" b="1" dirty="0">
                        <a:solidFill>
                          <a:srgbClr val="0033CC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24317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bg1"/>
                          </a:solidFill>
                          <a:effectLst/>
                        </a:rPr>
                        <a:t>K</a:t>
                      </a:r>
                      <a:r>
                        <a:rPr lang="en-US" sz="1800" b="1" baseline="30000" dirty="0">
                          <a:solidFill>
                            <a:schemeClr val="bg1"/>
                          </a:solidFill>
                          <a:effectLst/>
                        </a:rPr>
                        <a:t>–</a:t>
                      </a:r>
                      <a:endParaRPr lang="ru-RU" sz="18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33CC"/>
                          </a:solidFill>
                          <a:effectLst/>
                        </a:rPr>
                        <a:t>9</a:t>
                      </a:r>
                      <a:r>
                        <a:rPr lang="en-US" sz="1800" b="1" dirty="0">
                          <a:solidFill>
                            <a:srgbClr val="0033CC"/>
                          </a:solidFill>
                          <a:effectLst/>
                        </a:rPr>
                        <a:t>.</a:t>
                      </a:r>
                      <a:r>
                        <a:rPr lang="ru-RU" sz="1800" b="1" dirty="0">
                          <a:solidFill>
                            <a:srgbClr val="0033CC"/>
                          </a:solidFill>
                          <a:effectLst/>
                        </a:rPr>
                        <a:t>0</a:t>
                      </a:r>
                      <a:r>
                        <a:rPr lang="en-US" sz="1800" b="1" dirty="0">
                          <a:solidFill>
                            <a:srgbClr val="0033CC"/>
                          </a:solidFill>
                          <a:effectLst/>
                        </a:rPr>
                        <a:t>·10</a:t>
                      </a:r>
                      <a:r>
                        <a:rPr lang="ru-RU" sz="1800" b="1" baseline="30000" dirty="0">
                          <a:solidFill>
                            <a:srgbClr val="0033CC"/>
                          </a:solidFill>
                          <a:effectLst/>
                        </a:rPr>
                        <a:t>8</a:t>
                      </a:r>
                      <a:endParaRPr lang="ru-RU" sz="1800" b="1" dirty="0">
                        <a:solidFill>
                          <a:srgbClr val="0033CC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24317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bg1"/>
                          </a:solidFill>
                          <a:effectLst/>
                        </a:rPr>
                        <a:t>p</a:t>
                      </a:r>
                      <a:endParaRPr lang="ru-RU" sz="18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33CC"/>
                          </a:solidFill>
                          <a:effectLst/>
                        </a:rPr>
                        <a:t>9</a:t>
                      </a:r>
                      <a:r>
                        <a:rPr lang="en-US" sz="1800" b="1" dirty="0">
                          <a:solidFill>
                            <a:srgbClr val="0033CC"/>
                          </a:solidFill>
                          <a:effectLst/>
                        </a:rPr>
                        <a:t>.</a:t>
                      </a:r>
                      <a:r>
                        <a:rPr lang="ru-RU" sz="1800" b="1" dirty="0">
                          <a:solidFill>
                            <a:srgbClr val="0033CC"/>
                          </a:solidFill>
                          <a:effectLst/>
                        </a:rPr>
                        <a:t>2</a:t>
                      </a:r>
                      <a:r>
                        <a:rPr lang="en-US" sz="1800" b="1" dirty="0">
                          <a:solidFill>
                            <a:srgbClr val="0033CC"/>
                          </a:solidFill>
                          <a:effectLst/>
                        </a:rPr>
                        <a:t>·10</a:t>
                      </a:r>
                      <a:r>
                        <a:rPr lang="ru-RU" sz="1800" b="1" baseline="30000" dirty="0">
                          <a:solidFill>
                            <a:srgbClr val="0033CC"/>
                          </a:solidFill>
                          <a:effectLst/>
                        </a:rPr>
                        <a:t>7</a:t>
                      </a:r>
                      <a:endParaRPr lang="ru-RU" sz="1800" b="1" dirty="0">
                        <a:solidFill>
                          <a:srgbClr val="0033CC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24317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bg1"/>
                          </a:solidFill>
                          <a:effectLst/>
                        </a:rPr>
                        <a:t>p</a:t>
                      </a:r>
                      <a:r>
                        <a:rPr lang="ru-RU" sz="1800" b="1" dirty="0">
                          <a:solidFill>
                            <a:schemeClr val="bg1"/>
                          </a:solidFill>
                          <a:effectLst/>
                        </a:rPr>
                        <a:t>̃ </a:t>
                      </a:r>
                      <a:endParaRPr lang="ru-RU" sz="18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33CC"/>
                          </a:solidFill>
                          <a:effectLst/>
                        </a:rPr>
                        <a:t>2.6·10</a:t>
                      </a:r>
                      <a:r>
                        <a:rPr lang="en-US" sz="1800" b="1" baseline="30000" dirty="0">
                          <a:solidFill>
                            <a:srgbClr val="0033CC"/>
                          </a:solidFill>
                          <a:effectLst/>
                        </a:rPr>
                        <a:t>8</a:t>
                      </a:r>
                      <a:endParaRPr lang="ru-RU" sz="1800" b="1" dirty="0">
                        <a:solidFill>
                          <a:srgbClr val="0033CC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279588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bg1"/>
                          </a:solidFill>
                          <a:effectLst/>
                        </a:rPr>
                        <a:t>K</a:t>
                      </a:r>
                      <a:r>
                        <a:rPr lang="ru-RU" sz="1800" b="1" baseline="30000" dirty="0">
                          <a:solidFill>
                            <a:schemeClr val="bg1"/>
                          </a:solidFill>
                          <a:effectLst/>
                        </a:rPr>
                        <a:t>0*</a:t>
                      </a:r>
                      <a:r>
                        <a:rPr lang="ru-RU" sz="1800" b="1" dirty="0">
                          <a:solidFill>
                            <a:schemeClr val="bg1"/>
                          </a:solidFill>
                          <a:effectLst/>
                        </a:rPr>
                        <a:t>(892)→ </a:t>
                      </a:r>
                      <a:r>
                        <a:rPr lang="en-US" sz="1800" b="1" dirty="0">
                          <a:solidFill>
                            <a:schemeClr val="bg1"/>
                          </a:solidFill>
                          <a:effectLst/>
                        </a:rPr>
                        <a:t>K</a:t>
                      </a:r>
                      <a:r>
                        <a:rPr lang="ru-RU" sz="1800" b="1" baseline="30000" dirty="0">
                          <a:solidFill>
                            <a:schemeClr val="bg1"/>
                          </a:solidFill>
                          <a:effectLst/>
                        </a:rPr>
                        <a:t>+</a:t>
                      </a:r>
                      <a:r>
                        <a:rPr lang="ru-RU" sz="1800" b="1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ru-RU" sz="1800" b="1" dirty="0" err="1">
                          <a:solidFill>
                            <a:schemeClr val="bg1"/>
                          </a:solidFill>
                          <a:effectLst/>
                        </a:rPr>
                        <a:t>π</a:t>
                      </a:r>
                      <a:r>
                        <a:rPr lang="ru-RU" sz="1800" b="1" baseline="30000" dirty="0" err="1">
                          <a:solidFill>
                            <a:schemeClr val="bg1"/>
                          </a:solidFill>
                          <a:effectLst/>
                        </a:rPr>
                        <a:t>−</a:t>
                      </a:r>
                      <a:endParaRPr lang="ru-RU" sz="18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33CC"/>
                          </a:solidFill>
                          <a:effectLst/>
                        </a:rPr>
                        <a:t>1.1·10</a:t>
                      </a:r>
                      <a:r>
                        <a:rPr lang="ru-RU" sz="1800" b="1" baseline="30000" dirty="0">
                          <a:solidFill>
                            <a:srgbClr val="0033CC"/>
                          </a:solidFill>
                          <a:effectLst/>
                        </a:rPr>
                        <a:t>8</a:t>
                      </a:r>
                      <a:endParaRPr lang="ru-RU" sz="1800" b="1" dirty="0">
                        <a:solidFill>
                          <a:srgbClr val="0033CC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279588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bg1"/>
                          </a:solidFill>
                          <a:effectLst/>
                        </a:rPr>
                        <a:t>K</a:t>
                      </a:r>
                      <a:r>
                        <a:rPr lang="ru-RU" sz="1800" b="1" dirty="0">
                          <a:solidFill>
                            <a:schemeClr val="bg1"/>
                          </a:solidFill>
                          <a:effectLst/>
                        </a:rPr>
                        <a:t>̃</a:t>
                      </a:r>
                      <a:r>
                        <a:rPr lang="ru-RU" sz="1800" b="1" baseline="30000" dirty="0">
                          <a:solidFill>
                            <a:schemeClr val="bg1"/>
                          </a:solidFill>
                          <a:effectLst/>
                        </a:rPr>
                        <a:t>0*</a:t>
                      </a:r>
                      <a:r>
                        <a:rPr lang="ru-RU" sz="1800" b="1" dirty="0">
                          <a:solidFill>
                            <a:schemeClr val="bg1"/>
                          </a:solidFill>
                          <a:effectLst/>
                        </a:rPr>
                        <a:t>(892)→ </a:t>
                      </a:r>
                      <a:r>
                        <a:rPr lang="en-US" sz="1800" b="1" dirty="0">
                          <a:solidFill>
                            <a:schemeClr val="bg1"/>
                          </a:solidFill>
                          <a:effectLst/>
                        </a:rPr>
                        <a:t>K</a:t>
                      </a:r>
                      <a:r>
                        <a:rPr lang="ru-RU" sz="1800" b="1" baseline="30000" dirty="0">
                          <a:solidFill>
                            <a:schemeClr val="bg1"/>
                          </a:solidFill>
                          <a:effectLst/>
                        </a:rPr>
                        <a:t>–</a:t>
                      </a:r>
                      <a:r>
                        <a:rPr lang="ru-RU" sz="1800" b="1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ru-RU" sz="1800" b="1" dirty="0" err="1">
                          <a:solidFill>
                            <a:schemeClr val="bg1"/>
                          </a:solidFill>
                          <a:effectLst/>
                        </a:rPr>
                        <a:t>π</a:t>
                      </a:r>
                      <a:r>
                        <a:rPr lang="ru-RU" sz="1800" b="1" baseline="30000" dirty="0" err="1">
                          <a:solidFill>
                            <a:schemeClr val="bg1"/>
                          </a:solidFill>
                          <a:effectLst/>
                        </a:rPr>
                        <a:t>+</a:t>
                      </a:r>
                      <a:r>
                        <a:rPr lang="ru-RU" sz="1800" b="1" dirty="0">
                          <a:solidFill>
                            <a:schemeClr val="bg1"/>
                          </a:solidFill>
                          <a:effectLst/>
                        </a:rPr>
                        <a:t>  </a:t>
                      </a:r>
                      <a:endParaRPr lang="ru-RU" sz="18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33CC"/>
                          </a:solidFill>
                          <a:effectLst/>
                        </a:rPr>
                        <a:t>4.3·10</a:t>
                      </a:r>
                      <a:r>
                        <a:rPr lang="ru-RU" sz="1800" b="1" baseline="30000" dirty="0">
                          <a:solidFill>
                            <a:srgbClr val="0033CC"/>
                          </a:solidFill>
                          <a:effectLst/>
                        </a:rPr>
                        <a:t>7</a:t>
                      </a:r>
                      <a:endParaRPr lang="ru-RU" sz="1800" b="1" dirty="0">
                        <a:solidFill>
                          <a:srgbClr val="0033CC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279588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bg1"/>
                          </a:solidFill>
                          <a:effectLst/>
                        </a:rPr>
                        <a:t>K</a:t>
                      </a:r>
                      <a:r>
                        <a:rPr lang="ru-RU" sz="1800" b="1" baseline="30000" dirty="0">
                          <a:solidFill>
                            <a:schemeClr val="bg1"/>
                          </a:solidFill>
                          <a:effectLst/>
                        </a:rPr>
                        <a:t>+*</a:t>
                      </a:r>
                      <a:r>
                        <a:rPr lang="ru-RU" sz="1800" b="1" dirty="0">
                          <a:solidFill>
                            <a:schemeClr val="bg1"/>
                          </a:solidFill>
                          <a:effectLst/>
                        </a:rPr>
                        <a:t>(892)→ </a:t>
                      </a:r>
                      <a:r>
                        <a:rPr lang="en-US" sz="1800" b="1" dirty="0">
                          <a:solidFill>
                            <a:schemeClr val="bg1"/>
                          </a:solidFill>
                          <a:effectLst/>
                        </a:rPr>
                        <a:t>K</a:t>
                      </a:r>
                      <a:r>
                        <a:rPr lang="ru-RU" sz="1800" b="1" baseline="30000" dirty="0">
                          <a:solidFill>
                            <a:schemeClr val="bg1"/>
                          </a:solidFill>
                          <a:effectLst/>
                        </a:rPr>
                        <a:t>+</a:t>
                      </a:r>
                      <a:r>
                        <a:rPr lang="ru-RU" sz="1800" b="1" dirty="0">
                          <a:solidFill>
                            <a:schemeClr val="bg1"/>
                          </a:solidFill>
                          <a:effectLst/>
                        </a:rPr>
                        <a:t> π</a:t>
                      </a:r>
                      <a:r>
                        <a:rPr lang="ru-RU" sz="1800" b="1" baseline="30000" dirty="0">
                          <a:solidFill>
                            <a:schemeClr val="bg1"/>
                          </a:solidFill>
                          <a:effectLst/>
                        </a:rPr>
                        <a:t>0   </a:t>
                      </a:r>
                      <a:endParaRPr lang="ru-RU" sz="18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33CC"/>
                          </a:solidFill>
                          <a:effectLst/>
                        </a:rPr>
                        <a:t>1.9·10</a:t>
                      </a:r>
                      <a:r>
                        <a:rPr lang="ru-RU" sz="1800" b="1" baseline="30000" dirty="0">
                          <a:solidFill>
                            <a:srgbClr val="0033CC"/>
                          </a:solidFill>
                          <a:effectLst/>
                        </a:rPr>
                        <a:t>7</a:t>
                      </a:r>
                      <a:endParaRPr lang="ru-RU" sz="1800" b="1" dirty="0">
                        <a:solidFill>
                          <a:srgbClr val="0033CC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279588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bg1"/>
                          </a:solidFill>
                          <a:effectLst/>
                        </a:rPr>
                        <a:t>K</a:t>
                      </a:r>
                      <a:r>
                        <a:rPr lang="ru-RU" sz="1800" b="1" dirty="0">
                          <a:solidFill>
                            <a:schemeClr val="bg1"/>
                          </a:solidFill>
                          <a:effectLst/>
                        </a:rPr>
                        <a:t>̃</a:t>
                      </a:r>
                      <a:r>
                        <a:rPr lang="ru-RU" sz="1800" b="1" baseline="30000" dirty="0">
                          <a:solidFill>
                            <a:schemeClr val="bg1"/>
                          </a:solidFill>
                          <a:effectLst/>
                        </a:rPr>
                        <a:t>–*</a:t>
                      </a:r>
                      <a:r>
                        <a:rPr lang="ru-RU" sz="1800" b="1" dirty="0">
                          <a:solidFill>
                            <a:schemeClr val="bg1"/>
                          </a:solidFill>
                          <a:effectLst/>
                        </a:rPr>
                        <a:t>(892)→ </a:t>
                      </a:r>
                      <a:r>
                        <a:rPr lang="en-US" sz="1800" b="1" dirty="0">
                          <a:solidFill>
                            <a:schemeClr val="bg1"/>
                          </a:solidFill>
                          <a:effectLst/>
                        </a:rPr>
                        <a:t>K</a:t>
                      </a:r>
                      <a:r>
                        <a:rPr lang="ru-RU" sz="1800" b="1" baseline="30000" dirty="0">
                          <a:solidFill>
                            <a:schemeClr val="bg1"/>
                          </a:solidFill>
                          <a:effectLst/>
                        </a:rPr>
                        <a:t>–</a:t>
                      </a:r>
                      <a:r>
                        <a:rPr lang="ru-RU" sz="1800" b="1" dirty="0">
                          <a:solidFill>
                            <a:schemeClr val="bg1"/>
                          </a:solidFill>
                          <a:effectLst/>
                        </a:rPr>
                        <a:t> π</a:t>
                      </a:r>
                      <a:r>
                        <a:rPr lang="ru-RU" sz="1800" b="1" baseline="30000" dirty="0">
                          <a:solidFill>
                            <a:schemeClr val="bg1"/>
                          </a:solidFill>
                          <a:effectLst/>
                        </a:rPr>
                        <a:t>0</a:t>
                      </a:r>
                      <a:r>
                        <a:rPr lang="ru-RU" sz="1800" b="1" dirty="0">
                          <a:solidFill>
                            <a:schemeClr val="bg1"/>
                          </a:solidFill>
                          <a:effectLst/>
                        </a:rPr>
                        <a:t>  </a:t>
                      </a:r>
                      <a:endParaRPr lang="ru-RU" sz="18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33CC"/>
                          </a:solidFill>
                          <a:effectLst/>
                        </a:rPr>
                        <a:t>3.8·10</a:t>
                      </a:r>
                      <a:r>
                        <a:rPr lang="ru-RU" sz="1800" b="1" baseline="30000" dirty="0">
                          <a:solidFill>
                            <a:srgbClr val="0033CC"/>
                          </a:solidFill>
                          <a:effectLst/>
                        </a:rPr>
                        <a:t>7</a:t>
                      </a:r>
                      <a:endParaRPr lang="ru-RU" sz="1800" b="1" dirty="0">
                        <a:solidFill>
                          <a:srgbClr val="0033CC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279588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bg1"/>
                          </a:solidFill>
                          <a:effectLst/>
                        </a:rPr>
                        <a:t>φ(1020)→ </a:t>
                      </a:r>
                      <a:r>
                        <a:rPr lang="en-US" sz="1800" b="1" dirty="0">
                          <a:solidFill>
                            <a:schemeClr val="bg1"/>
                          </a:solidFill>
                          <a:effectLst/>
                        </a:rPr>
                        <a:t>K</a:t>
                      </a:r>
                      <a:r>
                        <a:rPr lang="ru-RU" sz="1800" b="1" baseline="30000" dirty="0">
                          <a:solidFill>
                            <a:schemeClr val="bg1"/>
                          </a:solidFill>
                          <a:effectLst/>
                        </a:rPr>
                        <a:t>+</a:t>
                      </a:r>
                      <a:r>
                        <a:rPr lang="ru-RU" sz="1800" b="1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1800" b="1" dirty="0">
                          <a:solidFill>
                            <a:schemeClr val="bg1"/>
                          </a:solidFill>
                          <a:effectLst/>
                        </a:rPr>
                        <a:t>K</a:t>
                      </a:r>
                      <a:r>
                        <a:rPr lang="ru-RU" sz="1800" b="1" baseline="30000" dirty="0">
                          <a:solidFill>
                            <a:schemeClr val="bg1"/>
                          </a:solidFill>
                          <a:effectLst/>
                        </a:rPr>
                        <a:t>−</a:t>
                      </a:r>
                      <a:endParaRPr lang="ru-RU" sz="18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33CC"/>
                          </a:solidFill>
                          <a:effectLst/>
                        </a:rPr>
                        <a:t>4.3</a:t>
                      </a:r>
                      <a:r>
                        <a:rPr lang="ru-RU" sz="1800" b="1" dirty="0">
                          <a:solidFill>
                            <a:srgbClr val="0033CC"/>
                          </a:solidFill>
                          <a:effectLst/>
                        </a:rPr>
                        <a:t>·10</a:t>
                      </a:r>
                      <a:r>
                        <a:rPr lang="en-US" sz="1800" b="1" baseline="30000" dirty="0">
                          <a:solidFill>
                            <a:srgbClr val="0033CC"/>
                          </a:solidFill>
                          <a:effectLst/>
                        </a:rPr>
                        <a:t>6</a:t>
                      </a:r>
                      <a:endParaRPr lang="ru-RU" sz="1800" b="1" dirty="0">
                        <a:solidFill>
                          <a:srgbClr val="0033CC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279588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bg1"/>
                          </a:solidFill>
                          <a:effectLst/>
                        </a:rPr>
                        <a:t>Λ→ </a:t>
                      </a:r>
                      <a:r>
                        <a:rPr lang="en-US" sz="1800" b="1" dirty="0">
                          <a:solidFill>
                            <a:schemeClr val="bg1"/>
                          </a:solidFill>
                          <a:effectLst/>
                        </a:rPr>
                        <a:t>p</a:t>
                      </a:r>
                      <a:r>
                        <a:rPr lang="ru-RU" sz="1800" b="1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ru-RU" sz="1800" b="1" dirty="0" err="1">
                          <a:solidFill>
                            <a:schemeClr val="bg1"/>
                          </a:solidFill>
                          <a:effectLst/>
                        </a:rPr>
                        <a:t>π</a:t>
                      </a:r>
                      <a:r>
                        <a:rPr lang="ru-RU" sz="1800" b="1" baseline="30000" dirty="0" err="1">
                          <a:solidFill>
                            <a:schemeClr val="bg1"/>
                          </a:solidFill>
                          <a:effectLst/>
                        </a:rPr>
                        <a:t>−</a:t>
                      </a:r>
                      <a:endParaRPr lang="ru-RU" sz="18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33CC"/>
                          </a:solidFill>
                          <a:effectLst/>
                        </a:rPr>
                        <a:t>1.</a:t>
                      </a:r>
                      <a:r>
                        <a:rPr lang="en-US" sz="1800" b="1" dirty="0">
                          <a:solidFill>
                            <a:srgbClr val="0033CC"/>
                          </a:solidFill>
                          <a:effectLst/>
                        </a:rPr>
                        <a:t>4</a:t>
                      </a:r>
                      <a:r>
                        <a:rPr lang="ru-RU" sz="1800" b="1" dirty="0">
                          <a:solidFill>
                            <a:srgbClr val="0033CC"/>
                          </a:solidFill>
                          <a:effectLst/>
                        </a:rPr>
                        <a:t>·10</a:t>
                      </a:r>
                      <a:r>
                        <a:rPr lang="ru-RU" sz="1800" b="1" baseline="30000" dirty="0">
                          <a:solidFill>
                            <a:srgbClr val="0033CC"/>
                          </a:solidFill>
                          <a:effectLst/>
                        </a:rPr>
                        <a:t>6</a:t>
                      </a:r>
                      <a:endParaRPr lang="ru-RU" sz="1800" b="1" dirty="0">
                        <a:solidFill>
                          <a:srgbClr val="0033CC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279588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bg1"/>
                          </a:solidFill>
                          <a:effectLst/>
                        </a:rPr>
                        <a:t>Λ̃→ </a:t>
                      </a:r>
                      <a:r>
                        <a:rPr lang="en-US" sz="1800" b="1" dirty="0">
                          <a:solidFill>
                            <a:schemeClr val="bg1"/>
                          </a:solidFill>
                          <a:effectLst/>
                        </a:rPr>
                        <a:t>p</a:t>
                      </a:r>
                      <a:r>
                        <a:rPr lang="ru-RU" sz="1800" b="1" dirty="0">
                          <a:solidFill>
                            <a:schemeClr val="bg1"/>
                          </a:solidFill>
                          <a:effectLst/>
                        </a:rPr>
                        <a:t>̃ </a:t>
                      </a:r>
                      <a:r>
                        <a:rPr lang="ru-RU" sz="1800" b="1" dirty="0" err="1">
                          <a:solidFill>
                            <a:schemeClr val="bg1"/>
                          </a:solidFill>
                          <a:effectLst/>
                        </a:rPr>
                        <a:t>π</a:t>
                      </a:r>
                      <a:r>
                        <a:rPr lang="ru-RU" sz="1800" b="1" baseline="30000" dirty="0" err="1">
                          <a:solidFill>
                            <a:schemeClr val="bg1"/>
                          </a:solidFill>
                          <a:effectLst/>
                        </a:rPr>
                        <a:t>+</a:t>
                      </a:r>
                      <a:r>
                        <a:rPr lang="ru-RU" sz="1800" b="1" dirty="0">
                          <a:solidFill>
                            <a:schemeClr val="bg1"/>
                          </a:solidFill>
                          <a:effectLst/>
                        </a:rPr>
                        <a:t>  </a:t>
                      </a:r>
                      <a:endParaRPr lang="ru-RU" sz="18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33CC"/>
                          </a:solidFill>
                          <a:effectLst/>
                        </a:rPr>
                        <a:t>1.</a:t>
                      </a:r>
                      <a:r>
                        <a:rPr lang="en-US" sz="1800" b="1" dirty="0">
                          <a:solidFill>
                            <a:srgbClr val="0033CC"/>
                          </a:solidFill>
                          <a:effectLst/>
                        </a:rPr>
                        <a:t>1</a:t>
                      </a:r>
                      <a:r>
                        <a:rPr lang="ru-RU" sz="1800" b="1" dirty="0">
                          <a:solidFill>
                            <a:srgbClr val="0033CC"/>
                          </a:solidFill>
                          <a:effectLst/>
                        </a:rPr>
                        <a:t>·10</a:t>
                      </a:r>
                      <a:r>
                        <a:rPr lang="en-US" sz="1800" b="1" baseline="30000" dirty="0">
                          <a:solidFill>
                            <a:srgbClr val="0033CC"/>
                          </a:solidFill>
                          <a:effectLst/>
                        </a:rPr>
                        <a:t>6</a:t>
                      </a:r>
                      <a:endParaRPr lang="ru-RU" sz="1800" b="1" dirty="0">
                        <a:solidFill>
                          <a:srgbClr val="0033CC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279588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bg1"/>
                          </a:solidFill>
                          <a:effectLst/>
                        </a:rPr>
                        <a:t>Δ</a:t>
                      </a:r>
                      <a:r>
                        <a:rPr lang="ru-RU" sz="1800" b="1" baseline="30000" dirty="0">
                          <a:solidFill>
                            <a:schemeClr val="bg1"/>
                          </a:solidFill>
                          <a:effectLst/>
                        </a:rPr>
                        <a:t>++</a:t>
                      </a:r>
                      <a:r>
                        <a:rPr lang="ru-RU" sz="1800" b="1" dirty="0">
                          <a:solidFill>
                            <a:schemeClr val="bg1"/>
                          </a:solidFill>
                          <a:effectLst/>
                        </a:rPr>
                        <a:t>→ </a:t>
                      </a:r>
                      <a:r>
                        <a:rPr lang="en-US" sz="1800" b="1" dirty="0">
                          <a:solidFill>
                            <a:schemeClr val="bg1"/>
                          </a:solidFill>
                          <a:effectLst/>
                        </a:rPr>
                        <a:t>p</a:t>
                      </a:r>
                      <a:r>
                        <a:rPr lang="ru-RU" sz="1800" b="1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ru-RU" sz="1800" b="1" dirty="0" err="1">
                          <a:solidFill>
                            <a:schemeClr val="bg1"/>
                          </a:solidFill>
                          <a:effectLst/>
                        </a:rPr>
                        <a:t>π</a:t>
                      </a:r>
                      <a:r>
                        <a:rPr lang="ru-RU" sz="1800" b="1" baseline="30000" dirty="0" err="1">
                          <a:solidFill>
                            <a:schemeClr val="bg1"/>
                          </a:solidFill>
                          <a:effectLst/>
                        </a:rPr>
                        <a:t>+</a:t>
                      </a:r>
                      <a:endParaRPr lang="ru-RU" sz="18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33CC"/>
                          </a:solidFill>
                          <a:effectLst/>
                        </a:rPr>
                        <a:t>9.3·10</a:t>
                      </a:r>
                      <a:r>
                        <a:rPr lang="ru-RU" sz="1800" b="1" baseline="30000" dirty="0">
                          <a:solidFill>
                            <a:srgbClr val="0033CC"/>
                          </a:solidFill>
                          <a:effectLst/>
                        </a:rPr>
                        <a:t>6</a:t>
                      </a:r>
                      <a:endParaRPr lang="ru-RU" sz="1800" b="1" dirty="0">
                        <a:solidFill>
                          <a:srgbClr val="0033CC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279588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bg1"/>
                          </a:solidFill>
                          <a:effectLst/>
                        </a:rPr>
                        <a:t>Δ</a:t>
                      </a:r>
                      <a:r>
                        <a:rPr lang="ru-RU" sz="1800" b="1" baseline="30000" dirty="0">
                          <a:solidFill>
                            <a:schemeClr val="bg1"/>
                          </a:solidFill>
                          <a:effectLst/>
                        </a:rPr>
                        <a:t>−−</a:t>
                      </a:r>
                      <a:r>
                        <a:rPr lang="ru-RU" sz="1800" b="1" dirty="0">
                          <a:solidFill>
                            <a:schemeClr val="bg1"/>
                          </a:solidFill>
                          <a:effectLst/>
                        </a:rPr>
                        <a:t>→ </a:t>
                      </a:r>
                      <a:r>
                        <a:rPr lang="en-US" sz="1800" b="1" dirty="0">
                          <a:solidFill>
                            <a:schemeClr val="bg1"/>
                          </a:solidFill>
                          <a:effectLst/>
                        </a:rPr>
                        <a:t>p</a:t>
                      </a:r>
                      <a:r>
                        <a:rPr lang="ru-RU" sz="1800" b="1" dirty="0">
                          <a:solidFill>
                            <a:schemeClr val="bg1"/>
                          </a:solidFill>
                          <a:effectLst/>
                        </a:rPr>
                        <a:t>̃  </a:t>
                      </a:r>
                      <a:r>
                        <a:rPr lang="ru-RU" sz="1800" b="1" dirty="0" err="1">
                          <a:solidFill>
                            <a:schemeClr val="bg1"/>
                          </a:solidFill>
                          <a:effectLst/>
                        </a:rPr>
                        <a:t>π</a:t>
                      </a:r>
                      <a:r>
                        <a:rPr lang="ru-RU" sz="1800" b="1" baseline="30000" dirty="0" err="1">
                          <a:solidFill>
                            <a:schemeClr val="bg1"/>
                          </a:solidFill>
                          <a:effectLst/>
                        </a:rPr>
                        <a:t>−</a:t>
                      </a:r>
                      <a:r>
                        <a:rPr lang="ru-RU" sz="1800" b="1" dirty="0">
                          <a:solidFill>
                            <a:schemeClr val="bg1"/>
                          </a:solidFill>
                          <a:effectLst/>
                        </a:rPr>
                        <a:t>  </a:t>
                      </a:r>
                      <a:endParaRPr lang="ru-RU" sz="18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33CC"/>
                          </a:solidFill>
                          <a:effectLst/>
                        </a:rPr>
                        <a:t>2.5·10</a:t>
                      </a:r>
                      <a:r>
                        <a:rPr lang="ru-RU" sz="1800" b="1" baseline="30000" dirty="0">
                          <a:solidFill>
                            <a:srgbClr val="0033CC"/>
                          </a:solidFill>
                          <a:effectLst/>
                        </a:rPr>
                        <a:t>7</a:t>
                      </a:r>
                      <a:endParaRPr lang="ru-RU" sz="1800" b="1" dirty="0">
                        <a:solidFill>
                          <a:srgbClr val="0033CC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279588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bg1"/>
                          </a:solidFill>
                          <a:effectLst/>
                        </a:rPr>
                        <a:t>Ξ</a:t>
                      </a:r>
                      <a:r>
                        <a:rPr lang="ru-RU" sz="1800" b="1" baseline="30000" dirty="0">
                          <a:solidFill>
                            <a:schemeClr val="bg1"/>
                          </a:solidFill>
                          <a:effectLst/>
                        </a:rPr>
                        <a:t>−</a:t>
                      </a:r>
                      <a:r>
                        <a:rPr lang="ru-RU" sz="1800" b="1" dirty="0">
                          <a:solidFill>
                            <a:schemeClr val="bg1"/>
                          </a:solidFill>
                          <a:effectLst/>
                        </a:rPr>
                        <a:t>→ Λ </a:t>
                      </a:r>
                      <a:r>
                        <a:rPr lang="ru-RU" sz="1800" b="1" dirty="0" err="1">
                          <a:solidFill>
                            <a:schemeClr val="bg1"/>
                          </a:solidFill>
                          <a:effectLst/>
                        </a:rPr>
                        <a:t>π</a:t>
                      </a:r>
                      <a:r>
                        <a:rPr lang="ru-RU" sz="1800" b="1" baseline="30000" dirty="0" err="1">
                          <a:solidFill>
                            <a:schemeClr val="bg1"/>
                          </a:solidFill>
                          <a:effectLst/>
                        </a:rPr>
                        <a:t>−</a:t>
                      </a:r>
                      <a:endParaRPr lang="ru-RU" sz="18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33CC"/>
                          </a:solidFill>
                          <a:effectLst/>
                        </a:rPr>
                        <a:t>1.9·10</a:t>
                      </a:r>
                      <a:r>
                        <a:rPr lang="ru-RU" sz="1800" b="1" baseline="30000" dirty="0">
                          <a:solidFill>
                            <a:srgbClr val="0033CC"/>
                          </a:solidFill>
                          <a:effectLst/>
                        </a:rPr>
                        <a:t>6</a:t>
                      </a:r>
                      <a:endParaRPr lang="ru-RU" sz="1800" b="1" dirty="0">
                        <a:solidFill>
                          <a:srgbClr val="0033CC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279588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bg1"/>
                          </a:solidFill>
                          <a:effectLst/>
                        </a:rPr>
                        <a:t>Ξ̃</a:t>
                      </a:r>
                      <a:r>
                        <a:rPr lang="ru-RU" sz="1800" b="1" baseline="30000" dirty="0">
                          <a:solidFill>
                            <a:schemeClr val="bg1"/>
                          </a:solidFill>
                          <a:effectLst/>
                        </a:rPr>
                        <a:t>+</a:t>
                      </a:r>
                      <a:r>
                        <a:rPr lang="ru-RU" sz="1800" b="1" dirty="0">
                          <a:solidFill>
                            <a:schemeClr val="bg1"/>
                          </a:solidFill>
                          <a:effectLst/>
                        </a:rPr>
                        <a:t>→ Λ̃ </a:t>
                      </a:r>
                      <a:r>
                        <a:rPr lang="ru-RU" sz="1800" b="1" dirty="0" err="1">
                          <a:solidFill>
                            <a:schemeClr val="bg1"/>
                          </a:solidFill>
                          <a:effectLst/>
                        </a:rPr>
                        <a:t>π</a:t>
                      </a:r>
                      <a:r>
                        <a:rPr lang="ru-RU" sz="1800" b="1" baseline="30000" dirty="0" err="1">
                          <a:solidFill>
                            <a:schemeClr val="bg1"/>
                          </a:solidFill>
                          <a:effectLst/>
                        </a:rPr>
                        <a:t>+</a:t>
                      </a:r>
                      <a:r>
                        <a:rPr lang="ru-RU" sz="1800" b="1" baseline="300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ru-RU" sz="1800" b="1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endParaRPr lang="ru-RU" sz="18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33CC"/>
                          </a:solidFill>
                          <a:effectLst/>
                        </a:rPr>
                        <a:t>1.6·10</a:t>
                      </a:r>
                      <a:r>
                        <a:rPr lang="ru-RU" sz="1800" b="1" baseline="30000" dirty="0">
                          <a:solidFill>
                            <a:srgbClr val="0033CC"/>
                          </a:solidFill>
                          <a:effectLst/>
                        </a:rPr>
                        <a:t>6</a:t>
                      </a:r>
                      <a:endParaRPr lang="ru-RU" sz="1800" b="1" dirty="0">
                        <a:solidFill>
                          <a:srgbClr val="0033CC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279588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bg1"/>
                          </a:solidFill>
                          <a:effectLst/>
                        </a:rPr>
                        <a:t>Σ</a:t>
                      </a:r>
                      <a:r>
                        <a:rPr lang="en-US" sz="1800" b="1" baseline="30000" dirty="0">
                          <a:solidFill>
                            <a:schemeClr val="bg1"/>
                          </a:solidFill>
                          <a:effectLst/>
                        </a:rPr>
                        <a:t>0</a:t>
                      </a:r>
                      <a:r>
                        <a:rPr lang="en-US" sz="1800" b="1" dirty="0">
                          <a:solidFill>
                            <a:schemeClr val="bg1"/>
                          </a:solidFill>
                          <a:effectLst/>
                        </a:rPr>
                        <a:t>→  </a:t>
                      </a:r>
                      <a:r>
                        <a:rPr lang="ru-RU" sz="1800" b="1" dirty="0">
                          <a:solidFill>
                            <a:schemeClr val="bg1"/>
                          </a:solidFill>
                          <a:effectLst/>
                        </a:rPr>
                        <a:t>Λ</a:t>
                      </a:r>
                      <a:r>
                        <a:rPr lang="en-US" sz="1800" b="1" dirty="0">
                          <a:solidFill>
                            <a:schemeClr val="bg1"/>
                          </a:solidFill>
                          <a:effectLst/>
                        </a:rPr>
                        <a:t> γ</a:t>
                      </a:r>
                      <a:endParaRPr lang="ru-RU" sz="18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33CC"/>
                          </a:solidFill>
                          <a:effectLst/>
                        </a:rPr>
                        <a:t>1.2·10</a:t>
                      </a:r>
                      <a:r>
                        <a:rPr lang="ru-RU" sz="1800" b="1" baseline="30000" dirty="0">
                          <a:solidFill>
                            <a:srgbClr val="0033CC"/>
                          </a:solidFill>
                          <a:effectLst/>
                        </a:rPr>
                        <a:t>6</a:t>
                      </a:r>
                      <a:endParaRPr lang="ru-RU" sz="1800" b="1" dirty="0">
                        <a:solidFill>
                          <a:srgbClr val="0033CC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279588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bg1"/>
                          </a:solidFill>
                          <a:effectLst/>
                        </a:rPr>
                        <a:t>Σ</a:t>
                      </a:r>
                      <a:r>
                        <a:rPr lang="en-US" sz="1800" b="1" baseline="30000" dirty="0">
                          <a:solidFill>
                            <a:schemeClr val="bg1"/>
                          </a:solidFill>
                          <a:effectLst/>
                        </a:rPr>
                        <a:t>0</a:t>
                      </a:r>
                      <a:r>
                        <a:rPr lang="en-US" sz="1800" b="1" dirty="0">
                          <a:solidFill>
                            <a:schemeClr val="bg1"/>
                          </a:solidFill>
                          <a:effectLst/>
                        </a:rPr>
                        <a:t>(1385)→ </a:t>
                      </a:r>
                      <a:r>
                        <a:rPr lang="ru-RU" sz="1800" b="1" dirty="0">
                          <a:solidFill>
                            <a:schemeClr val="bg1"/>
                          </a:solidFill>
                          <a:effectLst/>
                        </a:rPr>
                        <a:t>Λ </a:t>
                      </a:r>
                      <a:r>
                        <a:rPr lang="ru-RU" sz="1800" b="1" dirty="0" err="1">
                          <a:solidFill>
                            <a:schemeClr val="bg1"/>
                          </a:solidFill>
                          <a:effectLst/>
                        </a:rPr>
                        <a:t>π</a:t>
                      </a:r>
                      <a:r>
                        <a:rPr lang="en-US" sz="1800" b="1" baseline="30000" dirty="0">
                          <a:solidFill>
                            <a:schemeClr val="bg1"/>
                          </a:solidFill>
                          <a:effectLst/>
                        </a:rPr>
                        <a:t>0 </a:t>
                      </a:r>
                      <a:r>
                        <a:rPr lang="en-US" sz="1800" b="1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endParaRPr lang="ru-RU" sz="18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33CC"/>
                          </a:solidFill>
                          <a:effectLst/>
                        </a:rPr>
                        <a:t>3.9·10</a:t>
                      </a:r>
                      <a:r>
                        <a:rPr lang="ru-RU" sz="1800" b="1" baseline="30000" dirty="0">
                          <a:solidFill>
                            <a:srgbClr val="0033CC"/>
                          </a:solidFill>
                          <a:effectLst/>
                        </a:rPr>
                        <a:t>6</a:t>
                      </a:r>
                      <a:endParaRPr lang="ru-RU" sz="1800" b="1" dirty="0">
                        <a:solidFill>
                          <a:srgbClr val="0033CC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23273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702915"/>
          </a:xfrm>
        </p:spPr>
        <p:txBody>
          <a:bodyPr/>
          <a:lstStyle/>
          <a:p>
            <a:r>
              <a:rPr lang="en-US" dirty="0" smtClean="0">
                <a:solidFill>
                  <a:srgbClr val="00B050"/>
                </a:solidFill>
              </a:rPr>
              <a:t>Finally !!!</a:t>
            </a:r>
            <a:endParaRPr lang="ru-RU" dirty="0">
              <a:solidFill>
                <a:srgbClr val="00B05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052736"/>
            <a:ext cx="8435280" cy="5078189"/>
          </a:xfrm>
        </p:spPr>
        <p:txBody>
          <a:bodyPr/>
          <a:lstStyle/>
          <a:p>
            <a:r>
              <a:rPr lang="en-US" sz="2400" b="1" dirty="0">
                <a:solidFill>
                  <a:srgbClr val="00B050"/>
                </a:solidFill>
                <a:effectLst/>
              </a:rPr>
              <a:t>The </a:t>
            </a:r>
            <a:r>
              <a:rPr lang="en-US" sz="2400" b="1" dirty="0" smtClean="0">
                <a:solidFill>
                  <a:srgbClr val="00B050"/>
                </a:solidFill>
                <a:effectLst/>
              </a:rPr>
              <a:t>pilot version of the SPASCHARM </a:t>
            </a:r>
            <a:r>
              <a:rPr lang="en-US" sz="2400" b="1" dirty="0">
                <a:solidFill>
                  <a:srgbClr val="00B050"/>
                </a:solidFill>
                <a:effectLst/>
              </a:rPr>
              <a:t>setup was commissioned in </a:t>
            </a:r>
            <a:r>
              <a:rPr lang="en-US" sz="2400" b="1" dirty="0" smtClean="0">
                <a:solidFill>
                  <a:srgbClr val="00B050"/>
                </a:solidFill>
                <a:effectLst/>
              </a:rPr>
              <a:t>2018:</a:t>
            </a:r>
          </a:p>
          <a:p>
            <a:pPr lvl="1" indent="-474663">
              <a:tabLst>
                <a:tab pos="268288" algn="l"/>
              </a:tabLst>
            </a:pPr>
            <a:r>
              <a:rPr lang="en-US" sz="2000" b="1" dirty="0" smtClean="0">
                <a:effectLst/>
              </a:rPr>
              <a:t>Work with beam: 124 shifts (6  </a:t>
            </a:r>
            <a:r>
              <a:rPr lang="en-US" sz="2000" b="1" dirty="0" err="1" smtClean="0">
                <a:effectLst/>
              </a:rPr>
              <a:t>hout</a:t>
            </a:r>
            <a:r>
              <a:rPr lang="en-US" sz="2000" b="1" dirty="0" smtClean="0">
                <a:effectLst/>
              </a:rPr>
              <a:t> each)  March 12 – April 12</a:t>
            </a:r>
          </a:p>
          <a:p>
            <a:pPr lvl="1" indent="-474663">
              <a:tabLst>
                <a:tab pos="268288" algn="l"/>
              </a:tabLst>
            </a:pPr>
            <a:r>
              <a:rPr lang="en-US" sz="2000" b="1" dirty="0" smtClean="0">
                <a:effectLst/>
              </a:rPr>
              <a:t>March </a:t>
            </a:r>
            <a:r>
              <a:rPr lang="ru-RU" sz="2000" b="1" dirty="0" smtClean="0">
                <a:effectLst/>
              </a:rPr>
              <a:t>12-23</a:t>
            </a:r>
            <a:r>
              <a:rPr lang="en-US" sz="2000" b="1" dirty="0">
                <a:effectLst/>
              </a:rPr>
              <a:t>:</a:t>
            </a:r>
            <a:r>
              <a:rPr lang="ru-RU" sz="2000" b="1" dirty="0" smtClean="0">
                <a:effectLst/>
              </a:rPr>
              <a:t> 46 </a:t>
            </a:r>
            <a:r>
              <a:rPr lang="en-US" sz="2000" b="1" dirty="0" smtClean="0">
                <a:effectLst/>
              </a:rPr>
              <a:t>shifts</a:t>
            </a:r>
            <a:r>
              <a:rPr lang="ru-RU" sz="2000" b="1" dirty="0" smtClean="0">
                <a:effectLst/>
              </a:rPr>
              <a:t> </a:t>
            </a:r>
            <a:r>
              <a:rPr lang="en-US" sz="2000" b="1" dirty="0" smtClean="0">
                <a:effectLst/>
              </a:rPr>
              <a:t>Commissioning itself </a:t>
            </a:r>
          </a:p>
          <a:p>
            <a:pPr lvl="1" indent="-474663">
              <a:tabLst>
                <a:tab pos="268288" algn="l"/>
              </a:tabLst>
            </a:pPr>
            <a:r>
              <a:rPr lang="en-US" sz="2000" b="1" dirty="0" smtClean="0">
                <a:effectLst/>
              </a:rPr>
              <a:t>March 23 –April 6 </a:t>
            </a:r>
            <a:r>
              <a:rPr lang="ru-RU" sz="2000" b="1" dirty="0" smtClean="0">
                <a:effectLst/>
              </a:rPr>
              <a:t>56 </a:t>
            </a:r>
            <a:r>
              <a:rPr lang="en-US" sz="2000" b="1" dirty="0" smtClean="0">
                <a:effectLst/>
              </a:rPr>
              <a:t>shifts with polarized target (partially commissioning)</a:t>
            </a:r>
            <a:r>
              <a:rPr lang="ru-RU" sz="2000" b="1" dirty="0" smtClean="0">
                <a:effectLst/>
              </a:rPr>
              <a:t> </a:t>
            </a:r>
            <a:endParaRPr lang="en-US" sz="2000" b="1" dirty="0" smtClean="0">
              <a:effectLst/>
            </a:endParaRPr>
          </a:p>
          <a:p>
            <a:pPr lvl="1" indent="-474663">
              <a:tabLst>
                <a:tab pos="268288" algn="l"/>
              </a:tabLst>
            </a:pPr>
            <a:r>
              <a:rPr lang="en-US" sz="2000" b="1" dirty="0" smtClean="0">
                <a:effectLst/>
              </a:rPr>
              <a:t>April </a:t>
            </a:r>
            <a:r>
              <a:rPr lang="ru-RU" sz="2000" b="1" dirty="0" smtClean="0">
                <a:effectLst/>
              </a:rPr>
              <a:t>06</a:t>
            </a:r>
            <a:r>
              <a:rPr lang="en-US" sz="2000" b="1" dirty="0" smtClean="0">
                <a:effectLst/>
              </a:rPr>
              <a:t>-12 </a:t>
            </a:r>
            <a:r>
              <a:rPr lang="ru-RU" sz="2000" b="1" dirty="0" smtClean="0">
                <a:effectLst/>
              </a:rPr>
              <a:t>22 </a:t>
            </a:r>
            <a:r>
              <a:rPr lang="en-US" sz="2000" b="1" dirty="0" smtClean="0">
                <a:effectLst/>
              </a:rPr>
              <a:t>Shifts Carbon and empty target</a:t>
            </a:r>
            <a:r>
              <a:rPr lang="ru-RU" sz="2000" b="1" dirty="0" smtClean="0">
                <a:effectLst/>
              </a:rPr>
              <a:t> </a:t>
            </a:r>
            <a:endParaRPr lang="ru-RU" sz="2000" b="1" dirty="0">
              <a:effectLst/>
            </a:endParaRPr>
          </a:p>
          <a:p>
            <a:pPr marL="0" indent="0">
              <a:buNone/>
            </a:pPr>
            <a:endParaRPr lang="ru-RU" sz="2000" b="1" dirty="0">
              <a:solidFill>
                <a:srgbClr val="0070C0"/>
              </a:solidFill>
              <a:effectLst/>
            </a:endParaRPr>
          </a:p>
          <a:p>
            <a:r>
              <a:rPr lang="en-US" sz="2400" b="1" dirty="0" smtClean="0">
                <a:effectLst/>
              </a:rPr>
              <a:t>Finally on “tapes” events with </a:t>
            </a:r>
            <a:r>
              <a:rPr lang="en-US" sz="2400" b="1" dirty="0" err="1" smtClean="0">
                <a:effectLst/>
              </a:rPr>
              <a:t>min.bias</a:t>
            </a:r>
            <a:r>
              <a:rPr lang="en-US" sz="2400" b="1" dirty="0" smtClean="0">
                <a:effectLst/>
              </a:rPr>
              <a:t> trigger</a:t>
            </a:r>
            <a:r>
              <a:rPr lang="ru-RU" sz="2400" b="1" dirty="0" smtClean="0">
                <a:effectLst/>
              </a:rPr>
              <a:t>:</a:t>
            </a:r>
            <a:endParaRPr lang="ru-RU" sz="2400" b="1" dirty="0">
              <a:effectLst/>
            </a:endParaRPr>
          </a:p>
          <a:p>
            <a:pPr lvl="1" indent="-474663"/>
            <a:r>
              <a:rPr lang="en-US" sz="2000" b="1" dirty="0">
                <a:solidFill>
                  <a:srgbClr val="66FF33"/>
                </a:solidFill>
                <a:effectLst/>
              </a:rPr>
              <a:t>~</a:t>
            </a:r>
            <a:r>
              <a:rPr lang="ru-RU" sz="2000" b="1" dirty="0">
                <a:solidFill>
                  <a:srgbClr val="66FF33"/>
                </a:solidFill>
                <a:effectLst/>
              </a:rPr>
              <a:t>800 </a:t>
            </a:r>
            <a:r>
              <a:rPr lang="en-US" sz="2000" b="1" dirty="0" err="1" smtClean="0">
                <a:solidFill>
                  <a:srgbClr val="66FF33"/>
                </a:solidFill>
                <a:effectLst/>
              </a:rPr>
              <a:t>Mevents</a:t>
            </a:r>
            <a:r>
              <a:rPr lang="en-US" sz="2000" b="1" dirty="0" smtClean="0">
                <a:solidFill>
                  <a:srgbClr val="66FF33"/>
                </a:solidFill>
                <a:effectLst/>
              </a:rPr>
              <a:t> with polarized target (300 </a:t>
            </a:r>
            <a:r>
              <a:rPr lang="en-US" sz="2000" b="1" dirty="0" err="1" smtClean="0">
                <a:solidFill>
                  <a:srgbClr val="66FF33"/>
                </a:solidFill>
                <a:effectLst/>
              </a:rPr>
              <a:t>Mevents</a:t>
            </a:r>
            <a:r>
              <a:rPr lang="en-US" sz="2000" b="1" dirty="0" smtClean="0">
                <a:solidFill>
                  <a:srgbClr val="66FF33"/>
                </a:solidFill>
                <a:effectLst/>
              </a:rPr>
              <a:t> of them during commissioning phase) </a:t>
            </a:r>
            <a:endParaRPr lang="ru-RU" sz="2000" b="1" dirty="0">
              <a:solidFill>
                <a:srgbClr val="66FF33"/>
              </a:solidFill>
              <a:effectLst/>
            </a:endParaRPr>
          </a:p>
          <a:p>
            <a:pPr lvl="1" indent="-474663"/>
            <a:r>
              <a:rPr lang="en-US" sz="2000" b="1" dirty="0">
                <a:effectLst/>
              </a:rPr>
              <a:t>~300 </a:t>
            </a:r>
            <a:r>
              <a:rPr lang="en-US" sz="2000" b="1" dirty="0" err="1" smtClean="0">
                <a:effectLst/>
              </a:rPr>
              <a:t>Mevents</a:t>
            </a:r>
            <a:r>
              <a:rPr lang="en-US" sz="2000" b="1" dirty="0" smtClean="0">
                <a:effectLst/>
              </a:rPr>
              <a:t> on Carbon and empty target </a:t>
            </a:r>
          </a:p>
          <a:p>
            <a:pPr lvl="1" indent="-474663"/>
            <a:endParaRPr lang="ru-RU" sz="2000" b="1" dirty="0">
              <a:effectLst/>
            </a:endParaRPr>
          </a:p>
          <a:p>
            <a:r>
              <a:rPr lang="en-US" sz="2000" b="1" dirty="0" smtClean="0">
                <a:solidFill>
                  <a:srgbClr val="66FF33"/>
                </a:solidFill>
                <a:effectLst/>
              </a:rPr>
              <a:t>Totally</a:t>
            </a:r>
            <a:r>
              <a:rPr lang="ru-RU" sz="2000" b="1" dirty="0" smtClean="0">
                <a:solidFill>
                  <a:srgbClr val="66FF33"/>
                </a:solidFill>
                <a:effectLst/>
              </a:rPr>
              <a:t>:   </a:t>
            </a:r>
            <a:r>
              <a:rPr lang="en-US" sz="2000" b="1" dirty="0" smtClean="0">
                <a:solidFill>
                  <a:srgbClr val="66FF33"/>
                </a:solidFill>
                <a:effectLst/>
              </a:rPr>
              <a:t>about 10^9 events for analysis</a:t>
            </a:r>
            <a:r>
              <a:rPr lang="ru-RU" sz="2000" b="1" dirty="0" smtClean="0">
                <a:solidFill>
                  <a:srgbClr val="66FF33"/>
                </a:solidFill>
                <a:effectLst/>
              </a:rPr>
              <a:t> </a:t>
            </a:r>
            <a:endParaRPr lang="ru-RU" sz="2000" b="1" dirty="0">
              <a:solidFill>
                <a:srgbClr val="66FF33"/>
              </a:solidFill>
              <a:effectLst/>
            </a:endParaRPr>
          </a:p>
          <a:p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ru-RU" smtClean="0"/>
              <a:t>DSPIN-2019</a:t>
            </a:r>
            <a:endParaRPr lang="ru-RU" alt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ru-RU" smtClean="0"/>
              <a:t>V. Mochalov, SPASCHARM</a:t>
            </a:r>
            <a:endParaRPr lang="ru-RU" alt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10669-CE8A-4DA0-B546-D3B064FB49D9}" type="slidenum">
              <a:rPr lang="ru-RU" altLang="ru-RU" smtClean="0"/>
              <a:pPr/>
              <a:t>37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761345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774923"/>
          </a:xfrm>
        </p:spPr>
        <p:txBody>
          <a:bodyPr/>
          <a:lstStyle/>
          <a:p>
            <a:r>
              <a:rPr lang="en-US" sz="3200" dirty="0" smtClean="0"/>
              <a:t>SPASCHARM 14: current activities</a:t>
            </a:r>
            <a:endParaRPr lang="ru-RU" sz="32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980728"/>
            <a:ext cx="8229600" cy="5150197"/>
          </a:xfrm>
        </p:spPr>
        <p:txBody>
          <a:bodyPr/>
          <a:lstStyle/>
          <a:p>
            <a:r>
              <a:rPr lang="en-US" sz="2600" dirty="0" smtClean="0">
                <a:solidFill>
                  <a:srgbClr val="66FF33"/>
                </a:solidFill>
              </a:rPr>
              <a:t>Analyzing first experimental data</a:t>
            </a:r>
          </a:p>
          <a:p>
            <a:pPr lvl="1"/>
            <a:r>
              <a:rPr lang="en-US" sz="2200" dirty="0">
                <a:ea typeface="+mn-ea"/>
                <a:cs typeface="+mn-cs"/>
              </a:rPr>
              <a:t>Analysis of the hardware performance </a:t>
            </a:r>
            <a:endParaRPr lang="en-US" sz="2200" dirty="0" smtClean="0">
              <a:ea typeface="+mn-ea"/>
              <a:cs typeface="+mn-cs"/>
            </a:endParaRPr>
          </a:p>
          <a:p>
            <a:pPr lvl="1"/>
            <a:r>
              <a:rPr lang="en-US" sz="2200" dirty="0" smtClean="0"/>
              <a:t>Development software and data reconstruction for reactions: </a:t>
            </a:r>
            <a:r>
              <a:rPr lang="ru-RU" sz="2200" dirty="0"/>
              <a:t>π</a:t>
            </a:r>
            <a:r>
              <a:rPr lang="ru-RU" sz="2200" baseline="30000" dirty="0"/>
              <a:t>- </a:t>
            </a:r>
            <a:r>
              <a:rPr lang="ru-RU" sz="2200" dirty="0"/>
              <a:t>+ </a:t>
            </a:r>
            <a:r>
              <a:rPr lang="en-US" sz="2200" dirty="0"/>
              <a:t>p</a:t>
            </a:r>
            <a:r>
              <a:rPr lang="ru-RU" sz="2200" baseline="-25000" dirty="0"/>
              <a:t>↑ </a:t>
            </a:r>
            <a:r>
              <a:rPr lang="ru-RU" sz="2200" dirty="0"/>
              <a:t>→ </a:t>
            </a:r>
            <a:r>
              <a:rPr lang="en-US" sz="2200" dirty="0"/>
              <a:t>π</a:t>
            </a:r>
            <a:r>
              <a:rPr lang="ru-RU" sz="2200" baseline="30000" dirty="0"/>
              <a:t>- </a:t>
            </a:r>
            <a:r>
              <a:rPr lang="en-US" sz="2200" dirty="0" smtClean="0"/>
              <a:t>X, </a:t>
            </a:r>
            <a:r>
              <a:rPr lang="ru-RU" sz="2200" dirty="0" smtClean="0"/>
              <a:t>π</a:t>
            </a:r>
            <a:r>
              <a:rPr lang="ru-RU" sz="2200" baseline="30000" dirty="0" smtClean="0"/>
              <a:t>- </a:t>
            </a:r>
            <a:r>
              <a:rPr lang="ru-RU" sz="2200" dirty="0"/>
              <a:t>+ </a:t>
            </a:r>
            <a:r>
              <a:rPr lang="en-US" sz="2200" dirty="0"/>
              <a:t>p</a:t>
            </a:r>
            <a:r>
              <a:rPr lang="ru-RU" sz="2200" baseline="-25000" dirty="0"/>
              <a:t>↑ </a:t>
            </a:r>
            <a:r>
              <a:rPr lang="ru-RU" sz="2200" dirty="0"/>
              <a:t>→ </a:t>
            </a:r>
            <a:r>
              <a:rPr lang="en-US" sz="2200" dirty="0"/>
              <a:t>π</a:t>
            </a:r>
            <a:r>
              <a:rPr lang="ru-RU" sz="2200" baseline="30000" dirty="0"/>
              <a:t>+ </a:t>
            </a:r>
            <a:r>
              <a:rPr lang="en-US" sz="2200" dirty="0" smtClean="0"/>
              <a:t>X, </a:t>
            </a:r>
            <a:r>
              <a:rPr lang="ru-RU" sz="2200" dirty="0" smtClean="0"/>
              <a:t>π</a:t>
            </a:r>
            <a:r>
              <a:rPr lang="ru-RU" sz="2200" baseline="30000" dirty="0" smtClean="0"/>
              <a:t>- </a:t>
            </a:r>
            <a:r>
              <a:rPr lang="ru-RU" sz="2200" dirty="0"/>
              <a:t>+ </a:t>
            </a:r>
            <a:r>
              <a:rPr lang="en-US" sz="2200" dirty="0"/>
              <a:t>p</a:t>
            </a:r>
            <a:r>
              <a:rPr lang="ru-RU" sz="2200" baseline="-25000" dirty="0"/>
              <a:t>↑ </a:t>
            </a:r>
            <a:r>
              <a:rPr lang="ru-RU" sz="2200" dirty="0"/>
              <a:t>→ </a:t>
            </a:r>
            <a:r>
              <a:rPr lang="en-US" sz="2200" dirty="0"/>
              <a:t>π</a:t>
            </a:r>
            <a:r>
              <a:rPr lang="ru-RU" sz="2200" baseline="30000" dirty="0"/>
              <a:t>0 </a:t>
            </a:r>
            <a:r>
              <a:rPr lang="en-US" sz="2200" dirty="0" smtClean="0"/>
              <a:t>X, </a:t>
            </a:r>
            <a:r>
              <a:rPr lang="ru-RU" sz="2200" dirty="0" smtClean="0"/>
              <a:t>π</a:t>
            </a:r>
            <a:r>
              <a:rPr lang="ru-RU" sz="2200" baseline="30000" dirty="0" smtClean="0"/>
              <a:t>- </a:t>
            </a:r>
            <a:r>
              <a:rPr lang="ru-RU" sz="2200" dirty="0"/>
              <a:t>+ </a:t>
            </a:r>
            <a:r>
              <a:rPr lang="en-US" sz="2200" dirty="0"/>
              <a:t>p</a:t>
            </a:r>
            <a:r>
              <a:rPr lang="ru-RU" sz="2200" baseline="-25000" dirty="0"/>
              <a:t>↑ </a:t>
            </a:r>
            <a:r>
              <a:rPr lang="ru-RU" sz="2200" dirty="0"/>
              <a:t>→ </a:t>
            </a:r>
            <a:r>
              <a:rPr lang="en-US" sz="2200" dirty="0"/>
              <a:t>ω</a:t>
            </a:r>
            <a:r>
              <a:rPr lang="ru-RU" sz="2200" dirty="0"/>
              <a:t>(</a:t>
            </a:r>
            <a:r>
              <a:rPr lang="en-US" sz="2200" dirty="0"/>
              <a:t>π</a:t>
            </a:r>
            <a:r>
              <a:rPr lang="ru-RU" sz="2200" baseline="30000" dirty="0"/>
              <a:t>-</a:t>
            </a:r>
            <a:r>
              <a:rPr lang="ru-RU" sz="2200" dirty="0"/>
              <a:t> </a:t>
            </a:r>
            <a:r>
              <a:rPr lang="en-US" sz="2200" dirty="0"/>
              <a:t>π</a:t>
            </a:r>
            <a:r>
              <a:rPr lang="ru-RU" sz="2200" baseline="30000" dirty="0"/>
              <a:t>+</a:t>
            </a:r>
            <a:r>
              <a:rPr lang="ru-RU" sz="2200" dirty="0"/>
              <a:t> </a:t>
            </a:r>
            <a:r>
              <a:rPr lang="en-US" sz="2200" dirty="0"/>
              <a:t>π</a:t>
            </a:r>
            <a:r>
              <a:rPr lang="ru-RU" sz="2200" baseline="30000" dirty="0"/>
              <a:t>0</a:t>
            </a:r>
            <a:r>
              <a:rPr lang="ru-RU" sz="2200" dirty="0"/>
              <a:t>)</a:t>
            </a:r>
            <a:r>
              <a:rPr lang="ru-RU" sz="2200" baseline="30000" dirty="0"/>
              <a:t> </a:t>
            </a:r>
            <a:r>
              <a:rPr lang="en-US" sz="2200" dirty="0"/>
              <a:t>X</a:t>
            </a:r>
            <a:r>
              <a:rPr lang="ru-RU" sz="2200" dirty="0"/>
              <a:t> </a:t>
            </a:r>
            <a:endParaRPr lang="en-US" sz="2200" dirty="0" smtClean="0"/>
          </a:p>
          <a:p>
            <a:pPr lvl="1"/>
            <a:r>
              <a:rPr lang="en-US" sz="2200" dirty="0" smtClean="0"/>
              <a:t>Systematic error estimation (also simulation)</a:t>
            </a:r>
          </a:p>
          <a:p>
            <a:r>
              <a:rPr lang="en-US" sz="2600" dirty="0" smtClean="0">
                <a:solidFill>
                  <a:srgbClr val="66FF33"/>
                </a:solidFill>
              </a:rPr>
              <a:t>Simulation</a:t>
            </a:r>
          </a:p>
          <a:p>
            <a:pPr lvl="1"/>
            <a:r>
              <a:rPr lang="en-US" sz="2200" dirty="0" smtClean="0"/>
              <a:t>Reconstruction algorithm performance</a:t>
            </a:r>
          </a:p>
          <a:p>
            <a:pPr lvl="1"/>
            <a:r>
              <a:rPr lang="en-US" sz="2200" dirty="0" smtClean="0"/>
              <a:t>Investigation possibility to study asymmetry in K^0 and ω inclusive production</a:t>
            </a:r>
          </a:p>
          <a:p>
            <a:r>
              <a:rPr lang="en-US" sz="2600" dirty="0" smtClean="0">
                <a:solidFill>
                  <a:srgbClr val="66FF33"/>
                </a:solidFill>
              </a:rPr>
              <a:t>Hardware</a:t>
            </a:r>
          </a:p>
          <a:p>
            <a:pPr lvl="1"/>
            <a:r>
              <a:rPr lang="en-US" sz="2200" dirty="0" smtClean="0"/>
              <a:t>Tracking system optimization, including new station</a:t>
            </a:r>
          </a:p>
          <a:p>
            <a:pPr lvl="1"/>
            <a:r>
              <a:rPr lang="en-US" sz="2200" dirty="0" smtClean="0"/>
              <a:t>DAQ (mainly TDC) optimization</a:t>
            </a:r>
            <a:endParaRPr lang="ru-RU" sz="2200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ru-RU" smtClean="0"/>
              <a:t>DSPIN-2019</a:t>
            </a:r>
            <a:endParaRPr lang="ru-RU" alt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ru-RU" smtClean="0"/>
              <a:t>V. Mochalov, SPASCHARM</a:t>
            </a:r>
            <a:endParaRPr lang="ru-RU" alt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10669-CE8A-4DA0-B546-D3B064FB49D9}" type="slidenum">
              <a:rPr lang="ru-RU" altLang="ru-RU" smtClean="0"/>
              <a:pPr/>
              <a:t>38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990149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702915"/>
          </a:xfrm>
        </p:spPr>
        <p:txBody>
          <a:bodyPr/>
          <a:lstStyle/>
          <a:p>
            <a:r>
              <a:rPr lang="en-US" dirty="0" smtClean="0"/>
              <a:t>SPASCHARM 14 collaboration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5078189"/>
          </a:xfrm>
        </p:spPr>
        <p:txBody>
          <a:bodyPr/>
          <a:lstStyle/>
          <a:p>
            <a:pPr marL="0" indent="0" algn="ctr">
              <a:buNone/>
            </a:pPr>
            <a:r>
              <a:rPr lang="ru-RU" sz="1600" b="1" dirty="0">
                <a:effectLst/>
              </a:rPr>
              <a:t>В.В. Абрамов, И.Л. Ажгирей, В.И. Бармин, Н.И. Беликов, А.А. Борисов, С.И. Букреева, А.Н. Васильев, В.И.  Гаркуша, Ю.М.  Гончаренко, А.А.  </a:t>
            </a:r>
            <a:r>
              <a:rPr lang="ru-RU" sz="1600" b="1" dirty="0" err="1">
                <a:effectLst/>
              </a:rPr>
              <a:t>Деревщиков</a:t>
            </a:r>
            <a:r>
              <a:rPr lang="ru-RU" sz="1600" b="1" dirty="0">
                <a:effectLst/>
              </a:rPr>
              <a:t>, В.Н. Запольский, В.Г. </a:t>
            </a:r>
            <a:r>
              <a:rPr lang="ru-RU" sz="1600" b="1" dirty="0" err="1">
                <a:effectLst/>
              </a:rPr>
              <a:t>Заручейский</a:t>
            </a:r>
            <a:r>
              <a:rPr lang="ru-RU" sz="1600" b="1" dirty="0">
                <a:effectLst/>
              </a:rPr>
              <a:t>, Н.К. Калугин, В.А. Качанов, А.С. Кожин, В.А. Кормилицын, </a:t>
            </a:r>
            <a:r>
              <a:rPr lang="ru-RU" sz="1600" b="1" dirty="0" err="1">
                <a:effectLst/>
              </a:rPr>
              <a:t>А.К.Лиходед</a:t>
            </a:r>
            <a:r>
              <a:rPr lang="ru-RU" sz="1600" b="1" dirty="0">
                <a:effectLst/>
              </a:rPr>
              <a:t>,  Е. Маслова, В.А. </a:t>
            </a:r>
            <a:r>
              <a:rPr lang="ru-RU" sz="1600" b="1" dirty="0" err="1">
                <a:effectLst/>
              </a:rPr>
              <a:t>Маишеев</a:t>
            </a:r>
            <a:r>
              <a:rPr lang="ru-RU" sz="1600" b="1" dirty="0">
                <a:effectLst/>
              </a:rPr>
              <a:t>, Ю.М. Мельник, А.П. Мещанин, Н.Г. Минаев, В.В. Моисеев,  </a:t>
            </a:r>
            <a:r>
              <a:rPr lang="ru-RU" sz="1600" b="1" dirty="0" err="1">
                <a:effectLst/>
              </a:rPr>
              <a:t>Д.А.Морозов</a:t>
            </a:r>
            <a:r>
              <a:rPr lang="ru-RU" sz="1600" b="1" dirty="0">
                <a:effectLst/>
              </a:rPr>
              <a:t>, В.В. Мочалов, К.Д. Новиков,  Л.В. </a:t>
            </a:r>
            <a:r>
              <a:rPr lang="ru-RU" sz="1600" b="1" dirty="0" err="1">
                <a:effectLst/>
              </a:rPr>
              <a:t>Ногач</a:t>
            </a:r>
            <a:r>
              <a:rPr lang="ru-RU" sz="1600" b="1" dirty="0">
                <a:effectLst/>
              </a:rPr>
              <a:t>, </a:t>
            </a:r>
            <a:r>
              <a:rPr lang="ru-RU" sz="1600" b="1" dirty="0" err="1">
                <a:effectLst/>
              </a:rPr>
              <a:t>А.Орешков</a:t>
            </a:r>
            <a:r>
              <a:rPr lang="ru-RU" sz="1600" b="1" dirty="0">
                <a:effectLst/>
              </a:rPr>
              <a:t>, В.С. Петров,  С.В. </a:t>
            </a:r>
            <a:r>
              <a:rPr lang="ru-RU" sz="1600" b="1" dirty="0" err="1">
                <a:effectLst/>
              </a:rPr>
              <a:t>Пославский</a:t>
            </a:r>
            <a:r>
              <a:rPr lang="ru-RU" sz="1600" b="1" dirty="0">
                <a:effectLst/>
              </a:rPr>
              <a:t> </a:t>
            </a:r>
            <a:r>
              <a:rPr lang="ru-RU" sz="1600" b="1" dirty="0" err="1">
                <a:effectLst/>
              </a:rPr>
              <a:t>А.Ф.Прудкогляд</a:t>
            </a:r>
            <a:r>
              <a:rPr lang="ru-RU" sz="1600" b="1" dirty="0">
                <a:effectLst/>
              </a:rPr>
              <a:t>, С.В. Рыжиков, А.В. Рязанцев,  П.А. Семенов, В.А. Сенько, </a:t>
            </a:r>
            <a:r>
              <a:rPr lang="ru-RU" sz="1600" b="1" dirty="0" err="1">
                <a:effectLst/>
              </a:rPr>
              <a:t>С.Р.Слабоспицкий</a:t>
            </a:r>
            <a:r>
              <a:rPr lang="ru-RU" sz="1600" b="1" dirty="0">
                <a:effectLst/>
              </a:rPr>
              <a:t>, </a:t>
            </a:r>
            <a:r>
              <a:rPr lang="ru-RU" sz="1600" b="1" dirty="0" err="1">
                <a:effectLst/>
              </a:rPr>
              <a:t>М.М.Солдатов</a:t>
            </a:r>
            <a:r>
              <a:rPr lang="ru-RU" sz="1600" b="1" dirty="0">
                <a:effectLst/>
              </a:rPr>
              <a:t>, Л.Ф. Соловьев, А.В. </a:t>
            </a:r>
            <a:r>
              <a:rPr lang="ru-RU" sz="1600" b="1" dirty="0" err="1">
                <a:effectLst/>
              </a:rPr>
              <a:t>Узунян</a:t>
            </a:r>
            <a:r>
              <a:rPr lang="ru-RU" sz="1600" b="1" dirty="0">
                <a:effectLst/>
              </a:rPr>
              <a:t>, </a:t>
            </a:r>
            <a:r>
              <a:rPr lang="ru-RU" sz="1600" b="1" dirty="0" err="1">
                <a:effectLst/>
              </a:rPr>
              <a:t>Р.М.Фахрутдинов</a:t>
            </a:r>
            <a:r>
              <a:rPr lang="ru-RU" sz="1600" b="1" dirty="0">
                <a:effectLst/>
              </a:rPr>
              <a:t>, </a:t>
            </a:r>
            <a:r>
              <a:rPr lang="ru-RU" sz="1600" b="1" dirty="0" err="1">
                <a:effectLst/>
              </a:rPr>
              <a:t>Н.А.Шаланда</a:t>
            </a:r>
            <a:r>
              <a:rPr lang="ru-RU" sz="1600" b="1" dirty="0">
                <a:effectLst/>
              </a:rPr>
              <a:t>, В.И. </a:t>
            </a:r>
            <a:r>
              <a:rPr lang="ru-RU" sz="1600" b="1" dirty="0" err="1">
                <a:effectLst/>
              </a:rPr>
              <a:t>Якимчук</a:t>
            </a:r>
            <a:r>
              <a:rPr lang="ru-RU" sz="1600" b="1" dirty="0">
                <a:effectLst/>
              </a:rPr>
              <a:t>, А.Е. </a:t>
            </a:r>
            <a:r>
              <a:rPr lang="ru-RU" sz="1600" b="1" dirty="0" smtClean="0">
                <a:effectLst/>
              </a:rPr>
              <a:t>Якутин</a:t>
            </a:r>
            <a:endParaRPr lang="en-US" sz="1600" b="1" dirty="0" smtClean="0">
              <a:effectLst/>
            </a:endParaRPr>
          </a:p>
          <a:p>
            <a:pPr marL="0" indent="0" algn="ctr">
              <a:buNone/>
            </a:pPr>
            <a:r>
              <a:rPr lang="en-US" sz="1800" b="1" dirty="0" smtClean="0">
                <a:solidFill>
                  <a:srgbClr val="66FF33"/>
                </a:solidFill>
                <a:effectLst/>
              </a:rPr>
              <a:t>NRC </a:t>
            </a:r>
            <a:r>
              <a:rPr lang="en-US" sz="1800" b="1" dirty="0" err="1" smtClean="0">
                <a:solidFill>
                  <a:srgbClr val="66FF33"/>
                </a:solidFill>
                <a:effectLst/>
              </a:rPr>
              <a:t>Kurchatov</a:t>
            </a:r>
            <a:r>
              <a:rPr lang="en-US" sz="1800" b="1" dirty="0" smtClean="0">
                <a:solidFill>
                  <a:srgbClr val="66FF33"/>
                </a:solidFill>
                <a:effectLst/>
              </a:rPr>
              <a:t> Institute – IHEP</a:t>
            </a:r>
            <a:r>
              <a:rPr lang="ru-RU" sz="1800" b="1" dirty="0" smtClean="0">
                <a:solidFill>
                  <a:srgbClr val="66FF33"/>
                </a:solidFill>
                <a:effectLst/>
              </a:rPr>
              <a:t> </a:t>
            </a:r>
            <a:endParaRPr lang="ru-RU" sz="1800" b="1" dirty="0">
              <a:solidFill>
                <a:srgbClr val="66FF33"/>
              </a:solidFill>
              <a:effectLst/>
            </a:endParaRPr>
          </a:p>
          <a:p>
            <a:pPr marL="0" indent="0" algn="ctr">
              <a:buNone/>
            </a:pPr>
            <a:r>
              <a:rPr lang="ru-RU" sz="1600" b="1" dirty="0" smtClean="0">
                <a:effectLst/>
              </a:rPr>
              <a:t>Н.А</a:t>
            </a:r>
            <a:r>
              <a:rPr lang="ru-RU" sz="1600" b="1" dirty="0">
                <a:effectLst/>
              </a:rPr>
              <a:t>. Бажанов, Н.С. Борисов, И.С. </a:t>
            </a:r>
            <a:r>
              <a:rPr lang="ru-RU" sz="1600" b="1" dirty="0" err="1">
                <a:effectLst/>
              </a:rPr>
              <a:t>Городнов</a:t>
            </a:r>
            <a:r>
              <a:rPr lang="ru-RU" sz="1600" b="1" dirty="0">
                <a:effectLst/>
              </a:rPr>
              <a:t>, А.Б. Лазарев, А.Б. </a:t>
            </a:r>
            <a:r>
              <a:rPr lang="ru-RU" sz="1600" b="1" dirty="0" err="1">
                <a:effectLst/>
              </a:rPr>
              <a:t>Неганов</a:t>
            </a:r>
            <a:r>
              <a:rPr lang="ru-RU" sz="1600" b="1" dirty="0">
                <a:effectLst/>
              </a:rPr>
              <a:t>, Ю.А. Плис, </a:t>
            </a:r>
            <a:r>
              <a:rPr lang="ru-RU" sz="1600" b="1" dirty="0" err="1">
                <a:effectLst/>
              </a:rPr>
              <a:t>О.Н.Щевелев</a:t>
            </a:r>
            <a:r>
              <a:rPr lang="ru-RU" sz="1600" b="1" dirty="0">
                <a:effectLst/>
              </a:rPr>
              <a:t>, Ю.А. Усов, </a:t>
            </a:r>
            <a:r>
              <a:rPr lang="en-US" sz="1600" b="1" dirty="0" smtClean="0">
                <a:effectLst/>
              </a:rPr>
              <a:t> </a:t>
            </a:r>
            <a:r>
              <a:rPr lang="ru-RU" sz="1600" b="1" dirty="0" err="1" smtClean="0">
                <a:effectLst/>
              </a:rPr>
              <a:t>Ю.Н.Узиков</a:t>
            </a:r>
            <a:r>
              <a:rPr lang="ru-RU" sz="1400" b="1" dirty="0">
                <a:effectLst/>
              </a:rPr>
              <a:t> </a:t>
            </a:r>
            <a:endParaRPr lang="en-US" sz="1400" b="1" dirty="0" smtClean="0">
              <a:effectLst/>
            </a:endParaRPr>
          </a:p>
          <a:p>
            <a:pPr marL="0" indent="0" algn="ctr">
              <a:buNone/>
            </a:pPr>
            <a:r>
              <a:rPr lang="en-US" sz="1800" b="1" dirty="0" smtClean="0">
                <a:solidFill>
                  <a:srgbClr val="66FF33"/>
                </a:solidFill>
                <a:effectLst/>
              </a:rPr>
              <a:t>JINR</a:t>
            </a:r>
            <a:r>
              <a:rPr lang="ru-RU" sz="1400" dirty="0">
                <a:effectLst/>
              </a:rPr>
              <a:t> </a:t>
            </a:r>
          </a:p>
          <a:p>
            <a:pPr marL="0" indent="0" algn="ctr">
              <a:buNone/>
            </a:pPr>
            <a:r>
              <a:rPr lang="ru-RU" sz="1600" b="1" dirty="0">
                <a:effectLst/>
              </a:rPr>
              <a:t>А.А. Богданов,  </a:t>
            </a:r>
            <a:r>
              <a:rPr lang="ru-RU" sz="1600" b="1" dirty="0" smtClean="0">
                <a:effectLst/>
              </a:rPr>
              <a:t>М.Ф</a:t>
            </a:r>
            <a:r>
              <a:rPr lang="ru-RU" sz="1600" b="1" dirty="0">
                <a:effectLst/>
              </a:rPr>
              <a:t>. </a:t>
            </a:r>
            <a:r>
              <a:rPr lang="ru-RU" sz="1600" b="1" dirty="0" err="1">
                <a:effectLst/>
              </a:rPr>
              <a:t>Рунцо</a:t>
            </a:r>
            <a:r>
              <a:rPr lang="ru-RU" sz="1600" b="1" dirty="0">
                <a:effectLst/>
              </a:rPr>
              <a:t>, М.Б. </a:t>
            </a:r>
            <a:r>
              <a:rPr lang="ru-RU" sz="1600" b="1" dirty="0" err="1">
                <a:effectLst/>
              </a:rPr>
              <a:t>Нурушева</a:t>
            </a:r>
            <a:r>
              <a:rPr lang="ru-RU" sz="1600" b="1" dirty="0">
                <a:effectLst/>
              </a:rPr>
              <a:t>, </a:t>
            </a:r>
            <a:r>
              <a:rPr lang="ru-RU" sz="1600" b="1" dirty="0" err="1">
                <a:effectLst/>
              </a:rPr>
              <a:t>В.А.Окороков</a:t>
            </a:r>
            <a:r>
              <a:rPr lang="ru-RU" sz="1600" b="1" dirty="0">
                <a:effectLst/>
              </a:rPr>
              <a:t>, В.Л. Рыков, В.М. </a:t>
            </a:r>
            <a:r>
              <a:rPr lang="ru-RU" sz="1600" b="1" dirty="0" smtClean="0">
                <a:effectLst/>
              </a:rPr>
              <a:t> </a:t>
            </a:r>
            <a:r>
              <a:rPr lang="ru-RU" sz="1600" b="1" dirty="0">
                <a:effectLst/>
              </a:rPr>
              <a:t>М.Н. </a:t>
            </a:r>
            <a:r>
              <a:rPr lang="ru-RU" sz="1600" b="1" dirty="0" err="1">
                <a:effectLst/>
              </a:rPr>
              <a:t>Стриханов</a:t>
            </a:r>
            <a:endParaRPr lang="ru-RU" sz="1600" b="1" dirty="0">
              <a:effectLst/>
            </a:endParaRPr>
          </a:p>
          <a:p>
            <a:pPr marL="0" indent="0" algn="ctr">
              <a:buNone/>
            </a:pPr>
            <a:r>
              <a:rPr lang="ru-RU" sz="1800" b="1" dirty="0">
                <a:solidFill>
                  <a:srgbClr val="66FF33"/>
                </a:solidFill>
                <a:effectLst/>
              </a:rPr>
              <a:t> </a:t>
            </a:r>
            <a:r>
              <a:rPr lang="en-US" sz="1800" b="1" dirty="0" smtClean="0">
                <a:solidFill>
                  <a:srgbClr val="66FF33"/>
                </a:solidFill>
                <a:effectLst/>
              </a:rPr>
              <a:t>NRNU </a:t>
            </a:r>
            <a:r>
              <a:rPr lang="en-US" sz="1800" b="1" dirty="0" err="1" smtClean="0">
                <a:solidFill>
                  <a:srgbClr val="66FF33"/>
                </a:solidFill>
                <a:effectLst/>
              </a:rPr>
              <a:t>MEPhI</a:t>
            </a:r>
            <a:endParaRPr lang="ru-RU" sz="1800" b="1" dirty="0">
              <a:solidFill>
                <a:srgbClr val="66FF33"/>
              </a:solidFill>
              <a:effectLst/>
            </a:endParaRPr>
          </a:p>
          <a:p>
            <a:pPr marL="0" indent="0" algn="ctr">
              <a:buNone/>
            </a:pPr>
            <a:r>
              <a:rPr lang="ru-RU" sz="1600" b="1" dirty="0" err="1" smtClean="0">
                <a:effectLst/>
              </a:rPr>
              <a:t>И.Алекссев</a:t>
            </a:r>
            <a:r>
              <a:rPr lang="ru-RU" sz="1600" b="1" dirty="0">
                <a:effectLst/>
              </a:rPr>
              <a:t>, </a:t>
            </a:r>
            <a:r>
              <a:rPr lang="ru-RU" sz="1600" b="1" dirty="0" err="1" smtClean="0">
                <a:effectLst/>
              </a:rPr>
              <a:t>Б.Морозов</a:t>
            </a:r>
            <a:r>
              <a:rPr lang="ru-RU" sz="1600" b="1" dirty="0">
                <a:effectLst/>
              </a:rPr>
              <a:t>, В. М. Нестеров, </a:t>
            </a:r>
            <a:r>
              <a:rPr lang="ru-RU" sz="1600" b="1" dirty="0" err="1" smtClean="0">
                <a:effectLst/>
              </a:rPr>
              <a:t>Д.Новинский</a:t>
            </a:r>
            <a:r>
              <a:rPr lang="ru-RU" sz="1600" b="1" dirty="0" smtClean="0">
                <a:effectLst/>
              </a:rPr>
              <a:t>, В.В</a:t>
            </a:r>
            <a:r>
              <a:rPr lang="ru-RU" sz="1600" b="1" dirty="0">
                <a:effectLst/>
              </a:rPr>
              <a:t>. </a:t>
            </a:r>
            <a:r>
              <a:rPr lang="ru-RU" sz="1600" b="1" dirty="0" err="1">
                <a:effectLst/>
              </a:rPr>
              <a:t>Рыльцов</a:t>
            </a:r>
            <a:r>
              <a:rPr lang="ru-RU" sz="1600" b="1" dirty="0">
                <a:effectLst/>
              </a:rPr>
              <a:t>, Д. Н. </a:t>
            </a:r>
            <a:r>
              <a:rPr lang="ru-RU" sz="1600" b="1" dirty="0" err="1">
                <a:effectLst/>
              </a:rPr>
              <a:t>Свирида</a:t>
            </a:r>
            <a:r>
              <a:rPr lang="ru-RU" sz="1600" b="1" dirty="0">
                <a:effectLst/>
              </a:rPr>
              <a:t>, В.В. </a:t>
            </a:r>
            <a:r>
              <a:rPr lang="ru-RU" sz="1600" b="1" dirty="0" err="1">
                <a:effectLst/>
              </a:rPr>
              <a:t>Тясин</a:t>
            </a:r>
            <a:endParaRPr lang="ru-RU" sz="1600" b="1" dirty="0">
              <a:effectLst/>
            </a:endParaRPr>
          </a:p>
          <a:p>
            <a:pPr marL="0" indent="0" algn="ctr">
              <a:buNone/>
            </a:pPr>
            <a:r>
              <a:rPr lang="en-US" sz="1800" b="1" dirty="0" smtClean="0">
                <a:solidFill>
                  <a:srgbClr val="66FF33"/>
                </a:solidFill>
                <a:effectLst/>
              </a:rPr>
              <a:t>NRC </a:t>
            </a:r>
            <a:r>
              <a:rPr lang="en-US" sz="1800" b="1" dirty="0" err="1" smtClean="0">
                <a:solidFill>
                  <a:srgbClr val="66FF33"/>
                </a:solidFill>
                <a:effectLst/>
              </a:rPr>
              <a:t>Kurchatov</a:t>
            </a:r>
            <a:r>
              <a:rPr lang="en-US" sz="1800" b="1" dirty="0" smtClean="0">
                <a:solidFill>
                  <a:srgbClr val="66FF33"/>
                </a:solidFill>
                <a:effectLst/>
              </a:rPr>
              <a:t> Institute ITPE, NRC </a:t>
            </a:r>
            <a:r>
              <a:rPr lang="en-US" sz="1800" b="1" dirty="0" err="1" smtClean="0">
                <a:solidFill>
                  <a:srgbClr val="66FF33"/>
                </a:solidFill>
                <a:effectLst/>
              </a:rPr>
              <a:t>Kurchatov</a:t>
            </a:r>
            <a:r>
              <a:rPr lang="en-US" sz="1800" b="1" dirty="0" smtClean="0">
                <a:solidFill>
                  <a:srgbClr val="66FF33"/>
                </a:solidFill>
                <a:effectLst/>
              </a:rPr>
              <a:t> Institute - PINP</a:t>
            </a:r>
            <a:endParaRPr lang="ru-RU" sz="1800" b="1" dirty="0">
              <a:solidFill>
                <a:srgbClr val="66FF33"/>
              </a:solidFill>
              <a:effectLst/>
            </a:endParaRPr>
          </a:p>
          <a:p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ru-RU" smtClean="0"/>
              <a:t>DSPIN-2019</a:t>
            </a:r>
            <a:endParaRPr lang="ru-RU" alt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ru-RU" smtClean="0"/>
              <a:t>V. Mochalov, SPASCHARM</a:t>
            </a:r>
            <a:endParaRPr lang="ru-RU" alt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10669-CE8A-4DA0-B546-D3B064FB49D9}" type="slidenum">
              <a:rPr lang="ru-RU" altLang="ru-RU" smtClean="0"/>
              <a:pPr/>
              <a:t>39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808030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1"/>
            <a:ext cx="8229600" cy="864095"/>
          </a:xfrm>
        </p:spPr>
        <p:txBody>
          <a:bodyPr/>
          <a:lstStyle/>
          <a:p>
            <a:r>
              <a:rPr lang="en-US" dirty="0" smtClean="0"/>
              <a:t>Motivation 2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5078189"/>
          </a:xfrm>
        </p:spPr>
        <p:txBody>
          <a:bodyPr/>
          <a:lstStyle/>
          <a:p>
            <a:pPr lvl="0" algn="just">
              <a:buClr>
                <a:srgbClr val="FFFFCC"/>
              </a:buClr>
            </a:pPr>
            <a:r>
              <a:rPr lang="ru-RU" sz="2200" b="1" dirty="0" err="1">
                <a:solidFill>
                  <a:srgbClr val="FFFFFF"/>
                </a:solidFill>
                <a:effectLst/>
              </a:rPr>
              <a:t>The</a:t>
            </a:r>
            <a:r>
              <a:rPr lang="ru-RU" sz="2200" b="1" dirty="0">
                <a:solidFill>
                  <a:srgbClr val="FFFFFF"/>
                </a:solidFill>
                <a:effectLst/>
              </a:rPr>
              <a:t> </a:t>
            </a:r>
            <a:r>
              <a:rPr lang="ru-RU" sz="2200" b="1" dirty="0" err="1">
                <a:solidFill>
                  <a:srgbClr val="FFFFFF"/>
                </a:solidFill>
                <a:effectLst/>
              </a:rPr>
              <a:t>presence</a:t>
            </a:r>
            <a:r>
              <a:rPr lang="ru-RU" sz="2200" b="1" dirty="0">
                <a:solidFill>
                  <a:srgbClr val="FFFFFF"/>
                </a:solidFill>
                <a:effectLst/>
              </a:rPr>
              <a:t> </a:t>
            </a:r>
            <a:r>
              <a:rPr lang="ru-RU" sz="2200" b="1" dirty="0" err="1">
                <a:solidFill>
                  <a:srgbClr val="FFFFFF"/>
                </a:solidFill>
                <a:effectLst/>
              </a:rPr>
              <a:t>of</a:t>
            </a:r>
            <a:r>
              <a:rPr lang="ru-RU" sz="2200" b="1" dirty="0">
                <a:solidFill>
                  <a:srgbClr val="FFFFFF"/>
                </a:solidFill>
                <a:effectLst/>
              </a:rPr>
              <a:t> </a:t>
            </a:r>
            <a:r>
              <a:rPr lang="ru-RU" sz="2200" b="1" dirty="0" err="1">
                <a:solidFill>
                  <a:srgbClr val="FFFFFF"/>
                </a:solidFill>
                <a:effectLst/>
              </a:rPr>
              <a:t>polarized</a:t>
            </a:r>
            <a:r>
              <a:rPr lang="ru-RU" sz="2200" b="1" dirty="0">
                <a:solidFill>
                  <a:srgbClr val="FFFFFF"/>
                </a:solidFill>
                <a:effectLst/>
              </a:rPr>
              <a:t> </a:t>
            </a:r>
            <a:r>
              <a:rPr lang="ru-RU" sz="2200" b="1" dirty="0" err="1">
                <a:solidFill>
                  <a:srgbClr val="FFFFFF"/>
                </a:solidFill>
                <a:effectLst/>
              </a:rPr>
              <a:t>both</a:t>
            </a:r>
            <a:r>
              <a:rPr lang="ru-RU" sz="2200" b="1" dirty="0">
                <a:solidFill>
                  <a:srgbClr val="FFFFFF"/>
                </a:solidFill>
                <a:effectLst/>
              </a:rPr>
              <a:t> </a:t>
            </a:r>
            <a:r>
              <a:rPr lang="ru-RU" sz="2200" b="1" dirty="0" err="1">
                <a:solidFill>
                  <a:srgbClr val="FFFFFF"/>
                </a:solidFill>
                <a:effectLst/>
              </a:rPr>
              <a:t>protons</a:t>
            </a:r>
            <a:r>
              <a:rPr lang="ru-RU" sz="2200" b="1" dirty="0">
                <a:solidFill>
                  <a:srgbClr val="FFFFFF"/>
                </a:solidFill>
                <a:effectLst/>
              </a:rPr>
              <a:t> and </a:t>
            </a:r>
            <a:r>
              <a:rPr lang="ru-RU" sz="2200" b="1" dirty="0" err="1">
                <a:solidFill>
                  <a:srgbClr val="FFFFFF"/>
                </a:solidFill>
                <a:effectLst/>
              </a:rPr>
              <a:t>antiprotons</a:t>
            </a:r>
            <a:r>
              <a:rPr lang="ru-RU" sz="2200" b="1" dirty="0">
                <a:solidFill>
                  <a:srgbClr val="FFFFFF"/>
                </a:solidFill>
                <a:effectLst/>
              </a:rPr>
              <a:t> </a:t>
            </a:r>
            <a:r>
              <a:rPr lang="ru-RU" sz="2200" b="1" dirty="0" err="1">
                <a:solidFill>
                  <a:srgbClr val="FFFFFF"/>
                </a:solidFill>
                <a:effectLst/>
              </a:rPr>
              <a:t>in</a:t>
            </a:r>
            <a:r>
              <a:rPr lang="ru-RU" sz="2200" b="1" dirty="0">
                <a:solidFill>
                  <a:srgbClr val="FFFFFF"/>
                </a:solidFill>
                <a:effectLst/>
              </a:rPr>
              <a:t> </a:t>
            </a:r>
            <a:r>
              <a:rPr lang="ru-RU" sz="2200" b="1" dirty="0" err="1">
                <a:solidFill>
                  <a:srgbClr val="FFFFFF"/>
                </a:solidFill>
                <a:effectLst/>
              </a:rPr>
              <a:t>the</a:t>
            </a:r>
            <a:r>
              <a:rPr lang="ru-RU" sz="2200" b="1" dirty="0">
                <a:solidFill>
                  <a:srgbClr val="FFFFFF"/>
                </a:solidFill>
                <a:effectLst/>
              </a:rPr>
              <a:t> CP </a:t>
            </a:r>
            <a:r>
              <a:rPr lang="ru-RU" sz="2200" b="1" dirty="0" err="1">
                <a:solidFill>
                  <a:srgbClr val="FFFFFF"/>
                </a:solidFill>
                <a:effectLst/>
              </a:rPr>
              <a:t>neutral</a:t>
            </a:r>
            <a:r>
              <a:rPr lang="ru-RU" sz="2200" b="1" dirty="0">
                <a:solidFill>
                  <a:srgbClr val="FFFFFF"/>
                </a:solidFill>
                <a:effectLst/>
              </a:rPr>
              <a:t> </a:t>
            </a:r>
            <a:r>
              <a:rPr lang="en-US" sz="2200" b="1" dirty="0">
                <a:solidFill>
                  <a:srgbClr val="FFFFFF"/>
                </a:solidFill>
                <a:effectLst/>
              </a:rPr>
              <a:t>-</a:t>
            </a:r>
            <a:r>
              <a:rPr lang="ru-RU" sz="2200" b="1" dirty="0" err="1">
                <a:solidFill>
                  <a:srgbClr val="FFFFFF"/>
                </a:solidFill>
                <a:effectLst/>
              </a:rPr>
              <a:t>system</a:t>
            </a:r>
            <a:r>
              <a:rPr lang="ru-RU" sz="2200" b="1" dirty="0">
                <a:solidFill>
                  <a:srgbClr val="FFFFFF"/>
                </a:solidFill>
                <a:effectLst/>
              </a:rPr>
              <a:t> </a:t>
            </a:r>
            <a:r>
              <a:rPr lang="ru-RU" sz="2200" b="1" dirty="0" err="1">
                <a:solidFill>
                  <a:srgbClr val="FFFFFF"/>
                </a:solidFill>
                <a:effectLst/>
              </a:rPr>
              <a:t>potentially</a:t>
            </a:r>
            <a:r>
              <a:rPr lang="ru-RU" sz="2200" b="1" dirty="0">
                <a:solidFill>
                  <a:srgbClr val="FFFFFF"/>
                </a:solidFill>
                <a:effectLst/>
              </a:rPr>
              <a:t> </a:t>
            </a:r>
            <a:r>
              <a:rPr lang="ru-RU" sz="2200" b="1" dirty="0" err="1">
                <a:solidFill>
                  <a:srgbClr val="FFFFFF"/>
                </a:solidFill>
                <a:effectLst/>
              </a:rPr>
              <a:t>opens</a:t>
            </a:r>
            <a:r>
              <a:rPr lang="ru-RU" sz="2200" b="1" dirty="0">
                <a:solidFill>
                  <a:srgbClr val="FFFFFF"/>
                </a:solidFill>
                <a:effectLst/>
              </a:rPr>
              <a:t> </a:t>
            </a:r>
            <a:r>
              <a:rPr lang="ru-RU" sz="2200" b="1" dirty="0" err="1">
                <a:solidFill>
                  <a:srgbClr val="FFFFFF"/>
                </a:solidFill>
                <a:effectLst/>
              </a:rPr>
              <a:t>up</a:t>
            </a:r>
            <a:r>
              <a:rPr lang="ru-RU" sz="2200" b="1" dirty="0">
                <a:solidFill>
                  <a:srgbClr val="FFFFFF"/>
                </a:solidFill>
                <a:effectLst/>
              </a:rPr>
              <a:t> </a:t>
            </a:r>
            <a:r>
              <a:rPr lang="ru-RU" sz="2200" b="1" dirty="0" err="1">
                <a:solidFill>
                  <a:srgbClr val="FFFFFF"/>
                </a:solidFill>
                <a:effectLst/>
              </a:rPr>
              <a:t>opportunities</a:t>
            </a:r>
            <a:r>
              <a:rPr lang="ru-RU" sz="2200" b="1" dirty="0">
                <a:solidFill>
                  <a:srgbClr val="FFFFFF"/>
                </a:solidFill>
                <a:effectLst/>
              </a:rPr>
              <a:t> for </a:t>
            </a:r>
            <a:r>
              <a:rPr lang="ru-RU" sz="2200" b="1" dirty="0" err="1">
                <a:solidFill>
                  <a:srgbClr val="FFFFFF"/>
                </a:solidFill>
                <a:effectLst/>
              </a:rPr>
              <a:t>studying</a:t>
            </a:r>
            <a:r>
              <a:rPr lang="ru-RU" sz="2200" b="1" dirty="0">
                <a:solidFill>
                  <a:srgbClr val="FFFFFF"/>
                </a:solidFill>
                <a:effectLst/>
              </a:rPr>
              <a:t> and </a:t>
            </a:r>
            <a:r>
              <a:rPr lang="ru-RU" sz="2200" b="1" dirty="0" err="1">
                <a:solidFill>
                  <a:srgbClr val="FFFFFF"/>
                </a:solidFill>
                <a:effectLst/>
              </a:rPr>
              <a:t>comparing</a:t>
            </a:r>
            <a:r>
              <a:rPr lang="ru-RU" sz="2200" b="1" dirty="0">
                <a:solidFill>
                  <a:srgbClr val="FFFFFF"/>
                </a:solidFill>
                <a:effectLst/>
              </a:rPr>
              <a:t> CP </a:t>
            </a:r>
            <a:r>
              <a:rPr lang="ru-RU" sz="2200" b="1" dirty="0" err="1">
                <a:solidFill>
                  <a:srgbClr val="FFFFFF"/>
                </a:solidFill>
                <a:effectLst/>
              </a:rPr>
              <a:t>conjugate</a:t>
            </a:r>
            <a:r>
              <a:rPr lang="ru-RU" sz="2200" b="1" dirty="0">
                <a:solidFill>
                  <a:srgbClr val="FFFFFF"/>
                </a:solidFill>
                <a:effectLst/>
              </a:rPr>
              <a:t> </a:t>
            </a:r>
            <a:r>
              <a:rPr lang="ru-RU" sz="2200" b="1" dirty="0" err="1">
                <a:solidFill>
                  <a:srgbClr val="FFFFFF"/>
                </a:solidFill>
                <a:effectLst/>
              </a:rPr>
              <a:t>reactions</a:t>
            </a:r>
            <a:r>
              <a:rPr lang="ru-RU" sz="2200" b="1" dirty="0">
                <a:solidFill>
                  <a:srgbClr val="FFFFFF"/>
                </a:solidFill>
                <a:effectLst/>
              </a:rPr>
              <a:t> </a:t>
            </a:r>
            <a:r>
              <a:rPr lang="ru-RU" sz="2200" b="1" dirty="0" err="1">
                <a:solidFill>
                  <a:srgbClr val="FFFFFF"/>
                </a:solidFill>
                <a:effectLst/>
              </a:rPr>
              <a:t>with</a:t>
            </a:r>
            <a:r>
              <a:rPr lang="ru-RU" sz="2200" b="1" dirty="0">
                <a:solidFill>
                  <a:srgbClr val="FFFFFF"/>
                </a:solidFill>
                <a:effectLst/>
              </a:rPr>
              <a:t> </a:t>
            </a:r>
            <a:r>
              <a:rPr lang="ru-RU" sz="2200" b="1" dirty="0" err="1">
                <a:solidFill>
                  <a:srgbClr val="FFFFFF"/>
                </a:solidFill>
                <a:effectLst/>
              </a:rPr>
              <a:t>one</a:t>
            </a:r>
            <a:r>
              <a:rPr lang="ru-RU" sz="2200" b="1" dirty="0">
                <a:solidFill>
                  <a:srgbClr val="FFFFFF"/>
                </a:solidFill>
                <a:effectLst/>
              </a:rPr>
              <a:t> </a:t>
            </a:r>
            <a:r>
              <a:rPr lang="ru-RU" sz="2200" b="1" dirty="0" err="1">
                <a:solidFill>
                  <a:srgbClr val="FFFFFF"/>
                </a:solidFill>
                <a:effectLst/>
              </a:rPr>
              <a:t>another</a:t>
            </a:r>
            <a:r>
              <a:rPr lang="ru-RU" sz="2200" b="1" dirty="0">
                <a:solidFill>
                  <a:srgbClr val="FFFFFF"/>
                </a:solidFill>
                <a:effectLst/>
              </a:rPr>
              <a:t>. </a:t>
            </a:r>
            <a:r>
              <a:rPr lang="ru-RU" sz="2200" b="1" dirty="0" err="1">
                <a:solidFill>
                  <a:srgbClr val="FFFFFF"/>
                </a:solidFill>
                <a:effectLst/>
              </a:rPr>
              <a:t>This</a:t>
            </a:r>
            <a:r>
              <a:rPr lang="ru-RU" sz="2200" b="1" dirty="0">
                <a:solidFill>
                  <a:srgbClr val="FFFFFF"/>
                </a:solidFill>
                <a:effectLst/>
              </a:rPr>
              <a:t> </a:t>
            </a:r>
            <a:r>
              <a:rPr lang="ru-RU" sz="2200" b="1" dirty="0" err="1">
                <a:solidFill>
                  <a:srgbClr val="FFFFFF"/>
                </a:solidFill>
                <a:effectLst/>
              </a:rPr>
              <a:t>allows</a:t>
            </a:r>
            <a:r>
              <a:rPr lang="ru-RU" sz="2200" b="1" dirty="0">
                <a:solidFill>
                  <a:srgbClr val="FFFFFF"/>
                </a:solidFill>
                <a:effectLst/>
              </a:rPr>
              <a:t> </a:t>
            </a:r>
            <a:r>
              <a:rPr lang="ru-RU" sz="2200" b="1" dirty="0" err="1">
                <a:solidFill>
                  <a:srgbClr val="FFFFFF"/>
                </a:solidFill>
                <a:effectLst/>
              </a:rPr>
              <a:t>us</a:t>
            </a:r>
            <a:r>
              <a:rPr lang="ru-RU" sz="2200" b="1" dirty="0">
                <a:solidFill>
                  <a:srgbClr val="FFFFFF"/>
                </a:solidFill>
                <a:effectLst/>
              </a:rPr>
              <a:t> </a:t>
            </a:r>
            <a:r>
              <a:rPr lang="ru-RU" sz="2200" b="1" dirty="0" err="1">
                <a:solidFill>
                  <a:srgbClr val="FFFFFF"/>
                </a:solidFill>
                <a:effectLst/>
              </a:rPr>
              <a:t>to</a:t>
            </a:r>
            <a:r>
              <a:rPr lang="ru-RU" sz="2200" b="1" dirty="0">
                <a:solidFill>
                  <a:srgbClr val="FFFFFF"/>
                </a:solidFill>
                <a:effectLst/>
              </a:rPr>
              <a:t> </a:t>
            </a:r>
            <a:r>
              <a:rPr lang="ru-RU" sz="2200" b="1" dirty="0" err="1">
                <a:solidFill>
                  <a:srgbClr val="FFFFFF"/>
                </a:solidFill>
                <a:effectLst/>
              </a:rPr>
              <a:t>look</a:t>
            </a:r>
            <a:r>
              <a:rPr lang="ru-RU" sz="2200" b="1" dirty="0">
                <a:solidFill>
                  <a:srgbClr val="FFFFFF"/>
                </a:solidFill>
                <a:effectLst/>
              </a:rPr>
              <a:t> </a:t>
            </a:r>
            <a:r>
              <a:rPr lang="ru-RU" sz="2200" b="1" dirty="0" err="1">
                <a:solidFill>
                  <a:srgbClr val="FFFFFF"/>
                </a:solidFill>
                <a:effectLst/>
              </a:rPr>
              <a:t>at</a:t>
            </a:r>
            <a:r>
              <a:rPr lang="ru-RU" sz="2200" b="1" dirty="0">
                <a:solidFill>
                  <a:srgbClr val="FFFFFF"/>
                </a:solidFill>
                <a:effectLst/>
              </a:rPr>
              <a:t> CP </a:t>
            </a:r>
            <a:r>
              <a:rPr lang="ru-RU" sz="2200" b="1" dirty="0" err="1">
                <a:solidFill>
                  <a:srgbClr val="FFFFFF"/>
                </a:solidFill>
                <a:effectLst/>
              </a:rPr>
              <a:t>invariance</a:t>
            </a:r>
            <a:r>
              <a:rPr lang="ru-RU" sz="2200" b="1" dirty="0">
                <a:solidFill>
                  <a:srgbClr val="FFFFFF"/>
                </a:solidFill>
                <a:effectLst/>
              </a:rPr>
              <a:t> </a:t>
            </a:r>
            <a:r>
              <a:rPr lang="ru-RU" sz="2200" b="1" dirty="0" err="1">
                <a:solidFill>
                  <a:srgbClr val="FFFFFF"/>
                </a:solidFill>
                <a:effectLst/>
              </a:rPr>
              <a:t>in</a:t>
            </a:r>
            <a:r>
              <a:rPr lang="ru-RU" sz="2200" b="1" dirty="0">
                <a:solidFill>
                  <a:srgbClr val="FFFFFF"/>
                </a:solidFill>
                <a:effectLst/>
              </a:rPr>
              <a:t> a </a:t>
            </a:r>
            <a:r>
              <a:rPr lang="ru-RU" sz="2200" b="1" dirty="0" err="1">
                <a:solidFill>
                  <a:srgbClr val="FFFFFF"/>
                </a:solidFill>
                <a:effectLst/>
              </a:rPr>
              <a:t>new</a:t>
            </a:r>
            <a:r>
              <a:rPr lang="ru-RU" sz="2200" b="1" dirty="0">
                <a:solidFill>
                  <a:srgbClr val="FFFFFF"/>
                </a:solidFill>
                <a:effectLst/>
              </a:rPr>
              <a:t> </a:t>
            </a:r>
            <a:r>
              <a:rPr lang="ru-RU" sz="2200" b="1" dirty="0" err="1">
                <a:solidFill>
                  <a:srgbClr val="FFFFFF"/>
                </a:solidFill>
                <a:effectLst/>
              </a:rPr>
              <a:t>perspective</a:t>
            </a:r>
            <a:r>
              <a:rPr lang="ru-RU" sz="2200" b="1" dirty="0">
                <a:solidFill>
                  <a:srgbClr val="FFFFFF"/>
                </a:solidFill>
                <a:effectLst/>
              </a:rPr>
              <a:t>, </a:t>
            </a:r>
            <a:r>
              <a:rPr lang="ru-RU" sz="2200" b="1" dirty="0" err="1">
                <a:solidFill>
                  <a:srgbClr val="FFFFFF"/>
                </a:solidFill>
                <a:effectLst/>
              </a:rPr>
              <a:t>inaccessible</a:t>
            </a:r>
            <a:r>
              <a:rPr lang="ru-RU" sz="2200" b="1" dirty="0">
                <a:solidFill>
                  <a:srgbClr val="FFFFFF"/>
                </a:solidFill>
                <a:effectLst/>
              </a:rPr>
              <a:t> </a:t>
            </a:r>
            <a:r>
              <a:rPr lang="ru-RU" sz="2200" b="1" dirty="0" err="1">
                <a:solidFill>
                  <a:srgbClr val="FFFFFF"/>
                </a:solidFill>
                <a:effectLst/>
              </a:rPr>
              <a:t>to</a:t>
            </a:r>
            <a:r>
              <a:rPr lang="ru-RU" sz="2200" b="1" dirty="0">
                <a:solidFill>
                  <a:srgbClr val="FFFFFF"/>
                </a:solidFill>
                <a:effectLst/>
              </a:rPr>
              <a:t> </a:t>
            </a:r>
            <a:r>
              <a:rPr lang="ru-RU" sz="2200" b="1" dirty="0" err="1">
                <a:solidFill>
                  <a:srgbClr val="FFFFFF"/>
                </a:solidFill>
                <a:effectLst/>
              </a:rPr>
              <a:t>collisions</a:t>
            </a:r>
            <a:r>
              <a:rPr lang="ru-RU" sz="2200" b="1" dirty="0">
                <a:solidFill>
                  <a:srgbClr val="FFFFFF"/>
                </a:solidFill>
                <a:effectLst/>
              </a:rPr>
              <a:t> </a:t>
            </a:r>
            <a:r>
              <a:rPr lang="ru-RU" sz="2200" b="1" dirty="0" err="1">
                <a:solidFill>
                  <a:srgbClr val="FFFFFF"/>
                </a:solidFill>
                <a:effectLst/>
              </a:rPr>
              <a:t>of</a:t>
            </a:r>
            <a:r>
              <a:rPr lang="ru-RU" sz="2200" b="1" dirty="0">
                <a:solidFill>
                  <a:srgbClr val="FFFFFF"/>
                </a:solidFill>
                <a:effectLst/>
              </a:rPr>
              <a:t> </a:t>
            </a:r>
            <a:r>
              <a:rPr lang="ru-RU" sz="2200" b="1" dirty="0" err="1">
                <a:solidFill>
                  <a:srgbClr val="FFFFFF"/>
                </a:solidFill>
                <a:effectLst/>
              </a:rPr>
              <a:t>unpolarized</a:t>
            </a:r>
            <a:r>
              <a:rPr lang="ru-RU" sz="2200" b="1" dirty="0">
                <a:solidFill>
                  <a:srgbClr val="FFFFFF"/>
                </a:solidFill>
                <a:effectLst/>
              </a:rPr>
              <a:t> </a:t>
            </a:r>
            <a:r>
              <a:rPr lang="ru-RU" sz="2200" b="1" dirty="0" err="1" smtClean="0">
                <a:solidFill>
                  <a:srgbClr val="FFFFFF"/>
                </a:solidFill>
                <a:effectLst/>
              </a:rPr>
              <a:t>particles</a:t>
            </a:r>
            <a:r>
              <a:rPr lang="en-US" sz="2200" b="1" dirty="0" smtClean="0">
                <a:solidFill>
                  <a:srgbClr val="FFFFFF"/>
                </a:solidFill>
                <a:effectLst/>
              </a:rPr>
              <a:t>. </a:t>
            </a:r>
          </a:p>
          <a:p>
            <a:pPr algn="just">
              <a:buClr>
                <a:srgbClr val="FFFFCC"/>
              </a:buClr>
            </a:pPr>
            <a:r>
              <a:rPr lang="ru-RU" sz="2200" b="1" dirty="0" err="1">
                <a:effectLst/>
              </a:rPr>
              <a:t>Finally</a:t>
            </a:r>
            <a:r>
              <a:rPr lang="ru-RU" sz="2200" b="1" dirty="0">
                <a:effectLst/>
              </a:rPr>
              <a:t>, </a:t>
            </a:r>
            <a:r>
              <a:rPr lang="ru-RU" sz="2200" b="1" dirty="0" err="1">
                <a:effectLst/>
              </a:rPr>
              <a:t>the</a:t>
            </a:r>
            <a:r>
              <a:rPr lang="ru-RU" sz="2200" b="1" dirty="0">
                <a:effectLst/>
              </a:rPr>
              <a:t> </a:t>
            </a:r>
            <a:r>
              <a:rPr lang="ru-RU" sz="2200" b="1" dirty="0" err="1">
                <a:effectLst/>
              </a:rPr>
              <a:t>presence</a:t>
            </a:r>
            <a:r>
              <a:rPr lang="ru-RU" sz="2200" b="1" dirty="0">
                <a:effectLst/>
              </a:rPr>
              <a:t> </a:t>
            </a:r>
            <a:r>
              <a:rPr lang="ru-RU" sz="2200" b="1" dirty="0" err="1">
                <a:effectLst/>
              </a:rPr>
              <a:t>of</a:t>
            </a:r>
            <a:r>
              <a:rPr lang="ru-RU" sz="2200" b="1" dirty="0">
                <a:effectLst/>
              </a:rPr>
              <a:t> </a:t>
            </a:r>
            <a:r>
              <a:rPr lang="ru-RU" sz="2200" b="1" dirty="0" err="1">
                <a:effectLst/>
              </a:rPr>
              <a:t>eight</a:t>
            </a:r>
            <a:r>
              <a:rPr lang="ru-RU" sz="2200" b="1" dirty="0">
                <a:effectLst/>
              </a:rPr>
              <a:t> </a:t>
            </a:r>
            <a:r>
              <a:rPr lang="ru-RU" sz="2200" b="1" dirty="0" err="1">
                <a:effectLst/>
              </a:rPr>
              <a:t>types</a:t>
            </a:r>
            <a:r>
              <a:rPr lang="ru-RU" sz="2200" b="1" dirty="0">
                <a:effectLst/>
              </a:rPr>
              <a:t> </a:t>
            </a:r>
            <a:r>
              <a:rPr lang="ru-RU" sz="2200" b="1" dirty="0" err="1">
                <a:effectLst/>
              </a:rPr>
              <a:t>of</a:t>
            </a:r>
            <a:r>
              <a:rPr lang="ru-RU" sz="2200" b="1" dirty="0">
                <a:effectLst/>
              </a:rPr>
              <a:t> </a:t>
            </a:r>
            <a:r>
              <a:rPr lang="ru-RU" sz="2200" b="1" dirty="0" err="1">
                <a:effectLst/>
              </a:rPr>
              <a:t>unpolarized</a:t>
            </a:r>
            <a:r>
              <a:rPr lang="ru-RU" sz="2200" b="1" dirty="0">
                <a:effectLst/>
              </a:rPr>
              <a:t> </a:t>
            </a:r>
            <a:r>
              <a:rPr lang="ru-RU" sz="2200" b="1" dirty="0" err="1">
                <a:effectLst/>
              </a:rPr>
              <a:t>beams</a:t>
            </a:r>
            <a:r>
              <a:rPr lang="ru-RU" sz="2200" b="1" dirty="0">
                <a:effectLst/>
              </a:rPr>
              <a:t> </a:t>
            </a:r>
            <a:r>
              <a:rPr lang="en-US" sz="2200" b="1" dirty="0">
                <a:effectLst/>
              </a:rPr>
              <a:t>(</a:t>
            </a:r>
            <a:r>
              <a:rPr lang="ru-RU" sz="2200" b="1" dirty="0">
                <a:effectLst/>
              </a:rPr>
              <a:t>π</a:t>
            </a:r>
            <a:r>
              <a:rPr lang="en-US" sz="2200" b="1" baseline="30000" dirty="0">
                <a:effectLst/>
              </a:rPr>
              <a:t>±</a:t>
            </a:r>
            <a:r>
              <a:rPr lang="en-US" sz="2200" b="1" dirty="0">
                <a:effectLst/>
              </a:rPr>
              <a:t>, K</a:t>
            </a:r>
            <a:r>
              <a:rPr lang="en-US" sz="2200" b="1" baseline="30000" dirty="0">
                <a:effectLst/>
              </a:rPr>
              <a:t>±</a:t>
            </a:r>
            <a:r>
              <a:rPr lang="en-US" sz="2200" b="1" dirty="0">
                <a:effectLst/>
              </a:rPr>
              <a:t>, p, p͂, d, C)</a:t>
            </a:r>
            <a:r>
              <a:rPr lang="ru-RU" sz="2200" b="1" dirty="0">
                <a:effectLst/>
              </a:rPr>
              <a:t>, </a:t>
            </a:r>
            <a:r>
              <a:rPr lang="ru-RU" sz="2200" b="1" dirty="0" err="1">
                <a:effectLst/>
              </a:rPr>
              <a:t>in</a:t>
            </a:r>
            <a:r>
              <a:rPr lang="ru-RU" sz="2200" b="1" dirty="0">
                <a:effectLst/>
              </a:rPr>
              <a:t> </a:t>
            </a:r>
            <a:r>
              <a:rPr lang="ru-RU" sz="2200" b="1" dirty="0" err="1">
                <a:effectLst/>
              </a:rPr>
              <a:t>combination</a:t>
            </a:r>
            <a:r>
              <a:rPr lang="ru-RU" sz="2200" b="1" dirty="0">
                <a:effectLst/>
              </a:rPr>
              <a:t> </a:t>
            </a:r>
            <a:r>
              <a:rPr lang="ru-RU" sz="2200" b="1" dirty="0" err="1">
                <a:effectLst/>
              </a:rPr>
              <a:t>with</a:t>
            </a:r>
            <a:r>
              <a:rPr lang="ru-RU" sz="2200" b="1" dirty="0">
                <a:effectLst/>
              </a:rPr>
              <a:t> a </a:t>
            </a:r>
            <a:r>
              <a:rPr lang="ru-RU" sz="2200" b="1" dirty="0" err="1">
                <a:effectLst/>
              </a:rPr>
              <a:t>polarized</a:t>
            </a:r>
            <a:r>
              <a:rPr lang="ru-RU" sz="2200" b="1" dirty="0">
                <a:effectLst/>
              </a:rPr>
              <a:t> </a:t>
            </a:r>
            <a:r>
              <a:rPr lang="en-US" sz="2200" b="1" dirty="0" smtClean="0">
                <a:effectLst/>
              </a:rPr>
              <a:t>and nuclear </a:t>
            </a:r>
            <a:r>
              <a:rPr lang="ru-RU" sz="2200" b="1" dirty="0" err="1" smtClean="0">
                <a:effectLst/>
              </a:rPr>
              <a:t>target</a:t>
            </a:r>
            <a:r>
              <a:rPr lang="en-US" sz="2200" b="1" dirty="0" smtClean="0">
                <a:effectLst/>
              </a:rPr>
              <a:t>s</a:t>
            </a:r>
            <a:r>
              <a:rPr lang="ru-RU" sz="2200" b="1" dirty="0" smtClean="0">
                <a:effectLst/>
              </a:rPr>
              <a:t>, </a:t>
            </a:r>
            <a:r>
              <a:rPr lang="ru-RU" sz="2200" b="1" dirty="0" err="1">
                <a:effectLst/>
              </a:rPr>
              <a:t>extends</a:t>
            </a:r>
            <a:r>
              <a:rPr lang="ru-RU" sz="2200" b="1" dirty="0">
                <a:effectLst/>
              </a:rPr>
              <a:t> </a:t>
            </a:r>
            <a:r>
              <a:rPr lang="ru-RU" sz="2200" b="1" dirty="0" err="1">
                <a:effectLst/>
              </a:rPr>
              <a:t>the</a:t>
            </a:r>
            <a:r>
              <a:rPr lang="ru-RU" sz="2200" b="1" dirty="0">
                <a:effectLst/>
              </a:rPr>
              <a:t> </a:t>
            </a:r>
            <a:r>
              <a:rPr lang="ru-RU" sz="2200" b="1" dirty="0" err="1">
                <a:effectLst/>
              </a:rPr>
              <a:t>range</a:t>
            </a:r>
            <a:r>
              <a:rPr lang="ru-RU" sz="2200" b="1" dirty="0">
                <a:effectLst/>
              </a:rPr>
              <a:t> </a:t>
            </a:r>
            <a:r>
              <a:rPr lang="ru-RU" sz="2200" b="1" dirty="0" err="1">
                <a:effectLst/>
              </a:rPr>
              <a:t>of</a:t>
            </a:r>
            <a:r>
              <a:rPr lang="ru-RU" sz="2200" b="1" dirty="0">
                <a:effectLst/>
              </a:rPr>
              <a:t> </a:t>
            </a:r>
            <a:r>
              <a:rPr lang="ru-RU" sz="2200" b="1" dirty="0" err="1">
                <a:effectLst/>
              </a:rPr>
              <a:t>studies</a:t>
            </a:r>
            <a:r>
              <a:rPr lang="ru-RU" sz="2200" b="1" dirty="0">
                <a:effectLst/>
              </a:rPr>
              <a:t> </a:t>
            </a:r>
            <a:r>
              <a:rPr lang="ru-RU" sz="2200" b="1" dirty="0" err="1">
                <a:effectLst/>
              </a:rPr>
              <a:t>of</a:t>
            </a:r>
            <a:r>
              <a:rPr lang="ru-RU" sz="2200" b="1" dirty="0">
                <a:effectLst/>
              </a:rPr>
              <a:t> </a:t>
            </a:r>
            <a:r>
              <a:rPr lang="ru-RU" sz="2200" b="1" dirty="0" err="1">
                <a:effectLst/>
              </a:rPr>
              <a:t>polarization</a:t>
            </a:r>
            <a:r>
              <a:rPr lang="ru-RU" sz="2200" b="1" dirty="0">
                <a:effectLst/>
              </a:rPr>
              <a:t> </a:t>
            </a:r>
            <a:r>
              <a:rPr lang="ru-RU" sz="2200" b="1" dirty="0" err="1">
                <a:effectLst/>
              </a:rPr>
              <a:t>phenomena</a:t>
            </a:r>
            <a:r>
              <a:rPr lang="ru-RU" sz="2200" b="1" dirty="0">
                <a:effectLst/>
              </a:rPr>
              <a:t> </a:t>
            </a:r>
            <a:r>
              <a:rPr lang="ru-RU" sz="2200" b="1" dirty="0" err="1">
                <a:effectLst/>
              </a:rPr>
              <a:t>by</a:t>
            </a:r>
            <a:r>
              <a:rPr lang="ru-RU" sz="2200" b="1" dirty="0">
                <a:effectLst/>
              </a:rPr>
              <a:t> </a:t>
            </a:r>
            <a:r>
              <a:rPr lang="ru-RU" sz="2200" b="1" dirty="0" err="1">
                <a:effectLst/>
              </a:rPr>
              <a:t>an</a:t>
            </a:r>
            <a:r>
              <a:rPr lang="ru-RU" sz="2200" b="1" dirty="0">
                <a:effectLst/>
              </a:rPr>
              <a:t> </a:t>
            </a:r>
            <a:r>
              <a:rPr lang="ru-RU" sz="2200" b="1" dirty="0" err="1">
                <a:effectLst/>
              </a:rPr>
              <a:t>order</a:t>
            </a:r>
            <a:r>
              <a:rPr lang="ru-RU" sz="2200" b="1" dirty="0">
                <a:effectLst/>
              </a:rPr>
              <a:t> </a:t>
            </a:r>
            <a:r>
              <a:rPr lang="ru-RU" sz="2200" b="1" dirty="0" err="1">
                <a:effectLst/>
              </a:rPr>
              <a:t>of</a:t>
            </a:r>
            <a:r>
              <a:rPr lang="ru-RU" sz="2200" b="1" dirty="0">
                <a:effectLst/>
              </a:rPr>
              <a:t> </a:t>
            </a:r>
            <a:r>
              <a:rPr lang="ru-RU" sz="2200" b="1" dirty="0" err="1">
                <a:effectLst/>
              </a:rPr>
              <a:t>magnitude</a:t>
            </a:r>
            <a:r>
              <a:rPr lang="ru-RU" sz="2200" b="1" dirty="0">
                <a:effectLst/>
              </a:rPr>
              <a:t> and </a:t>
            </a:r>
            <a:r>
              <a:rPr lang="ru-RU" sz="2200" b="1" dirty="0" err="1">
                <a:effectLst/>
              </a:rPr>
              <a:t>enhances</a:t>
            </a:r>
            <a:r>
              <a:rPr lang="ru-RU" sz="2200" b="1" dirty="0">
                <a:effectLst/>
              </a:rPr>
              <a:t> </a:t>
            </a:r>
            <a:r>
              <a:rPr lang="ru-RU" sz="2200" b="1" dirty="0" err="1">
                <a:effectLst/>
              </a:rPr>
              <a:t>the</a:t>
            </a:r>
            <a:r>
              <a:rPr lang="ru-RU" sz="2200" b="1" dirty="0">
                <a:effectLst/>
              </a:rPr>
              <a:t> </a:t>
            </a:r>
            <a:r>
              <a:rPr lang="ru-RU" sz="2200" b="1" dirty="0" err="1">
                <a:effectLst/>
              </a:rPr>
              <a:t>uniqueness</a:t>
            </a:r>
            <a:r>
              <a:rPr lang="ru-RU" sz="2200" b="1" dirty="0">
                <a:effectLst/>
              </a:rPr>
              <a:t> </a:t>
            </a:r>
            <a:r>
              <a:rPr lang="ru-RU" sz="2200" b="1" dirty="0" err="1">
                <a:effectLst/>
              </a:rPr>
              <a:t>of</a:t>
            </a:r>
            <a:r>
              <a:rPr lang="ru-RU" sz="2200" b="1" dirty="0">
                <a:effectLst/>
              </a:rPr>
              <a:t> </a:t>
            </a:r>
            <a:r>
              <a:rPr lang="ru-RU" sz="2200" b="1" dirty="0" err="1">
                <a:effectLst/>
              </a:rPr>
              <a:t>the</a:t>
            </a:r>
            <a:r>
              <a:rPr lang="ru-RU" sz="2200" b="1" dirty="0">
                <a:effectLst/>
              </a:rPr>
              <a:t> </a:t>
            </a:r>
            <a:r>
              <a:rPr lang="ru-RU" sz="2200" b="1" dirty="0" err="1">
                <a:effectLst/>
              </a:rPr>
              <a:t>project</a:t>
            </a:r>
            <a:r>
              <a:rPr lang="ru-RU" sz="2200" b="1" dirty="0">
                <a:effectLst/>
              </a:rPr>
              <a:t>. </a:t>
            </a:r>
            <a:r>
              <a:rPr lang="en-US" sz="2200" b="1" dirty="0">
                <a:effectLst/>
              </a:rPr>
              <a:t>The study of energy dependence of spin effects reveals the dynamics of interaction. The measurements might be conducted at several energies in order to estimate the model parameters.</a:t>
            </a:r>
            <a:endParaRPr lang="ru-RU" sz="2200" b="1" dirty="0">
              <a:effectLst/>
            </a:endParaRPr>
          </a:p>
          <a:p>
            <a:pPr lvl="0">
              <a:buClr>
                <a:srgbClr val="FFFFCC"/>
              </a:buClr>
            </a:pPr>
            <a:endParaRPr lang="ru-RU" sz="2400" dirty="0">
              <a:solidFill>
                <a:srgbClr val="FFFFFF"/>
              </a:solidFill>
            </a:endParaRPr>
          </a:p>
          <a:p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ru-RU" smtClean="0"/>
              <a:t>DSPIN-2019</a:t>
            </a:r>
            <a:endParaRPr lang="ru-RU" alt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ru-RU" dirty="0" smtClean="0"/>
              <a:t>V. Mochalov, SPASCHARM</a:t>
            </a:r>
            <a:endParaRPr lang="ru-RU" alt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10669-CE8A-4DA0-B546-D3B064FB49D9}" type="slidenum">
              <a:rPr lang="ru-RU" altLang="ru-RU" smtClean="0"/>
              <a:pPr/>
              <a:t>4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248839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SPASCHARM 24 collaboration+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dirty="0" smtClean="0"/>
              <a:t>BINP </a:t>
            </a:r>
            <a:r>
              <a:rPr lang="en-US" dirty="0" smtClean="0"/>
              <a:t>(</a:t>
            </a:r>
            <a:r>
              <a:rPr lang="de-DE" dirty="0" smtClean="0"/>
              <a:t>Novosibirsk) – </a:t>
            </a:r>
            <a:r>
              <a:rPr lang="de-DE" dirty="0"/>
              <a:t>S</a:t>
            </a:r>
            <a:r>
              <a:rPr lang="de-DE" dirty="0" smtClean="0"/>
              <a:t>pin </a:t>
            </a:r>
            <a:r>
              <a:rPr lang="de-DE" dirty="0" err="1" smtClean="0"/>
              <a:t>flipper</a:t>
            </a:r>
            <a:r>
              <a:rPr lang="de-DE" dirty="0" smtClean="0"/>
              <a:t>, RICH</a:t>
            </a:r>
          </a:p>
          <a:p>
            <a:pPr marL="0" indent="0">
              <a:buNone/>
            </a:pPr>
            <a:r>
              <a:rPr lang="de-DE" dirty="0" smtClean="0"/>
              <a:t>Mainz – PWA </a:t>
            </a:r>
            <a:r>
              <a:rPr lang="de-DE" dirty="0" err="1" smtClean="0"/>
              <a:t>analysis</a:t>
            </a:r>
            <a:endParaRPr lang="de-DE" dirty="0" smtClean="0"/>
          </a:p>
          <a:p>
            <a:pPr marL="0" indent="0">
              <a:buNone/>
            </a:pPr>
            <a:r>
              <a:rPr lang="de-DE" dirty="0" smtClean="0"/>
              <a:t>Mainz, Bonn, Bochum – </a:t>
            </a:r>
            <a:r>
              <a:rPr lang="de-DE" dirty="0" err="1" smtClean="0"/>
              <a:t>target</a:t>
            </a:r>
            <a:r>
              <a:rPr lang="de-DE" dirty="0" smtClean="0"/>
              <a:t>, </a:t>
            </a:r>
            <a:r>
              <a:rPr lang="de-DE" dirty="0" err="1" smtClean="0"/>
              <a:t>tracking</a:t>
            </a:r>
            <a:r>
              <a:rPr lang="de-DE" dirty="0" smtClean="0"/>
              <a:t> </a:t>
            </a:r>
            <a:r>
              <a:rPr lang="de-DE" dirty="0" err="1" smtClean="0"/>
              <a:t>system</a:t>
            </a:r>
            <a:endParaRPr lang="de-DE" dirty="0" smtClean="0"/>
          </a:p>
          <a:p>
            <a:pPr marL="0" indent="0">
              <a:buNone/>
            </a:pPr>
            <a:r>
              <a:rPr lang="de-DE" dirty="0" smtClean="0"/>
              <a:t>Charles University (</a:t>
            </a:r>
            <a:r>
              <a:rPr lang="de-DE" dirty="0" err="1" smtClean="0"/>
              <a:t>Prague</a:t>
            </a:r>
            <a:r>
              <a:rPr lang="de-DE" dirty="0" smtClean="0"/>
              <a:t>), </a:t>
            </a:r>
            <a:r>
              <a:rPr lang="de-DE" dirty="0" err="1" smtClean="0"/>
              <a:t>Trieste</a:t>
            </a:r>
            <a:r>
              <a:rPr lang="de-DE" dirty="0" smtClean="0"/>
              <a:t> University</a:t>
            </a:r>
          </a:p>
          <a:p>
            <a:pPr marL="0" indent="0">
              <a:buNone/>
            </a:pPr>
            <a:r>
              <a:rPr lang="de-DE" dirty="0" smtClean="0"/>
              <a:t>JINR (BLTP, VBLHEP) 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ru-RU" smtClean="0"/>
              <a:t>DSPIN-2019</a:t>
            </a:r>
            <a:endParaRPr lang="ru-RU" alt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ru-RU" smtClean="0"/>
              <a:t>V. Mochalov, SPASCHARM</a:t>
            </a:r>
            <a:endParaRPr lang="ru-RU" alt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10669-CE8A-4DA0-B546-D3B064FB49D9}" type="slidenum">
              <a:rPr lang="ru-RU" altLang="ru-RU" smtClean="0"/>
              <a:pPr/>
              <a:t>40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570336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774923"/>
          </a:xfrm>
        </p:spPr>
        <p:txBody>
          <a:bodyPr/>
          <a:lstStyle/>
          <a:p>
            <a:r>
              <a:rPr lang="en-US" dirty="0" smtClean="0"/>
              <a:t>Conclusion</a:t>
            </a:r>
            <a:endParaRPr lang="ru-RU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Объект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1124744"/>
                <a:ext cx="8229600" cy="5006181"/>
              </a:xfrm>
            </p:spPr>
            <p:txBody>
              <a:bodyPr/>
              <a:lstStyle/>
              <a:p>
                <a:pPr algn="just">
                  <a:buClr>
                    <a:srgbClr val="FFFFCC"/>
                  </a:buClr>
                </a:pPr>
                <a:r>
                  <a:rPr lang="en-US" sz="2200" b="1" dirty="0" smtClean="0">
                    <a:effectLst/>
                  </a:rPr>
                  <a:t>The fixed target SPASCHARM experiment will systematically </a:t>
                </a:r>
                <a:r>
                  <a:rPr lang="en-US" sz="2200" b="1" dirty="0">
                    <a:effectLst/>
                  </a:rPr>
                  <a:t>study </a:t>
                </a:r>
                <a:r>
                  <a:rPr lang="en-US" sz="2200" b="1" dirty="0" smtClean="0">
                    <a:effectLst/>
                  </a:rPr>
                  <a:t>polarization </a:t>
                </a:r>
                <a:r>
                  <a:rPr lang="en-US" sz="2200" b="1" dirty="0">
                    <a:effectLst/>
                  </a:rPr>
                  <a:t>phenomena in </a:t>
                </a:r>
                <a:r>
                  <a:rPr lang="en-US" sz="2200" b="1" dirty="0" smtClean="0">
                    <a:effectLst/>
                  </a:rPr>
                  <a:t>hadronic </a:t>
                </a:r>
                <a:r>
                  <a:rPr lang="en-US" sz="2200" b="1" dirty="0">
                    <a:effectLst/>
                  </a:rPr>
                  <a:t>reactions </a:t>
                </a:r>
                <a:r>
                  <a:rPr lang="en-US" sz="2200" b="1" dirty="0" smtClean="0">
                    <a:effectLst/>
                  </a:rPr>
                  <a:t>at U70.</a:t>
                </a:r>
              </a:p>
              <a:p>
                <a:pPr algn="just">
                  <a:buClr>
                    <a:srgbClr val="FFFFCC"/>
                  </a:buClr>
                </a:pPr>
                <a:r>
                  <a:rPr lang="en-US" sz="2200" b="1" dirty="0" smtClean="0">
                    <a:effectLst/>
                  </a:rPr>
                  <a:t>The </a:t>
                </a:r>
                <a:r>
                  <a:rPr lang="en-US" sz="2200" b="1" dirty="0">
                    <a:effectLst/>
                  </a:rPr>
                  <a:t>universal setup </a:t>
                </a:r>
                <a:r>
                  <a:rPr lang="en-US" sz="2200" b="1" dirty="0" smtClean="0">
                    <a:effectLst/>
                  </a:rPr>
                  <a:t>will </a:t>
                </a:r>
                <a:r>
                  <a:rPr lang="en-US" sz="2200" b="1" dirty="0">
                    <a:effectLst/>
                  </a:rPr>
                  <a:t>detect dozens of </a:t>
                </a:r>
                <a:r>
                  <a:rPr lang="en-US" sz="2200" b="1" dirty="0" smtClean="0">
                    <a:effectLst/>
                  </a:rPr>
                  <a:t>reactions, </a:t>
                </a:r>
                <a:r>
                  <a:rPr lang="en-US" sz="2200" b="1" dirty="0">
                    <a:effectLst/>
                  </a:rPr>
                  <a:t>produced on a </a:t>
                </a:r>
                <a:r>
                  <a:rPr lang="en-US" sz="2200" b="1" dirty="0" smtClean="0">
                    <a:effectLst/>
                  </a:rPr>
                  <a:t>(non)polarized </a:t>
                </a:r>
                <a:r>
                  <a:rPr lang="en-US" sz="2200" b="1" dirty="0">
                    <a:effectLst/>
                  </a:rPr>
                  <a:t>proton </a:t>
                </a:r>
                <a:r>
                  <a:rPr lang="en-US" sz="2200" b="1" dirty="0" smtClean="0">
                    <a:effectLst/>
                  </a:rPr>
                  <a:t>and </a:t>
                </a:r>
                <a:r>
                  <a:rPr lang="en-US" sz="2200" b="1" dirty="0" err="1" smtClean="0">
                    <a:effectLst/>
                  </a:rPr>
                  <a:t>nucluar</a:t>
                </a:r>
                <a:r>
                  <a:rPr lang="en-US" sz="2200" b="1" dirty="0" smtClean="0">
                    <a:effectLst/>
                  </a:rPr>
                  <a:t> targets. </a:t>
                </a:r>
                <a:r>
                  <a:rPr lang="en-US" sz="2200" b="1" dirty="0">
                    <a:effectLst/>
                  </a:rPr>
                  <a:t>Measurements are planned for different types of beams (</a:t>
                </a:r>
                <a:r>
                  <a:rPr lang="ru-RU" sz="2200" b="1" i="1" dirty="0">
                    <a:effectLst/>
                  </a:rPr>
                  <a:t>π</a:t>
                </a:r>
                <a:r>
                  <a:rPr lang="en-US" sz="2200" b="1" i="1" baseline="30000" dirty="0">
                    <a:effectLst/>
                  </a:rPr>
                  <a:t>±</a:t>
                </a:r>
                <a:r>
                  <a:rPr lang="en-US" sz="2200" b="1" i="1" dirty="0">
                    <a:effectLst/>
                  </a:rPr>
                  <a:t>, K</a:t>
                </a:r>
                <a:r>
                  <a:rPr lang="en-US" sz="2200" b="1" i="1" baseline="30000" dirty="0">
                    <a:effectLst/>
                  </a:rPr>
                  <a:t>±</a:t>
                </a:r>
                <a:r>
                  <a:rPr lang="en-US" sz="2200" b="1" i="1" dirty="0">
                    <a:effectLst/>
                  </a:rPr>
                  <a:t>, p</a:t>
                </a:r>
                <a:r>
                  <a:rPr lang="en-US" sz="2200" b="1" dirty="0">
                    <a:effectLst/>
                  </a:rPr>
                  <a:t>,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ru-RU" sz="2200" b="1" i="1">
                            <a:effectLst/>
                          </a:rPr>
                        </m:ctrlPr>
                      </m:accPr>
                      <m:e>
                        <m:r>
                          <a:rPr lang="de-DE" sz="2200" b="1" i="1">
                            <a:effectLst/>
                          </a:rPr>
                          <m:t>𝒑</m:t>
                        </m:r>
                      </m:e>
                    </m:acc>
                  </m:oMath>
                </a14:m>
                <a:r>
                  <a:rPr lang="en-US" sz="2200" b="1" dirty="0" smtClean="0">
                    <a:effectLst/>
                  </a:rPr>
                  <a:t>), including unique polarized antiproton beam. Different polarization observable will be studied In parallel</a:t>
                </a:r>
                <a:r>
                  <a:rPr lang="ru-RU" sz="2200" b="1" dirty="0"/>
                  <a:t> </a:t>
                </a:r>
                <a:r>
                  <a:rPr lang="ru-RU" sz="2200" b="1" dirty="0">
                    <a:solidFill>
                      <a:srgbClr val="92D050"/>
                    </a:solidFill>
                  </a:rPr>
                  <a:t>A</a:t>
                </a:r>
                <a:r>
                  <a:rPr lang="ru-RU" sz="2200" b="1" baseline="-25000" dirty="0">
                    <a:solidFill>
                      <a:srgbClr val="92D050"/>
                    </a:solidFill>
                  </a:rPr>
                  <a:t>N</a:t>
                </a:r>
                <a:r>
                  <a:rPr lang="ru-RU" sz="2200" b="1" dirty="0">
                    <a:solidFill>
                      <a:srgbClr val="92D050"/>
                    </a:solidFill>
                  </a:rPr>
                  <a:t>, P</a:t>
                </a:r>
                <a:r>
                  <a:rPr lang="ru-RU" sz="2200" b="1" baseline="-25000" dirty="0">
                    <a:solidFill>
                      <a:srgbClr val="92D050"/>
                    </a:solidFill>
                  </a:rPr>
                  <a:t>N</a:t>
                </a:r>
                <a:r>
                  <a:rPr lang="ru-RU" sz="2200" b="1" dirty="0">
                    <a:solidFill>
                      <a:srgbClr val="92D050"/>
                    </a:solidFill>
                  </a:rPr>
                  <a:t>, A</a:t>
                </a:r>
                <a:r>
                  <a:rPr lang="ru-RU" sz="2200" b="1" baseline="-25000" dirty="0">
                    <a:solidFill>
                      <a:srgbClr val="92D050"/>
                    </a:solidFill>
                  </a:rPr>
                  <a:t>NN</a:t>
                </a:r>
                <a:r>
                  <a:rPr lang="ru-RU" sz="2200" b="1" dirty="0">
                    <a:solidFill>
                      <a:srgbClr val="92D050"/>
                    </a:solidFill>
                  </a:rPr>
                  <a:t>, A</a:t>
                </a:r>
                <a:r>
                  <a:rPr lang="ru-RU" sz="2200" b="1" baseline="-25000" dirty="0">
                    <a:solidFill>
                      <a:srgbClr val="92D050"/>
                    </a:solidFill>
                  </a:rPr>
                  <a:t>LL</a:t>
                </a:r>
                <a:r>
                  <a:rPr lang="ru-RU" sz="2200" b="1" dirty="0">
                    <a:solidFill>
                      <a:srgbClr val="92D050"/>
                    </a:solidFill>
                  </a:rPr>
                  <a:t>, D</a:t>
                </a:r>
                <a:r>
                  <a:rPr lang="ru-RU" sz="2200" b="1" baseline="-25000" dirty="0">
                    <a:solidFill>
                      <a:srgbClr val="92D050"/>
                    </a:solidFill>
                  </a:rPr>
                  <a:t>NN</a:t>
                </a:r>
                <a:r>
                  <a:rPr lang="ru-RU" sz="2200" b="1" dirty="0">
                    <a:solidFill>
                      <a:srgbClr val="92D050"/>
                    </a:solidFill>
                  </a:rPr>
                  <a:t>, </a:t>
                </a:r>
                <a:r>
                  <a:rPr lang="el-GR" sz="2200" b="1" dirty="0">
                    <a:solidFill>
                      <a:srgbClr val="92D050"/>
                    </a:solidFill>
                  </a:rPr>
                  <a:t>ρ</a:t>
                </a:r>
                <a:r>
                  <a:rPr lang="en-US" sz="2200" b="1" dirty="0" err="1">
                    <a:solidFill>
                      <a:srgbClr val="92D050"/>
                    </a:solidFill>
                  </a:rPr>
                  <a:t>ik</a:t>
                </a:r>
                <a:r>
                  <a:rPr lang="en-US" sz="2200" b="1" dirty="0">
                    <a:solidFill>
                      <a:srgbClr val="92D050"/>
                    </a:solidFill>
                  </a:rPr>
                  <a:t>, …</a:t>
                </a:r>
                <a:r>
                  <a:rPr lang="en-US" sz="2200" b="1" dirty="0" smtClean="0">
                    <a:solidFill>
                      <a:srgbClr val="92D050"/>
                    </a:solidFill>
                    <a:effectLst/>
                  </a:rPr>
                  <a:t> </a:t>
                </a:r>
                <a:r>
                  <a:rPr lang="en-US" sz="2200" b="1" dirty="0" smtClean="0">
                    <a:effectLst/>
                  </a:rPr>
                  <a:t> </a:t>
                </a:r>
                <a:endParaRPr lang="ru-RU" sz="2200" b="1" dirty="0" smtClean="0">
                  <a:effectLst/>
                </a:endParaRPr>
              </a:p>
              <a:p>
                <a:pPr lvl="0" algn="just">
                  <a:buClr>
                    <a:srgbClr val="FFFFCC"/>
                  </a:buClr>
                </a:pPr>
                <a:r>
                  <a:rPr lang="en-US" sz="2200" b="1" dirty="0" smtClean="0">
                    <a:solidFill>
                      <a:srgbClr val="92D050"/>
                    </a:solidFill>
                    <a:effectLst/>
                  </a:rPr>
                  <a:t>Pilot version of the SPASCHARM experiment was commissioned and first data were accumulated. </a:t>
                </a:r>
              </a:p>
              <a:p>
                <a:pPr lvl="0" algn="just">
                  <a:buClr>
                    <a:srgbClr val="FFFFCC"/>
                  </a:buClr>
                </a:pPr>
                <a:r>
                  <a:rPr lang="en-US" sz="2200" b="1" dirty="0" smtClean="0">
                    <a:solidFill>
                      <a:srgbClr val="92D050"/>
                    </a:solidFill>
                    <a:effectLst/>
                  </a:rPr>
                  <a:t>We are on the way to analyze first data and accumulate new ones.</a:t>
                </a:r>
                <a:endParaRPr lang="ru-RU" sz="2200" dirty="0">
                  <a:solidFill>
                    <a:srgbClr val="92D050"/>
                  </a:solidFill>
                </a:endParaRPr>
              </a:p>
              <a:p>
                <a:endParaRPr lang="ru-RU" dirty="0"/>
              </a:p>
            </p:txBody>
          </p:sp>
        </mc:Choice>
        <mc:Fallback>
          <p:sp>
            <p:nvSpPr>
              <p:cNvPr id="3" name="Объект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124744"/>
                <a:ext cx="8229600" cy="5006181"/>
              </a:xfrm>
              <a:blipFill rotWithShape="1">
                <a:blip r:embed="rId2"/>
                <a:stretch>
                  <a:fillRect l="-296" t="-609" r="-963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ru-RU" smtClean="0"/>
              <a:t>DSPIN-2019</a:t>
            </a:r>
            <a:endParaRPr lang="ru-RU" alt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ru-RU" dirty="0" smtClean="0"/>
              <a:t>V. Mochalov, SPASCHARM</a:t>
            </a:r>
            <a:endParaRPr lang="ru-RU" alt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10669-CE8A-4DA0-B546-D3B064FB49D9}" type="slidenum">
              <a:rPr lang="ru-RU" altLang="ru-RU" smtClean="0"/>
              <a:pPr/>
              <a:t>41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637861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sz="quarter"/>
          </p:nvPr>
        </p:nvSpPr>
        <p:spPr/>
        <p:txBody>
          <a:bodyPr/>
          <a:lstStyle/>
          <a:p>
            <a:r>
              <a:rPr lang="en-US" dirty="0" smtClean="0"/>
              <a:t>Backup slides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sz="quarter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5911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ru-RU" smtClean="0"/>
              <a:t>DSPIN-2019</a:t>
            </a:r>
            <a:endParaRPr lang="ru-RU" alt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ru-RU" smtClean="0">
                <a:solidFill>
                  <a:srgbClr val="FFFFFF"/>
                </a:solidFill>
              </a:rPr>
              <a:t>V. Mochalov, SPASCHARM</a:t>
            </a:r>
            <a:endParaRPr lang="ru-RU" altLang="ru-RU" dirty="0">
              <a:solidFill>
                <a:srgbClr val="FFFFFF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476E5-E4F1-45B2-B94E-1D3180B60DD4}" type="slidenum">
              <a:rPr lang="ru-RU" altLang="ru-RU" smtClean="0"/>
              <a:pPr/>
              <a:t>43</a:t>
            </a:fld>
            <a:endParaRPr lang="ru-RU" altLang="ru-RU"/>
          </a:p>
        </p:txBody>
      </p:sp>
      <p:pic>
        <p:nvPicPr>
          <p:cNvPr id="23142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412776"/>
            <a:ext cx="6408712" cy="4379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19010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ru-RU" smtClean="0"/>
              <a:t>DSPIN-2019</a:t>
            </a:r>
            <a:endParaRPr lang="ru-RU" alt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ru-RU" smtClean="0"/>
              <a:t>V. Mochalov, SPASCHARM</a:t>
            </a:r>
            <a:endParaRPr lang="ru-RU" alt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10669-CE8A-4DA0-B546-D3B064FB49D9}" type="slidenum">
              <a:rPr lang="ru-RU" altLang="ru-RU" smtClean="0"/>
              <a:pPr/>
              <a:t>44</a:t>
            </a:fld>
            <a:endParaRPr lang="ru-RU" altLang="ru-RU"/>
          </a:p>
        </p:txBody>
      </p:sp>
      <p:pic>
        <p:nvPicPr>
          <p:cNvPr id="2334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5862" y="2965450"/>
            <a:ext cx="6772275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68036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Hodoscope</a:t>
            </a:r>
            <a:r>
              <a:rPr lang="en-US" dirty="0" smtClean="0"/>
              <a:t> of tagging system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ru-RU" smtClean="0"/>
              <a:t>DSPIN-2019</a:t>
            </a:r>
            <a:endParaRPr lang="ru-RU" alt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ru-RU" smtClean="0"/>
              <a:t>V. Mochalov, SPASCHARM</a:t>
            </a:r>
            <a:endParaRPr lang="ru-RU" alt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10669-CE8A-4DA0-B546-D3B064FB49D9}" type="slidenum">
              <a:rPr lang="ru-RU" altLang="ru-RU" smtClean="0"/>
              <a:pPr/>
              <a:t>45</a:t>
            </a:fld>
            <a:endParaRPr lang="ru-RU" altLang="ru-RU"/>
          </a:p>
        </p:txBody>
      </p:sp>
      <p:pic>
        <p:nvPicPr>
          <p:cNvPr id="2365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0823" y="1893335"/>
            <a:ext cx="4822354" cy="39444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99475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z="3000" b="0" i="0" u="none" strike="noStrike" kern="1200" cap="all" spc="5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/>
                <a:ea typeface="+mj-ea"/>
                <a:cs typeface="+mj-cs"/>
              </a:rPr>
              <a:t>SPIN flipper (Shatunov Talk)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ru-RU" dirty="0"/>
              <a:t>17</a:t>
            </a:r>
            <a:r>
              <a:rPr lang="ru-RU" altLang="ru-RU" dirty="0"/>
              <a:t>.</a:t>
            </a:r>
            <a:r>
              <a:rPr lang="en-US" altLang="ru-RU" dirty="0"/>
              <a:t>01</a:t>
            </a:r>
            <a:r>
              <a:rPr lang="ru-RU" altLang="ru-RU" dirty="0"/>
              <a:t>.201</a:t>
            </a:r>
            <a:r>
              <a:rPr lang="en-US" altLang="ru-RU" dirty="0"/>
              <a:t>8</a:t>
            </a:r>
            <a:endParaRPr lang="ru-RU" alt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altLang="ru-RU" dirty="0"/>
              <a:t>В. Мочалов, </a:t>
            </a:r>
            <a:r>
              <a:rPr lang="ru-RU" altLang="ru-RU" dirty="0">
                <a:solidFill>
                  <a:srgbClr val="FFFFFF"/>
                </a:solidFill>
              </a:rPr>
              <a:t>Семинар ЛЯП</a:t>
            </a:r>
            <a:endParaRPr lang="ru-RU" alt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10669-CE8A-4DA0-B546-D3B064FB49D9}" type="slidenum">
              <a:rPr lang="ru-RU" altLang="ru-RU">
                <a:solidFill>
                  <a:srgbClr val="FFFFFF"/>
                </a:solidFill>
              </a:rPr>
              <a:pPr/>
              <a:t>46</a:t>
            </a:fld>
            <a:endParaRPr lang="ru-RU" altLang="ru-RU">
              <a:solidFill>
                <a:srgbClr val="FFFFFF"/>
              </a:solidFill>
            </a:endParaRPr>
          </a:p>
        </p:txBody>
      </p:sp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5" y="1556792"/>
            <a:ext cx="4516118" cy="2304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4983663" y="908720"/>
            <a:ext cx="4042621" cy="40672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13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dirty="0">
                <a:solidFill>
                  <a:srgbClr val="FFFFFF"/>
                </a:solidFill>
                <a:latin typeface="Arial Narrow"/>
              </a:rPr>
              <a:t>2 Helical magnets: </a:t>
            </a:r>
          </a:p>
          <a:p>
            <a:pPr fontAlgn="auto">
              <a:lnSpc>
                <a:spcPct val="13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dirty="0" err="1">
                <a:solidFill>
                  <a:srgbClr val="FFFFFF"/>
                </a:solidFill>
                <a:latin typeface="Arial Narrow"/>
              </a:rPr>
              <a:t>B</a:t>
            </a:r>
            <a:r>
              <a:rPr lang="en-US" sz="2400" b="1" baseline="-25000" dirty="0" err="1">
                <a:solidFill>
                  <a:srgbClr val="FFFFFF"/>
                </a:solidFill>
                <a:latin typeface="Arial Narrow"/>
              </a:rPr>
              <a:t>max</a:t>
            </a:r>
            <a:r>
              <a:rPr lang="en-US" sz="2400" b="1" baseline="-25000" dirty="0">
                <a:solidFill>
                  <a:srgbClr val="FFFFFF"/>
                </a:solidFill>
                <a:latin typeface="Arial Narrow"/>
              </a:rPr>
              <a:t> </a:t>
            </a:r>
            <a:r>
              <a:rPr lang="en-US" sz="2400" b="1" dirty="0">
                <a:solidFill>
                  <a:srgbClr val="FFFFFF"/>
                </a:solidFill>
                <a:latin typeface="Arial Narrow"/>
              </a:rPr>
              <a:t>= 47 </a:t>
            </a:r>
            <a:r>
              <a:rPr lang="en-US" sz="2400" b="1" dirty="0" err="1">
                <a:solidFill>
                  <a:srgbClr val="FFFFFF"/>
                </a:solidFill>
                <a:latin typeface="Arial Narrow"/>
              </a:rPr>
              <a:t>kGs</a:t>
            </a:r>
            <a:r>
              <a:rPr lang="en-US" sz="2400" b="1" dirty="0">
                <a:solidFill>
                  <a:srgbClr val="FFFFFF"/>
                </a:solidFill>
                <a:latin typeface="Arial Narrow"/>
              </a:rPr>
              <a:t>;   </a:t>
            </a:r>
            <a:r>
              <a:rPr lang="el-GR" sz="2400" b="1" dirty="0">
                <a:solidFill>
                  <a:srgbClr val="FFFFFF"/>
                </a:solidFill>
                <a:latin typeface="Arial Narrow"/>
              </a:rPr>
              <a:t>λ</a:t>
            </a:r>
            <a:r>
              <a:rPr lang="en-US" sz="2400" b="1" dirty="0">
                <a:solidFill>
                  <a:srgbClr val="FFFFFF"/>
                </a:solidFill>
                <a:latin typeface="Arial Narrow"/>
              </a:rPr>
              <a:t>= 2.5 m</a:t>
            </a:r>
          </a:p>
          <a:p>
            <a:pPr fontAlgn="auto">
              <a:lnSpc>
                <a:spcPct val="13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dirty="0" err="1">
                <a:solidFill>
                  <a:srgbClr val="FFFFFF"/>
                </a:solidFill>
                <a:latin typeface="Arial Narrow"/>
                <a:cs typeface="Arial" charset="0"/>
              </a:rPr>
              <a:t>Correctors:</a:t>
            </a:r>
            <a:r>
              <a:rPr lang="en-US" sz="2400" b="1" i="1" dirty="0" err="1">
                <a:solidFill>
                  <a:srgbClr val="FFFFFF"/>
                </a:solidFill>
                <a:latin typeface="Arial Narrow"/>
                <a:cs typeface="Arial" charset="0"/>
              </a:rPr>
              <a:t>L</a:t>
            </a:r>
            <a:r>
              <a:rPr lang="en-US" sz="2400" b="1" dirty="0">
                <a:solidFill>
                  <a:srgbClr val="FFFFFF"/>
                </a:solidFill>
                <a:latin typeface="Arial Narrow"/>
              </a:rPr>
              <a:t>=30 cm; B= 23 </a:t>
            </a:r>
            <a:r>
              <a:rPr lang="en-US" sz="2400" b="1" dirty="0" err="1">
                <a:solidFill>
                  <a:srgbClr val="FFFFFF"/>
                </a:solidFill>
                <a:latin typeface="Arial Narrow"/>
              </a:rPr>
              <a:t>kGs</a:t>
            </a:r>
            <a:r>
              <a:rPr lang="en-US" sz="2400" b="1" dirty="0">
                <a:solidFill>
                  <a:srgbClr val="FFFFFF"/>
                </a:solidFill>
                <a:latin typeface="Arial Narrow"/>
              </a:rPr>
              <a:t>;  tilt = </a:t>
            </a:r>
            <a:r>
              <a:rPr lang="en-US" sz="2400" b="1" dirty="0">
                <a:solidFill>
                  <a:srgbClr val="FFFFFF"/>
                </a:solidFill>
                <a:latin typeface="Arial Narrow"/>
                <a:cs typeface="Times New Roman" pitchFamily="18" charset="0"/>
              </a:rPr>
              <a:t>± 0.1 rad</a:t>
            </a:r>
            <a:r>
              <a:rPr lang="en-US" sz="2400" b="1" dirty="0">
                <a:solidFill>
                  <a:srgbClr val="FFFFFF"/>
                </a:solidFill>
                <a:latin typeface="Arial Narrow"/>
              </a:rPr>
              <a:t>;</a:t>
            </a:r>
          </a:p>
          <a:p>
            <a:pPr fontAlgn="auto">
              <a:lnSpc>
                <a:spcPct val="13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dirty="0">
                <a:solidFill>
                  <a:srgbClr val="FFFFFF"/>
                </a:solidFill>
                <a:latin typeface="Arial Narrow"/>
              </a:rPr>
              <a:t>Total length 6.5 m</a:t>
            </a:r>
          </a:p>
          <a:p>
            <a:r>
              <a:rPr lang="en-US" sz="2400" b="1" dirty="0">
                <a:solidFill>
                  <a:srgbClr val="FFFFFF"/>
                </a:solidFill>
                <a:latin typeface="Arial Narrow"/>
              </a:rPr>
              <a:t>Flipper optics: practically is equal to empty straight </a:t>
            </a:r>
            <a:r>
              <a:rPr lang="en-US" sz="2400" b="1" dirty="0">
                <a:solidFill>
                  <a:srgbClr val="95F5AE"/>
                </a:solidFill>
                <a:latin typeface="Arial Narrow"/>
              </a:rPr>
              <a:t>6.5 m</a:t>
            </a:r>
            <a:r>
              <a:rPr lang="en-US" sz="2400" b="1" dirty="0">
                <a:solidFill>
                  <a:srgbClr val="FFFFFF"/>
                </a:solidFill>
                <a:latin typeface="Arial Narrow"/>
              </a:rPr>
              <a:t>;</a:t>
            </a:r>
          </a:p>
          <a:p>
            <a:pPr algn="just"/>
            <a:r>
              <a:rPr lang="en-US" sz="2400" b="1" dirty="0">
                <a:solidFill>
                  <a:srgbClr val="95F5AE"/>
                </a:solidFill>
                <a:latin typeface="Arial Narrow"/>
              </a:rPr>
              <a:t>Spin transparency </a:t>
            </a:r>
            <a:r>
              <a:rPr lang="en-US" sz="2400" b="1" dirty="0">
                <a:solidFill>
                  <a:srgbClr val="95F5AE"/>
                </a:solidFill>
                <a:latin typeface="Arial Narrow"/>
                <a:cs typeface="Times New Roman" pitchFamily="18" charset="0"/>
              </a:rPr>
              <a:t>≈ </a:t>
            </a:r>
            <a:r>
              <a:rPr lang="en-US" sz="2400" b="1" dirty="0">
                <a:solidFill>
                  <a:srgbClr val="95F5AE"/>
                </a:solidFill>
                <a:latin typeface="Arial Narrow"/>
              </a:rPr>
              <a:t>97%</a:t>
            </a:r>
          </a:p>
          <a:p>
            <a:pPr fontAlgn="auto">
              <a:lnSpc>
                <a:spcPct val="135000"/>
              </a:lnSpc>
              <a:spcBef>
                <a:spcPts val="0"/>
              </a:spcBef>
              <a:spcAft>
                <a:spcPts val="0"/>
              </a:spcAft>
            </a:pPr>
            <a:endParaRPr lang="en-US" b="1" dirty="0">
              <a:solidFill>
                <a:srgbClr val="FFFFFF"/>
              </a:solidFill>
              <a:latin typeface="Times New Roman" pitchFamily="18" charset="0"/>
            </a:endParaRPr>
          </a:p>
        </p:txBody>
      </p:sp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5" y="4509120"/>
            <a:ext cx="4240502" cy="18880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4509120"/>
            <a:ext cx="4094244" cy="18944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80909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Характеристики трековой системы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ru-RU" smtClean="0"/>
              <a:t>17</a:t>
            </a:r>
            <a:r>
              <a:rPr lang="ru-RU" altLang="ru-RU" smtClean="0"/>
              <a:t>.</a:t>
            </a:r>
            <a:r>
              <a:rPr lang="en-US" altLang="ru-RU" smtClean="0"/>
              <a:t>01</a:t>
            </a:r>
            <a:r>
              <a:rPr lang="ru-RU" altLang="ru-RU" smtClean="0"/>
              <a:t>.201</a:t>
            </a:r>
            <a:r>
              <a:rPr lang="en-US" altLang="ru-RU" smtClean="0"/>
              <a:t>8</a:t>
            </a:r>
            <a:endParaRPr lang="ru-RU" alt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altLang="ru-RU" smtClean="0"/>
              <a:t>В. Мочалов, </a:t>
            </a:r>
            <a:r>
              <a:rPr lang="ru-RU" altLang="ru-RU" smtClean="0">
                <a:solidFill>
                  <a:srgbClr val="FFFFFF"/>
                </a:solidFill>
              </a:rPr>
              <a:t>Семинар ЛЯП</a:t>
            </a:r>
            <a:endParaRPr lang="ru-RU" alt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10669-CE8A-4DA0-B546-D3B064FB49D9}" type="slidenum">
              <a:rPr lang="ru-RU" altLang="ru-RU" smtClean="0"/>
              <a:pPr/>
              <a:t>47</a:t>
            </a:fld>
            <a:endParaRPr lang="ru-RU" altLang="ru-RU"/>
          </a:p>
        </p:txBody>
      </p:sp>
      <p:pic>
        <p:nvPicPr>
          <p:cNvPr id="2334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568073"/>
            <a:ext cx="2952328" cy="2497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34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457816"/>
            <a:ext cx="3888432" cy="26232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34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2090" y="2907629"/>
            <a:ext cx="4731910" cy="31856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34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3859" y="1580256"/>
            <a:ext cx="4940141" cy="29202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09396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702915"/>
          </a:xfrm>
        </p:spPr>
        <p:txBody>
          <a:bodyPr/>
          <a:lstStyle/>
          <a:p>
            <a:r>
              <a:rPr lang="ru-RU" dirty="0" smtClean="0"/>
              <a:t>Система сбора данных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ru-RU" smtClean="0"/>
              <a:t>17</a:t>
            </a:r>
            <a:r>
              <a:rPr lang="ru-RU" altLang="ru-RU" smtClean="0"/>
              <a:t>.</a:t>
            </a:r>
            <a:r>
              <a:rPr lang="en-US" altLang="ru-RU" smtClean="0"/>
              <a:t>01</a:t>
            </a:r>
            <a:r>
              <a:rPr lang="ru-RU" altLang="ru-RU" smtClean="0"/>
              <a:t>.201</a:t>
            </a:r>
            <a:r>
              <a:rPr lang="en-US" altLang="ru-RU" smtClean="0"/>
              <a:t>8</a:t>
            </a:r>
            <a:endParaRPr lang="ru-RU" alt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altLang="ru-RU" smtClean="0"/>
              <a:t>В. Мочалов, </a:t>
            </a:r>
            <a:r>
              <a:rPr lang="ru-RU" altLang="ru-RU" smtClean="0">
                <a:solidFill>
                  <a:srgbClr val="FFFFFF"/>
                </a:solidFill>
              </a:rPr>
              <a:t>Семинар ЛЯП</a:t>
            </a:r>
            <a:endParaRPr lang="ru-RU" alt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10669-CE8A-4DA0-B546-D3B064FB49D9}" type="slidenum">
              <a:rPr lang="ru-RU" altLang="ru-RU" smtClean="0"/>
              <a:pPr/>
              <a:t>48</a:t>
            </a:fld>
            <a:endParaRPr lang="ru-RU" altLang="ru-RU"/>
          </a:p>
        </p:txBody>
      </p:sp>
      <p:pic>
        <p:nvPicPr>
          <p:cNvPr id="2355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89" y="1124744"/>
            <a:ext cx="8988319" cy="36231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Объект 2"/>
          <p:cNvSpPr txBox="1">
            <a:spLocks/>
          </p:cNvSpPr>
          <p:nvPr/>
        </p:nvSpPr>
        <p:spPr>
          <a:xfrm>
            <a:off x="211605" y="5013176"/>
            <a:ext cx="8659689" cy="936103"/>
          </a:xfrm>
          <a:prstGeom prst="rect">
            <a:avLst/>
          </a:prstGeom>
          <a:gradFill flip="none" rotWithShape="1">
            <a:gsLst>
              <a:gs pos="0">
                <a:srgbClr val="FFFFCC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shape">
              <a:fillToRect l="50000" t="50000" r="50000" b="50000"/>
            </a:path>
            <a:tileRect/>
          </a:gradFill>
        </p:spPr>
        <p:txBody>
          <a:bodyPr>
            <a:normAutofit fontScale="70000" lnSpcReduction="20000"/>
          </a:bodyPr>
          <a:lstStyle/>
          <a:p>
            <a:pPr marL="342900" indent="-342900" eaLnBrk="0" hangingPunct="0">
              <a:spcBef>
                <a:spcPct val="20000"/>
              </a:spcBef>
              <a:defRPr/>
            </a:pPr>
            <a:r>
              <a:rPr lang="en-US" sz="4200" u="sng" kern="0" dirty="0" smtClean="0">
                <a:solidFill>
                  <a:srgbClr val="7030A0"/>
                </a:solidFill>
                <a:latin typeface="+mn-lt"/>
                <a:cs typeface="Calibri" pitchFamily="34" charset="0"/>
              </a:rPr>
              <a:t>Average event size: </a:t>
            </a:r>
            <a:r>
              <a:rPr lang="en-US" sz="4200" i="1" u="sng" kern="0" dirty="0" smtClean="0">
                <a:solidFill>
                  <a:srgbClr val="FF0000"/>
                </a:solidFill>
                <a:latin typeface="+mn-lt"/>
                <a:cs typeface="Calibri" pitchFamily="34" charset="0"/>
              </a:rPr>
              <a:t>~2 </a:t>
            </a:r>
            <a:r>
              <a:rPr lang="en-US" sz="4200" i="1" u="sng" kern="0" dirty="0" err="1" smtClean="0">
                <a:solidFill>
                  <a:srgbClr val="FF0000"/>
                </a:solidFill>
                <a:latin typeface="+mn-lt"/>
                <a:cs typeface="Calibri" pitchFamily="34" charset="0"/>
              </a:rPr>
              <a:t>kBytes</a:t>
            </a:r>
            <a:endParaRPr lang="en-US" sz="4200" u="sng" kern="0" dirty="0" smtClean="0">
              <a:solidFill>
                <a:srgbClr val="7030A0"/>
              </a:solidFill>
              <a:latin typeface="+mn-lt"/>
              <a:cs typeface="Calibri" pitchFamily="34" charset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4200" u="sng" kern="0" dirty="0" smtClean="0">
                <a:solidFill>
                  <a:srgbClr val="7030A0"/>
                </a:solidFill>
                <a:latin typeface="+mn-lt"/>
                <a:cs typeface="Calibri" pitchFamily="34" charset="0"/>
              </a:rPr>
              <a:t>Data</a:t>
            </a:r>
            <a:r>
              <a:rPr kumimoji="0" lang="en-US" sz="4200" i="0" u="sng" strike="noStrike" kern="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+mn-lt"/>
                <a:cs typeface="Calibri" pitchFamily="34" charset="0"/>
              </a:rPr>
              <a:t> </a:t>
            </a:r>
            <a:r>
              <a:rPr lang="en-US" sz="4200" u="sng" kern="0" dirty="0" smtClean="0">
                <a:solidFill>
                  <a:srgbClr val="7030A0"/>
                </a:solidFill>
                <a:latin typeface="+mn-lt"/>
                <a:cs typeface="Calibri" pitchFamily="34" charset="0"/>
              </a:rPr>
              <a:t>acquisition </a:t>
            </a:r>
            <a:r>
              <a:rPr kumimoji="0" lang="en-US" sz="4200" i="0" u="sng" strike="noStrike" kern="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+mn-lt"/>
                <a:cs typeface="Calibri" pitchFamily="34" charset="0"/>
              </a:rPr>
              <a:t>rate: </a:t>
            </a:r>
            <a:r>
              <a:rPr kumimoji="0" lang="en-US" sz="4200" i="1" u="sng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cs typeface="Calibri" pitchFamily="34" charset="0"/>
              </a:rPr>
              <a:t>~(3-4)*10</a:t>
            </a:r>
            <a:r>
              <a:rPr kumimoji="0" lang="en-US" sz="4200" i="1" u="sng" strike="noStrike" kern="0" cap="none" spc="0" normalizeH="0" baseline="3000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cs typeface="Calibri" pitchFamily="34" charset="0"/>
              </a:rPr>
              <a:t>4</a:t>
            </a:r>
            <a:r>
              <a:rPr kumimoji="0" lang="en-US" sz="4200" i="1" u="sng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cs typeface="Calibri" pitchFamily="34" charset="0"/>
              </a:rPr>
              <a:t>  events/spill</a:t>
            </a:r>
          </a:p>
        </p:txBody>
      </p:sp>
    </p:spTree>
    <p:extLst>
      <p:ext uri="{BB962C8B-B14F-4D97-AF65-F5344CB8AC3E}">
        <p14:creationId xmlns:p14="http://schemas.microsoft.com/office/powerpoint/2010/main" val="3827568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3"/>
            <a:ext cx="8229600" cy="576064"/>
          </a:xfrm>
        </p:spPr>
        <p:txBody>
          <a:bodyPr/>
          <a:lstStyle/>
          <a:p>
            <a:r>
              <a:rPr lang="ru-RU" dirty="0" smtClean="0"/>
              <a:t>Система медленного контроля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ru-RU" smtClean="0"/>
              <a:t>17</a:t>
            </a:r>
            <a:r>
              <a:rPr lang="ru-RU" altLang="ru-RU" smtClean="0"/>
              <a:t>.</a:t>
            </a:r>
            <a:r>
              <a:rPr lang="en-US" altLang="ru-RU" smtClean="0"/>
              <a:t>01</a:t>
            </a:r>
            <a:r>
              <a:rPr lang="ru-RU" altLang="ru-RU" smtClean="0"/>
              <a:t>.201</a:t>
            </a:r>
            <a:r>
              <a:rPr lang="en-US" altLang="ru-RU" smtClean="0"/>
              <a:t>8</a:t>
            </a:r>
            <a:endParaRPr lang="ru-RU" alt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altLang="ru-RU" smtClean="0"/>
              <a:t>В. Мочалов, </a:t>
            </a:r>
            <a:r>
              <a:rPr lang="ru-RU" altLang="ru-RU" smtClean="0">
                <a:solidFill>
                  <a:srgbClr val="FFFFFF"/>
                </a:solidFill>
              </a:rPr>
              <a:t>Семинар ЛЯП</a:t>
            </a:r>
            <a:endParaRPr lang="ru-RU" alt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10669-CE8A-4DA0-B546-D3B064FB49D9}" type="slidenum">
              <a:rPr lang="ru-RU" altLang="ru-RU" smtClean="0"/>
              <a:pPr/>
              <a:t>49</a:t>
            </a:fld>
            <a:endParaRPr lang="ru-RU" altLang="ru-RU"/>
          </a:p>
        </p:txBody>
      </p:sp>
      <p:pic>
        <p:nvPicPr>
          <p:cNvPr id="2365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836712"/>
            <a:ext cx="8208912" cy="50930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654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689951"/>
            <a:ext cx="7488832" cy="53485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65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908720"/>
            <a:ext cx="4181517" cy="2736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654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2520352"/>
            <a:ext cx="4033242" cy="35425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01376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Single-spin asymmetry measurements (motivation 1) </a:t>
            </a:r>
            <a:endParaRPr lang="ru-RU" dirty="0"/>
          </a:p>
        </p:txBody>
      </p:sp>
      <p:pic>
        <p:nvPicPr>
          <p:cNvPr id="225282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7200" y="1734662"/>
            <a:ext cx="8229600" cy="19202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Текст 6"/>
          <p:cNvSpPr>
            <a:spLocks noGrp="1"/>
          </p:cNvSpPr>
          <p:nvPr>
            <p:ph type="body" sz="half" idx="2"/>
          </p:nvPr>
        </p:nvSpPr>
        <p:spPr>
          <a:xfrm>
            <a:off x="467544" y="3717032"/>
            <a:ext cx="8229600" cy="2376264"/>
          </a:xfrm>
        </p:spPr>
        <p:txBody>
          <a:bodyPr/>
          <a:lstStyle/>
          <a:p>
            <a:pPr lvl="0" fontAlgn="auto">
              <a:spcAft>
                <a:spcPts val="600"/>
              </a:spcAft>
              <a:buClr>
                <a:srgbClr val="DC9E1F"/>
              </a:buClr>
              <a:buSzTx/>
              <a:buFont typeface="Arial" pitchFamily="34" charset="0"/>
              <a:buChar char="•"/>
            </a:pPr>
            <a:r>
              <a:rPr lang="en-US" sz="2200" b="1" kern="1200" spc="30" dirty="0">
                <a:solidFill>
                  <a:srgbClr val="95F5AE"/>
                </a:solidFill>
                <a:effectLst/>
                <a:latin typeface="Arial Narrow" panose="020B0606020202030204" pitchFamily="34" charset="0"/>
              </a:rPr>
              <a:t>Single–spin </a:t>
            </a:r>
            <a:r>
              <a:rPr lang="en-US" sz="2200" b="1" kern="1200" spc="30" dirty="0" smtClean="0">
                <a:solidFill>
                  <a:srgbClr val="95F5AE"/>
                </a:solidFill>
                <a:effectLst/>
                <a:latin typeface="Arial Narrow" panose="020B0606020202030204" pitchFamily="34" charset="0"/>
              </a:rPr>
              <a:t>asymmetries and hyperon polarization almost do not depend on beam energy – accuracy is more important</a:t>
            </a:r>
            <a:r>
              <a:rPr lang="en-US" sz="2200" kern="1200" spc="30" dirty="0" smtClean="0">
                <a:solidFill>
                  <a:srgbClr val="FFFFFF"/>
                </a:solidFill>
                <a:effectLst/>
                <a:latin typeface="Arial Narrow" panose="020B0606020202030204" pitchFamily="34" charset="0"/>
              </a:rPr>
              <a:t>: </a:t>
            </a:r>
          </a:p>
          <a:p>
            <a:pPr lvl="0" fontAlgn="auto">
              <a:spcAft>
                <a:spcPts val="600"/>
              </a:spcAft>
              <a:buClr>
                <a:srgbClr val="DC9E1F"/>
              </a:buClr>
              <a:buSzTx/>
              <a:buFont typeface="Arial" pitchFamily="34" charset="0"/>
              <a:buChar char="•"/>
            </a:pPr>
            <a:r>
              <a:rPr lang="en-US" sz="2200" b="1" kern="1200" spc="30" dirty="0" smtClean="0">
                <a:solidFill>
                  <a:srgbClr val="FFFFFF"/>
                </a:solidFill>
                <a:effectLst/>
                <a:latin typeface="Arial Narrow" panose="020B0606020202030204" pitchFamily="34" charset="0"/>
                <a:cs typeface="Times New Roman" pitchFamily="18" charset="0"/>
              </a:rPr>
              <a:t>inclusive </a:t>
            </a:r>
            <a:r>
              <a:rPr lang="en-US" sz="2200" b="1" kern="1200" spc="30" dirty="0">
                <a:solidFill>
                  <a:srgbClr val="FFFFFF"/>
                </a:solidFill>
                <a:effectLst/>
                <a:latin typeface="Arial Narrow" panose="020B0606020202030204" pitchFamily="34" charset="0"/>
                <a:cs typeface="Times New Roman" pitchFamily="18" charset="0"/>
              </a:rPr>
              <a:t>and exclusive reactions, including elastic,</a:t>
            </a:r>
            <a:r>
              <a:rPr lang="en-US" sz="2200" b="1" kern="1200" spc="30" dirty="0">
                <a:solidFill>
                  <a:srgbClr val="FFFFFF"/>
                </a:solidFill>
                <a:effectLst/>
                <a:latin typeface="Arial Narrow" panose="020B0606020202030204" pitchFamily="34" charset="0"/>
              </a:rPr>
              <a:t> of the light </a:t>
            </a:r>
            <a:r>
              <a:rPr lang="ru-RU" sz="2200" b="1" kern="1200" spc="30" dirty="0">
                <a:solidFill>
                  <a:srgbClr val="FFFFFF"/>
                </a:solidFill>
                <a:effectLst/>
                <a:latin typeface="Arial Narrow" panose="020B0606020202030204" pitchFamily="34" charset="0"/>
              </a:rPr>
              <a:t>(</a:t>
            </a:r>
            <a:r>
              <a:rPr lang="en-US" sz="2200" b="1" kern="1200" spc="30" dirty="0">
                <a:solidFill>
                  <a:srgbClr val="FFFFFF"/>
                </a:solidFill>
                <a:effectLst/>
                <a:latin typeface="Arial Narrow" panose="020B0606020202030204" pitchFamily="34" charset="0"/>
              </a:rPr>
              <a:t>u, d, s – quarks) </a:t>
            </a:r>
            <a:r>
              <a:rPr lang="en-US" sz="2200" b="1" kern="1200" spc="30" dirty="0">
                <a:solidFill>
                  <a:srgbClr val="FFFFFF"/>
                </a:solidFill>
                <a:effectLst/>
                <a:latin typeface="Arial Narrow" panose="020B0606020202030204" pitchFamily="34" charset="0"/>
                <a:cs typeface="Times New Roman" pitchFamily="18" charset="0"/>
              </a:rPr>
              <a:t>hadrons in the beam fragmentation region with polarized beam or </a:t>
            </a:r>
            <a:r>
              <a:rPr lang="en-US" sz="2200" b="1" kern="1200" spc="30" dirty="0" smtClean="0">
                <a:solidFill>
                  <a:srgbClr val="FFFFFF"/>
                </a:solidFill>
                <a:effectLst/>
                <a:latin typeface="Arial Narrow" panose="020B0606020202030204" pitchFamily="34" charset="0"/>
                <a:cs typeface="Times New Roman" pitchFamily="18" charset="0"/>
              </a:rPr>
              <a:t>target. The </a:t>
            </a:r>
            <a:r>
              <a:rPr lang="en-US" sz="2200" b="1" kern="1200" spc="30" dirty="0">
                <a:solidFill>
                  <a:srgbClr val="FFFFFF"/>
                </a:solidFill>
                <a:effectLst/>
                <a:latin typeface="Arial Narrow" panose="020B0606020202030204" pitchFamily="34" charset="0"/>
                <a:cs typeface="Times New Roman" pitchFamily="18" charset="0"/>
              </a:rPr>
              <a:t>hyperon and vector mesons </a:t>
            </a:r>
            <a:r>
              <a:rPr lang="en-US" sz="2200" b="1" kern="1200" spc="30" dirty="0">
                <a:solidFill>
                  <a:srgbClr val="95F5AE"/>
                </a:solidFill>
                <a:effectLst/>
                <a:latin typeface="Arial Narrow" panose="020B0606020202030204" pitchFamily="34" charset="0"/>
                <a:cs typeface="Times New Roman" pitchFamily="18" charset="0"/>
              </a:rPr>
              <a:t>polarization</a:t>
            </a:r>
            <a:r>
              <a:rPr lang="en-US" sz="2200" b="1" kern="1200" spc="30" dirty="0">
                <a:solidFill>
                  <a:srgbClr val="FFFFFF"/>
                </a:solidFill>
                <a:effectLst/>
                <a:latin typeface="Arial Narrow" panose="020B0606020202030204" pitchFamily="34" charset="0"/>
                <a:cs typeface="Times New Roman" pitchFamily="18" charset="0"/>
              </a:rPr>
              <a:t> (elements of the density spin matrix)  </a:t>
            </a:r>
          </a:p>
          <a:p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ru-RU" smtClean="0"/>
              <a:t>DSPIN-2019</a:t>
            </a:r>
            <a:endParaRPr lang="ru-RU" alt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ru-RU" smtClean="0"/>
              <a:t>V. Mochalov, SPASCHARM</a:t>
            </a:r>
            <a:endParaRPr lang="ru-RU" alt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10669-CE8A-4DA0-B546-D3B064FB49D9}" type="slidenum">
              <a:rPr lang="ru-RU" altLang="ru-RU" smtClean="0"/>
              <a:pPr/>
              <a:t>5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347497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sz="4000" dirty="0">
                <a:solidFill>
                  <a:srgbClr val="B2B2B2"/>
                </a:solidFill>
              </a:rPr>
              <a:t>Первые измерения </a:t>
            </a:r>
            <a:r>
              <a:rPr lang="ru-RU" altLang="ru-RU" sz="4000" dirty="0" err="1">
                <a:solidFill>
                  <a:srgbClr val="B2B2B2"/>
                </a:solidFill>
              </a:rPr>
              <a:t>односпиновой</a:t>
            </a:r>
            <a:r>
              <a:rPr lang="ru-RU" altLang="ru-RU" sz="4000" dirty="0">
                <a:solidFill>
                  <a:srgbClr val="B2B2B2"/>
                </a:solidFill>
              </a:rPr>
              <a:t> асимметрии в Протвино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ru-RU" dirty="0"/>
              <a:t>17</a:t>
            </a:r>
            <a:r>
              <a:rPr lang="ru-RU" altLang="ru-RU" dirty="0"/>
              <a:t>.</a:t>
            </a:r>
            <a:r>
              <a:rPr lang="en-US" altLang="ru-RU" dirty="0"/>
              <a:t>01</a:t>
            </a:r>
            <a:r>
              <a:rPr lang="ru-RU" altLang="ru-RU" dirty="0"/>
              <a:t>.201</a:t>
            </a:r>
            <a:r>
              <a:rPr lang="en-US" altLang="ru-RU" dirty="0"/>
              <a:t>8</a:t>
            </a:r>
            <a:endParaRPr lang="ru-RU" alt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altLang="ru-RU" dirty="0"/>
              <a:t>В. Мочалов, </a:t>
            </a:r>
            <a:r>
              <a:rPr lang="ru-RU" altLang="ru-RU" dirty="0">
                <a:solidFill>
                  <a:srgbClr val="FFFFFF"/>
                </a:solidFill>
              </a:rPr>
              <a:t>Семинар ЛЯП</a:t>
            </a:r>
            <a:endParaRPr lang="ru-RU" alt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10669-CE8A-4DA0-B546-D3B064FB49D9}" type="slidenum">
              <a:rPr lang="ru-RU" altLang="ru-RU" smtClean="0"/>
              <a:pPr/>
              <a:t>50</a:t>
            </a:fld>
            <a:endParaRPr lang="ru-RU" altLang="ru-RU"/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323528" y="4797153"/>
            <a:ext cx="8229600" cy="1152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Wingdings" pitchFamily="2" charset="2"/>
              <a:buChar char="l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pitchFamily="2" charset="2"/>
              <a:buChar char="l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+mn-lt"/>
              </a:defRPr>
            </a:lvl9pPr>
          </a:lstStyle>
          <a:p>
            <a:pPr marL="0" indent="0">
              <a:lnSpc>
                <a:spcPct val="80000"/>
              </a:lnSpc>
              <a:buNone/>
            </a:pPr>
            <a:r>
              <a:rPr lang="ru-RU" altLang="ru-RU" sz="2800" kern="0" dirty="0" smtClean="0"/>
              <a:t>В 1978 г. (почти </a:t>
            </a:r>
            <a:r>
              <a:rPr lang="ru-RU" altLang="ru-RU" sz="2800" kern="0" dirty="0">
                <a:solidFill>
                  <a:srgbClr val="00B05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4</a:t>
            </a:r>
            <a:r>
              <a:rPr lang="ru-RU" altLang="ru-RU" sz="2800" kern="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0 лет!)</a:t>
            </a:r>
            <a:r>
              <a:rPr lang="ru-RU" altLang="ru-RU" sz="2800" kern="0" dirty="0" smtClean="0">
                <a:solidFill>
                  <a:srgbClr val="00B050"/>
                </a:solidFill>
              </a:rPr>
              <a:t> </a:t>
            </a:r>
            <a:r>
              <a:rPr lang="ru-RU" altLang="ru-RU" sz="2800" kern="0" dirty="0" smtClean="0"/>
              <a:t>первые исследования с использованием поляризованной протонной мишени ИФВЭ-ОИЯИ</a:t>
            </a:r>
            <a:endParaRPr lang="ru-RU" altLang="ru-RU" sz="2800" kern="0" dirty="0"/>
          </a:p>
        </p:txBody>
      </p:sp>
      <p:pic>
        <p:nvPicPr>
          <p:cNvPr id="216065" name="Picture 1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556792"/>
            <a:ext cx="8229600" cy="31451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11483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ru-RU" dirty="0"/>
              <a:t>17</a:t>
            </a:r>
            <a:r>
              <a:rPr lang="ru-RU" altLang="ru-RU" dirty="0"/>
              <a:t>.</a:t>
            </a:r>
            <a:r>
              <a:rPr lang="en-US" altLang="ru-RU" dirty="0"/>
              <a:t>01</a:t>
            </a:r>
            <a:r>
              <a:rPr lang="ru-RU" altLang="ru-RU" dirty="0"/>
              <a:t>.201</a:t>
            </a:r>
            <a:r>
              <a:rPr lang="en-US" altLang="ru-RU" dirty="0"/>
              <a:t>8</a:t>
            </a:r>
            <a:endParaRPr lang="ru-RU" altLang="ru-RU" dirty="0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altLang="ru-RU" dirty="0"/>
              <a:t>В. Мочалов, </a:t>
            </a:r>
            <a:r>
              <a:rPr lang="ru-RU" altLang="ru-RU" dirty="0">
                <a:solidFill>
                  <a:srgbClr val="FFFFFF"/>
                </a:solidFill>
              </a:rPr>
              <a:t>Семинар ЛЯП</a:t>
            </a:r>
            <a:endParaRPr lang="ru-RU" altLang="ru-RU" dirty="0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07C363-A1A4-4191-B525-DC7047D2367E}" type="slidenum">
              <a:rPr lang="ru-RU" altLang="ru-RU">
                <a:solidFill>
                  <a:srgbClr val="FFFFFF"/>
                </a:solidFill>
              </a:rPr>
              <a:pPr/>
              <a:t>51</a:t>
            </a:fld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326658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188913"/>
            <a:ext cx="8229600" cy="1143000"/>
          </a:xfrm>
        </p:spPr>
        <p:txBody>
          <a:bodyPr/>
          <a:lstStyle/>
          <a:p>
            <a:r>
              <a:rPr lang="en-US" altLang="ru-RU" sz="2800" b="1"/>
              <a:t>IHEP/1968 -1977</a:t>
            </a:r>
            <a:r>
              <a:rPr lang="en-US" altLang="ru-RU"/>
              <a:t/>
            </a:r>
            <a:br>
              <a:rPr lang="en-US" altLang="ru-RU"/>
            </a:br>
            <a:r>
              <a:rPr lang="en-US" altLang="ru-RU" sz="2800" b="1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</a:rPr>
              <a:t>HERA Collaboration (France-USSR</a:t>
            </a:r>
            <a:r>
              <a:rPr lang="en-US" altLang="ru-RU" sz="2000" b="1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</a:rPr>
              <a:t>)</a:t>
            </a:r>
            <a:endParaRPr lang="ru-RU" altLang="ru-RU" sz="2000" b="1">
              <a:solidFill>
                <a:schemeClr val="tx1"/>
              </a:solidFill>
              <a:effectLst>
                <a:outerShdw blurRad="38100" dist="38100" dir="2700000" algn="tl">
                  <a:srgbClr val="010199"/>
                </a:outerShdw>
              </a:effectLst>
            </a:endParaRPr>
          </a:p>
        </p:txBody>
      </p:sp>
      <p:sp>
        <p:nvSpPr>
          <p:cNvPr id="3266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8313" y="1412875"/>
            <a:ext cx="8229600" cy="4525963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altLang="ru-RU" sz="2400" b="1">
                <a:solidFill>
                  <a:srgbClr val="660033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Polarization in elastic scattering of particles and antiparticles on polarized protons at 40 and 45 GeV</a:t>
            </a:r>
            <a:r>
              <a:rPr lang="en-US" altLang="ru-RU" sz="2400">
                <a:solidFill>
                  <a:srgbClr val="660033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.</a:t>
            </a:r>
            <a:r>
              <a:rPr lang="en-US" altLang="ru-RU" sz="2400"/>
              <a:t> </a:t>
            </a:r>
          </a:p>
          <a:p>
            <a:pPr>
              <a:lnSpc>
                <a:spcPct val="80000"/>
              </a:lnSpc>
            </a:pPr>
            <a:r>
              <a:rPr lang="en-US" altLang="ru-RU" sz="2400"/>
              <a:t>Pomeron may carry the spin flip interaction (the first experimental hint)</a:t>
            </a:r>
          </a:p>
          <a:p>
            <a:pPr>
              <a:lnSpc>
                <a:spcPct val="80000"/>
              </a:lnSpc>
            </a:pPr>
            <a:r>
              <a:rPr lang="en-US" altLang="ru-RU" sz="2400"/>
              <a:t>Polarization in the elastic scattering of particle and antiparticle is not equal each to other with opposite sign in general, as it was predicted in the asymptotic model [S.M. Bilenky et al. 1963]</a:t>
            </a:r>
          </a:p>
          <a:p>
            <a:pPr>
              <a:lnSpc>
                <a:spcPct val="80000"/>
              </a:lnSpc>
            </a:pPr>
            <a:r>
              <a:rPr lang="en-US" altLang="ru-RU" sz="2400"/>
              <a:t>The energy variation  of polarization depends on the type of particles and the magnitude of t.</a:t>
            </a:r>
          </a:p>
          <a:p>
            <a:pPr>
              <a:lnSpc>
                <a:spcPct val="80000"/>
              </a:lnSpc>
            </a:pPr>
            <a:r>
              <a:rPr lang="en-US" altLang="ru-RU" sz="2400"/>
              <a:t>Spin rotation parameter is consistent with the Chou - Yang model of rotating hadronic matter.</a:t>
            </a:r>
          </a:p>
          <a:p>
            <a:pPr>
              <a:lnSpc>
                <a:spcPct val="80000"/>
              </a:lnSpc>
            </a:pPr>
            <a:r>
              <a:rPr lang="en-US" altLang="ru-RU" sz="2400"/>
              <a:t>Chirality conservation hypothesis does not work</a:t>
            </a:r>
            <a:endParaRPr lang="ru-RU" altLang="ru-RU" sz="2400"/>
          </a:p>
        </p:txBody>
      </p:sp>
      <p:sp>
        <p:nvSpPr>
          <p:cNvPr id="326660" name="Text Box 4"/>
          <p:cNvSpPr txBox="1">
            <a:spLocks noChangeArrowheads="1"/>
          </p:cNvSpPr>
          <p:nvPr/>
        </p:nvSpPr>
        <p:spPr bwMode="auto">
          <a:xfrm>
            <a:off x="468313" y="476250"/>
            <a:ext cx="8280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ru-RU" altLang="ru-RU">
              <a:solidFill>
                <a:srgbClr val="FFFFFF"/>
              </a:solidFill>
            </a:endParaRPr>
          </a:p>
        </p:txBody>
      </p:sp>
      <p:pic>
        <p:nvPicPr>
          <p:cNvPr id="326661" name="Picture 5" descr="Гера_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0338" y="1341438"/>
            <a:ext cx="5903912" cy="421640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6662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30"/>
          <a:stretch>
            <a:fillRect/>
          </a:stretch>
        </p:blipFill>
        <p:spPr bwMode="auto">
          <a:xfrm>
            <a:off x="4140200" y="1989138"/>
            <a:ext cx="4464050" cy="326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52688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66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66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3266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266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6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266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266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3266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3266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6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sz="4000" dirty="0">
                <a:solidFill>
                  <a:srgbClr val="B2B2B2"/>
                </a:solidFill>
              </a:rPr>
              <a:t>Поляризация в реакции</a:t>
            </a:r>
            <a:r>
              <a:rPr lang="en-US" altLang="ru-RU" sz="4000" dirty="0">
                <a:solidFill>
                  <a:srgbClr val="B2B2B2"/>
                </a:solidFill>
              </a:rPr>
              <a:t> </a:t>
            </a:r>
            <a:br>
              <a:rPr lang="en-US" altLang="ru-RU" sz="4000" dirty="0">
                <a:solidFill>
                  <a:srgbClr val="B2B2B2"/>
                </a:solidFill>
              </a:rPr>
            </a:br>
            <a:r>
              <a:rPr lang="el-GR" altLang="ru-RU" sz="4000" b="1" dirty="0">
                <a:solidFill>
                  <a:srgbClr val="FF3300"/>
                </a:solidFill>
                <a:effectLst/>
              </a:rPr>
              <a:t>π</a:t>
            </a:r>
            <a:r>
              <a:rPr lang="en-US" altLang="ru-RU" sz="4000" b="1" baseline="30000" dirty="0">
                <a:solidFill>
                  <a:srgbClr val="FF3300"/>
                </a:solidFill>
                <a:effectLst/>
              </a:rPr>
              <a:t>-</a:t>
            </a:r>
            <a:r>
              <a:rPr lang="en-US" altLang="ru-RU" sz="4000" b="1" dirty="0">
                <a:solidFill>
                  <a:srgbClr val="FF3300"/>
                </a:solidFill>
                <a:effectLst/>
              </a:rPr>
              <a:t>p</a:t>
            </a:r>
            <a:r>
              <a:rPr lang="en-US" altLang="ru-RU" sz="4000" b="1" baseline="-25000" dirty="0">
                <a:solidFill>
                  <a:srgbClr val="FF3300"/>
                </a:solidFill>
                <a:effectLst/>
              </a:rPr>
              <a:t>↑</a:t>
            </a:r>
            <a:r>
              <a:rPr lang="en-US" altLang="ru-RU" sz="4000" b="1" dirty="0">
                <a:solidFill>
                  <a:srgbClr val="FF3300"/>
                </a:solidFill>
                <a:effectLst/>
              </a:rPr>
              <a:t>→</a:t>
            </a:r>
            <a:r>
              <a:rPr lang="el-GR" altLang="ru-RU" sz="4000" b="1" dirty="0">
                <a:solidFill>
                  <a:srgbClr val="FF3300"/>
                </a:solidFill>
                <a:effectLst/>
              </a:rPr>
              <a:t>π</a:t>
            </a:r>
            <a:r>
              <a:rPr lang="en-US" altLang="ru-RU" sz="4000" b="1" baseline="30000" dirty="0">
                <a:solidFill>
                  <a:srgbClr val="FF3300"/>
                </a:solidFill>
                <a:effectLst/>
              </a:rPr>
              <a:t>0</a:t>
            </a:r>
            <a:r>
              <a:rPr lang="en-US" altLang="ru-RU" sz="4000" b="1" dirty="0">
                <a:solidFill>
                  <a:srgbClr val="FF3300"/>
                </a:solidFill>
                <a:effectLst/>
              </a:rPr>
              <a:t>n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ru-RU" dirty="0"/>
              <a:t>17</a:t>
            </a:r>
            <a:r>
              <a:rPr lang="ru-RU" altLang="ru-RU" dirty="0"/>
              <a:t>.</a:t>
            </a:r>
            <a:r>
              <a:rPr lang="en-US" altLang="ru-RU" dirty="0"/>
              <a:t>01</a:t>
            </a:r>
            <a:r>
              <a:rPr lang="ru-RU" altLang="ru-RU" dirty="0"/>
              <a:t>.201</a:t>
            </a:r>
            <a:r>
              <a:rPr lang="en-US" altLang="ru-RU" dirty="0"/>
              <a:t>8</a:t>
            </a:r>
            <a:endParaRPr lang="ru-RU" alt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altLang="ru-RU" dirty="0"/>
              <a:t>В. Мочалов, </a:t>
            </a:r>
            <a:r>
              <a:rPr lang="ru-RU" altLang="ru-RU" dirty="0">
                <a:solidFill>
                  <a:srgbClr val="FFFFFF"/>
                </a:solidFill>
              </a:rPr>
              <a:t>Семинар ЛЯП</a:t>
            </a:r>
            <a:endParaRPr lang="ru-RU" alt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476E5-E4F1-45B2-B94E-1D3180B60DD4}" type="slidenum">
              <a:rPr lang="ru-RU" altLang="ru-RU" smtClean="0">
                <a:solidFill>
                  <a:srgbClr val="FFFFFF"/>
                </a:solidFill>
              </a:rPr>
              <a:pPr/>
              <a:t>52</a:t>
            </a:fld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8" name="Rectangle 3"/>
          <p:cNvSpPr>
            <a:spLocks noGrp="1" noChangeArrowheads="1"/>
          </p:cNvSpPr>
          <p:nvPr>
            <p:ph sz="half" idx="2"/>
          </p:nvPr>
        </p:nvSpPr>
        <p:spPr>
          <a:xfrm>
            <a:off x="5364088" y="1600200"/>
            <a:ext cx="3322712" cy="4530725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ru-RU" altLang="ru-RU" sz="2000" dirty="0">
                <a:effectLst/>
              </a:rPr>
              <a:t>Поляризация</a:t>
            </a:r>
            <a:r>
              <a:rPr lang="en-US" altLang="ru-RU" sz="2000" dirty="0">
                <a:effectLst/>
              </a:rPr>
              <a:t> </a:t>
            </a:r>
            <a:r>
              <a:rPr lang="ru-RU" altLang="ru-RU" sz="2000" i="1" dirty="0">
                <a:effectLst/>
              </a:rPr>
              <a:t>P(t) </a:t>
            </a:r>
            <a:r>
              <a:rPr lang="ru-RU" altLang="ru-RU" sz="2000" dirty="0">
                <a:effectLst/>
              </a:rPr>
              <a:t>в</a:t>
            </a:r>
            <a:r>
              <a:rPr lang="en-US" altLang="ru-RU" sz="2000" dirty="0">
                <a:effectLst/>
              </a:rPr>
              <a:t> </a:t>
            </a:r>
            <a:r>
              <a:rPr lang="ru-RU" altLang="ru-RU" sz="2000" dirty="0">
                <a:effectLst/>
              </a:rPr>
              <a:t>области 0&lt;</a:t>
            </a:r>
            <a:r>
              <a:rPr lang="en-US" altLang="ru-RU" sz="2000" dirty="0">
                <a:effectLst/>
              </a:rPr>
              <a:t>|</a:t>
            </a:r>
            <a:r>
              <a:rPr lang="ru-RU" altLang="ru-RU" sz="2000" dirty="0">
                <a:effectLst/>
              </a:rPr>
              <a:t>t</a:t>
            </a:r>
            <a:r>
              <a:rPr lang="en-US" altLang="ru-RU" sz="2000" dirty="0">
                <a:effectLst/>
              </a:rPr>
              <a:t>|</a:t>
            </a:r>
            <a:r>
              <a:rPr lang="ru-RU" altLang="ru-RU" sz="2000" dirty="0">
                <a:effectLst/>
              </a:rPr>
              <a:t>&lt;0.35</a:t>
            </a:r>
            <a:r>
              <a:rPr lang="en-US" altLang="ru-RU" sz="2000" dirty="0">
                <a:effectLst/>
              </a:rPr>
              <a:t> </a:t>
            </a:r>
            <a:r>
              <a:rPr lang="ru-RU" altLang="ru-RU" sz="2000" dirty="0">
                <a:effectLst/>
              </a:rPr>
              <a:t>(</a:t>
            </a:r>
            <a:r>
              <a:rPr lang="ru-RU" altLang="ru-RU" sz="2000" dirty="0" err="1">
                <a:effectLst/>
              </a:rPr>
              <a:t>GeV</a:t>
            </a:r>
            <a:r>
              <a:rPr lang="ru-RU" altLang="ru-RU" sz="2000" dirty="0">
                <a:effectLst/>
              </a:rPr>
              <a:t>/c)</a:t>
            </a:r>
            <a:r>
              <a:rPr lang="ru-RU" altLang="ru-RU" sz="2000" baseline="30000" dirty="0">
                <a:effectLst/>
              </a:rPr>
              <a:t>2</a:t>
            </a:r>
            <a:r>
              <a:rPr lang="ru-RU" altLang="ru-RU" sz="2000" dirty="0">
                <a:effectLst/>
              </a:rPr>
              <a:t> равна (5.0</a:t>
            </a:r>
            <a:r>
              <a:rPr lang="ru-RU" altLang="ru-RU" sz="2000" dirty="0">
                <a:effectLst/>
                <a:sym typeface="Symbol" pitchFamily="18" charset="2"/>
              </a:rPr>
              <a:t></a:t>
            </a:r>
            <a:r>
              <a:rPr lang="ru-RU" altLang="ru-RU" sz="2000" dirty="0">
                <a:effectLst/>
              </a:rPr>
              <a:t>0.7)</a:t>
            </a:r>
            <a:r>
              <a:rPr lang="en-US" altLang="ru-RU" sz="2000" dirty="0">
                <a:effectLst/>
              </a:rPr>
              <a:t>%</a:t>
            </a:r>
            <a:r>
              <a:rPr lang="ru-RU" altLang="ru-RU" sz="2000" dirty="0">
                <a:effectLst/>
              </a:rPr>
              <a:t>. </a:t>
            </a:r>
          </a:p>
          <a:p>
            <a:pPr>
              <a:lnSpc>
                <a:spcPct val="90000"/>
              </a:lnSpc>
            </a:pPr>
            <a:r>
              <a:rPr lang="ru-RU" altLang="ru-RU" sz="2000" dirty="0">
                <a:effectLst/>
              </a:rPr>
              <a:t>Существует локальный минимум в области при t</a:t>
            </a:r>
            <a:r>
              <a:rPr lang="en-US" altLang="ru-RU" sz="2000" dirty="0">
                <a:effectLst/>
              </a:rPr>
              <a:t>=</a:t>
            </a:r>
            <a:r>
              <a:rPr lang="ru-RU" altLang="ru-RU" sz="2000" dirty="0">
                <a:effectLst/>
              </a:rPr>
              <a:t>-0.2</a:t>
            </a:r>
            <a:r>
              <a:rPr lang="en-US" altLang="ru-RU" sz="2000" dirty="0">
                <a:effectLst/>
              </a:rPr>
              <a:t>5 </a:t>
            </a:r>
            <a:r>
              <a:rPr lang="ru-RU" altLang="ru-RU" sz="2000" dirty="0">
                <a:effectLst/>
              </a:rPr>
              <a:t>(</a:t>
            </a:r>
            <a:r>
              <a:rPr lang="ru-RU" altLang="ru-RU" sz="2000" dirty="0" err="1">
                <a:effectLst/>
              </a:rPr>
              <a:t>GeV</a:t>
            </a:r>
            <a:r>
              <a:rPr lang="ru-RU" altLang="ru-RU" sz="2000" dirty="0">
                <a:effectLst/>
              </a:rPr>
              <a:t>/c)</a:t>
            </a:r>
            <a:r>
              <a:rPr lang="ru-RU" altLang="ru-RU" sz="2000" baseline="30000" dirty="0">
                <a:effectLst/>
              </a:rPr>
              <a:t>2.</a:t>
            </a:r>
          </a:p>
          <a:p>
            <a:pPr>
              <a:lnSpc>
                <a:spcPct val="90000"/>
              </a:lnSpc>
            </a:pPr>
            <a:r>
              <a:rPr lang="ru-RU" altLang="ru-RU" sz="2000" dirty="0">
                <a:effectLst/>
              </a:rPr>
              <a:t>Поляризация имеет минимум в области минимума в дифференциальном сечении</a:t>
            </a:r>
            <a:r>
              <a:rPr lang="en-US" altLang="ru-RU" sz="2000" dirty="0">
                <a:effectLst/>
              </a:rPr>
              <a:t>. </a:t>
            </a:r>
            <a:endParaRPr lang="ru-RU" altLang="ru-RU" sz="2000" dirty="0">
              <a:effectLst/>
            </a:endParaRPr>
          </a:p>
          <a:p>
            <a:pPr>
              <a:lnSpc>
                <a:spcPct val="90000"/>
              </a:lnSpc>
            </a:pPr>
            <a:r>
              <a:rPr lang="ru-RU" altLang="ru-RU" sz="2000" dirty="0">
                <a:effectLst/>
              </a:rPr>
              <a:t>Поляризация осциллирует</a:t>
            </a:r>
            <a:r>
              <a:rPr lang="en-US" altLang="ru-RU" sz="2000" dirty="0">
                <a:effectLst/>
              </a:rPr>
              <a:t>. </a:t>
            </a:r>
            <a:endParaRPr lang="ru-RU" altLang="ru-RU" sz="2000" dirty="0">
              <a:effectLst/>
            </a:endParaRPr>
          </a:p>
        </p:txBody>
      </p:sp>
      <p:pic>
        <p:nvPicPr>
          <p:cNvPr id="9" name="Picture 5" descr="prozapi0n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59632" y="1629286"/>
            <a:ext cx="3783135" cy="201573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" name="Picture 6" descr="cross_sect_pi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2" y="3645024"/>
            <a:ext cx="4319711" cy="2594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468313" y="4797425"/>
            <a:ext cx="5111750" cy="1054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ru-RU" dirty="0">
                <a:solidFill>
                  <a:srgbClr val="FFFFFF"/>
                </a:solidFill>
              </a:rPr>
              <a:t>V.D. </a:t>
            </a:r>
            <a:r>
              <a:rPr lang="en-US" altLang="ru-RU" dirty="0" err="1">
                <a:solidFill>
                  <a:srgbClr val="FFFFFF"/>
                </a:solidFill>
              </a:rPr>
              <a:t>Apokin</a:t>
            </a:r>
            <a:r>
              <a:rPr lang="en-US" altLang="ru-RU" dirty="0">
                <a:solidFill>
                  <a:srgbClr val="FFFFFF"/>
                </a:solidFill>
              </a:rPr>
              <a:t> et al., </a:t>
            </a:r>
            <a:r>
              <a:rPr lang="en-US" altLang="ru-RU" dirty="0" err="1">
                <a:solidFill>
                  <a:srgbClr val="FFFFFF"/>
                </a:solidFill>
              </a:rPr>
              <a:t>Sov</a:t>
            </a:r>
            <a:r>
              <a:rPr lang="en-US" altLang="ru-RU" dirty="0">
                <a:solidFill>
                  <a:srgbClr val="FFFFFF"/>
                </a:solidFill>
              </a:rPr>
              <a:t>. J. </a:t>
            </a:r>
            <a:r>
              <a:rPr lang="en-US" altLang="ru-RU" dirty="0" err="1">
                <a:solidFill>
                  <a:srgbClr val="FFFFFF"/>
                </a:solidFill>
              </a:rPr>
              <a:t>Nucl</a:t>
            </a:r>
            <a:r>
              <a:rPr lang="en-US" altLang="ru-RU" dirty="0">
                <a:solidFill>
                  <a:srgbClr val="FFFFFF"/>
                </a:solidFill>
              </a:rPr>
              <a:t>. Phys. 45:840, 1987, [Yad.Fiz.45:1355-1357,1987]</a:t>
            </a:r>
          </a:p>
          <a:p>
            <a:pPr>
              <a:spcBef>
                <a:spcPct val="50000"/>
              </a:spcBef>
            </a:pPr>
            <a:r>
              <a:rPr lang="ru-RU" altLang="ru-RU" dirty="0">
                <a:solidFill>
                  <a:srgbClr val="FFFFFF"/>
                </a:solidFill>
                <a:hlinkClick r:id="rId4"/>
              </a:rPr>
              <a:t>V.D. </a:t>
            </a:r>
            <a:r>
              <a:rPr lang="ru-RU" altLang="ru-RU" dirty="0" err="1">
                <a:solidFill>
                  <a:srgbClr val="FFFFFF"/>
                </a:solidFill>
                <a:hlinkClick r:id="rId4"/>
              </a:rPr>
              <a:t>Apokin</a:t>
            </a:r>
            <a:r>
              <a:rPr lang="ru-RU" altLang="ru-RU" dirty="0">
                <a:solidFill>
                  <a:srgbClr val="FFFFFF"/>
                </a:solidFill>
                <a:hlinkClick r:id="rId4"/>
              </a:rPr>
              <a:t> </a:t>
            </a:r>
            <a:r>
              <a:rPr lang="ru-RU" altLang="ru-RU" dirty="0" err="1">
                <a:solidFill>
                  <a:srgbClr val="FFFFFF"/>
                </a:solidFill>
                <a:hlinkClick r:id="rId4"/>
              </a:rPr>
              <a:t>et</a:t>
            </a:r>
            <a:r>
              <a:rPr lang="ru-RU" altLang="ru-RU" dirty="0">
                <a:solidFill>
                  <a:srgbClr val="FFFFFF"/>
                </a:solidFill>
                <a:hlinkClick r:id="rId4"/>
              </a:rPr>
              <a:t> </a:t>
            </a:r>
            <a:r>
              <a:rPr lang="ru-RU" altLang="ru-RU" dirty="0" err="1">
                <a:solidFill>
                  <a:srgbClr val="FFFFFF"/>
                </a:solidFill>
                <a:hlinkClick r:id="rId4"/>
              </a:rPr>
              <a:t>al</a:t>
            </a:r>
            <a:r>
              <a:rPr lang="ru-RU" altLang="ru-RU" dirty="0">
                <a:solidFill>
                  <a:srgbClr val="FFFFFF"/>
                </a:solidFill>
                <a:hlinkClick r:id="rId4"/>
              </a:rPr>
              <a:t>.</a:t>
            </a:r>
            <a:r>
              <a:rPr lang="en-US" altLang="ru-RU" dirty="0">
                <a:solidFill>
                  <a:srgbClr val="FFFFFF"/>
                </a:solidFill>
                <a:hlinkClick r:id="rId4"/>
              </a:rPr>
              <a:t> </a:t>
            </a:r>
            <a:r>
              <a:rPr lang="ru-RU" altLang="ru-RU" dirty="0">
                <a:solidFill>
                  <a:srgbClr val="FFFFFF"/>
                </a:solidFill>
                <a:hlinkClick r:id="rId4"/>
              </a:rPr>
              <a:t>Z.Phys.C15:293,1982</a:t>
            </a:r>
            <a:r>
              <a:rPr lang="ru-RU" altLang="ru-RU" dirty="0">
                <a:solidFill>
                  <a:srgbClr val="FFFFFF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74387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Дата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ru-RU" dirty="0"/>
              <a:t>17</a:t>
            </a:r>
            <a:r>
              <a:rPr lang="ru-RU" altLang="ru-RU" dirty="0"/>
              <a:t>.</a:t>
            </a:r>
            <a:r>
              <a:rPr lang="en-US" altLang="ru-RU" dirty="0"/>
              <a:t>01</a:t>
            </a:r>
            <a:r>
              <a:rPr lang="ru-RU" altLang="ru-RU" dirty="0"/>
              <a:t>.201</a:t>
            </a:r>
            <a:r>
              <a:rPr lang="en-US" altLang="ru-RU" dirty="0"/>
              <a:t>8</a:t>
            </a:r>
            <a:endParaRPr lang="ru-RU" altLang="ru-RU" dirty="0"/>
          </a:p>
        </p:txBody>
      </p:sp>
      <p:sp>
        <p:nvSpPr>
          <p:cNvPr id="9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altLang="ru-RU" dirty="0"/>
              <a:t>В. Мочалов, </a:t>
            </a:r>
            <a:r>
              <a:rPr lang="ru-RU" altLang="ru-RU" dirty="0">
                <a:solidFill>
                  <a:srgbClr val="FFFFFF"/>
                </a:solidFill>
              </a:rPr>
              <a:t>Семинар ЛЯП</a:t>
            </a:r>
            <a:endParaRPr lang="ru-RU" altLang="ru-RU" dirty="0"/>
          </a:p>
        </p:txBody>
      </p:sp>
      <p:sp>
        <p:nvSpPr>
          <p:cNvPr id="10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0BDFDE-B87D-4FF9-BC14-5692DD4BCAEF}" type="slidenum">
              <a:rPr lang="ru-RU" altLang="ru-RU">
                <a:solidFill>
                  <a:srgbClr val="FFFFFF"/>
                </a:solidFill>
              </a:rPr>
              <a:pPr/>
              <a:t>53</a:t>
            </a:fld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1085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sz="3200"/>
              <a:t>Поляризация в реакциях</a:t>
            </a:r>
            <a:r>
              <a:rPr lang="en-US" altLang="ru-RU" sz="3200"/>
              <a:t> </a:t>
            </a:r>
            <a:br>
              <a:rPr lang="en-US" altLang="ru-RU" sz="3200"/>
            </a:br>
            <a:r>
              <a:rPr lang="el-GR" altLang="ru-RU" sz="3200" b="1">
                <a:solidFill>
                  <a:srgbClr val="FF3300"/>
                </a:solidFill>
                <a:effectLst/>
              </a:rPr>
              <a:t>π</a:t>
            </a:r>
            <a:r>
              <a:rPr lang="en-US" altLang="ru-RU" sz="3200" b="1" baseline="30000">
                <a:solidFill>
                  <a:srgbClr val="FF3300"/>
                </a:solidFill>
                <a:effectLst/>
              </a:rPr>
              <a:t>-</a:t>
            </a:r>
            <a:r>
              <a:rPr lang="en-US" altLang="ru-RU" sz="3200" b="1">
                <a:solidFill>
                  <a:srgbClr val="FF3300"/>
                </a:solidFill>
                <a:effectLst/>
              </a:rPr>
              <a:t>p</a:t>
            </a:r>
            <a:r>
              <a:rPr lang="en-US" altLang="ru-RU" sz="3200" b="1" baseline="-25000">
                <a:solidFill>
                  <a:srgbClr val="FF3300"/>
                </a:solidFill>
                <a:effectLst/>
              </a:rPr>
              <a:t>↑</a:t>
            </a:r>
            <a:r>
              <a:rPr lang="en-US" altLang="ru-RU" sz="3200" b="1">
                <a:solidFill>
                  <a:srgbClr val="FF3300"/>
                </a:solidFill>
                <a:effectLst/>
              </a:rPr>
              <a:t>→</a:t>
            </a:r>
            <a:r>
              <a:rPr lang="el-GR" altLang="ru-RU" sz="3200" b="1">
                <a:solidFill>
                  <a:srgbClr val="FF3300"/>
                </a:solidFill>
                <a:effectLst/>
                <a:sym typeface="Symbol" pitchFamily="18" charset="2"/>
              </a:rPr>
              <a:t></a:t>
            </a:r>
            <a:r>
              <a:rPr lang="en-US" altLang="ru-RU" sz="3200" b="1">
                <a:solidFill>
                  <a:srgbClr val="FF3300"/>
                </a:solidFill>
                <a:effectLst/>
              </a:rPr>
              <a:t>n </a:t>
            </a:r>
            <a:r>
              <a:rPr lang="en-US" altLang="ru-RU" sz="3200"/>
              <a:t>and </a:t>
            </a:r>
            <a:r>
              <a:rPr lang="el-GR" altLang="ru-RU" sz="3200" b="1">
                <a:solidFill>
                  <a:srgbClr val="FF3300"/>
                </a:solidFill>
                <a:effectLst/>
              </a:rPr>
              <a:t>π</a:t>
            </a:r>
            <a:r>
              <a:rPr lang="en-US" altLang="ru-RU" sz="3200" b="1" baseline="30000">
                <a:solidFill>
                  <a:srgbClr val="FF3300"/>
                </a:solidFill>
                <a:effectLst/>
              </a:rPr>
              <a:t>-</a:t>
            </a:r>
            <a:r>
              <a:rPr lang="en-US" altLang="ru-RU" sz="3200" b="1">
                <a:solidFill>
                  <a:srgbClr val="FF3300"/>
                </a:solidFill>
                <a:effectLst/>
              </a:rPr>
              <a:t>p</a:t>
            </a:r>
            <a:r>
              <a:rPr lang="en-US" altLang="ru-RU" sz="3200" b="1" baseline="-25000">
                <a:solidFill>
                  <a:srgbClr val="FF3300"/>
                </a:solidFill>
                <a:effectLst/>
              </a:rPr>
              <a:t>↑</a:t>
            </a:r>
            <a:r>
              <a:rPr lang="en-US" altLang="ru-RU" sz="3200" b="1">
                <a:solidFill>
                  <a:srgbClr val="FF3300"/>
                </a:solidFill>
                <a:effectLst/>
              </a:rPr>
              <a:t>→</a:t>
            </a:r>
            <a:r>
              <a:rPr lang="el-GR" altLang="ru-RU" sz="3200" b="1">
                <a:solidFill>
                  <a:srgbClr val="FF3300"/>
                </a:solidFill>
                <a:effectLst/>
                <a:sym typeface="Symbol" pitchFamily="18" charset="2"/>
              </a:rPr>
              <a:t></a:t>
            </a:r>
            <a:r>
              <a:rPr lang="en-US" altLang="ru-RU" sz="3200" b="1">
                <a:solidFill>
                  <a:srgbClr val="FF3300"/>
                </a:solidFill>
                <a:effectLst/>
                <a:sym typeface="Symbol" pitchFamily="18" charset="2"/>
              </a:rPr>
              <a:t>’(958)</a:t>
            </a:r>
            <a:r>
              <a:rPr lang="en-US" altLang="ru-RU" sz="3200" b="1">
                <a:solidFill>
                  <a:srgbClr val="FF3300"/>
                </a:solidFill>
                <a:effectLst/>
              </a:rPr>
              <a:t>n</a:t>
            </a:r>
            <a:r>
              <a:rPr lang="en-US" altLang="ru-RU" sz="4000"/>
              <a:t> </a:t>
            </a:r>
            <a:endParaRPr lang="ru-RU" altLang="ru-RU" sz="4000"/>
          </a:p>
        </p:txBody>
      </p:sp>
      <p:sp>
        <p:nvSpPr>
          <p:cNvPr id="108547" name="Rectangle 3"/>
          <p:cNvSpPr>
            <a:spLocks noGrp="1" noChangeArrowheads="1"/>
          </p:cNvSpPr>
          <p:nvPr>
            <p:ph type="body" sz="half" idx="3"/>
          </p:nvPr>
        </p:nvSpPr>
        <p:spPr>
          <a:xfrm>
            <a:off x="4572000" y="1600200"/>
            <a:ext cx="4114800" cy="3700463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ru-RU" altLang="ru-RU" sz="1800"/>
              <a:t>Поляризация в реакции </a:t>
            </a:r>
            <a:r>
              <a:rPr lang="el-GR" altLang="ru-RU" sz="1800" b="1">
                <a:solidFill>
                  <a:srgbClr val="FF3300"/>
                </a:solidFill>
                <a:effectLst/>
              </a:rPr>
              <a:t>π</a:t>
            </a:r>
            <a:r>
              <a:rPr lang="en-US" altLang="ru-RU" sz="1800" b="1" baseline="30000">
                <a:solidFill>
                  <a:srgbClr val="FF3300"/>
                </a:solidFill>
                <a:effectLst/>
              </a:rPr>
              <a:t>-</a:t>
            </a:r>
            <a:r>
              <a:rPr lang="en-US" altLang="ru-RU" sz="1800" b="1">
                <a:solidFill>
                  <a:srgbClr val="FF3300"/>
                </a:solidFill>
                <a:effectLst/>
              </a:rPr>
              <a:t>p</a:t>
            </a:r>
            <a:r>
              <a:rPr lang="en-US" altLang="ru-RU" sz="1800" b="1" baseline="-25000">
                <a:solidFill>
                  <a:srgbClr val="FF3300"/>
                </a:solidFill>
                <a:effectLst/>
              </a:rPr>
              <a:t>↑</a:t>
            </a:r>
            <a:r>
              <a:rPr lang="en-US" altLang="ru-RU" sz="1800" b="1">
                <a:solidFill>
                  <a:srgbClr val="FF3300"/>
                </a:solidFill>
                <a:effectLst/>
              </a:rPr>
              <a:t>→</a:t>
            </a:r>
            <a:r>
              <a:rPr lang="el-GR" altLang="ru-RU" sz="1800" b="1">
                <a:solidFill>
                  <a:srgbClr val="FF3300"/>
                </a:solidFill>
                <a:effectLst/>
                <a:sym typeface="Symbol" pitchFamily="18" charset="2"/>
              </a:rPr>
              <a:t></a:t>
            </a:r>
            <a:r>
              <a:rPr lang="en-US" altLang="ru-RU" sz="1800" b="1">
                <a:solidFill>
                  <a:srgbClr val="FF3300"/>
                </a:solidFill>
                <a:effectLst/>
              </a:rPr>
              <a:t>n </a:t>
            </a:r>
            <a:r>
              <a:rPr lang="ru-RU" altLang="ru-RU" sz="1800" b="1">
                <a:effectLst/>
              </a:rPr>
              <a:t>при</a:t>
            </a:r>
            <a:r>
              <a:rPr lang="ru-RU" altLang="ru-RU" sz="1800" b="1">
                <a:solidFill>
                  <a:srgbClr val="FF3300"/>
                </a:solidFill>
                <a:effectLst/>
              </a:rPr>
              <a:t> </a:t>
            </a:r>
            <a:r>
              <a:rPr lang="en-US" altLang="ru-RU" sz="1800"/>
              <a:t>40 </a:t>
            </a:r>
            <a:r>
              <a:rPr lang="ru-RU" altLang="ru-RU" sz="1800"/>
              <a:t>ГэВ велика в широком интервале </a:t>
            </a:r>
            <a:r>
              <a:rPr lang="en-US" altLang="ru-RU" sz="1800"/>
              <a:t>0.05&lt;-t&lt;1.6 (GeV/c)</a:t>
            </a:r>
            <a:r>
              <a:rPr lang="en-US" altLang="ru-RU" sz="1800" baseline="30000"/>
              <a:t>2</a:t>
            </a:r>
            <a:r>
              <a:rPr lang="en-US" altLang="ru-RU" sz="1800"/>
              <a:t> </a:t>
            </a:r>
            <a:r>
              <a:rPr lang="ru-RU" altLang="ru-RU" sz="1800"/>
              <a:t>и достигает величины </a:t>
            </a:r>
            <a:r>
              <a:rPr lang="en-US" altLang="ru-RU" sz="1800"/>
              <a:t>A</a:t>
            </a:r>
            <a:r>
              <a:rPr lang="en-US" altLang="ru-RU" sz="1800" baseline="-25000"/>
              <a:t>N</a:t>
            </a:r>
            <a:r>
              <a:rPr lang="en-US" altLang="ru-RU" sz="1800"/>
              <a:t>=(-44</a:t>
            </a:r>
            <a:r>
              <a:rPr lang="en-US" altLang="ru-RU" sz="1800">
                <a:sym typeface="Symbol" pitchFamily="18" charset="2"/>
              </a:rPr>
              <a:t></a:t>
            </a:r>
            <a:r>
              <a:rPr lang="en-US" altLang="ru-RU" sz="1800"/>
              <a:t>11)% </a:t>
            </a:r>
            <a:r>
              <a:rPr lang="ru-RU" altLang="ru-RU" sz="1800"/>
              <a:t>в области </a:t>
            </a:r>
            <a:r>
              <a:rPr lang="en-US" altLang="ru-RU" sz="1800"/>
              <a:t>|t| 0.8-1.6 (GeV/c)</a:t>
            </a:r>
            <a:r>
              <a:rPr lang="en-US" altLang="ru-RU" sz="1800" baseline="30000"/>
              <a:t>2</a:t>
            </a:r>
            <a:endParaRPr lang="en-US" altLang="ru-RU" sz="1800"/>
          </a:p>
          <a:p>
            <a:pPr>
              <a:lnSpc>
                <a:spcPct val="80000"/>
              </a:lnSpc>
            </a:pPr>
            <a:r>
              <a:rPr lang="ru-RU" altLang="ru-RU" sz="1800"/>
              <a:t>Минимум поляризации достигается в точке изменения наклона сечения</a:t>
            </a:r>
          </a:p>
          <a:p>
            <a:pPr>
              <a:lnSpc>
                <a:spcPct val="80000"/>
              </a:lnSpc>
            </a:pPr>
            <a:r>
              <a:rPr lang="ru-RU" altLang="ru-RU" sz="1800"/>
              <a:t>Поляризация меняет знак при </a:t>
            </a:r>
            <a:r>
              <a:rPr lang="en-US" altLang="ru-RU" sz="1800"/>
              <a:t>    -t=1.8 (GeV2/c)</a:t>
            </a:r>
            <a:r>
              <a:rPr lang="en-US" altLang="ru-RU" sz="1800" baseline="30000"/>
              <a:t>2</a:t>
            </a:r>
            <a:r>
              <a:rPr lang="en-US" altLang="ru-RU" sz="1800"/>
              <a:t> .</a:t>
            </a:r>
          </a:p>
          <a:p>
            <a:pPr>
              <a:lnSpc>
                <a:spcPct val="80000"/>
              </a:lnSpc>
            </a:pPr>
            <a:r>
              <a:rPr lang="ru-RU" altLang="ru-RU" sz="1800"/>
              <a:t>Среднее значение поляризации в реакции </a:t>
            </a:r>
            <a:r>
              <a:rPr lang="el-GR" altLang="ru-RU" sz="1800" b="1">
                <a:solidFill>
                  <a:srgbClr val="FF3300"/>
                </a:solidFill>
                <a:effectLst/>
              </a:rPr>
              <a:t>π</a:t>
            </a:r>
            <a:r>
              <a:rPr lang="en-US" altLang="ru-RU" sz="1800" b="1" baseline="30000">
                <a:solidFill>
                  <a:srgbClr val="FF3300"/>
                </a:solidFill>
                <a:effectLst/>
              </a:rPr>
              <a:t>-</a:t>
            </a:r>
            <a:r>
              <a:rPr lang="en-US" altLang="ru-RU" sz="1800" b="1">
                <a:solidFill>
                  <a:srgbClr val="FF3300"/>
                </a:solidFill>
                <a:effectLst/>
              </a:rPr>
              <a:t>p</a:t>
            </a:r>
            <a:r>
              <a:rPr lang="en-US" altLang="ru-RU" sz="1800" b="1" baseline="-25000">
                <a:solidFill>
                  <a:srgbClr val="FF3300"/>
                </a:solidFill>
                <a:effectLst/>
              </a:rPr>
              <a:t>↑</a:t>
            </a:r>
            <a:r>
              <a:rPr lang="en-US" altLang="ru-RU" sz="1800" b="1">
                <a:solidFill>
                  <a:srgbClr val="FF3300"/>
                </a:solidFill>
                <a:effectLst/>
              </a:rPr>
              <a:t>→</a:t>
            </a:r>
            <a:r>
              <a:rPr lang="el-GR" altLang="ru-RU" sz="1800" b="1">
                <a:solidFill>
                  <a:srgbClr val="FF3300"/>
                </a:solidFill>
                <a:effectLst/>
                <a:sym typeface="Symbol" pitchFamily="18" charset="2"/>
              </a:rPr>
              <a:t></a:t>
            </a:r>
            <a:r>
              <a:rPr lang="en-US" altLang="ru-RU" sz="1800" b="1">
                <a:solidFill>
                  <a:srgbClr val="FF3300"/>
                </a:solidFill>
                <a:effectLst/>
                <a:sym typeface="Symbol" pitchFamily="18" charset="2"/>
              </a:rPr>
              <a:t>’(958)</a:t>
            </a:r>
            <a:r>
              <a:rPr lang="en-US" altLang="ru-RU" sz="1800" b="1">
                <a:solidFill>
                  <a:srgbClr val="FF3300"/>
                </a:solidFill>
                <a:effectLst/>
              </a:rPr>
              <a:t>n</a:t>
            </a:r>
            <a:r>
              <a:rPr lang="en-US" altLang="ru-RU" sz="1800"/>
              <a:t> </a:t>
            </a:r>
            <a:r>
              <a:rPr lang="ru-RU" altLang="ru-RU" sz="1800"/>
              <a:t>в области </a:t>
            </a:r>
            <a:r>
              <a:rPr lang="en-US" altLang="ru-RU" sz="1800"/>
              <a:t>0.05&lt; -t &lt;0.5 (GeV2/c)</a:t>
            </a:r>
            <a:r>
              <a:rPr lang="en-US" altLang="ru-RU" sz="1800" baseline="30000"/>
              <a:t>2</a:t>
            </a:r>
            <a:r>
              <a:rPr lang="en-US" altLang="ru-RU" sz="1800"/>
              <a:t> </a:t>
            </a:r>
            <a:r>
              <a:rPr lang="ru-RU" altLang="ru-RU" sz="1800"/>
              <a:t>составляет </a:t>
            </a:r>
            <a:r>
              <a:rPr lang="en-US" altLang="ru-RU" sz="1800"/>
              <a:t>(-17</a:t>
            </a:r>
            <a:r>
              <a:rPr lang="en-US" altLang="ru-RU" sz="1800">
                <a:sym typeface="Symbol" pitchFamily="18" charset="2"/>
              </a:rPr>
              <a:t></a:t>
            </a:r>
            <a:r>
              <a:rPr lang="en-US" altLang="ru-RU" sz="1800"/>
              <a:t> 8)%. </a:t>
            </a:r>
            <a:endParaRPr lang="ru-RU" altLang="ru-RU" sz="1800"/>
          </a:p>
        </p:txBody>
      </p:sp>
      <p:sp>
        <p:nvSpPr>
          <p:cNvPr id="108548" name="Text Box 4"/>
          <p:cNvSpPr txBox="1">
            <a:spLocks noChangeArrowheads="1"/>
          </p:cNvSpPr>
          <p:nvPr/>
        </p:nvSpPr>
        <p:spPr bwMode="auto">
          <a:xfrm>
            <a:off x="3708400" y="5516563"/>
            <a:ext cx="48958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ru-RU" dirty="0">
                <a:solidFill>
                  <a:srgbClr val="FFFFFF"/>
                </a:solidFill>
                <a:hlinkClick r:id="rId2"/>
              </a:rPr>
              <a:t>V.D. </a:t>
            </a:r>
            <a:r>
              <a:rPr lang="ru-RU" altLang="ru-RU" dirty="0" err="1">
                <a:solidFill>
                  <a:srgbClr val="FFFFFF"/>
                </a:solidFill>
                <a:hlinkClick r:id="rId2"/>
              </a:rPr>
              <a:t>Apokin</a:t>
            </a:r>
            <a:r>
              <a:rPr lang="ru-RU" altLang="ru-RU" dirty="0">
                <a:solidFill>
                  <a:srgbClr val="FFFFFF"/>
                </a:solidFill>
                <a:hlinkClick r:id="rId2"/>
              </a:rPr>
              <a:t> </a:t>
            </a:r>
            <a:r>
              <a:rPr lang="ru-RU" altLang="ru-RU" dirty="0" err="1">
                <a:solidFill>
                  <a:srgbClr val="FFFFFF"/>
                </a:solidFill>
                <a:hlinkClick r:id="rId2"/>
              </a:rPr>
              <a:t>et</a:t>
            </a:r>
            <a:r>
              <a:rPr lang="ru-RU" altLang="ru-RU" dirty="0">
                <a:solidFill>
                  <a:srgbClr val="FFFFFF"/>
                </a:solidFill>
                <a:hlinkClick r:id="rId2"/>
              </a:rPr>
              <a:t> </a:t>
            </a:r>
            <a:r>
              <a:rPr lang="ru-RU" altLang="ru-RU" dirty="0" err="1">
                <a:solidFill>
                  <a:srgbClr val="FFFFFF"/>
                </a:solidFill>
                <a:hlinkClick r:id="rId2"/>
              </a:rPr>
              <a:t>al</a:t>
            </a:r>
            <a:r>
              <a:rPr lang="ru-RU" altLang="ru-RU" dirty="0">
                <a:solidFill>
                  <a:srgbClr val="FFFFFF"/>
                </a:solidFill>
                <a:hlinkClick r:id="rId2"/>
              </a:rPr>
              <a:t>.</a:t>
            </a:r>
            <a:r>
              <a:rPr lang="en-US" altLang="ru-RU" dirty="0">
                <a:solidFill>
                  <a:srgbClr val="FFFFFF"/>
                </a:solidFill>
                <a:hlinkClick r:id="rId2"/>
              </a:rPr>
              <a:t>,</a:t>
            </a:r>
            <a:r>
              <a:rPr lang="ru-RU" altLang="ru-RU" dirty="0">
                <a:solidFill>
                  <a:srgbClr val="FFFFFF"/>
                </a:solidFill>
                <a:hlinkClick r:id="rId2"/>
              </a:rPr>
              <a:t>  Z.Phys.C35:173,1987</a:t>
            </a:r>
            <a:r>
              <a:rPr lang="ru-RU" altLang="ru-RU" dirty="0">
                <a:solidFill>
                  <a:srgbClr val="FFFFFF"/>
                </a:solidFill>
                <a:hlinkClick r:id="rId3"/>
              </a:rPr>
              <a:t>.</a:t>
            </a:r>
            <a:endParaRPr lang="ru-RU" altLang="ru-RU" dirty="0">
              <a:solidFill>
                <a:srgbClr val="FFFFFF"/>
              </a:solidFill>
            </a:endParaRPr>
          </a:p>
        </p:txBody>
      </p:sp>
      <p:pic>
        <p:nvPicPr>
          <p:cNvPr id="108549" name="Picture 5" descr="prozaetan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1735138"/>
            <a:ext cx="4038600" cy="21113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8550" name="Picture 6" descr="prozaetaprimn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8313" y="3860800"/>
            <a:ext cx="3311525" cy="22701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8551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3357563"/>
            <a:ext cx="3724275" cy="2735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91417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85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85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85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85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1085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085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85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85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85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85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85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85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6" descr="prozaf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3941763"/>
            <a:ext cx="3311525" cy="2295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" name="Picture 4" descr="prozaomega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1412875"/>
            <a:ext cx="3311525" cy="2232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sz="3200" dirty="0">
                <a:solidFill>
                  <a:srgbClr val="B2B2B2"/>
                </a:solidFill>
              </a:rPr>
              <a:t>Асимметрия в реакциях</a:t>
            </a:r>
            <a:r>
              <a:rPr lang="en-US" altLang="ru-RU" sz="3200" dirty="0">
                <a:solidFill>
                  <a:srgbClr val="B2B2B2"/>
                </a:solidFill>
              </a:rPr>
              <a:t> </a:t>
            </a:r>
            <a:br>
              <a:rPr lang="en-US" altLang="ru-RU" sz="3200" dirty="0">
                <a:solidFill>
                  <a:srgbClr val="B2B2B2"/>
                </a:solidFill>
              </a:rPr>
            </a:br>
            <a:r>
              <a:rPr lang="el-GR" altLang="ru-RU" sz="3200" b="1" dirty="0">
                <a:solidFill>
                  <a:srgbClr val="FF3300"/>
                </a:solidFill>
                <a:effectLst/>
              </a:rPr>
              <a:t>π</a:t>
            </a:r>
            <a:r>
              <a:rPr lang="en-US" altLang="ru-RU" sz="3200" b="1" baseline="30000" dirty="0">
                <a:solidFill>
                  <a:srgbClr val="FF3300"/>
                </a:solidFill>
                <a:effectLst/>
              </a:rPr>
              <a:t>-</a:t>
            </a:r>
            <a:r>
              <a:rPr lang="en-US" altLang="ru-RU" sz="3200" b="1" dirty="0">
                <a:solidFill>
                  <a:srgbClr val="FF3300"/>
                </a:solidFill>
                <a:effectLst/>
              </a:rPr>
              <a:t>p</a:t>
            </a:r>
            <a:r>
              <a:rPr lang="en-US" altLang="ru-RU" sz="3200" b="1" baseline="-25000" dirty="0">
                <a:solidFill>
                  <a:srgbClr val="FF3300"/>
                </a:solidFill>
                <a:effectLst/>
              </a:rPr>
              <a:t>↑</a:t>
            </a:r>
            <a:r>
              <a:rPr lang="en-US" altLang="ru-RU" sz="3200" b="1" dirty="0">
                <a:solidFill>
                  <a:srgbClr val="FF3300"/>
                </a:solidFill>
                <a:effectLst/>
              </a:rPr>
              <a:t>→</a:t>
            </a:r>
            <a:r>
              <a:rPr lang="el-GR" altLang="ru-RU" sz="3200" b="1" dirty="0">
                <a:solidFill>
                  <a:srgbClr val="FF3300"/>
                </a:solidFill>
                <a:effectLst/>
                <a:sym typeface="Symbol" pitchFamily="18" charset="2"/>
              </a:rPr>
              <a:t></a:t>
            </a:r>
            <a:r>
              <a:rPr lang="en-US" altLang="ru-RU" sz="3200" b="1" dirty="0">
                <a:solidFill>
                  <a:srgbClr val="FF3300"/>
                </a:solidFill>
                <a:effectLst/>
                <a:sym typeface="Symbol" pitchFamily="18" charset="2"/>
              </a:rPr>
              <a:t>(783)</a:t>
            </a:r>
            <a:r>
              <a:rPr lang="en-US" altLang="ru-RU" sz="3200" b="1" dirty="0">
                <a:solidFill>
                  <a:srgbClr val="FF3300"/>
                </a:solidFill>
                <a:effectLst/>
              </a:rPr>
              <a:t>n</a:t>
            </a:r>
            <a:r>
              <a:rPr lang="en-US" altLang="ru-RU" sz="3200" dirty="0">
                <a:solidFill>
                  <a:srgbClr val="B2B2B2"/>
                </a:solidFill>
              </a:rPr>
              <a:t> </a:t>
            </a:r>
            <a:r>
              <a:rPr lang="ru-RU" altLang="ru-RU" sz="3200" dirty="0">
                <a:solidFill>
                  <a:srgbClr val="B2B2B2"/>
                </a:solidFill>
              </a:rPr>
              <a:t>и</a:t>
            </a:r>
            <a:r>
              <a:rPr lang="en-US" altLang="ru-RU" sz="3200" dirty="0">
                <a:solidFill>
                  <a:srgbClr val="B2B2B2"/>
                </a:solidFill>
              </a:rPr>
              <a:t> </a:t>
            </a:r>
            <a:r>
              <a:rPr lang="el-GR" altLang="ru-RU" sz="3200" b="1" dirty="0">
                <a:solidFill>
                  <a:srgbClr val="FF3300"/>
                </a:solidFill>
                <a:effectLst/>
              </a:rPr>
              <a:t>π</a:t>
            </a:r>
            <a:r>
              <a:rPr lang="en-US" altLang="ru-RU" sz="3200" b="1" baseline="30000" dirty="0">
                <a:solidFill>
                  <a:srgbClr val="FF3300"/>
                </a:solidFill>
                <a:effectLst/>
              </a:rPr>
              <a:t>-</a:t>
            </a:r>
            <a:r>
              <a:rPr lang="en-US" altLang="ru-RU" sz="3200" b="1" dirty="0">
                <a:solidFill>
                  <a:srgbClr val="FF3300"/>
                </a:solidFill>
                <a:effectLst/>
              </a:rPr>
              <a:t>p</a:t>
            </a:r>
            <a:r>
              <a:rPr lang="en-US" altLang="ru-RU" sz="3200" b="1" baseline="-25000" dirty="0">
                <a:solidFill>
                  <a:srgbClr val="FF3300"/>
                </a:solidFill>
                <a:effectLst/>
              </a:rPr>
              <a:t>↑</a:t>
            </a:r>
            <a:r>
              <a:rPr lang="en-US" altLang="ru-RU" sz="3200" b="1" dirty="0">
                <a:solidFill>
                  <a:srgbClr val="FF3300"/>
                </a:solidFill>
                <a:effectLst/>
              </a:rPr>
              <a:t>→</a:t>
            </a:r>
            <a:r>
              <a:rPr lang="en-US" altLang="ru-RU" sz="3200" b="1" dirty="0">
                <a:solidFill>
                  <a:srgbClr val="FF3300"/>
                </a:solidFill>
                <a:effectLst/>
                <a:sym typeface="Symbol" pitchFamily="18" charset="2"/>
              </a:rPr>
              <a:t>f</a:t>
            </a:r>
            <a:r>
              <a:rPr lang="en-US" altLang="ru-RU" sz="3200" b="1" baseline="-25000" dirty="0">
                <a:solidFill>
                  <a:srgbClr val="FF3300"/>
                </a:solidFill>
                <a:effectLst/>
                <a:sym typeface="Symbol" pitchFamily="18" charset="2"/>
              </a:rPr>
              <a:t>2</a:t>
            </a:r>
            <a:r>
              <a:rPr lang="en-US" altLang="ru-RU" sz="3200" b="1" dirty="0">
                <a:solidFill>
                  <a:srgbClr val="FF3300"/>
                </a:solidFill>
                <a:effectLst/>
                <a:sym typeface="Symbol" pitchFamily="18" charset="2"/>
              </a:rPr>
              <a:t>(1270)</a:t>
            </a:r>
            <a:r>
              <a:rPr lang="en-US" altLang="ru-RU" sz="3200" b="1" dirty="0">
                <a:solidFill>
                  <a:srgbClr val="FF3300"/>
                </a:solidFill>
                <a:effectLst/>
              </a:rPr>
              <a:t>n</a:t>
            </a:r>
            <a:r>
              <a:rPr lang="en-US" altLang="ru-RU" sz="4000" b="1" dirty="0">
                <a:solidFill>
                  <a:srgbClr val="FF3300"/>
                </a:solidFill>
                <a:effectLst/>
              </a:rPr>
              <a:t>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ru-RU" dirty="0"/>
              <a:t>17</a:t>
            </a:r>
            <a:r>
              <a:rPr lang="ru-RU" altLang="ru-RU" dirty="0"/>
              <a:t>.</a:t>
            </a:r>
            <a:r>
              <a:rPr lang="en-US" altLang="ru-RU" dirty="0"/>
              <a:t>01</a:t>
            </a:r>
            <a:r>
              <a:rPr lang="ru-RU" altLang="ru-RU" dirty="0"/>
              <a:t>.201</a:t>
            </a:r>
            <a:r>
              <a:rPr lang="en-US" altLang="ru-RU" dirty="0"/>
              <a:t>8</a:t>
            </a:r>
            <a:endParaRPr lang="ru-RU" alt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altLang="ru-RU" dirty="0"/>
              <a:t>В. Мочалов, </a:t>
            </a:r>
            <a:r>
              <a:rPr lang="ru-RU" altLang="ru-RU" dirty="0">
                <a:solidFill>
                  <a:srgbClr val="FFFFFF"/>
                </a:solidFill>
              </a:rPr>
              <a:t>Семинар ЛЯП</a:t>
            </a:r>
            <a:endParaRPr lang="ru-RU" alt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476E5-E4F1-45B2-B94E-1D3180B60DD4}" type="slidenum">
              <a:rPr lang="ru-RU" altLang="ru-RU" smtClean="0">
                <a:solidFill>
                  <a:srgbClr val="FFFFFF"/>
                </a:solidFill>
              </a:rPr>
              <a:pPr/>
              <a:t>54</a:t>
            </a:fld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8" name="Rectangle 3"/>
          <p:cNvSpPr>
            <a:spLocks noGrp="1" noChangeArrowheads="1"/>
          </p:cNvSpPr>
          <p:nvPr>
            <p:ph sz="half" idx="2"/>
          </p:nvPr>
        </p:nvSpPr>
        <p:spPr/>
        <p:txBody>
          <a:bodyPr/>
          <a:lstStyle/>
          <a:p>
            <a:r>
              <a:rPr lang="en-US" altLang="ru-RU" sz="2600" dirty="0">
                <a:sym typeface="Symbol" pitchFamily="18" charset="2"/>
              </a:rPr>
              <a:t> </a:t>
            </a:r>
            <a:r>
              <a:rPr lang="ru-RU" altLang="ru-RU" sz="2600" dirty="0">
                <a:sym typeface="Symbol" pitchFamily="18" charset="2"/>
              </a:rPr>
              <a:t>регистрируется в моде распада </a:t>
            </a:r>
            <a:r>
              <a:rPr lang="en-US" altLang="ru-RU" sz="2600" dirty="0">
                <a:sym typeface="Symbol" pitchFamily="18" charset="2"/>
              </a:rPr>
              <a:t></a:t>
            </a:r>
            <a:r>
              <a:rPr lang="el-GR" altLang="ru-RU" sz="2600" dirty="0">
                <a:cs typeface="Arial" charset="0"/>
                <a:sym typeface="Symbol" pitchFamily="18" charset="2"/>
              </a:rPr>
              <a:t>γ</a:t>
            </a:r>
            <a:r>
              <a:rPr lang="en-US" altLang="ru-RU" sz="2600" dirty="0">
                <a:cs typeface="Arial" charset="0"/>
                <a:sym typeface="Symbol" pitchFamily="18" charset="2"/>
              </a:rPr>
              <a:t> (branching 8.9%).</a:t>
            </a:r>
          </a:p>
          <a:p>
            <a:r>
              <a:rPr lang="ru-RU" altLang="ru-RU" sz="2600" dirty="0">
                <a:cs typeface="Arial" charset="0"/>
                <a:sym typeface="Symbol" pitchFamily="18" charset="2"/>
              </a:rPr>
              <a:t>Асимметрия велика в обеих реакциях </a:t>
            </a:r>
            <a:endParaRPr lang="en-US" altLang="ru-RU" sz="2600" dirty="0">
              <a:cs typeface="Arial" charset="0"/>
              <a:sym typeface="Symbol" pitchFamily="18" charset="2"/>
            </a:endParaRPr>
          </a:p>
          <a:p>
            <a:r>
              <a:rPr lang="ru-RU" altLang="ru-RU" sz="2600" dirty="0">
                <a:cs typeface="Arial" charset="0"/>
                <a:sym typeface="Symbol" pitchFamily="18" charset="2"/>
              </a:rPr>
              <a:t>Асимметрия минимальна примерно в области изменения наклона сечения как для </a:t>
            </a:r>
            <a:r>
              <a:rPr lang="en-US" altLang="ru-RU" sz="2600" dirty="0">
                <a:sym typeface="Symbol" pitchFamily="18" charset="2"/>
              </a:rPr>
              <a:t></a:t>
            </a:r>
            <a:r>
              <a:rPr lang="ru-RU" altLang="ru-RU" sz="2600" dirty="0">
                <a:sym typeface="Symbol" pitchFamily="18" charset="2"/>
              </a:rPr>
              <a:t>, </a:t>
            </a:r>
          </a:p>
          <a:p>
            <a:pPr>
              <a:buFont typeface="Wingdings" pitchFamily="2" charset="2"/>
              <a:buNone/>
            </a:pPr>
            <a:r>
              <a:rPr lang="ru-RU" altLang="ru-RU" sz="2600" dirty="0">
                <a:sym typeface="Symbol" pitchFamily="18" charset="2"/>
              </a:rPr>
              <a:t>	так и для </a:t>
            </a:r>
            <a:r>
              <a:rPr lang="en-US" altLang="ru-RU" sz="2600" dirty="0">
                <a:sym typeface="Symbol" pitchFamily="18" charset="2"/>
              </a:rPr>
              <a:t>f</a:t>
            </a:r>
            <a:r>
              <a:rPr lang="en-US" altLang="ru-RU" sz="2600" baseline="-25000" dirty="0">
                <a:sym typeface="Symbol" pitchFamily="18" charset="2"/>
              </a:rPr>
              <a:t>2</a:t>
            </a:r>
            <a:endParaRPr lang="el-GR" altLang="ru-RU" sz="2600" dirty="0">
              <a:cs typeface="Arial" charset="0"/>
              <a:sym typeface="Symbol" pitchFamily="18" charset="2"/>
            </a:endParaRPr>
          </a:p>
        </p:txBody>
      </p:sp>
      <p:pic>
        <p:nvPicPr>
          <p:cNvPr id="9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1341438"/>
            <a:ext cx="3816350" cy="2447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1547813" y="1412875"/>
            <a:ext cx="2484437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ru-RU" sz="1600" b="1" dirty="0">
                <a:solidFill>
                  <a:srgbClr val="FF3300"/>
                </a:solidFill>
              </a:rPr>
              <a:t>I.A. </a:t>
            </a:r>
            <a:r>
              <a:rPr lang="ru-RU" altLang="ru-RU" sz="1600" b="1" dirty="0" err="1">
                <a:solidFill>
                  <a:srgbClr val="FF3300"/>
                </a:solidFill>
              </a:rPr>
              <a:t>Avvakumov</a:t>
            </a:r>
            <a:r>
              <a:rPr lang="ru-RU" altLang="ru-RU" sz="1600" b="1" dirty="0">
                <a:solidFill>
                  <a:srgbClr val="FF3300"/>
                </a:solidFill>
              </a:rPr>
              <a:t> </a:t>
            </a:r>
            <a:r>
              <a:rPr lang="ru-RU" altLang="ru-RU" sz="1600" b="1" dirty="0" err="1">
                <a:solidFill>
                  <a:srgbClr val="FF3300"/>
                </a:solidFill>
              </a:rPr>
              <a:t>et</a:t>
            </a:r>
            <a:r>
              <a:rPr lang="ru-RU" altLang="ru-RU" sz="1600" b="1" dirty="0">
                <a:solidFill>
                  <a:srgbClr val="FF3300"/>
                </a:solidFill>
              </a:rPr>
              <a:t> </a:t>
            </a:r>
            <a:r>
              <a:rPr lang="en-US" altLang="ru-RU" sz="1600" b="1" dirty="0">
                <a:solidFill>
                  <a:srgbClr val="FF3300"/>
                </a:solidFill>
              </a:rPr>
              <a:t>a</a:t>
            </a:r>
            <a:r>
              <a:rPr lang="ru-RU" altLang="ru-RU" sz="1600" b="1" dirty="0">
                <a:solidFill>
                  <a:srgbClr val="FF3300"/>
                </a:solidFill>
              </a:rPr>
              <a:t>l.</a:t>
            </a:r>
            <a:r>
              <a:rPr lang="en-US" altLang="ru-RU" sz="1600" b="1" dirty="0">
                <a:solidFill>
                  <a:srgbClr val="FF3300"/>
                </a:solidFill>
              </a:rPr>
              <a:t> </a:t>
            </a:r>
            <a:r>
              <a:rPr lang="ru-RU" altLang="ru-RU" sz="1600" b="1" dirty="0">
                <a:solidFill>
                  <a:srgbClr val="FF3300"/>
                </a:solidFill>
              </a:rPr>
              <a:t>Yad.Fiz.42:1146,1985</a:t>
            </a:r>
          </a:p>
        </p:txBody>
      </p:sp>
      <p:pic>
        <p:nvPicPr>
          <p:cNvPr id="12" name="Picture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3714751"/>
            <a:ext cx="3816350" cy="2522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ext Box 7"/>
          <p:cNvSpPr txBox="1">
            <a:spLocks noChangeArrowheads="1"/>
          </p:cNvSpPr>
          <p:nvPr/>
        </p:nvSpPr>
        <p:spPr bwMode="auto">
          <a:xfrm>
            <a:off x="1258888" y="3644900"/>
            <a:ext cx="2736850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ru-RU" sz="1600" b="1" dirty="0">
                <a:solidFill>
                  <a:srgbClr val="FFFFFF"/>
                </a:solidFill>
              </a:rPr>
              <a:t>V.D. </a:t>
            </a:r>
            <a:r>
              <a:rPr lang="ru-RU" altLang="ru-RU" sz="1600" b="1" dirty="0" err="1">
                <a:solidFill>
                  <a:srgbClr val="FFFFFF"/>
                </a:solidFill>
              </a:rPr>
              <a:t>Apokin</a:t>
            </a:r>
            <a:r>
              <a:rPr lang="ru-RU" altLang="ru-RU" sz="1600" b="1" dirty="0">
                <a:solidFill>
                  <a:srgbClr val="FFFFFF"/>
                </a:solidFill>
              </a:rPr>
              <a:t> </a:t>
            </a:r>
            <a:r>
              <a:rPr lang="ru-RU" altLang="ru-RU" sz="1600" b="1" dirty="0" err="1">
                <a:solidFill>
                  <a:srgbClr val="FFFFFF"/>
                </a:solidFill>
              </a:rPr>
              <a:t>et</a:t>
            </a:r>
            <a:r>
              <a:rPr lang="ru-RU" altLang="ru-RU" sz="1600" b="1" dirty="0">
                <a:solidFill>
                  <a:srgbClr val="FFFFFF"/>
                </a:solidFill>
              </a:rPr>
              <a:t> </a:t>
            </a:r>
            <a:r>
              <a:rPr lang="ru-RU" altLang="ru-RU" sz="1600" b="1" dirty="0" err="1">
                <a:solidFill>
                  <a:srgbClr val="FFFFFF"/>
                </a:solidFill>
              </a:rPr>
              <a:t>al</a:t>
            </a:r>
            <a:r>
              <a:rPr lang="ru-RU" altLang="ru-RU" sz="1600" b="1" dirty="0">
                <a:solidFill>
                  <a:srgbClr val="FFFFFF"/>
                </a:solidFill>
              </a:rPr>
              <a:t>.</a:t>
            </a:r>
            <a:r>
              <a:rPr lang="en-US" altLang="ru-RU" sz="1600" b="1" dirty="0">
                <a:solidFill>
                  <a:srgbClr val="FF3300"/>
                </a:solidFill>
              </a:rPr>
              <a:t> </a:t>
            </a:r>
            <a:r>
              <a:rPr lang="ru-RU" altLang="ru-RU" sz="1600" b="1" dirty="0">
                <a:solidFill>
                  <a:srgbClr val="FF3300"/>
                </a:solidFill>
              </a:rPr>
              <a:t>Yad.Fiz.47:727-730,1988</a:t>
            </a:r>
            <a:r>
              <a:rPr lang="en-US" altLang="ru-RU" sz="1600" b="1" dirty="0">
                <a:solidFill>
                  <a:srgbClr val="FF3300"/>
                </a:solidFill>
              </a:rPr>
              <a:t>]</a:t>
            </a:r>
            <a:endParaRPr lang="ru-RU" altLang="ru-RU" sz="1600" b="1" dirty="0">
              <a:solidFill>
                <a:srgbClr val="FF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187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774923"/>
          </a:xfrm>
        </p:spPr>
        <p:txBody>
          <a:bodyPr/>
          <a:lstStyle/>
          <a:p>
            <a:r>
              <a:rPr kumimoji="0" lang="ru-RU" sz="3000" b="1" i="0" u="none" strike="noStrike" kern="1200" cap="all" spc="5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/>
              </a:rPr>
              <a:t>Статистика с использованием пи- пучка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ru-RU" dirty="0"/>
              <a:t>17</a:t>
            </a:r>
            <a:r>
              <a:rPr lang="ru-RU" altLang="ru-RU" dirty="0"/>
              <a:t>.</a:t>
            </a:r>
            <a:r>
              <a:rPr lang="en-US" altLang="ru-RU" dirty="0"/>
              <a:t>01</a:t>
            </a:r>
            <a:r>
              <a:rPr lang="ru-RU" altLang="ru-RU" dirty="0"/>
              <a:t>.201</a:t>
            </a:r>
            <a:r>
              <a:rPr lang="en-US" altLang="ru-RU" dirty="0"/>
              <a:t>8</a:t>
            </a:r>
            <a:endParaRPr lang="ru-RU" alt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altLang="ru-RU" dirty="0"/>
              <a:t>В. Мочалов, </a:t>
            </a:r>
            <a:r>
              <a:rPr lang="ru-RU" altLang="ru-RU" dirty="0">
                <a:solidFill>
                  <a:srgbClr val="FFFFFF"/>
                </a:solidFill>
              </a:rPr>
              <a:t>Семинар ЛЯП</a:t>
            </a:r>
            <a:endParaRPr lang="ru-RU" alt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10669-CE8A-4DA0-B546-D3B064FB49D9}" type="slidenum">
              <a:rPr lang="ru-RU" altLang="ru-RU" smtClean="0"/>
              <a:pPr/>
              <a:t>55</a:t>
            </a:fld>
            <a:endParaRPr lang="ru-RU" altLang="ru-RU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949" y="980728"/>
            <a:ext cx="8568952" cy="4896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375506" y="5798401"/>
            <a:ext cx="84969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Большое число реакций (диссертаций?)</a:t>
            </a:r>
            <a:endParaRPr kumimoji="0" lang="ru-RU" sz="2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454610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z="3000" b="1" i="0" u="none" strike="noStrike" kern="1200" cap="all" spc="5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/>
              </a:rPr>
              <a:t>Статистика с использованием </a:t>
            </a:r>
            <a:r>
              <a:rPr kumimoji="0" lang="ru-RU" sz="3000" b="1" i="0" u="none" strike="noStrike" kern="1200" cap="all" spc="5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/>
              </a:rPr>
              <a:t>каонного</a:t>
            </a:r>
            <a:r>
              <a:rPr kumimoji="0" lang="ru-RU" sz="3000" b="1" i="0" u="none" strike="noStrike" kern="1200" cap="all" spc="5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/>
              </a:rPr>
              <a:t> и антипротонного пучка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ru-RU" dirty="0"/>
              <a:t>17</a:t>
            </a:r>
            <a:r>
              <a:rPr lang="ru-RU" altLang="ru-RU" dirty="0"/>
              <a:t>.</a:t>
            </a:r>
            <a:r>
              <a:rPr lang="en-US" altLang="ru-RU" dirty="0"/>
              <a:t>01</a:t>
            </a:r>
            <a:r>
              <a:rPr lang="ru-RU" altLang="ru-RU" dirty="0"/>
              <a:t>.201</a:t>
            </a:r>
            <a:r>
              <a:rPr lang="en-US" altLang="ru-RU" dirty="0"/>
              <a:t>8</a:t>
            </a:r>
            <a:endParaRPr lang="ru-RU" alt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r>
              <a:rPr lang="ru-RU" altLang="ru-RU" dirty="0">
                <a:solidFill>
                  <a:srgbClr val="FFFFFF"/>
                </a:solidFill>
              </a:rPr>
              <a:t>В. Мочалов, Семинар ЛЯП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10669-CE8A-4DA0-B546-D3B064FB49D9}" type="slidenum">
              <a:rPr lang="ru-RU" altLang="ru-RU" smtClean="0"/>
              <a:pPr/>
              <a:t>56</a:t>
            </a:fld>
            <a:endParaRPr lang="ru-RU" altLang="ru-RU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196752"/>
            <a:ext cx="8068816" cy="35356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10" name="Объект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0807343"/>
              </p:ext>
            </p:extLst>
          </p:nvPr>
        </p:nvGraphicFramePr>
        <p:xfrm>
          <a:off x="495116" y="4653136"/>
          <a:ext cx="8064896" cy="1581981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879807"/>
                <a:gridCol w="1466345"/>
                <a:gridCol w="794628"/>
                <a:gridCol w="648072"/>
                <a:gridCol w="720080"/>
                <a:gridCol w="1728192"/>
                <a:gridCol w="819660"/>
                <a:gridCol w="1008112"/>
              </a:tblGrid>
              <a:tr h="15091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№</a:t>
                      </a:r>
                      <a:endParaRPr lang="ru-RU" sz="14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E97A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</a:rPr>
                        <a:t>частица</a:t>
                      </a:r>
                      <a:endParaRPr lang="ru-RU" sz="14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E97A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400" b="1" smtClean="0">
                          <a:effectLst/>
                        </a:rPr>
                        <a:t>N</a:t>
                      </a:r>
                      <a:r>
                        <a:rPr lang="en-US" sz="1400" b="1" baseline="-25000" smtClean="0">
                          <a:effectLst/>
                        </a:rPr>
                        <a:t>EV</a:t>
                      </a:r>
                      <a:endParaRPr lang="ru-RU" sz="14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E97A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400" b="1" smtClean="0">
                          <a:effectLst/>
                        </a:rPr>
                        <a:t>S/B</a:t>
                      </a:r>
                      <a:endParaRPr lang="ru-RU" sz="14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E97A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№</a:t>
                      </a:r>
                      <a:endParaRPr lang="ru-RU" sz="14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E97A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</a:rPr>
                        <a:t>частица</a:t>
                      </a:r>
                      <a:endParaRPr lang="ru-RU" sz="14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E97A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</a:rPr>
                        <a:t>N</a:t>
                      </a:r>
                      <a:r>
                        <a:rPr lang="en-US" sz="1400" b="1" baseline="-25000">
                          <a:effectLst/>
                        </a:rPr>
                        <a:t>EV</a:t>
                      </a:r>
                      <a:endParaRPr lang="ru-RU" sz="14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E97A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</a:rPr>
                        <a:t>S/B</a:t>
                      </a:r>
                      <a:endParaRPr lang="ru-RU" sz="14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E97AD"/>
                    </a:solidFill>
                  </a:tcPr>
                </a:tc>
              </a:tr>
              <a:tr h="15091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</a:rPr>
                        <a:t>1</a:t>
                      </a:r>
                      <a:endParaRPr lang="ru-RU" sz="14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E97A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</a:rPr>
                        <a:t>π</a:t>
                      </a:r>
                      <a:r>
                        <a:rPr lang="en-US" sz="1400" b="1" baseline="30000" dirty="0">
                          <a:effectLst/>
                        </a:rPr>
                        <a:t>+</a:t>
                      </a:r>
                      <a:endParaRPr lang="ru-RU" sz="14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E97A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400" b="1" smtClean="0">
                          <a:effectLst/>
                        </a:rPr>
                        <a:t>2</a:t>
                      </a:r>
                      <a:r>
                        <a:rPr lang="ru-RU" sz="1400" b="1" smtClean="0">
                          <a:effectLst/>
                        </a:rPr>
                        <a:t>.</a:t>
                      </a:r>
                      <a:r>
                        <a:rPr lang="en-US" sz="1400" b="1" smtClean="0">
                          <a:effectLst/>
                        </a:rPr>
                        <a:t>1</a:t>
                      </a:r>
                      <a:r>
                        <a:rPr lang="ru-RU" sz="1400" b="1" smtClean="0">
                          <a:effectLst/>
                        </a:rPr>
                        <a:t>·10</a:t>
                      </a:r>
                      <a:r>
                        <a:rPr lang="en-US" sz="1400" b="1" baseline="30000" smtClean="0">
                          <a:effectLst/>
                        </a:rPr>
                        <a:t>8</a:t>
                      </a:r>
                      <a:endParaRPr lang="ru-RU" sz="14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E97A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b="1" smtClean="0">
                          <a:effectLst/>
                        </a:rPr>
                        <a:t> </a:t>
                      </a:r>
                      <a:endParaRPr lang="ru-RU" sz="14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E97A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</a:rPr>
                        <a:t>7</a:t>
                      </a:r>
                      <a:endParaRPr lang="ru-RU" sz="14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E97A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</a:rPr>
                        <a:t>n</a:t>
                      </a:r>
                      <a:endParaRPr lang="ru-RU" sz="14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E97A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</a:rPr>
                        <a:t>1</a:t>
                      </a:r>
                      <a:r>
                        <a:rPr lang="en-US" sz="1400" b="1">
                          <a:effectLst/>
                        </a:rPr>
                        <a:t>.</a:t>
                      </a:r>
                      <a:r>
                        <a:rPr lang="ru-RU" sz="1400" b="1">
                          <a:effectLst/>
                        </a:rPr>
                        <a:t>6</a:t>
                      </a:r>
                      <a:r>
                        <a:rPr lang="en-US" sz="1400" b="1">
                          <a:effectLst/>
                        </a:rPr>
                        <a:t>·10</a:t>
                      </a:r>
                      <a:r>
                        <a:rPr lang="en-US" sz="1400" b="1" baseline="30000">
                          <a:effectLst/>
                        </a:rPr>
                        <a:t>7</a:t>
                      </a:r>
                      <a:endParaRPr lang="ru-RU" sz="14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E97A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F2123">
                        <a:lumMod val="10000"/>
                        <a:lumOff val="90000"/>
                      </a:srgbClr>
                    </a:solidFill>
                  </a:tcPr>
                </a:tc>
              </a:tr>
              <a:tr h="15091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</a:rPr>
                        <a:t>2</a:t>
                      </a:r>
                      <a:endParaRPr lang="ru-RU" sz="14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E97A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π</a:t>
                      </a:r>
                      <a:r>
                        <a:rPr lang="en-US" sz="1400" b="1" baseline="30000" dirty="0">
                          <a:effectLst/>
                        </a:rPr>
                        <a:t>−</a:t>
                      </a:r>
                      <a:endParaRPr lang="ru-RU" sz="14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E97A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400" b="1" smtClean="0">
                          <a:effectLst/>
                        </a:rPr>
                        <a:t>2.6·10</a:t>
                      </a:r>
                      <a:r>
                        <a:rPr lang="en-US" sz="1400" b="1" baseline="30000" smtClean="0">
                          <a:effectLst/>
                        </a:rPr>
                        <a:t>8</a:t>
                      </a:r>
                      <a:endParaRPr lang="ru-RU" sz="14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E97A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400" b="1" smtClean="0">
                          <a:effectLst/>
                        </a:rPr>
                        <a:t> </a:t>
                      </a:r>
                      <a:endParaRPr lang="ru-RU" sz="14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E97A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</a:rPr>
                        <a:t>8</a:t>
                      </a:r>
                      <a:endParaRPr lang="ru-RU" sz="14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E97A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</a:rPr>
                        <a:t>ñ </a:t>
                      </a:r>
                      <a:endParaRPr lang="ru-RU" sz="14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E97A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</a:rPr>
                        <a:t>1</a:t>
                      </a:r>
                      <a:r>
                        <a:rPr lang="en-US" sz="1400" b="1">
                          <a:effectLst/>
                        </a:rPr>
                        <a:t>.</a:t>
                      </a:r>
                      <a:r>
                        <a:rPr lang="ru-RU" sz="1400" b="1">
                          <a:effectLst/>
                        </a:rPr>
                        <a:t>4</a:t>
                      </a:r>
                      <a:r>
                        <a:rPr lang="en-US" sz="1400" b="1">
                          <a:effectLst/>
                        </a:rPr>
                        <a:t>·10</a:t>
                      </a:r>
                      <a:r>
                        <a:rPr lang="en-US" sz="1400" b="1" baseline="30000">
                          <a:effectLst/>
                        </a:rPr>
                        <a:t>8</a:t>
                      </a:r>
                      <a:endParaRPr lang="ru-RU" sz="14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E97A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F2123">
                        <a:lumMod val="10000"/>
                        <a:lumOff val="90000"/>
                      </a:srgbClr>
                    </a:solidFill>
                  </a:tcPr>
                </a:tc>
              </a:tr>
              <a:tr h="18857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</a:rPr>
                        <a:t>3</a:t>
                      </a:r>
                      <a:endParaRPr lang="ru-RU" sz="14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E97A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</a:rPr>
                        <a:t>K</a:t>
                      </a:r>
                      <a:r>
                        <a:rPr lang="en-US" sz="1400" b="1" baseline="30000">
                          <a:effectLst/>
                        </a:rPr>
                        <a:t>+</a:t>
                      </a:r>
                      <a:endParaRPr lang="ru-RU" sz="14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E97A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400" b="1" smtClean="0">
                          <a:effectLst/>
                        </a:rPr>
                        <a:t>1.7·10</a:t>
                      </a:r>
                      <a:r>
                        <a:rPr lang="en-US" sz="1400" b="1" baseline="30000" smtClean="0">
                          <a:effectLst/>
                        </a:rPr>
                        <a:t>7</a:t>
                      </a:r>
                      <a:endParaRPr lang="ru-RU" sz="14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E97A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400" b="1" smtClean="0">
                          <a:effectLst/>
                        </a:rPr>
                        <a:t> </a:t>
                      </a:r>
                      <a:endParaRPr lang="ru-RU" sz="14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E97A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</a:rPr>
                        <a:t>9</a:t>
                      </a:r>
                      <a:endParaRPr lang="ru-RU" sz="14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E97A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</a:rPr>
                        <a:t>Λ</a:t>
                      </a:r>
                      <a:r>
                        <a:rPr lang="en-US" sz="1400" b="1">
                          <a:effectLst/>
                        </a:rPr>
                        <a:t>̃→  p</a:t>
                      </a:r>
                      <a:r>
                        <a:rPr lang="ru-RU" sz="1400" b="1">
                          <a:effectLst/>
                        </a:rPr>
                        <a:t>̃  π</a:t>
                      </a:r>
                      <a:r>
                        <a:rPr lang="en-US" sz="1400" b="1" baseline="30000">
                          <a:effectLst/>
                        </a:rPr>
                        <a:t>+</a:t>
                      </a:r>
                      <a:endParaRPr lang="ru-RU" sz="14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E97A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</a:rPr>
                        <a:t>2.1·10</a:t>
                      </a:r>
                      <a:r>
                        <a:rPr lang="en-US" sz="1400" b="1" baseline="30000">
                          <a:effectLst/>
                        </a:rPr>
                        <a:t>6</a:t>
                      </a:r>
                      <a:endParaRPr lang="ru-RU" sz="14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E97A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bg1"/>
                          </a:solidFill>
                          <a:effectLst/>
                        </a:rPr>
                        <a:t>10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F2123">
                        <a:lumMod val="10000"/>
                        <a:lumOff val="90000"/>
                      </a:srgbClr>
                    </a:solidFill>
                  </a:tcPr>
                </a:tc>
              </a:tr>
              <a:tr h="15091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</a:rPr>
                        <a:t>4</a:t>
                      </a:r>
                      <a:endParaRPr lang="ru-RU" sz="14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E97A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</a:rPr>
                        <a:t>K</a:t>
                      </a:r>
                      <a:r>
                        <a:rPr lang="en-US" sz="1400" b="1" baseline="30000">
                          <a:effectLst/>
                        </a:rPr>
                        <a:t>–</a:t>
                      </a:r>
                      <a:endParaRPr lang="ru-RU" sz="14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E97A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400" b="1" smtClean="0">
                          <a:effectLst/>
                        </a:rPr>
                        <a:t>2.2·10</a:t>
                      </a:r>
                      <a:r>
                        <a:rPr lang="en-US" sz="1400" b="1" baseline="30000" smtClean="0">
                          <a:effectLst/>
                        </a:rPr>
                        <a:t>7</a:t>
                      </a:r>
                      <a:endParaRPr lang="ru-RU" sz="14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E97A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400" b="1" smtClean="0">
                          <a:effectLst/>
                        </a:rPr>
                        <a:t> </a:t>
                      </a:r>
                      <a:endParaRPr lang="ru-RU" sz="14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E97A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</a:rPr>
                        <a:t>10</a:t>
                      </a:r>
                      <a:endParaRPr lang="ru-RU" sz="14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E97A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Λ</a:t>
                      </a:r>
                      <a:r>
                        <a:rPr lang="en-US" sz="1400" b="1" dirty="0">
                          <a:effectLst/>
                        </a:rPr>
                        <a:t>̃→ ñ </a:t>
                      </a:r>
                      <a:r>
                        <a:rPr lang="ru-RU" sz="1400" b="1" dirty="0">
                          <a:effectLst/>
                        </a:rPr>
                        <a:t>π</a:t>
                      </a:r>
                      <a:r>
                        <a:rPr lang="en-US" sz="1400" b="1" baseline="30000" dirty="0">
                          <a:effectLst/>
                        </a:rPr>
                        <a:t>0</a:t>
                      </a:r>
                      <a:endParaRPr lang="ru-RU" sz="14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E97A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</a:rPr>
                        <a:t>1.1·10</a:t>
                      </a:r>
                      <a:r>
                        <a:rPr lang="en-US" sz="1400" b="1" baseline="30000" dirty="0">
                          <a:effectLst/>
                        </a:rPr>
                        <a:t>6</a:t>
                      </a:r>
                      <a:endParaRPr lang="ru-RU" sz="14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E97A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bg1"/>
                          </a:solidFill>
                          <a:effectLst/>
                        </a:rPr>
                        <a:t>0.13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F2123">
                        <a:lumMod val="10000"/>
                        <a:lumOff val="90000"/>
                      </a:srgbClr>
                    </a:solidFill>
                  </a:tcPr>
                </a:tc>
              </a:tr>
              <a:tr h="30182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</a:rPr>
                        <a:t>5</a:t>
                      </a:r>
                      <a:endParaRPr lang="ru-RU" sz="14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E97A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</a:rPr>
                        <a:t>p</a:t>
                      </a:r>
                      <a:endParaRPr lang="ru-RU" sz="14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E97A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400" b="1" smtClean="0">
                          <a:effectLst/>
                        </a:rPr>
                        <a:t>1.6·10</a:t>
                      </a:r>
                      <a:r>
                        <a:rPr lang="en-US" sz="1400" b="1" baseline="30000" smtClean="0">
                          <a:effectLst/>
                        </a:rPr>
                        <a:t>7</a:t>
                      </a:r>
                      <a:endParaRPr lang="ru-RU" sz="14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E97A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400" b="1" smtClean="0">
                          <a:effectLst/>
                        </a:rPr>
                        <a:t> </a:t>
                      </a:r>
                      <a:endParaRPr lang="ru-RU" sz="14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E97A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</a:rPr>
                        <a:t>11</a:t>
                      </a:r>
                      <a:endParaRPr lang="ru-RU" sz="14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E97A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</a:rPr>
                        <a:t>Δ</a:t>
                      </a:r>
                      <a:r>
                        <a:rPr lang="en-US" sz="1400" b="1">
                          <a:effectLst/>
                        </a:rPr>
                        <a:t>̃</a:t>
                      </a:r>
                      <a:r>
                        <a:rPr lang="ru-RU" sz="1400" b="1" baseline="30000">
                          <a:effectLst/>
                        </a:rPr>
                        <a:t>−−</a:t>
                      </a:r>
                      <a:r>
                        <a:rPr lang="ru-RU" sz="1400" b="1">
                          <a:effectLst/>
                        </a:rPr>
                        <a:t>→ </a:t>
                      </a:r>
                      <a:r>
                        <a:rPr lang="en-US" sz="1400" b="1">
                          <a:effectLst/>
                        </a:rPr>
                        <a:t>p</a:t>
                      </a:r>
                      <a:r>
                        <a:rPr lang="ru-RU" sz="1400" b="1">
                          <a:effectLst/>
                        </a:rPr>
                        <a:t>̃  π</a:t>
                      </a:r>
                      <a:r>
                        <a:rPr lang="ru-RU" sz="1400" b="1" baseline="30000">
                          <a:effectLst/>
                        </a:rPr>
                        <a:t>−</a:t>
                      </a:r>
                      <a:endParaRPr lang="ru-RU" sz="14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E97A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</a:rPr>
                        <a:t>4.2·10</a:t>
                      </a:r>
                      <a:r>
                        <a:rPr lang="ru-RU" sz="1400" b="1" baseline="30000">
                          <a:effectLst/>
                        </a:rPr>
                        <a:t>7</a:t>
                      </a:r>
                      <a:endParaRPr lang="ru-RU" sz="14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E97A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bg1"/>
                          </a:solidFill>
                          <a:effectLst/>
                        </a:rPr>
                        <a:t>0.14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F2123">
                        <a:lumMod val="10000"/>
                        <a:lumOff val="90000"/>
                      </a:srgbClr>
                    </a:solidFill>
                  </a:tcPr>
                </a:tc>
              </a:tr>
              <a:tr h="18857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6</a:t>
                      </a:r>
                      <a:endParaRPr lang="ru-RU" sz="14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E97A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bg1"/>
                          </a:solidFill>
                          <a:effectLst/>
                        </a:rPr>
                        <a:t>p</a:t>
                      </a:r>
                      <a:r>
                        <a:rPr lang="ru-RU" sz="1400" b="1" dirty="0">
                          <a:solidFill>
                            <a:schemeClr val="bg1"/>
                          </a:solidFill>
                          <a:effectLst/>
                        </a:rPr>
                        <a:t>̃ 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F2123">
                        <a:lumMod val="10000"/>
                        <a:lumOff val="9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bg1"/>
                          </a:solidFill>
                          <a:effectLst/>
                        </a:rPr>
                        <a:t>1.8·10</a:t>
                      </a:r>
                      <a:r>
                        <a:rPr lang="ru-RU" sz="1400" b="1" baseline="30000" dirty="0" smtClean="0">
                          <a:solidFill>
                            <a:schemeClr val="bg1"/>
                          </a:solidFill>
                          <a:effectLst/>
                        </a:rPr>
                        <a:t>8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F2123">
                        <a:lumMod val="10000"/>
                        <a:lumOff val="9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F2123">
                        <a:lumMod val="10000"/>
                        <a:lumOff val="9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bg1"/>
                          </a:solidFill>
                          <a:effectLst/>
                        </a:rPr>
                        <a:t>12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F2123">
                        <a:lumMod val="10000"/>
                        <a:lumOff val="9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bg1"/>
                          </a:solidFill>
                          <a:effectLst/>
                        </a:rPr>
                        <a:t>Ξ</a:t>
                      </a:r>
                      <a:r>
                        <a:rPr lang="ru-RU" sz="1400" b="1" baseline="30000" dirty="0">
                          <a:solidFill>
                            <a:schemeClr val="bg1"/>
                          </a:solidFill>
                          <a:effectLst/>
                        </a:rPr>
                        <a:t>−</a:t>
                      </a:r>
                      <a:r>
                        <a:rPr lang="ru-RU" sz="1400" b="1" dirty="0">
                          <a:solidFill>
                            <a:schemeClr val="bg1"/>
                          </a:solidFill>
                          <a:effectLst/>
                        </a:rPr>
                        <a:t>→ Λ π</a:t>
                      </a:r>
                      <a:r>
                        <a:rPr lang="ru-RU" sz="1400" b="1" baseline="30000" dirty="0">
                          <a:solidFill>
                            <a:schemeClr val="bg1"/>
                          </a:solidFill>
                          <a:effectLst/>
                        </a:rPr>
                        <a:t>−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F2123">
                        <a:lumMod val="10000"/>
                        <a:lumOff val="9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bg1"/>
                          </a:solidFill>
                          <a:effectLst/>
                        </a:rPr>
                        <a:t>1.0·10</a:t>
                      </a:r>
                      <a:r>
                        <a:rPr lang="ru-RU" sz="1400" b="1" baseline="30000" dirty="0">
                          <a:solidFill>
                            <a:schemeClr val="bg1"/>
                          </a:solidFill>
                          <a:effectLst/>
                        </a:rPr>
                        <a:t>5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F2123">
                        <a:lumMod val="10000"/>
                        <a:lumOff val="9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bg1"/>
                          </a:solidFill>
                          <a:effectLst/>
                        </a:rPr>
                        <a:t>10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F2123">
                        <a:lumMod val="10000"/>
                        <a:lumOff val="90000"/>
                      </a:srgb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67604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Single-spin asymmetry measurements </a:t>
            </a:r>
            <a:r>
              <a:rPr lang="en-US" dirty="0" smtClean="0"/>
              <a:t>(motivation 2) </a:t>
            </a:r>
            <a:endParaRPr lang="ru-RU" dirty="0"/>
          </a:p>
        </p:txBody>
      </p:sp>
      <p:sp>
        <p:nvSpPr>
          <p:cNvPr id="8" name="Текст 7"/>
          <p:cNvSpPr>
            <a:spLocks noGrp="1"/>
          </p:cNvSpPr>
          <p:nvPr>
            <p:ph type="body" sz="half" idx="2"/>
          </p:nvPr>
        </p:nvSpPr>
        <p:spPr>
          <a:xfrm>
            <a:off x="4648200" y="2132856"/>
            <a:ext cx="4038600" cy="3312367"/>
          </a:xfrm>
        </p:spPr>
        <p:txBody>
          <a:bodyPr/>
          <a:lstStyle/>
          <a:p>
            <a:r>
              <a:rPr lang="en-US" dirty="0" smtClean="0"/>
              <a:t>Anomalous behavior (</a:t>
            </a:r>
            <a:r>
              <a:rPr lang="en-US" dirty="0" smtClean="0">
                <a:solidFill>
                  <a:srgbClr val="92D050"/>
                </a:solidFill>
              </a:rPr>
              <a:t>change of the sign</a:t>
            </a:r>
            <a:r>
              <a:rPr lang="en-US" dirty="0" smtClean="0"/>
              <a:t>) of the neutron asymmetry on nuclei (PHENIX)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ru-RU" smtClean="0"/>
              <a:t>DSPIN-2019</a:t>
            </a:r>
            <a:endParaRPr lang="ru-RU" alt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ru-RU" smtClean="0"/>
              <a:t>V. Mochalov, SPASCHARM</a:t>
            </a:r>
            <a:endParaRPr lang="ru-RU" alt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10669-CE8A-4DA0-B546-D3B064FB49D9}" type="slidenum">
              <a:rPr lang="ru-RU" altLang="ru-RU" smtClean="0"/>
              <a:pPr/>
              <a:t>6</a:t>
            </a:fld>
            <a:endParaRPr lang="ru-RU" altLang="ru-RU"/>
          </a:p>
        </p:txBody>
      </p:sp>
      <p:pic>
        <p:nvPicPr>
          <p:cNvPr id="22630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817" y="2137196"/>
            <a:ext cx="3749365" cy="3456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32743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422995"/>
          </a:xfrm>
        </p:spPr>
        <p:txBody>
          <a:bodyPr/>
          <a:lstStyle/>
          <a:p>
            <a:r>
              <a:rPr lang="en-US" dirty="0" smtClean="0"/>
              <a:t>Single-spin prediction </a:t>
            </a:r>
            <a:br>
              <a:rPr lang="en-US" dirty="0" smtClean="0"/>
            </a:br>
            <a:r>
              <a:rPr lang="en-US" dirty="0" smtClean="0"/>
              <a:t>(nuclear targets)</a:t>
            </a:r>
            <a:endParaRPr lang="ru-RU" dirty="0"/>
          </a:p>
        </p:txBody>
      </p:sp>
      <p:pic>
        <p:nvPicPr>
          <p:cNvPr id="228354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9552" y="2636912"/>
            <a:ext cx="3836938" cy="3384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8355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60032" y="2636912"/>
            <a:ext cx="3826760" cy="34244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ru-RU" smtClean="0"/>
              <a:t>DSPIN-2019</a:t>
            </a:r>
            <a:endParaRPr lang="ru-RU" alt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ru-RU" smtClean="0">
                <a:solidFill>
                  <a:srgbClr val="FFFFFF"/>
                </a:solidFill>
              </a:rPr>
              <a:t>V. Mochalov, SPASCHARM</a:t>
            </a:r>
            <a:endParaRPr lang="ru-RU" altLang="ru-RU" dirty="0">
              <a:solidFill>
                <a:srgbClr val="FFFFFF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3EBC97-E1D4-4ECA-96D3-DFC7059B8B3B}" type="slidenum">
              <a:rPr lang="ru-RU" altLang="ru-RU" smtClean="0"/>
              <a:pPr/>
              <a:t>7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034948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Double-spin </a:t>
            </a:r>
            <a:r>
              <a:rPr lang="en-US" dirty="0"/>
              <a:t>asymmetry measurements (motivation) 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ru-RU" smtClean="0"/>
              <a:t>DSPIN-2019</a:t>
            </a:r>
            <a:endParaRPr lang="ru-RU" alt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ru-RU" smtClean="0"/>
              <a:t>V. Mochalov, SPASCHARM</a:t>
            </a:r>
            <a:endParaRPr lang="ru-RU" alt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10669-CE8A-4DA0-B546-D3B064FB49D9}" type="slidenum">
              <a:rPr lang="ru-RU" altLang="ru-RU" smtClean="0"/>
              <a:pPr/>
              <a:t>8</a:t>
            </a:fld>
            <a:endParaRPr lang="ru-RU" altLang="ru-RU"/>
          </a:p>
        </p:txBody>
      </p:sp>
      <p:pic>
        <p:nvPicPr>
          <p:cNvPr id="22733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997" y="1814080"/>
            <a:ext cx="3853006" cy="41029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7331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2927" y="2560905"/>
            <a:ext cx="3609145" cy="26093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5029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Double-spin asymmetry measurements </a:t>
            </a:r>
            <a:r>
              <a:rPr lang="en-US" dirty="0" smtClean="0"/>
              <a:t>(expectation</a:t>
            </a:r>
            <a:r>
              <a:rPr lang="en-US" dirty="0"/>
              <a:t>) </a:t>
            </a:r>
            <a:endParaRPr lang="ru-RU" dirty="0"/>
          </a:p>
        </p:txBody>
      </p:sp>
      <p:pic>
        <p:nvPicPr>
          <p:cNvPr id="229378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55576" y="1700808"/>
            <a:ext cx="3512340" cy="2813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9379" name="Picture 3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16016" y="1700808"/>
            <a:ext cx="3744416" cy="2808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Текст 8"/>
          <p:cNvSpPr>
            <a:spLocks noGrp="1"/>
          </p:cNvSpPr>
          <p:nvPr>
            <p:ph type="body" sz="half" idx="3"/>
          </p:nvPr>
        </p:nvSpPr>
        <p:spPr>
          <a:xfrm>
            <a:off x="467544" y="4581128"/>
            <a:ext cx="8229600" cy="1440160"/>
          </a:xfrm>
        </p:spPr>
        <p:txBody>
          <a:bodyPr/>
          <a:lstStyle/>
          <a:p>
            <a:r>
              <a:rPr lang="en-US" b="1" dirty="0">
                <a:solidFill>
                  <a:srgbClr val="95F5AE"/>
                </a:solidFill>
              </a:rPr>
              <a:t>Double-spin asymmetry </a:t>
            </a:r>
            <a:r>
              <a:rPr lang="en-US" dirty="0"/>
              <a:t>A</a:t>
            </a:r>
            <a:r>
              <a:rPr lang="en-US" baseline="-25000" dirty="0"/>
              <a:t>LL</a:t>
            </a:r>
            <a:r>
              <a:rPr lang="en-US" dirty="0"/>
              <a:t> in </a:t>
            </a:r>
            <a:r>
              <a:rPr lang="en-US" dirty="0" err="1"/>
              <a:t>charmonium</a:t>
            </a:r>
            <a:r>
              <a:rPr lang="en-US" dirty="0"/>
              <a:t> production to study gluon polarization </a:t>
            </a:r>
            <a:r>
              <a:rPr lang="ru-RU" i="1" dirty="0">
                <a:sym typeface="Symbol" pitchFamily="18" charset="2"/>
              </a:rPr>
              <a:t></a:t>
            </a:r>
            <a:r>
              <a:rPr lang="en-US" i="1" dirty="0"/>
              <a:t>G</a:t>
            </a:r>
            <a:r>
              <a:rPr lang="ru-RU" i="1" dirty="0"/>
              <a:t>/</a:t>
            </a:r>
            <a:r>
              <a:rPr lang="en-US" i="1" dirty="0"/>
              <a:t>G</a:t>
            </a:r>
            <a:r>
              <a:rPr lang="ru-RU" i="1" dirty="0"/>
              <a:t>(</a:t>
            </a:r>
            <a:r>
              <a:rPr lang="en-US" i="1" dirty="0"/>
              <a:t>x</a:t>
            </a:r>
            <a:r>
              <a:rPr lang="ru-RU" i="1" dirty="0"/>
              <a:t>)</a:t>
            </a:r>
            <a:r>
              <a:rPr lang="ru-RU" dirty="0"/>
              <a:t> </a:t>
            </a:r>
            <a:r>
              <a:rPr lang="en-US" dirty="0"/>
              <a:t>at large </a:t>
            </a:r>
            <a:r>
              <a:rPr lang="en-US" dirty="0" err="1"/>
              <a:t>x</a:t>
            </a:r>
            <a:r>
              <a:rPr lang="en-US" baseline="-25000" dirty="0" err="1"/>
              <a:t>F</a:t>
            </a:r>
            <a:r>
              <a:rPr lang="en-US" baseline="-25000" dirty="0"/>
              <a:t> </a:t>
            </a:r>
            <a:r>
              <a:rPr lang="en-US" dirty="0"/>
              <a:t>  </a:t>
            </a:r>
            <a:endParaRPr lang="en-US" dirty="0">
              <a:cs typeface="Times New Roman" pitchFamily="18" charset="0"/>
            </a:endParaRPr>
          </a:p>
          <a:p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ru-RU" smtClean="0"/>
              <a:t>DSPIN-2019</a:t>
            </a:r>
            <a:endParaRPr lang="ru-RU" alt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ru-RU" smtClean="0"/>
              <a:t>V. Mochalov, SPASCHARM</a:t>
            </a:r>
            <a:endParaRPr lang="ru-RU" alt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10669-CE8A-4DA0-B546-D3B064FB49D9}" type="slidenum">
              <a:rPr lang="ru-RU" altLang="ru-RU" smtClean="0"/>
              <a:pPr/>
              <a:t>9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837083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ПРОЗА-50-ИФВЭ">
  <a:themeElements>
    <a:clrScheme name="Орбита 1">
      <a:dk1>
        <a:srgbClr val="010199"/>
      </a:dk1>
      <a:lt1>
        <a:srgbClr val="FFFFFF"/>
      </a:lt1>
      <a:dk2>
        <a:srgbClr val="000000"/>
      </a:dk2>
      <a:lt2>
        <a:srgbClr val="B2B2B2"/>
      </a:lt2>
      <a:accent1>
        <a:srgbClr val="3399FF"/>
      </a:accent1>
      <a:accent2>
        <a:srgbClr val="666699"/>
      </a:accent2>
      <a:accent3>
        <a:srgbClr val="AAAAAA"/>
      </a:accent3>
      <a:accent4>
        <a:srgbClr val="DADADA"/>
      </a:accent4>
      <a:accent5>
        <a:srgbClr val="ADCAFF"/>
      </a:accent5>
      <a:accent6>
        <a:srgbClr val="5C5C8A"/>
      </a:accent6>
      <a:hlink>
        <a:srgbClr val="FFFFCC"/>
      </a:hlink>
      <a:folHlink>
        <a:srgbClr val="FFCC66"/>
      </a:folHlink>
    </a:clrScheme>
    <a:fontScheme name="Орбита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рбита 1">
        <a:dk1>
          <a:srgbClr val="010199"/>
        </a:dk1>
        <a:lt1>
          <a:srgbClr val="FFFFFF"/>
        </a:lt1>
        <a:dk2>
          <a:srgbClr val="000000"/>
        </a:dk2>
        <a:lt2>
          <a:srgbClr val="B2B2B2"/>
        </a:lt2>
        <a:accent1>
          <a:srgbClr val="3399FF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CAFF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рбита 2">
        <a:dk1>
          <a:srgbClr val="008000"/>
        </a:dk1>
        <a:lt1>
          <a:srgbClr val="FFFFFF"/>
        </a:lt1>
        <a:dk2>
          <a:srgbClr val="003300"/>
        </a:dk2>
        <a:lt2>
          <a:srgbClr val="C0C0C0"/>
        </a:lt2>
        <a:accent1>
          <a:srgbClr val="99CC00"/>
        </a:accent1>
        <a:accent2>
          <a:srgbClr val="527C3A"/>
        </a:accent2>
        <a:accent3>
          <a:srgbClr val="AAADAA"/>
        </a:accent3>
        <a:accent4>
          <a:srgbClr val="DADADA"/>
        </a:accent4>
        <a:accent5>
          <a:srgbClr val="CAE2AA"/>
        </a:accent5>
        <a:accent6>
          <a:srgbClr val="497034"/>
        </a:accent6>
        <a:hlink>
          <a:srgbClr val="33CC33"/>
        </a:hlink>
        <a:folHlink>
          <a:srgbClr val="C1FF8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рбита 3">
        <a:dk1>
          <a:srgbClr val="000066"/>
        </a:dk1>
        <a:lt1>
          <a:srgbClr val="FFFFFF"/>
        </a:lt1>
        <a:dk2>
          <a:srgbClr val="000099"/>
        </a:dk2>
        <a:lt2>
          <a:srgbClr val="9FBFFF"/>
        </a:lt2>
        <a:accent1>
          <a:srgbClr val="0099CC"/>
        </a:accent1>
        <a:accent2>
          <a:srgbClr val="00CC66"/>
        </a:accent2>
        <a:accent3>
          <a:srgbClr val="AAAACA"/>
        </a:accent3>
        <a:accent4>
          <a:srgbClr val="DADADA"/>
        </a:accent4>
        <a:accent5>
          <a:srgbClr val="AACAE2"/>
        </a:accent5>
        <a:accent6>
          <a:srgbClr val="00B95C"/>
        </a:accent6>
        <a:hlink>
          <a:srgbClr val="00FFFF"/>
        </a:hlink>
        <a:folHlink>
          <a:srgbClr val="CDE6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рбита 4">
        <a:dk1>
          <a:srgbClr val="00ACA8"/>
        </a:dk1>
        <a:lt1>
          <a:srgbClr val="FFFFFF"/>
        </a:lt1>
        <a:dk2>
          <a:srgbClr val="006666"/>
        </a:dk2>
        <a:lt2>
          <a:srgbClr val="FFFF99"/>
        </a:lt2>
        <a:accent1>
          <a:srgbClr val="0099CC"/>
        </a:accent1>
        <a:accent2>
          <a:srgbClr val="6D6FC7"/>
        </a:accent2>
        <a:accent3>
          <a:srgbClr val="AAB8B8"/>
        </a:accent3>
        <a:accent4>
          <a:srgbClr val="DADADA"/>
        </a:accent4>
        <a:accent5>
          <a:srgbClr val="AACAE2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рбита 5">
        <a:dk1>
          <a:srgbClr val="BA0023"/>
        </a:dk1>
        <a:lt1>
          <a:srgbClr val="FFFFFF"/>
        </a:lt1>
        <a:dk2>
          <a:srgbClr val="800000"/>
        </a:dk2>
        <a:lt2>
          <a:srgbClr val="FFFF99"/>
        </a:lt2>
        <a:accent1>
          <a:srgbClr val="FF6600"/>
        </a:accent1>
        <a:accent2>
          <a:srgbClr val="C5543D"/>
        </a:accent2>
        <a:accent3>
          <a:srgbClr val="C0AAAA"/>
        </a:accent3>
        <a:accent4>
          <a:srgbClr val="DADADA"/>
        </a:accent4>
        <a:accent5>
          <a:srgbClr val="FFB8AA"/>
        </a:accent5>
        <a:accent6>
          <a:srgbClr val="B24B36"/>
        </a:accent6>
        <a:hlink>
          <a:srgbClr val="FFFF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рбита 6">
        <a:dk1>
          <a:srgbClr val="6D776E"/>
        </a:dk1>
        <a:lt1>
          <a:srgbClr val="FFFFFF"/>
        </a:lt1>
        <a:dk2>
          <a:srgbClr val="575863"/>
        </a:dk2>
        <a:lt2>
          <a:srgbClr val="DDDDDD"/>
        </a:lt2>
        <a:accent1>
          <a:srgbClr val="0099CC"/>
        </a:accent1>
        <a:accent2>
          <a:srgbClr val="939EA9"/>
        </a:accent2>
        <a:accent3>
          <a:srgbClr val="B4B4B7"/>
        </a:accent3>
        <a:accent4>
          <a:srgbClr val="DADADA"/>
        </a:accent4>
        <a:accent5>
          <a:srgbClr val="AACAE2"/>
        </a:accent5>
        <a:accent6>
          <a:srgbClr val="858F99"/>
        </a:accent6>
        <a:hlink>
          <a:srgbClr val="FFCC00"/>
        </a:hlink>
        <a:folHlink>
          <a:srgbClr val="BD894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рбита 7">
        <a:dk1>
          <a:srgbClr val="A28A84"/>
        </a:dk1>
        <a:lt1>
          <a:srgbClr val="FFFFFF"/>
        </a:lt1>
        <a:dk2>
          <a:srgbClr val="765E58"/>
        </a:dk2>
        <a:lt2>
          <a:srgbClr val="DDDDDD"/>
        </a:lt2>
        <a:accent1>
          <a:srgbClr val="CC6600"/>
        </a:accent1>
        <a:accent2>
          <a:srgbClr val="CC9900"/>
        </a:accent2>
        <a:accent3>
          <a:srgbClr val="BDB6B4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FFCC00"/>
        </a:hlink>
        <a:folHlink>
          <a:srgbClr val="FFFFB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рбита 8">
        <a:dk1>
          <a:srgbClr val="000000"/>
        </a:dk1>
        <a:lt1>
          <a:srgbClr val="C5D9ED"/>
        </a:lt1>
        <a:dk2>
          <a:srgbClr val="000000"/>
        </a:dk2>
        <a:lt2>
          <a:srgbClr val="FFFFFF"/>
        </a:lt2>
        <a:accent1>
          <a:srgbClr val="F3F6FF"/>
        </a:accent1>
        <a:accent2>
          <a:srgbClr val="33CCCC"/>
        </a:accent2>
        <a:accent3>
          <a:srgbClr val="DFE9F4"/>
        </a:accent3>
        <a:accent4>
          <a:srgbClr val="000000"/>
        </a:accent4>
        <a:accent5>
          <a:srgbClr val="F8FAFF"/>
        </a:accent5>
        <a:accent6>
          <a:srgbClr val="2DB9B9"/>
        </a:accent6>
        <a:hlink>
          <a:srgbClr val="0000FF"/>
        </a:hlink>
        <a:folHlink>
          <a:srgbClr val="00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рбита 9">
        <a:dk1>
          <a:srgbClr val="FFFFFF"/>
        </a:dk1>
        <a:lt1>
          <a:srgbClr val="FFFFFF"/>
        </a:lt1>
        <a:dk2>
          <a:srgbClr val="AAAAC6"/>
        </a:dk2>
        <a:lt2>
          <a:srgbClr val="FFFFCC"/>
        </a:lt2>
        <a:accent1>
          <a:srgbClr val="66667E"/>
        </a:accent1>
        <a:accent2>
          <a:srgbClr val="629157"/>
        </a:accent2>
        <a:accent3>
          <a:srgbClr val="D2D2DF"/>
        </a:accent3>
        <a:accent4>
          <a:srgbClr val="DADADA"/>
        </a:accent4>
        <a:accent5>
          <a:srgbClr val="B8B8C0"/>
        </a:accent5>
        <a:accent6>
          <a:srgbClr val="58834E"/>
        </a:accent6>
        <a:hlink>
          <a:srgbClr val="6600CC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Специальное оформление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Орбита">
  <a:themeElements>
    <a:clrScheme name="Орбита 1">
      <a:dk1>
        <a:srgbClr val="010199"/>
      </a:dk1>
      <a:lt1>
        <a:srgbClr val="FFFFFF"/>
      </a:lt1>
      <a:dk2>
        <a:srgbClr val="000000"/>
      </a:dk2>
      <a:lt2>
        <a:srgbClr val="B2B2B2"/>
      </a:lt2>
      <a:accent1>
        <a:srgbClr val="3399FF"/>
      </a:accent1>
      <a:accent2>
        <a:srgbClr val="666699"/>
      </a:accent2>
      <a:accent3>
        <a:srgbClr val="AAAAAA"/>
      </a:accent3>
      <a:accent4>
        <a:srgbClr val="DADADA"/>
      </a:accent4>
      <a:accent5>
        <a:srgbClr val="ADCAFF"/>
      </a:accent5>
      <a:accent6>
        <a:srgbClr val="5C5C8A"/>
      </a:accent6>
      <a:hlink>
        <a:srgbClr val="FFFFCC"/>
      </a:hlink>
      <a:folHlink>
        <a:srgbClr val="FFCC66"/>
      </a:folHlink>
    </a:clrScheme>
    <a:fontScheme name="Орбита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рбита 1">
        <a:dk1>
          <a:srgbClr val="010199"/>
        </a:dk1>
        <a:lt1>
          <a:srgbClr val="FFFFFF"/>
        </a:lt1>
        <a:dk2>
          <a:srgbClr val="000000"/>
        </a:dk2>
        <a:lt2>
          <a:srgbClr val="B2B2B2"/>
        </a:lt2>
        <a:accent1>
          <a:srgbClr val="3399FF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CAFF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рбита 2">
        <a:dk1>
          <a:srgbClr val="008000"/>
        </a:dk1>
        <a:lt1>
          <a:srgbClr val="FFFFFF"/>
        </a:lt1>
        <a:dk2>
          <a:srgbClr val="003300"/>
        </a:dk2>
        <a:lt2>
          <a:srgbClr val="C0C0C0"/>
        </a:lt2>
        <a:accent1>
          <a:srgbClr val="99CC00"/>
        </a:accent1>
        <a:accent2>
          <a:srgbClr val="527C3A"/>
        </a:accent2>
        <a:accent3>
          <a:srgbClr val="AAADAA"/>
        </a:accent3>
        <a:accent4>
          <a:srgbClr val="DADADA"/>
        </a:accent4>
        <a:accent5>
          <a:srgbClr val="CAE2AA"/>
        </a:accent5>
        <a:accent6>
          <a:srgbClr val="497034"/>
        </a:accent6>
        <a:hlink>
          <a:srgbClr val="33CC33"/>
        </a:hlink>
        <a:folHlink>
          <a:srgbClr val="C1FF8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рбита 3">
        <a:dk1>
          <a:srgbClr val="000066"/>
        </a:dk1>
        <a:lt1>
          <a:srgbClr val="FFFFFF"/>
        </a:lt1>
        <a:dk2>
          <a:srgbClr val="000099"/>
        </a:dk2>
        <a:lt2>
          <a:srgbClr val="9FBFFF"/>
        </a:lt2>
        <a:accent1>
          <a:srgbClr val="0099CC"/>
        </a:accent1>
        <a:accent2>
          <a:srgbClr val="00CC66"/>
        </a:accent2>
        <a:accent3>
          <a:srgbClr val="AAAACA"/>
        </a:accent3>
        <a:accent4>
          <a:srgbClr val="DADADA"/>
        </a:accent4>
        <a:accent5>
          <a:srgbClr val="AACAE2"/>
        </a:accent5>
        <a:accent6>
          <a:srgbClr val="00B95C"/>
        </a:accent6>
        <a:hlink>
          <a:srgbClr val="00FFFF"/>
        </a:hlink>
        <a:folHlink>
          <a:srgbClr val="CDE6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рбита 4">
        <a:dk1>
          <a:srgbClr val="00ACA8"/>
        </a:dk1>
        <a:lt1>
          <a:srgbClr val="FFFFFF"/>
        </a:lt1>
        <a:dk2>
          <a:srgbClr val="006666"/>
        </a:dk2>
        <a:lt2>
          <a:srgbClr val="FFFF99"/>
        </a:lt2>
        <a:accent1>
          <a:srgbClr val="0099CC"/>
        </a:accent1>
        <a:accent2>
          <a:srgbClr val="6D6FC7"/>
        </a:accent2>
        <a:accent3>
          <a:srgbClr val="AAB8B8"/>
        </a:accent3>
        <a:accent4>
          <a:srgbClr val="DADADA"/>
        </a:accent4>
        <a:accent5>
          <a:srgbClr val="AACAE2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рбита 5">
        <a:dk1>
          <a:srgbClr val="BA0023"/>
        </a:dk1>
        <a:lt1>
          <a:srgbClr val="FFFFFF"/>
        </a:lt1>
        <a:dk2>
          <a:srgbClr val="800000"/>
        </a:dk2>
        <a:lt2>
          <a:srgbClr val="FFFF99"/>
        </a:lt2>
        <a:accent1>
          <a:srgbClr val="FF6600"/>
        </a:accent1>
        <a:accent2>
          <a:srgbClr val="C5543D"/>
        </a:accent2>
        <a:accent3>
          <a:srgbClr val="C0AAAA"/>
        </a:accent3>
        <a:accent4>
          <a:srgbClr val="DADADA"/>
        </a:accent4>
        <a:accent5>
          <a:srgbClr val="FFB8AA"/>
        </a:accent5>
        <a:accent6>
          <a:srgbClr val="B24B36"/>
        </a:accent6>
        <a:hlink>
          <a:srgbClr val="FFFF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рбита 6">
        <a:dk1>
          <a:srgbClr val="6D776E"/>
        </a:dk1>
        <a:lt1>
          <a:srgbClr val="FFFFFF"/>
        </a:lt1>
        <a:dk2>
          <a:srgbClr val="575863"/>
        </a:dk2>
        <a:lt2>
          <a:srgbClr val="DDDDDD"/>
        </a:lt2>
        <a:accent1>
          <a:srgbClr val="0099CC"/>
        </a:accent1>
        <a:accent2>
          <a:srgbClr val="939EA9"/>
        </a:accent2>
        <a:accent3>
          <a:srgbClr val="B4B4B7"/>
        </a:accent3>
        <a:accent4>
          <a:srgbClr val="DADADA"/>
        </a:accent4>
        <a:accent5>
          <a:srgbClr val="AACAE2"/>
        </a:accent5>
        <a:accent6>
          <a:srgbClr val="858F99"/>
        </a:accent6>
        <a:hlink>
          <a:srgbClr val="FFCC00"/>
        </a:hlink>
        <a:folHlink>
          <a:srgbClr val="BD894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рбита 7">
        <a:dk1>
          <a:srgbClr val="A28A84"/>
        </a:dk1>
        <a:lt1>
          <a:srgbClr val="FFFFFF"/>
        </a:lt1>
        <a:dk2>
          <a:srgbClr val="765E58"/>
        </a:dk2>
        <a:lt2>
          <a:srgbClr val="DDDDDD"/>
        </a:lt2>
        <a:accent1>
          <a:srgbClr val="CC6600"/>
        </a:accent1>
        <a:accent2>
          <a:srgbClr val="CC9900"/>
        </a:accent2>
        <a:accent3>
          <a:srgbClr val="BDB6B4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FFCC00"/>
        </a:hlink>
        <a:folHlink>
          <a:srgbClr val="FFFFB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рбита 8">
        <a:dk1>
          <a:srgbClr val="000000"/>
        </a:dk1>
        <a:lt1>
          <a:srgbClr val="C5D9ED"/>
        </a:lt1>
        <a:dk2>
          <a:srgbClr val="000000"/>
        </a:dk2>
        <a:lt2>
          <a:srgbClr val="FFFFFF"/>
        </a:lt2>
        <a:accent1>
          <a:srgbClr val="F3F6FF"/>
        </a:accent1>
        <a:accent2>
          <a:srgbClr val="33CCCC"/>
        </a:accent2>
        <a:accent3>
          <a:srgbClr val="DFE9F4"/>
        </a:accent3>
        <a:accent4>
          <a:srgbClr val="000000"/>
        </a:accent4>
        <a:accent5>
          <a:srgbClr val="F8FAFF"/>
        </a:accent5>
        <a:accent6>
          <a:srgbClr val="2DB9B9"/>
        </a:accent6>
        <a:hlink>
          <a:srgbClr val="0000FF"/>
        </a:hlink>
        <a:folHlink>
          <a:srgbClr val="00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рбита 9">
        <a:dk1>
          <a:srgbClr val="FFFFFF"/>
        </a:dk1>
        <a:lt1>
          <a:srgbClr val="FFFFFF"/>
        </a:lt1>
        <a:dk2>
          <a:srgbClr val="AAAAC6"/>
        </a:dk2>
        <a:lt2>
          <a:srgbClr val="FFFFCC"/>
        </a:lt2>
        <a:accent1>
          <a:srgbClr val="66667E"/>
        </a:accent1>
        <a:accent2>
          <a:srgbClr val="629157"/>
        </a:accent2>
        <a:accent3>
          <a:srgbClr val="D2D2DF"/>
        </a:accent3>
        <a:accent4>
          <a:srgbClr val="DADADA"/>
        </a:accent4>
        <a:accent5>
          <a:srgbClr val="B8B8C0"/>
        </a:accent5>
        <a:accent6>
          <a:srgbClr val="58834E"/>
        </a:accent6>
        <a:hlink>
          <a:srgbClr val="6600CC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5_ПРОЗА-50-ИФВЭ">
  <a:themeElements>
    <a:clrScheme name="Орбита 1">
      <a:dk1>
        <a:srgbClr val="010199"/>
      </a:dk1>
      <a:lt1>
        <a:srgbClr val="FFFFFF"/>
      </a:lt1>
      <a:dk2>
        <a:srgbClr val="000000"/>
      </a:dk2>
      <a:lt2>
        <a:srgbClr val="B2B2B2"/>
      </a:lt2>
      <a:accent1>
        <a:srgbClr val="3399FF"/>
      </a:accent1>
      <a:accent2>
        <a:srgbClr val="666699"/>
      </a:accent2>
      <a:accent3>
        <a:srgbClr val="AAAAAA"/>
      </a:accent3>
      <a:accent4>
        <a:srgbClr val="DADADA"/>
      </a:accent4>
      <a:accent5>
        <a:srgbClr val="ADCAFF"/>
      </a:accent5>
      <a:accent6>
        <a:srgbClr val="5C5C8A"/>
      </a:accent6>
      <a:hlink>
        <a:srgbClr val="FFFFCC"/>
      </a:hlink>
      <a:folHlink>
        <a:srgbClr val="FFCC66"/>
      </a:folHlink>
    </a:clrScheme>
    <a:fontScheme name="Орбита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рбита 1">
        <a:dk1>
          <a:srgbClr val="010199"/>
        </a:dk1>
        <a:lt1>
          <a:srgbClr val="FFFFFF"/>
        </a:lt1>
        <a:dk2>
          <a:srgbClr val="000000"/>
        </a:dk2>
        <a:lt2>
          <a:srgbClr val="B2B2B2"/>
        </a:lt2>
        <a:accent1>
          <a:srgbClr val="3399FF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CAFF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рбита 2">
        <a:dk1>
          <a:srgbClr val="008000"/>
        </a:dk1>
        <a:lt1>
          <a:srgbClr val="FFFFFF"/>
        </a:lt1>
        <a:dk2>
          <a:srgbClr val="003300"/>
        </a:dk2>
        <a:lt2>
          <a:srgbClr val="C0C0C0"/>
        </a:lt2>
        <a:accent1>
          <a:srgbClr val="99CC00"/>
        </a:accent1>
        <a:accent2>
          <a:srgbClr val="527C3A"/>
        </a:accent2>
        <a:accent3>
          <a:srgbClr val="AAADAA"/>
        </a:accent3>
        <a:accent4>
          <a:srgbClr val="DADADA"/>
        </a:accent4>
        <a:accent5>
          <a:srgbClr val="CAE2AA"/>
        </a:accent5>
        <a:accent6>
          <a:srgbClr val="497034"/>
        </a:accent6>
        <a:hlink>
          <a:srgbClr val="33CC33"/>
        </a:hlink>
        <a:folHlink>
          <a:srgbClr val="C1FF8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рбита 3">
        <a:dk1>
          <a:srgbClr val="000066"/>
        </a:dk1>
        <a:lt1>
          <a:srgbClr val="FFFFFF"/>
        </a:lt1>
        <a:dk2>
          <a:srgbClr val="000099"/>
        </a:dk2>
        <a:lt2>
          <a:srgbClr val="9FBFFF"/>
        </a:lt2>
        <a:accent1>
          <a:srgbClr val="0099CC"/>
        </a:accent1>
        <a:accent2>
          <a:srgbClr val="00CC66"/>
        </a:accent2>
        <a:accent3>
          <a:srgbClr val="AAAACA"/>
        </a:accent3>
        <a:accent4>
          <a:srgbClr val="DADADA"/>
        </a:accent4>
        <a:accent5>
          <a:srgbClr val="AACAE2"/>
        </a:accent5>
        <a:accent6>
          <a:srgbClr val="00B95C"/>
        </a:accent6>
        <a:hlink>
          <a:srgbClr val="00FFFF"/>
        </a:hlink>
        <a:folHlink>
          <a:srgbClr val="CDE6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рбита 4">
        <a:dk1>
          <a:srgbClr val="00ACA8"/>
        </a:dk1>
        <a:lt1>
          <a:srgbClr val="FFFFFF"/>
        </a:lt1>
        <a:dk2>
          <a:srgbClr val="006666"/>
        </a:dk2>
        <a:lt2>
          <a:srgbClr val="FFFF99"/>
        </a:lt2>
        <a:accent1>
          <a:srgbClr val="0099CC"/>
        </a:accent1>
        <a:accent2>
          <a:srgbClr val="6D6FC7"/>
        </a:accent2>
        <a:accent3>
          <a:srgbClr val="AAB8B8"/>
        </a:accent3>
        <a:accent4>
          <a:srgbClr val="DADADA"/>
        </a:accent4>
        <a:accent5>
          <a:srgbClr val="AACAE2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рбита 5">
        <a:dk1>
          <a:srgbClr val="BA0023"/>
        </a:dk1>
        <a:lt1>
          <a:srgbClr val="FFFFFF"/>
        </a:lt1>
        <a:dk2>
          <a:srgbClr val="800000"/>
        </a:dk2>
        <a:lt2>
          <a:srgbClr val="FFFF99"/>
        </a:lt2>
        <a:accent1>
          <a:srgbClr val="FF6600"/>
        </a:accent1>
        <a:accent2>
          <a:srgbClr val="C5543D"/>
        </a:accent2>
        <a:accent3>
          <a:srgbClr val="C0AAAA"/>
        </a:accent3>
        <a:accent4>
          <a:srgbClr val="DADADA"/>
        </a:accent4>
        <a:accent5>
          <a:srgbClr val="FFB8AA"/>
        </a:accent5>
        <a:accent6>
          <a:srgbClr val="B24B36"/>
        </a:accent6>
        <a:hlink>
          <a:srgbClr val="FFFF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рбита 6">
        <a:dk1>
          <a:srgbClr val="6D776E"/>
        </a:dk1>
        <a:lt1>
          <a:srgbClr val="FFFFFF"/>
        </a:lt1>
        <a:dk2>
          <a:srgbClr val="575863"/>
        </a:dk2>
        <a:lt2>
          <a:srgbClr val="DDDDDD"/>
        </a:lt2>
        <a:accent1>
          <a:srgbClr val="0099CC"/>
        </a:accent1>
        <a:accent2>
          <a:srgbClr val="939EA9"/>
        </a:accent2>
        <a:accent3>
          <a:srgbClr val="B4B4B7"/>
        </a:accent3>
        <a:accent4>
          <a:srgbClr val="DADADA"/>
        </a:accent4>
        <a:accent5>
          <a:srgbClr val="AACAE2"/>
        </a:accent5>
        <a:accent6>
          <a:srgbClr val="858F99"/>
        </a:accent6>
        <a:hlink>
          <a:srgbClr val="FFCC00"/>
        </a:hlink>
        <a:folHlink>
          <a:srgbClr val="BD894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рбита 7">
        <a:dk1>
          <a:srgbClr val="A28A84"/>
        </a:dk1>
        <a:lt1>
          <a:srgbClr val="FFFFFF"/>
        </a:lt1>
        <a:dk2>
          <a:srgbClr val="765E58"/>
        </a:dk2>
        <a:lt2>
          <a:srgbClr val="DDDDDD"/>
        </a:lt2>
        <a:accent1>
          <a:srgbClr val="CC6600"/>
        </a:accent1>
        <a:accent2>
          <a:srgbClr val="CC9900"/>
        </a:accent2>
        <a:accent3>
          <a:srgbClr val="BDB6B4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FFCC00"/>
        </a:hlink>
        <a:folHlink>
          <a:srgbClr val="FFFFB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рбита 8">
        <a:dk1>
          <a:srgbClr val="000000"/>
        </a:dk1>
        <a:lt1>
          <a:srgbClr val="C5D9ED"/>
        </a:lt1>
        <a:dk2>
          <a:srgbClr val="000000"/>
        </a:dk2>
        <a:lt2>
          <a:srgbClr val="FFFFFF"/>
        </a:lt2>
        <a:accent1>
          <a:srgbClr val="F3F6FF"/>
        </a:accent1>
        <a:accent2>
          <a:srgbClr val="33CCCC"/>
        </a:accent2>
        <a:accent3>
          <a:srgbClr val="DFE9F4"/>
        </a:accent3>
        <a:accent4>
          <a:srgbClr val="000000"/>
        </a:accent4>
        <a:accent5>
          <a:srgbClr val="F8FAFF"/>
        </a:accent5>
        <a:accent6>
          <a:srgbClr val="2DB9B9"/>
        </a:accent6>
        <a:hlink>
          <a:srgbClr val="0000FF"/>
        </a:hlink>
        <a:folHlink>
          <a:srgbClr val="00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рбита 9">
        <a:dk1>
          <a:srgbClr val="FFFFFF"/>
        </a:dk1>
        <a:lt1>
          <a:srgbClr val="FFFFFF"/>
        </a:lt1>
        <a:dk2>
          <a:srgbClr val="AAAAC6"/>
        </a:dk2>
        <a:lt2>
          <a:srgbClr val="FFFFCC"/>
        </a:lt2>
        <a:accent1>
          <a:srgbClr val="66667E"/>
        </a:accent1>
        <a:accent2>
          <a:srgbClr val="629157"/>
        </a:accent2>
        <a:accent3>
          <a:srgbClr val="D2D2DF"/>
        </a:accent3>
        <a:accent4>
          <a:srgbClr val="DADADA"/>
        </a:accent4>
        <a:accent5>
          <a:srgbClr val="B8B8C0"/>
        </a:accent5>
        <a:accent6>
          <a:srgbClr val="58834E"/>
        </a:accent6>
        <a:hlink>
          <a:srgbClr val="6600CC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ПРОЗА-50-ИФВЭ</Template>
  <TotalTime>45337</TotalTime>
  <Words>3663</Words>
  <Application>Microsoft Office PowerPoint</Application>
  <PresentationFormat>Экран (4:3)</PresentationFormat>
  <Paragraphs>655</Paragraphs>
  <Slides>56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4</vt:i4>
      </vt:variant>
      <vt:variant>
        <vt:lpstr>Заголовки слайдов</vt:lpstr>
      </vt:variant>
      <vt:variant>
        <vt:i4>56</vt:i4>
      </vt:variant>
    </vt:vector>
  </HeadingPairs>
  <TitlesOfParts>
    <vt:vector size="60" baseType="lpstr">
      <vt:lpstr>ПРОЗА-50-ИФВЭ</vt:lpstr>
      <vt:lpstr>Специальное оформление</vt:lpstr>
      <vt:lpstr>Орбита</vt:lpstr>
      <vt:lpstr>5_ПРОЗА-50-ИФВЭ</vt:lpstr>
      <vt:lpstr>SPASCHARM experiment at U70</vt:lpstr>
      <vt:lpstr>Outline</vt:lpstr>
      <vt:lpstr>Motivation 1</vt:lpstr>
      <vt:lpstr>Motivation 2</vt:lpstr>
      <vt:lpstr>Single-spin asymmetry measurements (motivation 1) </vt:lpstr>
      <vt:lpstr>Single-spin asymmetry measurements (motivation 2) </vt:lpstr>
      <vt:lpstr>Single-spin prediction  (nuclear targets)</vt:lpstr>
      <vt:lpstr>Double-spin asymmetry measurements (motivation) </vt:lpstr>
      <vt:lpstr>Double-spin asymmetry measurements (expectation) </vt:lpstr>
      <vt:lpstr>Elastic scattering</vt:lpstr>
      <vt:lpstr>Beam-line</vt:lpstr>
      <vt:lpstr>Beam target  (beam extracted from U70)</vt:lpstr>
      <vt:lpstr>Optical scheme and properties</vt:lpstr>
      <vt:lpstr>Beam intensity</vt:lpstr>
      <vt:lpstr>Polarized beam summary</vt:lpstr>
      <vt:lpstr>Polarimetry</vt:lpstr>
      <vt:lpstr>Experimental Setup </vt:lpstr>
      <vt:lpstr>Current (transverse) polarized target</vt:lpstr>
      <vt:lpstr>New challenging polarized target</vt:lpstr>
      <vt:lpstr>Spectrometer magnet</vt:lpstr>
      <vt:lpstr>Tracking system</vt:lpstr>
      <vt:lpstr>Electromagnetic Calorimeter</vt:lpstr>
      <vt:lpstr>Particle Identification</vt:lpstr>
      <vt:lpstr>Expected accuracy</vt:lpstr>
      <vt:lpstr>SPASCHARM at beamline 24 Cost Estimates</vt:lpstr>
      <vt:lpstr>Project schedule (if money in 2020)</vt:lpstr>
      <vt:lpstr>CDR</vt:lpstr>
      <vt:lpstr>Beamline 14 motivation (exclusive)</vt:lpstr>
      <vt:lpstr>SPASCHARM at Beam-line 14  (motivation inclusive)</vt:lpstr>
      <vt:lpstr>SPASCHARM at beamline 14</vt:lpstr>
      <vt:lpstr>SPASCHARM 14: Polarized target magnet</vt:lpstr>
      <vt:lpstr>Magnet correction</vt:lpstr>
      <vt:lpstr>SPASCHARM 14: tracking system</vt:lpstr>
      <vt:lpstr>New detectors</vt:lpstr>
      <vt:lpstr>EMC</vt:lpstr>
      <vt:lpstr>Презентация PowerPoint</vt:lpstr>
      <vt:lpstr>Finally !!!</vt:lpstr>
      <vt:lpstr>SPASCHARM 14: current activities</vt:lpstr>
      <vt:lpstr>SPASCHARM 14 collaboration</vt:lpstr>
      <vt:lpstr>SPASCHARM 24 collaboration+</vt:lpstr>
      <vt:lpstr>Conclusion</vt:lpstr>
      <vt:lpstr>Backup slides</vt:lpstr>
      <vt:lpstr>Презентация PowerPoint</vt:lpstr>
      <vt:lpstr>Презентация PowerPoint</vt:lpstr>
      <vt:lpstr>Hodoscope of tagging system</vt:lpstr>
      <vt:lpstr>SPIN flipper (Shatunov Talk)</vt:lpstr>
      <vt:lpstr>Характеристики трековой системы</vt:lpstr>
      <vt:lpstr>Система сбора данных</vt:lpstr>
      <vt:lpstr>Система медленного контроля</vt:lpstr>
      <vt:lpstr>Первые измерения односпиновой асимметрии в Протвино</vt:lpstr>
      <vt:lpstr>IHEP/1968 -1977 HERA Collaboration (France-USSR)</vt:lpstr>
      <vt:lpstr>Поляризация в реакции  π-p↑→π0n</vt:lpstr>
      <vt:lpstr>Поляризация в реакциях  π-p↑→n and π-p↑→’(958)n </vt:lpstr>
      <vt:lpstr>Асимметрия в реакциях  π-p↑→(783)n и π-p↑→f2(1270)n </vt:lpstr>
      <vt:lpstr>Статистика с использованием пи- пучка</vt:lpstr>
      <vt:lpstr>Статистика с использованием каонного и антипротонного пучка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Измерение асимметрии инклюзивного рождения  π0-мезонов на установке ПРОЗА-2</dc:title>
  <dc:creator>vmochalov</dc:creator>
  <cp:lastModifiedBy>vmochalov</cp:lastModifiedBy>
  <cp:revision>209</cp:revision>
  <dcterms:created xsi:type="dcterms:W3CDTF">2016-09-14T11:35:13Z</dcterms:created>
  <dcterms:modified xsi:type="dcterms:W3CDTF">2019-09-03T07:34:38Z</dcterms:modified>
</cp:coreProperties>
</file>