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0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1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1" r:id="rId1"/>
    <p:sldMasterId id="2147483806" r:id="rId2"/>
    <p:sldMasterId id="2147483683" r:id="rId3"/>
    <p:sldMasterId id="2147483695" r:id="rId4"/>
    <p:sldMasterId id="2147483713" r:id="rId5"/>
    <p:sldMasterId id="2147483726" r:id="rId6"/>
    <p:sldMasterId id="2147483766" r:id="rId7"/>
    <p:sldMasterId id="2147483818" r:id="rId8"/>
    <p:sldMasterId id="2147483838" r:id="rId9"/>
    <p:sldMasterId id="2147483858" r:id="rId10"/>
    <p:sldMasterId id="2147483878" r:id="rId11"/>
    <p:sldMasterId id="2147483898" r:id="rId12"/>
  </p:sldMasterIdLst>
  <p:notesMasterIdLst>
    <p:notesMasterId r:id="rId78"/>
  </p:notesMasterIdLst>
  <p:sldIdLst>
    <p:sldId id="256" r:id="rId13"/>
    <p:sldId id="491" r:id="rId14"/>
    <p:sldId id="492" r:id="rId15"/>
    <p:sldId id="493" r:id="rId16"/>
    <p:sldId id="494" r:id="rId17"/>
    <p:sldId id="495" r:id="rId18"/>
    <p:sldId id="496" r:id="rId19"/>
    <p:sldId id="498" r:id="rId20"/>
    <p:sldId id="507" r:id="rId21"/>
    <p:sldId id="523" r:id="rId22"/>
    <p:sldId id="499" r:id="rId23"/>
    <p:sldId id="500" r:id="rId24"/>
    <p:sldId id="501" r:id="rId25"/>
    <p:sldId id="540" r:id="rId26"/>
    <p:sldId id="502" r:id="rId27"/>
    <p:sldId id="521" r:id="rId28"/>
    <p:sldId id="504" r:id="rId29"/>
    <p:sldId id="522" r:id="rId30"/>
    <p:sldId id="506" r:id="rId31"/>
    <p:sldId id="524" r:id="rId32"/>
    <p:sldId id="505" r:id="rId33"/>
    <p:sldId id="526" r:id="rId34"/>
    <p:sldId id="527" r:id="rId35"/>
    <p:sldId id="541" r:id="rId36"/>
    <p:sldId id="528" r:id="rId37"/>
    <p:sldId id="529" r:id="rId38"/>
    <p:sldId id="530" r:id="rId39"/>
    <p:sldId id="535" r:id="rId40"/>
    <p:sldId id="534" r:id="rId41"/>
    <p:sldId id="531" r:id="rId42"/>
    <p:sldId id="515" r:id="rId43"/>
    <p:sldId id="533" r:id="rId44"/>
    <p:sldId id="516" r:id="rId45"/>
    <p:sldId id="517" r:id="rId46"/>
    <p:sldId id="520" r:id="rId47"/>
    <p:sldId id="536" r:id="rId48"/>
    <p:sldId id="519" r:id="rId49"/>
    <p:sldId id="518" r:id="rId50"/>
    <p:sldId id="537" r:id="rId51"/>
    <p:sldId id="538" r:id="rId52"/>
    <p:sldId id="488" r:id="rId53"/>
    <p:sldId id="364" r:id="rId54"/>
    <p:sldId id="539" r:id="rId55"/>
    <p:sldId id="542" r:id="rId56"/>
    <p:sldId id="463" r:id="rId57"/>
    <p:sldId id="391" r:id="rId58"/>
    <p:sldId id="472" r:id="rId59"/>
    <p:sldId id="473" r:id="rId60"/>
    <p:sldId id="470" r:id="rId61"/>
    <p:sldId id="481" r:id="rId62"/>
    <p:sldId id="425" r:id="rId63"/>
    <p:sldId id="413" r:id="rId64"/>
    <p:sldId id="421" r:id="rId65"/>
    <p:sldId id="482" r:id="rId66"/>
    <p:sldId id="429" r:id="rId67"/>
    <p:sldId id="456" r:id="rId68"/>
    <p:sldId id="366" r:id="rId69"/>
    <p:sldId id="405" r:id="rId70"/>
    <p:sldId id="464" r:id="rId71"/>
    <p:sldId id="465" r:id="rId72"/>
    <p:sldId id="466" r:id="rId73"/>
    <p:sldId id="467" r:id="rId74"/>
    <p:sldId id="433" r:id="rId75"/>
    <p:sldId id="419" r:id="rId76"/>
    <p:sldId id="424" r:id="rId7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1" autoAdjust="0"/>
    <p:restoredTop sz="94660"/>
  </p:normalViewPr>
  <p:slideViewPr>
    <p:cSldViewPr>
      <p:cViewPr>
        <p:scale>
          <a:sx n="60" d="100"/>
          <a:sy n="60" d="100"/>
        </p:scale>
        <p:origin x="-288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419F9D-FEE3-4D8B-B3F2-9BED91EC12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166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В. Мочалов, Семинар ОФВЭ  ПИЯФ</a:t>
            </a:r>
            <a:endParaRPr lang="ru-RU" altLang="ru-RU" dirty="0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25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128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714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191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348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08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28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508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04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9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3973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17</a:t>
            </a:r>
            <a:r>
              <a:rPr lang="ru-RU" altLang="ru-RU" dirty="0" smtClean="0">
                <a:solidFill>
                  <a:srgbClr val="FFFFFF"/>
                </a:solidFill>
              </a:rPr>
              <a:t>.</a:t>
            </a:r>
            <a:r>
              <a:rPr lang="en-US" altLang="ru-RU" dirty="0" smtClean="0">
                <a:solidFill>
                  <a:srgbClr val="FFFFFF"/>
                </a:solidFill>
              </a:rPr>
              <a:t>01</a:t>
            </a:r>
            <a:r>
              <a:rPr lang="ru-RU" altLang="ru-RU" dirty="0" smtClean="0">
                <a:solidFill>
                  <a:srgbClr val="FFFFFF"/>
                </a:solidFill>
              </a:rPr>
              <a:t>.201</a:t>
            </a:r>
            <a:r>
              <a:rPr lang="en-US" altLang="ru-RU" dirty="0" smtClean="0">
                <a:solidFill>
                  <a:srgbClr val="FFFFFF"/>
                </a:solidFill>
              </a:rPr>
              <a:t>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7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764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17.01.2018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164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531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600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343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163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372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2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99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362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863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400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144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150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067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144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15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3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0176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5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1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677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727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866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38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372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465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474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9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9280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496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89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068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17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794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123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901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2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20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6845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7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183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154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239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872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74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966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012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700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82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2951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965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957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62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22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840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777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7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14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618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3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72427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543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507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068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659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856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261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194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414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730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69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5100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216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153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281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122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002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0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6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194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73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4207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956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9191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657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28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073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087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525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482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5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67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31813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441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833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463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51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28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90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6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45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9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5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2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8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91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12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85E10-A483-4440-8335-D4C93D7AD19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18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D1AF-6506-43A3-A697-033172A0E8B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55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5E834-E9FC-4F5D-80FB-ADC02DAB0977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8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C149-E428-4A98-B499-E295DB9439D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94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87D98-CC46-4458-A1C6-CD19E009977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D1204-E602-431B-8826-D4F2DE12965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37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872C1-842B-4626-9ED7-83450152259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7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1C848-708B-4D20-A28C-F260C4A4F09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F602-3981-4EFD-868B-E1A99E2A7AD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9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67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1EBA2-AF47-4FCF-8BBC-DC2B622664A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23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7A571-CEBD-4D05-8A0F-E334D2777AF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8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06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/>
            </a:lvl1pPr>
          </a:lstStyle>
          <a:p>
            <a:fld id="{17636911-7B7A-4003-A328-E6A0C89B4C5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A711F-AD8E-46AC-A89F-2FFA8E6AFBA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8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93C50-A515-4F35-9877-C74CFEF5BB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3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854B0-4B8B-46E1-90F5-D5A76BCD689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677FB-346F-4C51-B723-4D79D35DF30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41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7578-6A33-49AC-9742-988BEA1DB86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02AE5-335B-4B85-9013-45015C542B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02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AD54D-4544-4E2F-B474-1D6B55D9E90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266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0B71-3852-422C-BF56-B11E9975524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2B581-DB9C-40EA-BD8D-39033A738C2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015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015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796EA-70B5-4368-A0BB-F010D416E7D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9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C8ACAE-02F3-434C-B49E-44CA2F5740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3AB158-EB7B-4576-ACAA-C6858C4C48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7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811588"/>
            <a:ext cx="4038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86BFBC-1B1E-4F84-BF21-E27FCAF2A6E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7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893807-3E87-4DC2-A08C-1BC90F05555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65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60F94A3-8E8A-4051-9550-C0E42E1C0FB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35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2141DC-1E34-4F07-9977-8597798C11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89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428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25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30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33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4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87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3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92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91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07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31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9 October 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V. Mochalov, Spin physics at IHEP-Protvino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30A2EF-AD7B-4A7C-8ECE-4B04D2D90AD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46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2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6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0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31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4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29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995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3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51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82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12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8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70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94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92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9140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3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0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43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9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34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6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489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724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42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hyperlink" Target="http://www.ihep.ru/index.html" TargetMode="Externa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XIII Черенковские чтения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803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25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17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9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12EFE3-BA88-40AF-8C58-C09ED7DDFB9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15888"/>
            <a:ext cx="67691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AE0AB045-0EDB-44E6-ADE8-25C1D2A9313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69649" name="Picture 17" descr="Стартовая страница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4" name="Picture 22" descr="dspin_09sm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8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FFFFFF"/>
                </a:solidFill>
                <a:latin typeface="Arial Narrow"/>
              </a:rPr>
              <a:t>20.09.2012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Arial Narrow"/>
              </a:rPr>
              <a:t>V. Mochalov, SPIN-2012, IHEP spin program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B2E33C-257C-48E3-8EEE-A705C2039FFD}" type="slidenum">
              <a:rPr lang="ru-RU" smtClean="0">
                <a:solidFill>
                  <a:srgbClr val="FFFFFF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67076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32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8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05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071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39.emf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0.pn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pringerlink.com/content/v3672n6k72582087" TargetMode="Externa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t774q424486tqx2g/fulltext.pdf" TargetMode="External"/><Relationship Id="rId2" Type="http://schemas.openxmlformats.org/officeDocument/2006/relationships/hyperlink" Target="http://www.springerlink.com/content/t774q424486tqx2g/" TargetMode="Externa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eb.ihep.su/library/pubs/prep2019/ps/2019-12.pdf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847012" cy="2951163"/>
          </a:xfrm>
        </p:spPr>
        <p:txBody>
          <a:bodyPr/>
          <a:lstStyle/>
          <a:p>
            <a:r>
              <a:rPr lang="ru-RU" altLang="ru-RU" sz="4400" dirty="0"/>
              <a:t>Новая поляризационная программа на У-70</a:t>
            </a:r>
            <a:endParaRPr lang="el-GR" altLang="ru-RU" sz="4400" dirty="0">
              <a:cs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933825"/>
            <a:ext cx="8640960" cy="1704975"/>
          </a:xfrm>
        </p:spPr>
        <p:txBody>
          <a:bodyPr/>
          <a:lstStyle/>
          <a:p>
            <a:r>
              <a:rPr lang="ru-RU" altLang="ru-RU" i="1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В. </a:t>
            </a:r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Мочалов</a:t>
            </a:r>
          </a:p>
          <a:p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НИЦ «Курчатовский институт» - ИФВЭ</a:t>
            </a:r>
          </a:p>
          <a:p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 имени сотрудничества СПАСЧАРМ</a:t>
            </a:r>
            <a:endParaRPr lang="ru-RU" altLang="ru-RU" i="1" dirty="0">
              <a:solidFill>
                <a:srgbClr val="66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74923"/>
          </a:xfrm>
        </p:spPr>
        <p:txBody>
          <a:bodyPr/>
          <a:lstStyle/>
          <a:p>
            <a:r>
              <a:rPr lang="ru-RU" dirty="0" smtClean="0"/>
              <a:t>Стадии эксперимента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94213"/>
          </a:xfrm>
        </p:spPr>
        <p:txBody>
          <a:bodyPr/>
          <a:lstStyle/>
          <a:p>
            <a:r>
              <a:rPr lang="ru-RU" sz="2200" dirty="0" smtClean="0">
                <a:effectLst/>
              </a:rPr>
              <a:t>До создания канала 24 – исследования на существующем канале 14</a:t>
            </a:r>
          </a:p>
          <a:p>
            <a:r>
              <a:rPr lang="ru-RU" sz="2200" dirty="0" smtClean="0">
                <a:effectLst/>
              </a:rPr>
              <a:t>При </a:t>
            </a:r>
            <a:r>
              <a:rPr lang="ru-RU" sz="2200" dirty="0">
                <a:effectLst/>
              </a:rPr>
              <a:t>начале финансирования в первой половине 2020 </a:t>
            </a:r>
          </a:p>
          <a:p>
            <a:pPr lvl="1"/>
            <a:r>
              <a:rPr lang="ru-RU" sz="1800" b="1" dirty="0">
                <a:effectLst/>
              </a:rPr>
              <a:t>завершение рабочего проекта на канал и зону установки — 2020–2021 гг.;</a:t>
            </a:r>
          </a:p>
          <a:p>
            <a:pPr lvl="1"/>
            <a:r>
              <a:rPr lang="ru-RU" sz="1800" b="1" dirty="0">
                <a:effectLst/>
              </a:rPr>
              <a:t>изготовление электромагнитного калориметра типа «шашлык» — 2021–2024 гг.;</a:t>
            </a:r>
          </a:p>
          <a:p>
            <a:pPr lvl="1"/>
            <a:r>
              <a:rPr lang="ru-RU" sz="1800" b="1" dirty="0">
                <a:effectLst/>
              </a:rPr>
              <a:t>изготовление магнитов «змейка» и криогенного оборудования — 2021–2023 гг.;</a:t>
            </a:r>
          </a:p>
          <a:p>
            <a:pPr lvl="1"/>
            <a:r>
              <a:rPr lang="ru-RU" sz="1800" b="1" dirty="0">
                <a:effectLst/>
              </a:rPr>
              <a:t>изготовление детектора колец черенковского излучения — 2022–2025 гг.;</a:t>
            </a:r>
          </a:p>
          <a:p>
            <a:pPr lvl="1"/>
            <a:r>
              <a:rPr lang="ru-RU" sz="1800" b="1" dirty="0">
                <a:effectLst/>
              </a:rPr>
              <a:t>создание канала 24А и размещение установки на этом канале — 2023–2024 гг.;</a:t>
            </a:r>
          </a:p>
          <a:p>
            <a:pPr lvl="1"/>
            <a:r>
              <a:rPr lang="ru-RU" sz="1800" b="1" dirty="0">
                <a:effectLst/>
              </a:rPr>
              <a:t>создание систем измерения поляризации — 2022–2024 гг</a:t>
            </a:r>
            <a:r>
              <a:rPr lang="ru-RU" sz="2000" dirty="0">
                <a:effectLst/>
              </a:rPr>
              <a:t>.</a:t>
            </a:r>
          </a:p>
          <a:p>
            <a:r>
              <a:rPr lang="ru-RU" sz="2400" dirty="0">
                <a:effectLst/>
              </a:rPr>
              <a:t>Первый пробный сеанс с поляризованным пучком планируется на 2025 год.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96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канала поляризованных частиц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227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4" y="1628800"/>
            <a:ext cx="8697643" cy="345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5157192"/>
            <a:ext cx="87129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polarized proton and antiproton beam project at U-70 accelerator</a:t>
            </a:r>
            <a:r>
              <a:rPr lang="ru-RU" sz="2000" b="1" dirty="0" smtClean="0"/>
              <a:t>, </a:t>
            </a:r>
            <a:r>
              <a:rPr lang="en-US" sz="2000" b="1" dirty="0" err="1"/>
              <a:t>Nucl.Instrum.Meth.A</a:t>
            </a:r>
            <a:r>
              <a:rPr lang="en-US" sz="2000" b="1" dirty="0"/>
              <a:t> 901 (2018) </a:t>
            </a:r>
            <a:r>
              <a:rPr lang="en-US" sz="2000" b="1" dirty="0" smtClean="0"/>
              <a:t>62-68</a:t>
            </a:r>
            <a:r>
              <a:rPr lang="ru-RU" sz="2000" b="1" dirty="0" smtClean="0"/>
              <a:t>   </a:t>
            </a:r>
          </a:p>
          <a:p>
            <a:r>
              <a:rPr lang="en-US" dirty="0">
                <a:solidFill>
                  <a:srgbClr val="FFFF00"/>
                </a:solidFill>
              </a:rPr>
              <a:t>https://www.sciencedirect.com/science/article/pii/S016890021830665X?via%3Dihub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Базовая оптическая схема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284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Объект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71657910"/>
                  </p:ext>
                </p:extLst>
              </p:nvPr>
            </p:nvGraphicFramePr>
            <p:xfrm>
              <a:off x="323528" y="4293096"/>
              <a:ext cx="8568952" cy="1944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35953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 dirty="0">
                              <a:effectLst/>
                            </a:rPr>
                            <a:t>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 dirty="0">
                              <a:effectLst/>
                            </a:rPr>
                            <a:t>, %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4.5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6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 dirty="0">
                              <a:effectLst/>
                            </a:rPr>
                            <a:t>, мм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845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Объект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71657910"/>
                  </p:ext>
                </p:extLst>
              </p:nvPr>
            </p:nvGraphicFramePr>
            <p:xfrm>
              <a:off x="323528" y="4293096"/>
              <a:ext cx="8568952" cy="1944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35953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169" r="-388194" b="-46440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1563" r="-388194" b="-3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4.5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60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98462" r="-388194" b="-2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845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89552" r="-388194" b="-116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07813" r="-388194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072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ru-RU" sz="3200" dirty="0" smtClean="0"/>
              <a:t>Интенсивности поляризованных пучков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4040188" cy="504056"/>
          </a:xfrm>
        </p:spPr>
        <p:txBody>
          <a:bodyPr/>
          <a:lstStyle/>
          <a:p>
            <a:r>
              <a:rPr lang="ru-RU" dirty="0" smtClean="0"/>
              <a:t>Протоны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836712"/>
            <a:ext cx="4041775" cy="432048"/>
          </a:xfrm>
        </p:spPr>
        <p:txBody>
          <a:bodyPr/>
          <a:lstStyle/>
          <a:p>
            <a:r>
              <a:rPr lang="ru-RU" dirty="0" smtClean="0"/>
              <a:t>Антипротоны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BC97-E1D4-4ECA-96D3-DFC7059B8B3B}" type="slidenum">
              <a:rPr lang="ru-RU" altLang="ru-RU" smtClean="0"/>
              <a:pPr/>
              <a:t>13</a:t>
            </a:fld>
            <a:endParaRPr lang="ru-RU" altLang="ru-RU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36228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1044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3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spcBef>
                <a:spcPct val="0"/>
              </a:spcBef>
              <a:buClrTx/>
              <a:buSzTx/>
            </a:pPr>
            <a:r>
              <a:rPr lang="ru-RU" sz="2000" b="1" kern="1200" dirty="0">
                <a:solidFill>
                  <a:srgbClr val="66FF33"/>
                </a:solidFill>
                <a:effectLst/>
                <a:latin typeface="Arial" charset="0"/>
              </a:rPr>
              <a:t>Интенсивность поляризованного пучка </a:t>
            </a:r>
            <a:r>
              <a:rPr lang="ru-RU" sz="2000" b="1" kern="1200" dirty="0" smtClean="0">
                <a:solidFill>
                  <a:srgbClr val="66FF33"/>
                </a:solidFill>
                <a:effectLst/>
                <a:latin typeface="Arial" charset="0"/>
              </a:rPr>
              <a:t>антипротонов можно </a:t>
            </a:r>
            <a:r>
              <a:rPr lang="ru-RU" sz="2000" b="1" kern="1200" dirty="0">
                <a:solidFill>
                  <a:srgbClr val="66FF33"/>
                </a:solidFill>
                <a:effectLst/>
                <a:latin typeface="Arial" charset="0"/>
              </a:rPr>
              <a:t>увеличить </a:t>
            </a:r>
            <a:r>
              <a:rPr lang="ru-RU" sz="2000" b="1" kern="1200" dirty="0" smtClean="0">
                <a:solidFill>
                  <a:srgbClr val="66FF33"/>
                </a:solidFill>
                <a:effectLst/>
                <a:latin typeface="Arial" charset="0"/>
              </a:rPr>
              <a:t>вдвое!!!</a:t>
            </a:r>
          </a:p>
          <a:p>
            <a:pPr lvl="0">
              <a:spcBef>
                <a:spcPct val="0"/>
              </a:spcBef>
              <a:buClrTx/>
              <a:buSzTx/>
            </a:pPr>
            <a:endParaRPr lang="ru-RU" sz="2000" b="1" kern="1200" dirty="0">
              <a:solidFill>
                <a:srgbClr val="66FF33"/>
              </a:solidFill>
              <a:effectLst/>
              <a:latin typeface="Arial" charset="0"/>
            </a:endParaRPr>
          </a:p>
          <a:p>
            <a:pPr lvl="0">
              <a:spcBef>
                <a:spcPct val="0"/>
              </a:spcBef>
              <a:buClrTx/>
              <a:buSzTx/>
            </a:pPr>
            <a:r>
              <a:rPr lang="ru-RU" sz="2000" b="1" kern="1200" dirty="0" smtClean="0">
                <a:solidFill>
                  <a:srgbClr val="66FF33"/>
                </a:solidFill>
                <a:effectLst/>
                <a:latin typeface="Arial" charset="0"/>
              </a:rPr>
              <a:t>На Рис. Зависимость интенсивности пучка антипротонов 16 ГэВ от места мишени в магните МТ3</a:t>
            </a:r>
            <a:endParaRPr lang="ru-RU" sz="2000" b="1" kern="1200" dirty="0">
              <a:solidFill>
                <a:srgbClr val="66FF33"/>
              </a:solidFill>
              <a:effectLst/>
              <a:latin typeface="Arial" charset="0"/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E1B3-2A3F-45A9-A398-270E7B676C8C}" type="slidenum">
              <a:rPr lang="ru-RU" altLang="ru-RU" smtClean="0"/>
              <a:pPr/>
              <a:t>14</a:t>
            </a:fld>
            <a:endParaRPr lang="ru-RU" altLang="ru-RU"/>
          </a:p>
        </p:txBody>
      </p:sp>
      <p:pic>
        <p:nvPicPr>
          <p:cNvPr id="224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512" y="1038387"/>
            <a:ext cx="4346825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0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sz="3200" dirty="0" smtClean="0"/>
              <a:t>Методы измерения поляризации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/>
          <a:p>
            <a:r>
              <a:rPr lang="ru-RU" sz="2400" dirty="0" smtClean="0"/>
              <a:t>Система </a:t>
            </a:r>
            <a:r>
              <a:rPr lang="ru-RU" sz="2400" dirty="0"/>
              <a:t>мечения поляризации </a:t>
            </a:r>
            <a:r>
              <a:rPr lang="ru-RU" sz="2400" dirty="0" smtClean="0"/>
              <a:t>пучка в промежуточном фокусе (основана на корреляции поляризации и координаты в промежуточном фокусе) </a:t>
            </a:r>
            <a:r>
              <a:rPr lang="en-US" sz="2400" dirty="0">
                <a:solidFill>
                  <a:srgbClr val="FFFF00"/>
                </a:solidFill>
              </a:rPr>
              <a:t>Intern. J. of Modern Physics: Conf. Ser. Vol. 40 (2016) 1660086</a:t>
            </a:r>
          </a:p>
          <a:p>
            <a:r>
              <a:rPr lang="ru-RU" sz="2400" dirty="0" smtClean="0"/>
              <a:t>Измерение поляризации пучков</a:t>
            </a:r>
            <a:endParaRPr lang="ru-RU" sz="2400" dirty="0">
              <a:solidFill>
                <a:srgbClr val="FFFF00"/>
              </a:solidFill>
            </a:endParaRPr>
          </a:p>
          <a:p>
            <a:pPr lvl="1">
              <a:buClr>
                <a:srgbClr val="B2B2B2"/>
              </a:buClr>
            </a:pPr>
            <a:r>
              <a:rPr lang="ru-RU" sz="2400" dirty="0" smtClean="0"/>
              <a:t>Абсолютный поляриметр </a:t>
            </a:r>
            <a:r>
              <a:rPr lang="ru-RU" sz="2400" dirty="0"/>
              <a:t>на основе упругого </a:t>
            </a:r>
            <a:r>
              <a:rPr lang="ru-RU" sz="2400" dirty="0" smtClean="0"/>
              <a:t>рассеяния </a:t>
            </a:r>
          </a:p>
          <a:p>
            <a:pPr lvl="2">
              <a:buClr>
                <a:srgbClr val="B2B2B2"/>
              </a:buClr>
            </a:pPr>
            <a:r>
              <a:rPr lang="pt-BR" sz="1600" dirty="0" smtClean="0">
                <a:solidFill>
                  <a:srgbClr val="FFFF00"/>
                </a:solidFill>
              </a:rPr>
              <a:t>J.Phys.Conf.Ser</a:t>
            </a:r>
            <a:r>
              <a:rPr lang="pt-BR" sz="1600" dirty="0">
                <a:solidFill>
                  <a:srgbClr val="FFFF00"/>
                </a:solidFill>
              </a:rPr>
              <a:t>. 798 (2017) no.1, 012179</a:t>
            </a:r>
          </a:p>
          <a:p>
            <a:pPr lvl="2">
              <a:buClr>
                <a:srgbClr val="B2B2B2"/>
              </a:buClr>
            </a:pPr>
            <a:r>
              <a:rPr lang="en-US" sz="1600" dirty="0">
                <a:solidFill>
                  <a:srgbClr val="FFFF00"/>
                </a:solidFill>
                <a:latin typeface="Times-Roman"/>
              </a:rPr>
              <a:t>Journal of Physics: Conference Series </a:t>
            </a:r>
            <a:r>
              <a:rPr lang="en-US" sz="1600" b="1" dirty="0">
                <a:solidFill>
                  <a:srgbClr val="FFFF00"/>
                </a:solidFill>
                <a:latin typeface="Times-Bold"/>
              </a:rPr>
              <a:t>678 </a:t>
            </a:r>
            <a:r>
              <a:rPr lang="en-US" sz="1600" dirty="0">
                <a:solidFill>
                  <a:srgbClr val="FFFF00"/>
                </a:solidFill>
                <a:latin typeface="Times-Roman"/>
              </a:rPr>
              <a:t>(2016) </a:t>
            </a:r>
            <a:r>
              <a:rPr lang="en-US" sz="1600" dirty="0" smtClean="0">
                <a:solidFill>
                  <a:srgbClr val="FFFF00"/>
                </a:solidFill>
                <a:latin typeface="Times-Roman"/>
              </a:rPr>
              <a:t>012034</a:t>
            </a:r>
            <a:endParaRPr lang="ru-RU" sz="2000" dirty="0"/>
          </a:p>
          <a:p>
            <a:pPr lvl="1"/>
            <a:r>
              <a:rPr lang="ru-RU" sz="2400" dirty="0" smtClean="0"/>
              <a:t>Поляриметрия </a:t>
            </a:r>
            <a:r>
              <a:rPr lang="ru-RU" sz="2400" dirty="0"/>
              <a:t>на основе инклюзивных заряженных </a:t>
            </a:r>
            <a:r>
              <a:rPr lang="ru-RU" sz="2400" dirty="0" smtClean="0"/>
              <a:t>пионов </a:t>
            </a:r>
            <a:r>
              <a:rPr lang="ru-RU" sz="2400" dirty="0" smtClean="0">
                <a:solidFill>
                  <a:srgbClr val="FFFF00"/>
                </a:solidFill>
              </a:rPr>
              <a:t>(</a:t>
            </a:r>
            <a:r>
              <a:rPr lang="en-US" sz="2000" dirty="0" smtClean="0">
                <a:solidFill>
                  <a:srgbClr val="FFFF00"/>
                </a:solidFill>
                <a:latin typeface="Times-Roman"/>
              </a:rPr>
              <a:t>Journal </a:t>
            </a:r>
            <a:r>
              <a:rPr lang="en-US" sz="2000" dirty="0">
                <a:solidFill>
                  <a:srgbClr val="FFFF00"/>
                </a:solidFill>
                <a:latin typeface="Times-Roman"/>
              </a:rPr>
              <a:t>of Physics: Conference Series </a:t>
            </a:r>
            <a:r>
              <a:rPr lang="en-US" sz="2000" b="1" dirty="0">
                <a:solidFill>
                  <a:srgbClr val="FFFF00"/>
                </a:solidFill>
                <a:latin typeface="Times-Bold"/>
              </a:rPr>
              <a:t>678 </a:t>
            </a:r>
            <a:r>
              <a:rPr lang="en-US" sz="2000" dirty="0">
                <a:solidFill>
                  <a:srgbClr val="FFFF00"/>
                </a:solidFill>
                <a:latin typeface="Times-Roman"/>
              </a:rPr>
              <a:t>(2016) </a:t>
            </a:r>
            <a:r>
              <a:rPr lang="en-US" sz="2000" dirty="0" smtClean="0">
                <a:solidFill>
                  <a:srgbClr val="FFFF00"/>
                </a:solidFill>
                <a:latin typeface="Times-Roman"/>
              </a:rPr>
              <a:t>012028</a:t>
            </a:r>
            <a:r>
              <a:rPr lang="ru-RU" sz="2000" dirty="0" smtClean="0">
                <a:solidFill>
                  <a:srgbClr val="FFFF00"/>
                </a:solidFill>
                <a:latin typeface="Times-Roman"/>
              </a:rPr>
              <a:t>)</a:t>
            </a:r>
            <a:endParaRPr lang="en-US" sz="2000" dirty="0">
              <a:solidFill>
                <a:srgbClr val="FFFF00"/>
              </a:solidFill>
            </a:endParaRPr>
          </a:p>
          <a:p>
            <a:pPr lvl="1"/>
            <a:r>
              <a:rPr lang="ru-RU" sz="2400" dirty="0" smtClean="0"/>
              <a:t>Поляриметрия </a:t>
            </a:r>
            <a:r>
              <a:rPr lang="ru-RU" sz="2400" dirty="0"/>
              <a:t>на основе эффекта </a:t>
            </a:r>
            <a:r>
              <a:rPr lang="ru-RU" sz="2400" dirty="0" smtClean="0"/>
              <a:t>Примакова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0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SPIN flipper </a:t>
            </a:r>
            <a:r>
              <a:rPr lang="en-US" sz="3000" b="1" kern="1200" cap="all" spc="50" dirty="0">
                <a:solidFill>
                  <a:srgbClr val="FFFFFF"/>
                </a:solidFill>
                <a:effectLst/>
                <a:latin typeface="Arial Narrow"/>
              </a:rPr>
              <a:t>(</a:t>
            </a:r>
            <a:r>
              <a:rPr lang="en-US" sz="2000" b="1" kern="1200" cap="all" spc="50" dirty="0">
                <a:solidFill>
                  <a:srgbClr val="FFFF00"/>
                </a:solidFill>
                <a:effectLst/>
                <a:latin typeface="Arial Narrow"/>
              </a:rPr>
              <a:t>Two examples of in-flight spin flippers, </a:t>
            </a:r>
            <a:r>
              <a:rPr lang="en-US" sz="2000" b="1" kern="1200" cap="all" spc="50" dirty="0" err="1">
                <a:solidFill>
                  <a:srgbClr val="FFFF00"/>
                </a:solidFill>
                <a:effectLst/>
                <a:latin typeface="Arial Narrow"/>
              </a:rPr>
              <a:t>Phys.Part.Nucl</a:t>
            </a:r>
            <a:r>
              <a:rPr lang="en-US" sz="2000" b="1" kern="1200" cap="all" spc="50" dirty="0">
                <a:solidFill>
                  <a:srgbClr val="FFFF00"/>
                </a:solidFill>
                <a:effectLst/>
                <a:latin typeface="Arial Narrow"/>
              </a:rPr>
              <a:t>. 45 (2014) 279-282</a:t>
            </a:r>
            <a:r>
              <a:rPr lang="en-US" sz="3000" b="1" kern="1200" cap="all" spc="50" dirty="0">
                <a:solidFill>
                  <a:srgbClr val="FFFFFF"/>
                </a:solidFill>
                <a:effectLst/>
                <a:latin typeface="Arial Narrow"/>
              </a:rPr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1432369"/>
            <a:ext cx="8229600" cy="45307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17</a:t>
            </a:r>
            <a:r>
              <a:rPr lang="ru-RU" altLang="ru-RU" dirty="0">
                <a:solidFill>
                  <a:srgbClr val="FFFFFF"/>
                </a:solidFill>
              </a:rPr>
              <a:t>.</a:t>
            </a:r>
            <a:r>
              <a:rPr lang="en-US" altLang="ru-RU" dirty="0">
                <a:solidFill>
                  <a:srgbClr val="FFFFFF"/>
                </a:solidFill>
              </a:rPr>
              <a:t>01</a:t>
            </a:r>
            <a:r>
              <a:rPr lang="ru-RU" altLang="ru-RU" dirty="0">
                <a:solidFill>
                  <a:srgbClr val="FFFFFF"/>
                </a:solidFill>
              </a:rPr>
              <a:t>.201</a:t>
            </a:r>
            <a:r>
              <a:rPr lang="en-US" altLang="ru-RU" dirty="0">
                <a:solidFill>
                  <a:srgbClr val="FFFFFF"/>
                </a:solidFill>
              </a:rPr>
              <a:t>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16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6" y="1520226"/>
            <a:ext cx="451611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9003" y="1412776"/>
            <a:ext cx="4042621" cy="377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2 </a:t>
            </a:r>
            <a:r>
              <a:rPr lang="ru-RU" sz="2000" b="1" dirty="0" smtClean="0">
                <a:solidFill>
                  <a:srgbClr val="FFFFFF"/>
                </a:solidFill>
                <a:latin typeface="Arial Narrow"/>
              </a:rPr>
              <a:t>Геликоидальных магнита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: </a:t>
            </a:r>
            <a:endParaRPr lang="en-US" sz="2000" b="1" dirty="0">
              <a:solidFill>
                <a:srgbClr val="FFFFFF"/>
              </a:solidFill>
              <a:latin typeface="Arial Narrow"/>
            </a:endParaRP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FFFFFF"/>
                </a:solidFill>
                <a:latin typeface="Arial Narrow"/>
              </a:rPr>
              <a:t>B</a:t>
            </a:r>
            <a:r>
              <a:rPr lang="en-US" sz="2000" b="1" baseline="-25000" dirty="0" err="1">
                <a:solidFill>
                  <a:srgbClr val="FFFFFF"/>
                </a:solidFill>
                <a:latin typeface="Arial Narrow"/>
              </a:rPr>
              <a:t>max</a:t>
            </a:r>
            <a:r>
              <a:rPr lang="en-US" sz="2000" b="1" baseline="-25000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= 47 </a:t>
            </a:r>
            <a:r>
              <a:rPr lang="en-US" sz="20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;   </a:t>
            </a:r>
            <a:r>
              <a:rPr lang="el-GR" sz="2000" b="1" dirty="0">
                <a:solidFill>
                  <a:srgbClr val="FFFFFF"/>
                </a:solidFill>
                <a:latin typeface="Arial Narrow"/>
              </a:rPr>
              <a:t>λ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= 2.5 m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FFFF"/>
                </a:solidFill>
                <a:latin typeface="Arial Narrow"/>
                <a:cs typeface="Arial" charset="0"/>
              </a:rPr>
              <a:t>Корректоры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  <a:cs typeface="Arial" charset="0"/>
              </a:rPr>
              <a:t>:</a:t>
            </a:r>
            <a:r>
              <a:rPr lang="en-US" sz="2000" b="1" i="1" dirty="0" smtClean="0">
                <a:solidFill>
                  <a:srgbClr val="FFFFFF"/>
                </a:solidFill>
                <a:latin typeface="Arial Narrow"/>
                <a:cs typeface="Arial" charset="0"/>
              </a:rPr>
              <a:t>L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=30 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cm; B= 23 </a:t>
            </a:r>
            <a:r>
              <a:rPr lang="en-US" sz="20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;  tilt = </a:t>
            </a:r>
            <a:r>
              <a:rPr lang="en-US" sz="2000" b="1" dirty="0">
                <a:solidFill>
                  <a:srgbClr val="FFFFFF"/>
                </a:solidFill>
                <a:latin typeface="Arial Narrow"/>
                <a:cs typeface="Times New Roman" pitchFamily="18" charset="0"/>
              </a:rPr>
              <a:t>± 0.1 rad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FFFF"/>
                </a:solidFill>
                <a:latin typeface="Arial Narrow"/>
              </a:rPr>
              <a:t>Общая длина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6.5 m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Arial Narrow"/>
              </a:rPr>
              <a:t>Оптика спин-флиппера практически идентична прямому пустому промежутку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;</a:t>
            </a:r>
            <a:endParaRPr lang="en-US" sz="2000" b="1" dirty="0">
              <a:solidFill>
                <a:srgbClr val="FFFFFF"/>
              </a:solidFill>
              <a:latin typeface="Arial Narrow"/>
            </a:endParaRPr>
          </a:p>
          <a:p>
            <a:pPr algn="just"/>
            <a:r>
              <a:rPr lang="ru-RU" sz="2000" b="1" dirty="0" smtClean="0">
                <a:solidFill>
                  <a:srgbClr val="95F5AE"/>
                </a:solidFill>
                <a:latin typeface="Arial Narrow"/>
              </a:rPr>
              <a:t>Спиновая прозрачность</a:t>
            </a:r>
            <a:r>
              <a:rPr lang="en-US" sz="2000" b="1" dirty="0" smtClean="0">
                <a:solidFill>
                  <a:srgbClr val="95F5AE"/>
                </a:solidFill>
                <a:latin typeface="Arial Narrow"/>
              </a:rPr>
              <a:t> </a:t>
            </a:r>
            <a:r>
              <a:rPr lang="en-US" sz="2000" b="1" dirty="0">
                <a:solidFill>
                  <a:srgbClr val="95F5AE"/>
                </a:solidFill>
                <a:latin typeface="Arial Narrow"/>
                <a:cs typeface="Times New Roman" pitchFamily="18" charset="0"/>
              </a:rPr>
              <a:t>≈ </a:t>
            </a:r>
            <a:r>
              <a:rPr lang="en-US" sz="2000" b="1" dirty="0">
                <a:solidFill>
                  <a:srgbClr val="95F5AE"/>
                </a:solidFill>
                <a:latin typeface="Arial Narrow"/>
              </a:rPr>
              <a:t>97%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4948578"/>
            <a:ext cx="4240502" cy="188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63543"/>
            <a:ext cx="4094244" cy="18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7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Экспериментальная установка на канале 24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41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1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Экспериментальная установка на канале 14 (в настоящее время)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18</a:t>
            </a:fld>
            <a:endParaRPr lang="ru-RU" altLang="ru-RU"/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582610" cy="381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9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Поляризованная мишень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r>
              <a:rPr lang="ru-RU" sz="2000" b="1" dirty="0">
                <a:effectLst/>
              </a:rPr>
              <a:t>Основные параметры действующей поляризованной мишени:</a:t>
            </a:r>
          </a:p>
          <a:p>
            <a:pPr lvl="0"/>
            <a:r>
              <a:rPr lang="ru-RU" sz="2000" b="1" dirty="0">
                <a:effectLst/>
              </a:rPr>
              <a:t>химический состав — пропандиол (</a:t>
            </a:r>
            <a:r>
              <a:rPr lang="ru-RU" sz="2000" b="1" i="1" dirty="0">
                <a:effectLst/>
              </a:rPr>
              <a:t>C₃H₈O₂</a:t>
            </a:r>
            <a:r>
              <a:rPr lang="ru-RU" sz="2000" b="1" dirty="0">
                <a:effectLst/>
              </a:rPr>
              <a:t>) или пентанол (</a:t>
            </a:r>
            <a:r>
              <a:rPr lang="ru-RU" sz="2000" b="1" i="1" dirty="0">
                <a:effectLst/>
              </a:rPr>
              <a:t>C₅H₁₂O</a:t>
            </a:r>
            <a:r>
              <a:rPr lang="ru-RU" sz="2000" b="1" dirty="0">
                <a:effectLst/>
              </a:rPr>
              <a:t>);</a:t>
            </a:r>
          </a:p>
          <a:p>
            <a:pPr lvl="0"/>
            <a:r>
              <a:rPr lang="ru-RU" sz="2000" b="1" dirty="0">
                <a:effectLst/>
              </a:rPr>
              <a:t>длина —20 см, диаметр — 20 мм;</a:t>
            </a:r>
          </a:p>
          <a:p>
            <a:pPr lvl="0"/>
            <a:r>
              <a:rPr lang="ru-RU" sz="2000" b="1" dirty="0">
                <a:effectLst/>
              </a:rPr>
              <a:t>поляризация — 90% для пропандиола и 75% для пентанола;</a:t>
            </a:r>
          </a:p>
          <a:p>
            <a:pPr lvl="0"/>
            <a:r>
              <a:rPr lang="ru-RU" sz="2000" b="1" dirty="0">
                <a:effectLst/>
              </a:rPr>
              <a:t>химический фактор разбавления (отношение числа всех нуклонов к числу поляри­зованных протонов) — 9.5 для пропандиола и 8.4 для пентанола;</a:t>
            </a:r>
          </a:p>
          <a:p>
            <a:pPr lvl="0"/>
            <a:r>
              <a:rPr lang="ru-RU" sz="2000" b="1" dirty="0">
                <a:effectLst/>
              </a:rPr>
              <a:t>количество вещества в мишени — 13.2 г/см², что соответствует 15.2% длины взаи­модействия для протонов с энергией 60 ГэВ и 10% для </a:t>
            </a:r>
            <a:r>
              <a:rPr lang="ru-RU" sz="2000" b="1" i="1" dirty="0">
                <a:effectLst/>
              </a:rPr>
              <a:t>π</a:t>
            </a:r>
            <a:r>
              <a:rPr lang="ru-RU" sz="2000" b="1" dirty="0">
                <a:effectLst/>
              </a:rPr>
              <a:t>⁻‑мезонов с энергией 34 ГэВ;</a:t>
            </a:r>
          </a:p>
          <a:p>
            <a:pPr lvl="0"/>
            <a:r>
              <a:rPr lang="ru-RU" sz="2000" b="1" dirty="0">
                <a:effectLst/>
              </a:rPr>
              <a:t>мишень позволяет использовать в качестве рабочего вещества также аммиак, дейтерий и жидкий водород.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65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22205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effectLst/>
              </a:rPr>
              <a:t>Эксперимент СПАСЧАРМ </a:t>
            </a:r>
            <a:r>
              <a:rPr lang="ru-RU" sz="2000" b="1" dirty="0" smtClean="0">
                <a:effectLst/>
              </a:rPr>
              <a:t>(</a:t>
            </a:r>
            <a:r>
              <a:rPr lang="ru-RU" sz="2000" b="1" dirty="0" err="1" smtClean="0">
                <a:effectLst/>
              </a:rPr>
              <a:t>С</a:t>
            </a:r>
            <a:r>
              <a:rPr lang="ru-RU" sz="2000" b="1" dirty="0" err="1">
                <a:effectLst/>
              </a:rPr>
              <a:t>П</a:t>
            </a:r>
            <a:r>
              <a:rPr lang="ru-RU" sz="2000" b="1" dirty="0" err="1" smtClean="0">
                <a:effectLst/>
              </a:rPr>
              <a:t>иновые</a:t>
            </a:r>
            <a:r>
              <a:rPr lang="ru-RU" sz="2000" b="1" dirty="0" smtClean="0">
                <a:effectLst/>
              </a:rPr>
              <a:t> </a:t>
            </a:r>
            <a:r>
              <a:rPr lang="ru-RU" sz="2000" b="1" dirty="0" err="1" smtClean="0">
                <a:effectLst/>
              </a:rPr>
              <a:t>АСимметрии</a:t>
            </a:r>
            <a:r>
              <a:rPr lang="ru-RU" sz="2000" b="1" dirty="0" smtClean="0">
                <a:effectLst/>
              </a:rPr>
              <a:t> </a:t>
            </a:r>
            <a:r>
              <a:rPr lang="ru-RU" sz="2000" b="1" dirty="0">
                <a:effectLst/>
              </a:rPr>
              <a:t>в образовании </a:t>
            </a:r>
            <a:r>
              <a:rPr lang="ru-RU" sz="2000" b="1" dirty="0" err="1" smtClean="0">
                <a:effectLst/>
              </a:rPr>
              <a:t>ЧАРМония</a:t>
            </a:r>
            <a:r>
              <a:rPr lang="ru-RU" sz="2000" b="1" dirty="0" smtClean="0">
                <a:effectLst/>
              </a:rPr>
              <a:t>) нацелен </a:t>
            </a:r>
            <a:r>
              <a:rPr lang="ru-RU" sz="2000" b="1" dirty="0">
                <a:effectLst/>
              </a:rPr>
              <a:t>на систематическое исследование спиновой структуры нуклона и спиновой зависимости сильного взаимодействия антивещества и вещества с материей при энергиях до 45 ГэВ. В канале 24А ускорительного комплекса У‑70 предпола­гается формирование поляризованных пучков протонов и антипротонов. </a:t>
            </a:r>
          </a:p>
          <a:p>
            <a:pPr marL="0" indent="0" algn="ctr">
              <a:buNone/>
            </a:pPr>
            <a:endParaRPr lang="ru-RU" sz="2000" b="1" dirty="0" smtClean="0">
              <a:effectLst/>
            </a:endParaRP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Планируется провести измерения односпиновых асимметрий, поляризации гиперонов и элементов спиновой матрицы векторных мезонов в десятках </a:t>
            </a:r>
            <a:r>
              <a:rPr lang="ru-RU" sz="2000" b="1" dirty="0" smtClean="0">
                <a:effectLst/>
              </a:rPr>
              <a:t>реакций, </a:t>
            </a:r>
            <a:r>
              <a:rPr lang="ru-RU" sz="2000" b="1" dirty="0">
                <a:effectLst/>
              </a:rPr>
              <a:t>как на водороде, так и на различных ядрах</a:t>
            </a:r>
            <a:r>
              <a:rPr lang="ru-RU" sz="2000" b="1" dirty="0" smtClean="0">
                <a:effectLst/>
              </a:rPr>
              <a:t>. Для </a:t>
            </a:r>
            <a:r>
              <a:rPr lang="ru-RU" sz="2000" b="1" dirty="0">
                <a:effectLst/>
              </a:rPr>
              <a:t>изучения спиновой структуры нуклона будут проведены исследования образования кваркония для определения вклада глюонов в спин протона. </a:t>
            </a:r>
            <a:r>
              <a:rPr lang="ru-RU" sz="2000" b="1" dirty="0" smtClean="0">
                <a:effectLst/>
              </a:rPr>
              <a:t> </a:t>
            </a:r>
            <a:endParaRPr lang="ru-RU" sz="2000" b="1" dirty="0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13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 smtClean="0"/>
              <a:t>Мишень нового типа </a:t>
            </a:r>
            <a:br>
              <a:rPr lang="ru-RU" dirty="0" smtClean="0"/>
            </a:br>
            <a:r>
              <a:rPr lang="en-US" sz="1600" dirty="0" smtClean="0">
                <a:solidFill>
                  <a:srgbClr val="FFFF00"/>
                </a:solidFill>
              </a:rPr>
              <a:t>The </a:t>
            </a:r>
            <a:r>
              <a:rPr lang="en-US" sz="1600" dirty="0">
                <a:solidFill>
                  <a:srgbClr val="FFFF00"/>
                </a:solidFill>
              </a:rPr>
              <a:t>Polarized Target at the CBELSA/TAPS”, NSTAR 2019, Bonn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20</a:t>
            </a:fld>
            <a:endParaRPr lang="ru-RU" altLang="ru-RU"/>
          </a:p>
        </p:txBody>
      </p:sp>
      <p:pic>
        <p:nvPicPr>
          <p:cNvPr id="234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832213" cy="326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4440171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Реализация </a:t>
            </a:r>
            <a:r>
              <a:rPr lang="ru-RU" sz="2000" b="1" dirty="0"/>
              <a:t>возможности использования холодного экрана криостата для охлаждения поляризующей и удерживающей поляризацию </a:t>
            </a:r>
            <a:r>
              <a:rPr lang="ru-RU" sz="2000" b="1" dirty="0" smtClean="0"/>
              <a:t>катушек</a:t>
            </a:r>
          </a:p>
          <a:p>
            <a:r>
              <a:rPr lang="ru-RU" sz="2000" b="1" dirty="0"/>
              <a:t>В</a:t>
            </a:r>
            <a:r>
              <a:rPr lang="ru-RU" sz="2000" b="1" dirty="0" smtClean="0"/>
              <a:t>озможность </a:t>
            </a:r>
            <a:r>
              <a:rPr lang="ru-RU" sz="2000" b="1" dirty="0"/>
              <a:t>создания как продольной, так и двух поперечных (вертикальная и горизонтальная) поляризаций</a:t>
            </a:r>
          </a:p>
        </p:txBody>
      </p:sp>
    </p:spTree>
    <p:extLst>
      <p:ext uri="{BB962C8B-B14F-4D97-AF65-F5344CB8AC3E}">
        <p14:creationId xmlns:p14="http://schemas.microsoft.com/office/powerpoint/2010/main" val="37577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60000"/>
              </a:lnSpc>
            </a:pPr>
            <a:r>
              <a:rPr lang="ru-RU" sz="3200" dirty="0" smtClean="0"/>
              <a:t>Требования к установке для измерения кваркония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6181"/>
          </a:xfrm>
        </p:spPr>
        <p:txBody>
          <a:bodyPr/>
          <a:lstStyle/>
          <a:p>
            <a:pPr lvl="0"/>
            <a:r>
              <a:rPr lang="ru-RU" sz="2000" b="1" dirty="0">
                <a:effectLst/>
              </a:rPr>
              <a:t>Регистрация </a:t>
            </a:r>
            <a:r>
              <a:rPr lang="ru-RU" sz="2000" b="1" dirty="0" smtClean="0">
                <a:effectLst/>
              </a:rPr>
              <a:t>заряженных </a:t>
            </a:r>
            <a:r>
              <a:rPr lang="ru-RU" sz="2000" b="1" dirty="0">
                <a:effectLst/>
              </a:rPr>
              <a:t>частиц в диапазоне от </a:t>
            </a:r>
            <a:r>
              <a:rPr lang="ru-RU" sz="2000" b="1" dirty="0" smtClean="0">
                <a:effectLst/>
              </a:rPr>
              <a:t>1 до </a:t>
            </a:r>
            <a:r>
              <a:rPr lang="ru-RU" sz="2000" b="1" dirty="0">
                <a:effectLst/>
              </a:rPr>
              <a:t>50 ГэВ </a:t>
            </a:r>
          </a:p>
          <a:p>
            <a:pPr lvl="0"/>
            <a:r>
              <a:rPr lang="ru-RU" sz="2000" b="1" dirty="0">
                <a:effectLst/>
              </a:rPr>
              <a:t>Регистрация гамма-квантов в диапазоне от 200 МэВ до 50 ГэВ (с возможностью перестройки энергетической шкалы при необходимости</a:t>
            </a:r>
            <a:r>
              <a:rPr lang="ru-RU" sz="2000" b="1" dirty="0" smtClean="0">
                <a:effectLst/>
              </a:rPr>
              <a:t>)</a:t>
            </a:r>
            <a:endParaRPr lang="ru-RU" sz="2000" b="1" dirty="0">
              <a:effectLst/>
            </a:endParaRPr>
          </a:p>
          <a:p>
            <a:pPr lvl="0"/>
            <a:r>
              <a:rPr lang="ru-RU" sz="2000" b="1" dirty="0">
                <a:effectLst/>
              </a:rPr>
              <a:t>Идентификация заряженных частиц в диапазоне 1÷20 ГэВ.</a:t>
            </a:r>
          </a:p>
          <a:p>
            <a:pPr lvl="0"/>
            <a:r>
              <a:rPr lang="ru-RU" sz="2000" b="1" dirty="0">
                <a:effectLst/>
              </a:rPr>
              <a:t>Возможность регистрации распадов вторичных частиц, включая гипероны.</a:t>
            </a:r>
          </a:p>
          <a:p>
            <a:pPr lvl="0"/>
            <a:r>
              <a:rPr lang="ru-RU" sz="2000" b="1" dirty="0">
                <a:effectLst/>
              </a:rPr>
              <a:t>Высокое координатное разрешение пучковых частиц, прежде всего для исследо­вания упругих процессов.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  <a:effectLst/>
              </a:rPr>
              <a:t>Кроме того, для исследования чармония необходимо иметь: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  <a:effectLst/>
              </a:rPr>
              <a:t>Импульсное разрешение на уровне 0.4% при 10 ГэВ/c.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  <a:effectLst/>
              </a:rPr>
              <a:t>Энергетическое разрешение электромагнитного калориметра 3%/√E.</a:t>
            </a: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43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22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95F5AE"/>
              </a:solidFill>
              <a:effectLst/>
              <a:uLnTx/>
              <a:uFillTx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3"/>
            <a:ext cx="8229600" cy="935880"/>
          </a:xfrm>
        </p:spPr>
        <p:txBody>
          <a:bodyPr/>
          <a:lstStyle/>
          <a:p>
            <a:r>
              <a:rPr lang="ru-RU" sz="3200" dirty="0">
                <a:solidFill>
                  <a:srgbClr val="95F5AE"/>
                </a:solidFill>
              </a:rPr>
              <a:t>Необходимость высокого разрешения для исследования кваркония</a:t>
            </a:r>
          </a:p>
        </p:txBody>
      </p:sp>
      <p:pic>
        <p:nvPicPr>
          <p:cNvPr id="12" name="Picture 4" descr="mas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2"/>
            <a:ext cx="41767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as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41767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mas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44900"/>
            <a:ext cx="41767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as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1767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187450" y="1052513"/>
            <a:ext cx="30956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Without 1C fit. 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%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= 12%/√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508625" y="1125538"/>
            <a:ext cx="30956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Without 1C fit.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116013" y="3716338"/>
            <a:ext cx="316865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 1C fit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 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508625" y="3716338"/>
            <a:ext cx="324008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J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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momentum from PHYHIA</a:t>
            </a:r>
            <a:r>
              <a:rPr lang="en-US" b="1" dirty="0">
                <a:solidFill>
                  <a:srgbClr val="65616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.</a:t>
            </a: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=0,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 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007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B2B2B2"/>
                </a:solidFill>
              </a:rPr>
              <a:t>Спектрометрический магнит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>
                <a:solidFill>
                  <a:srgbClr val="FFFFFF"/>
                </a:solidFill>
              </a:rPr>
              <a:t>14.04.202</a:t>
            </a:r>
            <a:r>
              <a:rPr lang="ru-RU" altLang="ru-RU" dirty="0" smtClean="0">
                <a:solidFill>
                  <a:srgbClr val="FFFFFF"/>
                </a:solidFill>
              </a:rPr>
              <a:t>0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23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41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5" y="1600702"/>
            <a:ext cx="7852329" cy="452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6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200" dirty="0" smtClean="0"/>
              <a:t>Поле спектрометрического магнита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24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25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131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4001339"/>
                  </p:ext>
                </p:extLst>
              </p:nvPr>
            </p:nvGraphicFramePr>
            <p:xfrm>
              <a:off x="395536" y="3429001"/>
              <a:ext cx="8496943" cy="27363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65827"/>
                    <a:gridCol w="1505586"/>
                    <a:gridCol w="1506648"/>
                    <a:gridCol w="1505586"/>
                    <a:gridCol w="1506648"/>
                    <a:gridCol w="1506648"/>
                  </a:tblGrid>
                  <a:tr h="60098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ru-RU" sz="1800" b="1" i="1">
                                        <a:effectLst/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𝐘</m:t>
                                      </m:r>
                                    </m:e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1.47493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1.42978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6125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41459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500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4001339"/>
                  </p:ext>
                </p:extLst>
              </p:nvPr>
            </p:nvGraphicFramePr>
            <p:xfrm>
              <a:off x="395536" y="3429001"/>
              <a:ext cx="8496943" cy="27363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65827"/>
                    <a:gridCol w="1505586"/>
                    <a:gridCol w="1506648"/>
                    <a:gridCol w="1505586"/>
                    <a:gridCol w="1506648"/>
                    <a:gridCol w="1506648"/>
                  </a:tblGrid>
                  <a:tr h="60098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633" t="-10204" r="-782278" b="-377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1.47493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1.42978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3986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6125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41459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500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781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Трековая система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FFFFFF"/>
                </a:solidFill>
              </a:rPr>
              <a:t>В</a:t>
            </a:r>
            <a:r>
              <a:rPr lang="ru-RU" altLang="ru-RU" dirty="0">
                <a:solidFill>
                  <a:srgbClr val="FFFFFF"/>
                </a:solidFill>
              </a:rPr>
              <a:t>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25</a:t>
            </a:fld>
            <a:endParaRPr lang="ru-RU" altLang="ru-RU">
              <a:solidFill>
                <a:srgbClr val="FFFFFF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21214"/>
              </p:ext>
            </p:extLst>
          </p:nvPr>
        </p:nvGraphicFramePr>
        <p:xfrm>
          <a:off x="171698" y="1278836"/>
          <a:ext cx="8972302" cy="28217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7473"/>
                <a:gridCol w="1587611"/>
                <a:gridCol w="1486884"/>
                <a:gridCol w="1635573"/>
                <a:gridCol w="1675964"/>
                <a:gridCol w="1408797"/>
              </a:tblGrid>
              <a:tr h="9361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Detector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name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Distance from target</a:t>
                      </a:r>
                      <a:r>
                        <a:rPr lang="de-DE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 [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]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Planes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Tube diameter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[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mm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Dimensions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Y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[см]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xX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[см]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Channels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DTS2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  1,67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X,Y,U,V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72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96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336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S3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</a:rPr>
                        <a:t>5,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120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168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432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8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,0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9,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67073"/>
              </p:ext>
            </p:extLst>
          </p:nvPr>
        </p:nvGraphicFramePr>
        <p:xfrm>
          <a:off x="179511" y="4149080"/>
          <a:ext cx="8964489" cy="19442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6447"/>
                <a:gridCol w="1839500"/>
                <a:gridCol w="1689840"/>
                <a:gridCol w="1534497"/>
                <a:gridCol w="1316636"/>
                <a:gridCol w="1407569"/>
              </a:tblGrid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0,55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1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0,6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 </a:t>
                      </a: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         0,6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</a:t>
                      </a: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DT</a:t>
                      </a:r>
                      <a:r>
                        <a:rPr lang="de-DE" sz="2000" dirty="0" smtClean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1,00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0000"/>
                          </a:solidFill>
                          <a:effectLst/>
                        </a:rPr>
                        <a:t>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,V,X,Y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       15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48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48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384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7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err="1" smtClean="0"/>
              <a:t>Электромагнитый</a:t>
            </a:r>
            <a:r>
              <a:rPr lang="ru-RU" dirty="0" smtClean="0"/>
              <a:t> калориметр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580112" y="1052737"/>
            <a:ext cx="3456384" cy="2952328"/>
          </a:xfrm>
        </p:spPr>
        <p:txBody>
          <a:bodyPr/>
          <a:lstStyle/>
          <a:p>
            <a:pPr marL="0" lvl="0" indent="0" algn="just" eaLnBrk="0" hangingPunct="0">
              <a:buNone/>
            </a:pPr>
            <a:r>
              <a:rPr lang="ru-RU" sz="2000" b="1" dirty="0" err="1" smtClean="0">
                <a:effectLst/>
              </a:rPr>
              <a:t>Тонкосегментированный</a:t>
            </a:r>
            <a:r>
              <a:rPr lang="ru-RU" sz="2000" b="1" dirty="0" smtClean="0">
                <a:effectLst/>
              </a:rPr>
              <a:t> калориметр типа «шашлык</a:t>
            </a:r>
            <a:r>
              <a:rPr lang="ru-RU" sz="2000" b="1" dirty="0" smtClean="0">
                <a:effectLst/>
              </a:rPr>
              <a:t>»</a:t>
            </a:r>
            <a:r>
              <a:rPr lang="de-DE" sz="2000" b="1" dirty="0" smtClean="0">
                <a:effectLst/>
              </a:rPr>
              <a:t>.</a:t>
            </a:r>
            <a:r>
              <a:rPr lang="de-DE" sz="2000" b="1" dirty="0">
                <a:effectLst/>
              </a:rPr>
              <a:t> </a:t>
            </a:r>
            <a:r>
              <a:rPr lang="ru-RU" sz="2000" b="1" dirty="0" smtClean="0">
                <a:effectLst/>
              </a:rPr>
              <a:t>Я</a:t>
            </a:r>
            <a:r>
              <a:rPr lang="ru-RU" sz="2000" b="1" dirty="0" smtClean="0">
                <a:effectLst/>
              </a:rPr>
              <a:t>чейка (380 слоев)</a:t>
            </a:r>
            <a:r>
              <a:rPr lang="en-US" sz="2000" b="1" dirty="0" smtClean="0">
                <a:effectLst/>
              </a:rPr>
              <a:t>: </a:t>
            </a:r>
            <a:r>
              <a:rPr lang="ru-RU" sz="2000" b="1" dirty="0" smtClean="0">
                <a:effectLst/>
              </a:rPr>
              <a:t>Сцинтиллятор</a:t>
            </a:r>
            <a:r>
              <a:rPr lang="en-US" sz="2000" b="1" dirty="0" smtClean="0">
                <a:effectLst/>
              </a:rPr>
              <a:t>: </a:t>
            </a:r>
            <a:r>
              <a:rPr lang="en-US" sz="2000" b="1" dirty="0">
                <a:effectLst/>
              </a:rPr>
              <a:t>1.5 mm, </a:t>
            </a:r>
            <a:r>
              <a:rPr lang="ru-RU" sz="2000" b="1" dirty="0" smtClean="0">
                <a:effectLst/>
              </a:rPr>
              <a:t>Свинец</a:t>
            </a:r>
            <a:r>
              <a:rPr lang="en-US" sz="2000" b="1" dirty="0" smtClean="0">
                <a:effectLst/>
              </a:rPr>
              <a:t>: </a:t>
            </a:r>
            <a:r>
              <a:rPr lang="en-US" sz="2000" b="1" dirty="0">
                <a:effectLst/>
              </a:rPr>
              <a:t>0.3 </a:t>
            </a:r>
            <a:r>
              <a:rPr lang="en-US" sz="2000" b="1" dirty="0" smtClean="0">
                <a:effectLst/>
              </a:rPr>
              <a:t>mm </a:t>
            </a:r>
            <a:endParaRPr lang="en-US" sz="2000" b="1" dirty="0">
              <a:effectLst/>
            </a:endParaRPr>
          </a:p>
          <a:p>
            <a:pPr marL="0" lvl="0" indent="0" algn="just" eaLnBrk="0" hangingPunct="0">
              <a:buNone/>
            </a:pPr>
            <a:r>
              <a:rPr lang="en-US" sz="2000" b="1" dirty="0" smtClean="0">
                <a:effectLst/>
              </a:rPr>
              <a:t>2400 </a:t>
            </a:r>
            <a:r>
              <a:rPr lang="ru-RU" sz="2000" b="1" dirty="0" smtClean="0">
                <a:effectLst/>
              </a:rPr>
              <a:t>ячеек размером 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>
                <a:effectLst/>
              </a:rPr>
              <a:t>55×55×700 mm</a:t>
            </a:r>
            <a:r>
              <a:rPr lang="en-US" sz="2000" b="1" baseline="30000" dirty="0">
                <a:effectLst/>
              </a:rPr>
              <a:t>3</a:t>
            </a:r>
            <a:r>
              <a:rPr lang="en-US" sz="2000" b="1" dirty="0">
                <a:effectLst/>
              </a:rPr>
              <a:t>, </a:t>
            </a:r>
            <a:r>
              <a:rPr lang="ru-RU" sz="2000" b="1" dirty="0" smtClean="0">
                <a:effectLst/>
              </a:rPr>
              <a:t>длина </a:t>
            </a:r>
            <a:r>
              <a:rPr lang="en-US" sz="2000" b="1" dirty="0" smtClean="0">
                <a:effectLst/>
              </a:rPr>
              <a:t>~20X</a:t>
            </a:r>
            <a:r>
              <a:rPr lang="en-US" sz="2000" b="1" baseline="-25000" dirty="0" smtClean="0">
                <a:effectLst/>
              </a:rPr>
              <a:t>0 </a:t>
            </a:r>
            <a:r>
              <a:rPr lang="ru-RU" sz="2000" b="1" dirty="0" smtClean="0">
                <a:effectLst/>
              </a:rPr>
              <a:t>, </a:t>
            </a:r>
            <a:r>
              <a:rPr lang="ru-RU" sz="2000" b="1" dirty="0" smtClean="0">
                <a:effectLst/>
              </a:rPr>
              <a:t>Фотодетекторы</a:t>
            </a:r>
            <a:r>
              <a:rPr lang="en-US" sz="2000" b="1" dirty="0" smtClean="0">
                <a:effectLst/>
              </a:rPr>
              <a:t>: </a:t>
            </a:r>
            <a:r>
              <a:rPr lang="en-US" sz="2000" b="1" dirty="0">
                <a:effectLst/>
              </a:rPr>
              <a:t>Hamamatsu R7899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26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426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6" y="980728"/>
            <a:ext cx="5054839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30580"/>
            <a:ext cx="2232248" cy="232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61048"/>
            <a:ext cx="1693083" cy="232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431156" cy="321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5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Идентификация частиц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27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43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" y="1268760"/>
            <a:ext cx="4824536" cy="21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369766"/>
            <a:ext cx="493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PANDA type detector, </a:t>
            </a:r>
            <a:r>
              <a:rPr lang="en-US" b="1" dirty="0" err="1" smtClean="0">
                <a:solidFill>
                  <a:srgbClr val="FFFFFF"/>
                </a:solidFill>
              </a:rPr>
              <a:t>Phys.Usp</a:t>
            </a:r>
            <a:r>
              <a:rPr lang="en-US" b="1" dirty="0">
                <a:solidFill>
                  <a:srgbClr val="FFFFFF"/>
                </a:solidFill>
              </a:rPr>
              <a:t>. 58 (2015) no.5, </a:t>
            </a:r>
            <a:r>
              <a:rPr lang="en-US" b="1" dirty="0" smtClean="0">
                <a:solidFill>
                  <a:srgbClr val="FFFFFF"/>
                </a:solidFill>
              </a:rPr>
              <a:t>503-511, 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err="1">
                <a:solidFill>
                  <a:srgbClr val="FFFFFF"/>
                </a:solidFill>
              </a:rPr>
              <a:t>Usp.Fiz.Nauk</a:t>
            </a:r>
            <a:r>
              <a:rPr lang="en-US" b="1" dirty="0">
                <a:solidFill>
                  <a:srgbClr val="FFFFFF"/>
                </a:solidFill>
              </a:rPr>
              <a:t> 185 (2015) no.5, 540-548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87" y="1244231"/>
            <a:ext cx="3905910" cy="380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35079" y="5070711"/>
            <a:ext cx="47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Мюонная система (дрейфовые трубки)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Интерес к измерениям на канале 14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28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7" name="Picture 7" descr="proza50_40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54390"/>
            <a:ext cx="4055701" cy="22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za40_pi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9" y="1454391"/>
            <a:ext cx="3936989" cy="22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49" y="3781892"/>
            <a:ext cx="3936989" cy="2241709"/>
          </a:xfrm>
          <a:prstGeom prst="rect">
            <a:avLst/>
          </a:prstGeom>
          <a:noFill/>
          <a:ln/>
        </p:spPr>
      </p:pic>
      <p:sp>
        <p:nvSpPr>
          <p:cNvPr id="10" name="Прямоугольник 9"/>
          <p:cNvSpPr/>
          <p:nvPr/>
        </p:nvSpPr>
        <p:spPr>
          <a:xfrm>
            <a:off x="2915816" y="522920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0.7&lt;</a:t>
            </a:r>
            <a:r>
              <a:rPr lang="en-US" b="1" kern="0" dirty="0" err="1" smtClean="0">
                <a:solidFill>
                  <a:srgbClr val="FF0000"/>
                </a:solidFill>
                <a:latin typeface="Arial"/>
              </a:rPr>
              <a:t>x</a:t>
            </a:r>
            <a:r>
              <a:rPr lang="en-US" b="1" kern="0" baseline="-25000" dirty="0" err="1" smtClean="0">
                <a:solidFill>
                  <a:srgbClr val="FF0000"/>
                </a:solidFill>
                <a:latin typeface="Arial"/>
              </a:rPr>
              <a:t>F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&lt;1.0</a:t>
            </a:r>
            <a:endParaRPr lang="ru-RU" b="1" kern="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933056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-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d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30026" y="1499399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(target fragmentation)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0718" y="2905780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at 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Arial"/>
                <a:cs typeface="Arial" charset="0"/>
              </a:rPr>
              <a:t>x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  <a:cs typeface="Arial" charset="0"/>
              </a:rPr>
              <a:t>F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 charset="0"/>
              </a:rPr>
              <a:t>=0</a:t>
            </a:r>
            <a:endParaRPr lang="ru-RU" b="1" kern="0" dirty="0" smtClean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22" y="3781892"/>
            <a:ext cx="4017279" cy="224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1693" y="4117722"/>
            <a:ext cx="382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IHEP 50 </a:t>
            </a:r>
            <a:r>
              <a:rPr lang="en-US" sz="2400" dirty="0" err="1" smtClean="0">
                <a:solidFill>
                  <a:srgbClr val="FFFFFF"/>
                </a:solidFill>
              </a:rPr>
              <a:t>GeV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(</a:t>
            </a:r>
            <a:r>
              <a:rPr lang="ru-RU" sz="2400" dirty="0" smtClean="0">
                <a:solidFill>
                  <a:srgbClr val="FFFFFF"/>
                </a:solidFill>
              </a:rPr>
              <a:t>6.2±1.5</a:t>
            </a:r>
            <a:r>
              <a:rPr lang="ru-RU" sz="2400" dirty="0">
                <a:solidFill>
                  <a:srgbClr val="FFFFFF"/>
                </a:solidFill>
              </a:rPr>
              <a:t>)</a:t>
            </a:r>
            <a:r>
              <a:rPr lang="en-US" sz="2400" dirty="0" smtClean="0">
                <a:solidFill>
                  <a:srgbClr val="FFFFFF"/>
                </a:solidFill>
              </a:rPr>
              <a:t>%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E704 200 </a:t>
            </a:r>
            <a:r>
              <a:rPr lang="en-US" sz="2400" dirty="0" err="1" smtClean="0">
                <a:solidFill>
                  <a:srgbClr val="FFFFFF"/>
                </a:solidFill>
              </a:rPr>
              <a:t>GeV</a:t>
            </a:r>
            <a:r>
              <a:rPr lang="en-US" sz="2400" dirty="0">
                <a:solidFill>
                  <a:srgbClr val="FFFFFF"/>
                </a:solidFill>
              </a:rPr>
              <a:t>: (</a:t>
            </a:r>
            <a:r>
              <a:rPr lang="en-US" sz="2400" dirty="0" smtClean="0">
                <a:solidFill>
                  <a:srgbClr val="FFFFFF"/>
                </a:solidFill>
              </a:rPr>
              <a:t>6.3</a:t>
            </a:r>
            <a:r>
              <a:rPr lang="ru-RU" sz="2400" dirty="0">
                <a:solidFill>
                  <a:srgbClr val="FFFFFF"/>
                </a:solidFill>
              </a:rPr>
              <a:t>±</a:t>
            </a:r>
            <a:r>
              <a:rPr lang="en-US" sz="2400" dirty="0" smtClean="0">
                <a:solidFill>
                  <a:srgbClr val="FFFFFF"/>
                </a:solidFill>
              </a:rPr>
              <a:t>0.7)%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sz="3200" dirty="0" smtClean="0"/>
              <a:t>Программа измерений на канале 14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294213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Подготовка и настройка установки для дальнейших исследований на канале 24</a:t>
            </a:r>
          </a:p>
          <a:p>
            <a:r>
              <a:rPr lang="ru-RU" sz="2400" dirty="0"/>
              <a:t>Детальное исследование различных поляризационных эффектов в инклюзивных процессах образования частиц и резонансов, состоящих из легких u, d и s–кварков. </a:t>
            </a:r>
            <a:r>
              <a:rPr lang="ru-RU" sz="2400" dirty="0" smtClean="0"/>
              <a:t>Эксперименты </a:t>
            </a:r>
            <a:r>
              <a:rPr lang="ru-RU" sz="2400" dirty="0"/>
              <a:t>с использованием мезонных пучков обнаружили отличную от нуля </a:t>
            </a:r>
            <a:r>
              <a:rPr lang="ru-RU" sz="2400" dirty="0" err="1"/>
              <a:t>односпиновую</a:t>
            </a:r>
            <a:r>
              <a:rPr lang="ru-RU" sz="2400" dirty="0"/>
              <a:t> асимметрию, как в центральной области, так и в области фрагментации </a:t>
            </a:r>
            <a:r>
              <a:rPr lang="ru-RU" sz="2400" dirty="0" smtClean="0"/>
              <a:t>пучка</a:t>
            </a:r>
            <a:r>
              <a:rPr lang="ru-RU" sz="2400" dirty="0"/>
              <a:t>:</a:t>
            </a:r>
          </a:p>
          <a:p>
            <a:pPr lvl="1"/>
            <a:r>
              <a:rPr lang="ru-RU" sz="2200" b="1" dirty="0" smtClean="0"/>
              <a:t>Измерение инклюзивных и эксклюзивных каналов в области фрагментации неполяризованного пучка </a:t>
            </a:r>
            <a:r>
              <a:rPr lang="ru-RU" sz="2200" dirty="0" smtClean="0">
                <a:solidFill>
                  <a:srgbClr val="66FF33"/>
                </a:solidFill>
              </a:rPr>
              <a:t>Непосредственно сейчас (в ближайшем сеансе) измерение инклюзивного рождения пи, К, омега мезонов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33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 smtClean="0"/>
              <a:t>Актуальность исследований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Интерес к исследованию спиновой зависимости сильного взаимодействия связан с возможностью изучения </a:t>
            </a:r>
            <a:r>
              <a:rPr lang="ru-RU" altLang="ru-RU" sz="2000" b="1" i="1" dirty="0">
                <a:solidFill>
                  <a:srgbClr val="00B050"/>
                </a:solidFill>
                <a:cs typeface="Arial" panose="020B0604020202020204" pitchFamily="34" charset="0"/>
              </a:rPr>
              <a:t>динамики взаимодействия и спиновой структуры адронов</a:t>
            </a:r>
            <a:r>
              <a:rPr lang="ru-RU" altLang="ru-RU" sz="2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через взаимодействия партонов, имеющих ненулевой спин. </a:t>
            </a:r>
          </a:p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Для проведения поляризационных исследований </a:t>
            </a:r>
            <a:r>
              <a:rPr lang="ru-RU" altLang="ru-RU" sz="2000" b="1" i="1" dirty="0">
                <a:solidFill>
                  <a:srgbClr val="00B050"/>
                </a:solidFill>
                <a:cs typeface="Arial" panose="020B0604020202020204" pitchFamily="34" charset="0"/>
              </a:rPr>
              <a:t>надо создавать пучки поляризованных </a:t>
            </a:r>
            <a:r>
              <a:rPr lang="ru-RU" altLang="ru-RU" sz="2000" b="1" i="1" dirty="0" smtClean="0">
                <a:solidFill>
                  <a:srgbClr val="00B050"/>
                </a:solidFill>
                <a:cs typeface="Arial" panose="020B0604020202020204" pitchFamily="34" charset="0"/>
              </a:rPr>
              <a:t>частиц и</a:t>
            </a:r>
            <a:r>
              <a:rPr lang="en-US" altLang="ru-RU" sz="2000" b="1" i="1" dirty="0" smtClean="0">
                <a:solidFill>
                  <a:srgbClr val="00B050"/>
                </a:solidFill>
                <a:cs typeface="Arial" panose="020B0604020202020204" pitchFamily="34" charset="0"/>
              </a:rPr>
              <a:t>/</a:t>
            </a:r>
            <a:r>
              <a:rPr lang="ru-RU" altLang="ru-RU" sz="2000" b="1" i="1" dirty="0" smtClean="0">
                <a:solidFill>
                  <a:srgbClr val="00B050"/>
                </a:solidFill>
                <a:cs typeface="Arial" panose="020B0604020202020204" pitchFamily="34" charset="0"/>
              </a:rPr>
              <a:t>или </a:t>
            </a:r>
            <a:r>
              <a:rPr lang="ru-RU" altLang="ru-RU" sz="2000" b="1" i="1" dirty="0">
                <a:solidFill>
                  <a:srgbClr val="00B050"/>
                </a:solidFill>
                <a:cs typeface="Arial" panose="020B0604020202020204" pitchFamily="34" charset="0"/>
              </a:rPr>
              <a:t>использовать технику поляризованных мишеней. </a:t>
            </a:r>
            <a:r>
              <a:rPr lang="ru-RU" altLang="ru-RU" sz="2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endParaRPr lang="ru-RU" altLang="ru-RU" sz="20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Развивается теоретическое осмысление спиновых эффектов. Однако сегодня </a:t>
            </a:r>
            <a:r>
              <a:rPr lang="ru-RU" altLang="ru-RU" sz="2000" b="1" i="1" dirty="0">
                <a:solidFill>
                  <a:srgbClr val="FF0000"/>
                </a:solidFill>
                <a:cs typeface="Arial" panose="020B0604020202020204" pitchFamily="34" charset="0"/>
              </a:rPr>
              <a:t>нет теории</a:t>
            </a: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, претендующей на полное описание всех наблюденных поляризационных эффектов. </a:t>
            </a:r>
          </a:p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Новые экспериментальные результаты в этой трудной для теоретиков области непертурбативной КХД важны для развития теоретических подходов и возможного создания теории (модели) для описания всех спиновых эффектов.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75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dirty="0" smtClean="0"/>
              <a:t>Реакции для канала 14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" y="764704"/>
            <a:ext cx="898141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Измерения инклюзивных односпиновых эффектов на канале 24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ru-RU" sz="2400" dirty="0" smtClean="0">
                <a:solidFill>
                  <a:srgbClr val="66FF33"/>
                </a:solidFill>
              </a:rPr>
              <a:t>Сравнение </a:t>
            </a:r>
            <a:r>
              <a:rPr lang="ru-RU" sz="2400" dirty="0">
                <a:solidFill>
                  <a:srgbClr val="66FF33"/>
                </a:solidFill>
              </a:rPr>
              <a:t>поляризационных эффектов при взаимодействии частиц и античастиц с веществом при одной и той же энергии и в одной и той же кинематической </a:t>
            </a:r>
            <a:r>
              <a:rPr lang="ru-RU" sz="2400" dirty="0" smtClean="0">
                <a:solidFill>
                  <a:srgbClr val="66FF33"/>
                </a:solidFill>
              </a:rPr>
              <a:t>области </a:t>
            </a:r>
            <a:endParaRPr lang="ru-RU" sz="2400" dirty="0"/>
          </a:p>
          <a:p>
            <a:r>
              <a:rPr lang="ru-RU" sz="2400" dirty="0" smtClean="0"/>
              <a:t>Высокая интенсивность </a:t>
            </a:r>
            <a:r>
              <a:rPr lang="ru-RU" sz="2400" dirty="0"/>
              <a:t>поляризованного пучка протонов </a:t>
            </a:r>
            <a:r>
              <a:rPr lang="ru-RU" sz="2400" dirty="0" smtClean="0"/>
              <a:t>позволяет  значительно улучшить точность и расширить кинематический диапазон. </a:t>
            </a:r>
            <a:r>
              <a:rPr lang="ru-RU" sz="2400" dirty="0"/>
              <a:t>При этом </a:t>
            </a:r>
            <a:r>
              <a:rPr lang="ru-RU" sz="2400" dirty="0" smtClean="0"/>
              <a:t>становится возможным </a:t>
            </a:r>
            <a:r>
              <a:rPr lang="ru-RU" sz="2400" dirty="0"/>
              <a:t>разделить зависимость эффектов от кинематических </a:t>
            </a:r>
            <a:r>
              <a:rPr lang="ru-RU" sz="2400" dirty="0" smtClean="0"/>
              <a:t>параметров.</a:t>
            </a:r>
            <a:endParaRPr lang="ru-RU" sz="2400" dirty="0"/>
          </a:p>
          <a:p>
            <a:r>
              <a:rPr lang="ru-RU" sz="2400" dirty="0" smtClean="0"/>
              <a:t>Исследования </a:t>
            </a:r>
            <a:r>
              <a:rPr lang="ru-RU" sz="2400" dirty="0"/>
              <a:t>можно проводить в области энергии пучка 10÷45 </a:t>
            </a:r>
            <a:r>
              <a:rPr lang="ru-RU" sz="2400" dirty="0" smtClean="0"/>
              <a:t>ГэВ.</a:t>
            </a:r>
            <a:endParaRPr lang="ru-RU" sz="2400" dirty="0"/>
          </a:p>
          <a:p>
            <a:r>
              <a:rPr lang="ru-RU" sz="2400" dirty="0" smtClean="0"/>
              <a:t>Возможность исследовать асимметрии на ядрах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72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dirty="0" smtClean="0"/>
              <a:t>Интерес для исследования на ядрах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4040188" cy="639762"/>
          </a:xfrm>
        </p:spPr>
        <p:txBody>
          <a:bodyPr/>
          <a:lstStyle/>
          <a:p>
            <a:r>
              <a:rPr lang="ru-RU" dirty="0" smtClean="0"/>
              <a:t>Данные ФЕНИКС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4041775" cy="1224136"/>
          </a:xfrm>
        </p:spPr>
        <p:txBody>
          <a:bodyPr/>
          <a:lstStyle/>
          <a:p>
            <a:r>
              <a:rPr lang="ru-RU" sz="2000" dirty="0" smtClean="0"/>
              <a:t>Предсказания для канала 24 </a:t>
            </a:r>
            <a:r>
              <a:rPr lang="en-US" sz="2000" dirty="0" smtClean="0">
                <a:solidFill>
                  <a:srgbClr val="FFFF00"/>
                </a:solidFill>
              </a:rPr>
              <a:t>V.V</a:t>
            </a:r>
            <a:r>
              <a:rPr lang="en-US" sz="2000" dirty="0">
                <a:solidFill>
                  <a:srgbClr val="FFFF00"/>
                </a:solidFill>
              </a:rPr>
              <a:t>. Abramov, J. Phys.: Conf. Series 938 (2017) 012038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BC97-E1D4-4ECA-96D3-DFC7059B8B3B}" type="slidenum">
              <a:rPr lang="ru-RU" altLang="ru-RU" smtClean="0"/>
              <a:pPr/>
              <a:t>32</a:t>
            </a:fld>
            <a:endParaRPr lang="ru-RU" altLang="ru-RU"/>
          </a:p>
        </p:txBody>
      </p:sp>
      <p:pic>
        <p:nvPicPr>
          <p:cNvPr id="2355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966012" cy="376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3744416" cy="378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1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200" dirty="0" smtClean="0"/>
              <a:t>Исследование упругих реакций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22205"/>
          </a:xfrm>
        </p:spPr>
        <p:txBody>
          <a:bodyPr/>
          <a:lstStyle/>
          <a:p>
            <a:r>
              <a:rPr lang="ru-RU" sz="2000" b="1" dirty="0"/>
              <a:t>В</a:t>
            </a:r>
            <a:r>
              <a:rPr lang="ru-RU" sz="2000" b="1" dirty="0" smtClean="0"/>
              <a:t>озможность измерения упругих реакций  - требуется для поляриметрии </a:t>
            </a:r>
            <a:r>
              <a:rPr lang="ru-RU" sz="2000" b="1" dirty="0" smtClean="0">
                <a:solidFill>
                  <a:srgbClr val="FFFF00"/>
                </a:solidFill>
              </a:rPr>
              <a:t>(</a:t>
            </a:r>
            <a:r>
              <a:rPr lang="en-US" sz="2000" b="1" dirty="0" err="1" smtClean="0">
                <a:solidFill>
                  <a:srgbClr val="FFFF00"/>
                </a:solidFill>
              </a:rPr>
              <a:t>KnE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Energ.Phys</a:t>
            </a:r>
            <a:r>
              <a:rPr lang="en-US" sz="2000" b="1" dirty="0">
                <a:solidFill>
                  <a:srgbClr val="FFFF00"/>
                </a:solidFill>
              </a:rPr>
              <a:t>. 3 (2018) </a:t>
            </a:r>
            <a:r>
              <a:rPr lang="en-US" sz="2000" b="1" dirty="0" smtClean="0">
                <a:solidFill>
                  <a:srgbClr val="FFFF00"/>
                </a:solidFill>
              </a:rPr>
              <a:t>326-332</a:t>
            </a:r>
            <a:r>
              <a:rPr lang="ru-RU" sz="2000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ru-RU" sz="2000" b="1" dirty="0" smtClean="0"/>
              <a:t>Возможность провести даже полный опыт (восстановить все амплитуды упругого рассеяния), причем как для протон-протонных, так и антипротон-протонного рассеяния. (</a:t>
            </a:r>
            <a:r>
              <a:rPr lang="en-US" sz="2000" b="1" dirty="0" smtClean="0">
                <a:solidFill>
                  <a:srgbClr val="FFFF00"/>
                </a:solidFill>
              </a:rPr>
              <a:t>J.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Phys.Conf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Ser</a:t>
            </a:r>
            <a:r>
              <a:rPr lang="en-US" sz="2000" b="1" dirty="0">
                <a:solidFill>
                  <a:srgbClr val="FFFF00"/>
                </a:solidFill>
              </a:rPr>
              <a:t>. 1390 (2019) 1, </a:t>
            </a:r>
            <a:r>
              <a:rPr lang="en-US" sz="2000" b="1" dirty="0" smtClean="0">
                <a:solidFill>
                  <a:srgbClr val="FFFF00"/>
                </a:solidFill>
              </a:rPr>
              <a:t>012032</a:t>
            </a:r>
            <a:r>
              <a:rPr lang="ru-RU" sz="2000" b="1" dirty="0" smtClean="0">
                <a:solidFill>
                  <a:srgbClr val="FFFF00"/>
                </a:solidFill>
              </a:rPr>
              <a:t>;  </a:t>
            </a:r>
            <a:r>
              <a:rPr lang="en-US" sz="2000" b="1" dirty="0" smtClean="0">
                <a:solidFill>
                  <a:srgbClr val="FFFF00"/>
                </a:solidFill>
              </a:rPr>
              <a:t>J.Phys.Conf.Ser</a:t>
            </a:r>
            <a:r>
              <a:rPr lang="en-US" sz="2000" b="1" dirty="0">
                <a:solidFill>
                  <a:srgbClr val="FFFF00"/>
                </a:solidFill>
              </a:rPr>
              <a:t>. 1435 (2020) 1, </a:t>
            </a:r>
            <a:r>
              <a:rPr lang="en-US" sz="2000" b="1" dirty="0" smtClean="0">
                <a:solidFill>
                  <a:srgbClr val="FFFF00"/>
                </a:solidFill>
              </a:rPr>
              <a:t>012044</a:t>
            </a:r>
            <a:r>
              <a:rPr lang="ru-RU" sz="2000" b="1" dirty="0" smtClean="0">
                <a:solidFill>
                  <a:srgbClr val="FFFF00"/>
                </a:solidFill>
              </a:rPr>
              <a:t>)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33</a:t>
            </a:fld>
            <a:endParaRPr lang="ru-RU" altLang="ru-RU"/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3284984"/>
            <a:ext cx="45974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4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smtClean="0"/>
              <a:t>Исследование кваркония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8189"/>
          </a:xfrm>
        </p:spPr>
        <p:txBody>
          <a:bodyPr/>
          <a:lstStyle/>
          <a:p>
            <a:pPr lvl="0">
              <a:lnSpc>
                <a:spcPct val="80000"/>
              </a:lnSpc>
              <a:buClr>
                <a:srgbClr val="FFFFCC"/>
              </a:buClr>
            </a:pPr>
            <a:r>
              <a:rPr lang="ru-RU" sz="2200" dirty="0" smtClean="0">
                <a:solidFill>
                  <a:srgbClr val="FFFFFF"/>
                </a:solidFill>
              </a:rPr>
              <a:t>Исследования </a:t>
            </a:r>
            <a:r>
              <a:rPr lang="ru-RU" sz="2200" dirty="0">
                <a:solidFill>
                  <a:srgbClr val="FFFFFF"/>
                </a:solidFill>
              </a:rPr>
              <a:t>чармония с (не)поляризованными  пучками и неполяризованной мишенью:</a:t>
            </a:r>
            <a:endParaRPr lang="en-US" sz="2200" dirty="0">
              <a:solidFill>
                <a:srgbClr val="FFFFFF"/>
              </a:solidFill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Односпиновая асимметрия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N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инклюзивного рождения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и 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на пучке поляризованных протонов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Ожидаемая статистика за 40 дней набора данных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: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.</a:t>
            </a:r>
          </a:p>
          <a:p>
            <a:pPr lvl="2" algn="just">
              <a:lnSpc>
                <a:spcPct val="80000"/>
              </a:lnSpc>
              <a:buClr>
                <a:srgbClr val="666699"/>
              </a:buClr>
            </a:pP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Пучок поляризованных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p (40 GeV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5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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10</a:t>
            </a:r>
            <a:r>
              <a:rPr lang="en-US" sz="1700" spc="30" baseline="3000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р/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cycle): 2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0000 </a:t>
            </a:r>
            <a:r>
              <a:rPr lang="en-US" sz="17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и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25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00 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состояний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Статистическая точность измерения асимметрии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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- 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% 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Измерение </a:t>
            </a:r>
            <a:r>
              <a:rPr lang="ru-RU" sz="1900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отношения </a:t>
            </a:r>
            <a:r>
              <a:rPr lang="ru-RU" sz="1900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сечений рождения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для определения механизма рождения </a:t>
            </a:r>
            <a:r>
              <a:rPr lang="ru-RU" sz="1900" spc="30" dirty="0" err="1">
                <a:solidFill>
                  <a:srgbClr val="FFFFFF"/>
                </a:solidFill>
                <a:ea typeface="+mn-ea"/>
                <a:cs typeface="+mn-cs"/>
              </a:rPr>
              <a:t>чармноия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на пучках протонов и пионов.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Исследования </a:t>
            </a:r>
            <a:r>
              <a:rPr lang="ru-RU" sz="2200" dirty="0" smtClean="0"/>
              <a:t>с </a:t>
            </a:r>
            <a:r>
              <a:rPr lang="ru-RU" sz="2200" dirty="0">
                <a:solidFill>
                  <a:srgbClr val="FFFFFF"/>
                </a:solidFill>
              </a:rPr>
              <a:t>поляризованными пучками и мишенью</a:t>
            </a:r>
            <a:r>
              <a:rPr lang="en-US" sz="2200" dirty="0">
                <a:solidFill>
                  <a:srgbClr val="FFFFFF"/>
                </a:solidFill>
              </a:rPr>
              <a:t>: </a:t>
            </a: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Измерение двухспиновой асимметрии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LL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для изучения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</a:t>
            </a:r>
            <a:r>
              <a:rPr lang="en-US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G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en-US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G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(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x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)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Измерение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 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NN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образования пар </a:t>
            </a:r>
            <a:r>
              <a:rPr lang="en-US" sz="1900" spc="30" dirty="0" err="1">
                <a:solidFill>
                  <a:srgbClr val="FFFFFF"/>
                </a:solidFill>
                <a:ea typeface="+mn-ea"/>
                <a:cs typeface="+mn-cs"/>
              </a:rPr>
              <a:t>Drell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-Yan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для изучения </a:t>
            </a:r>
            <a:r>
              <a:rPr lang="ru-RU" sz="1900" spc="30" dirty="0" err="1">
                <a:solidFill>
                  <a:srgbClr val="FFFFFF"/>
                </a:solidFill>
                <a:ea typeface="+mn-ea"/>
                <a:cs typeface="+mn-cs"/>
              </a:rPr>
              <a:t>трансверсити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h</a:t>
            </a:r>
            <a:r>
              <a:rPr lang="ru-RU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(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x</a:t>
            </a:r>
            <a:r>
              <a:rPr lang="ru-RU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)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.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Одновременно исследование 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</a:rPr>
              <a:t>NN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и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A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</a:rPr>
              <a:t>N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рождения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.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  </a:t>
            </a: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Двухспиновые эффекты в различных реакциях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14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sz="2800" dirty="0" smtClean="0"/>
              <a:t>Преимущества эксперимента СПАСЧАРМ (1)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50197"/>
          </a:xfrm>
        </p:spPr>
        <p:txBody>
          <a:bodyPr/>
          <a:lstStyle/>
          <a:p>
            <a:pPr lvl="0"/>
            <a:r>
              <a:rPr lang="ru-RU" sz="2400" dirty="0" smtClean="0">
                <a:effectLst/>
              </a:rPr>
              <a:t>Обширная </a:t>
            </a:r>
            <a:r>
              <a:rPr lang="ru-RU" sz="2400" dirty="0">
                <a:effectLst/>
              </a:rPr>
              <a:t>физическая программа и систематическое исследование поляризацион­ных явлений (типа периодической таблицы или PDG).</a:t>
            </a:r>
          </a:p>
          <a:p>
            <a:pPr lvl="0"/>
            <a:r>
              <a:rPr lang="ru-RU" sz="2400" dirty="0">
                <a:effectLst/>
              </a:rPr>
              <a:t>Разнообразие пучков: поляризованные протоны и антипротоны, неполяризованные пучки </a:t>
            </a:r>
            <a:r>
              <a:rPr lang="ru-RU" sz="2400" i="1" dirty="0">
                <a:effectLst/>
              </a:rPr>
              <a:t>π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K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p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d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C</a:t>
            </a:r>
            <a:r>
              <a:rPr lang="ru-RU" sz="2400" dirty="0">
                <a:effectLst/>
              </a:rPr>
              <a:t>.</a:t>
            </a:r>
          </a:p>
          <a:p>
            <a:pPr lvl="0"/>
            <a:r>
              <a:rPr lang="ru-RU" sz="2400" dirty="0">
                <a:effectLst/>
              </a:rPr>
              <a:t>Регистрация и идентификация нейтральных и заряженных вторичных частиц, включая </a:t>
            </a:r>
            <a:r>
              <a:rPr lang="ru-RU" sz="2400" i="1" dirty="0">
                <a:effectLst/>
              </a:rPr>
              <a:t>γ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π</a:t>
            </a:r>
            <a:r>
              <a:rPr lang="ru-RU" sz="2400" dirty="0">
                <a:effectLst/>
              </a:rPr>
              <a:t>⁰, </a:t>
            </a:r>
            <a:r>
              <a:rPr lang="ru-RU" sz="2400" i="1" dirty="0">
                <a:effectLst/>
              </a:rPr>
              <a:t>π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K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p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d</a:t>
            </a:r>
            <a:r>
              <a:rPr lang="ru-RU" sz="2400" dirty="0">
                <a:effectLst/>
              </a:rPr>
              <a:t> и резонансы.</a:t>
            </a:r>
          </a:p>
          <a:p>
            <a:pPr lvl="0"/>
            <a:r>
              <a:rPr lang="ru-RU" sz="2400" dirty="0">
                <a:effectLst/>
              </a:rPr>
              <a:t>Исследование десятков реакций одновременно.</a:t>
            </a:r>
          </a:p>
          <a:p>
            <a:pPr lvl="0"/>
            <a:r>
              <a:rPr lang="ru-RU" sz="2400" dirty="0">
                <a:effectLst/>
              </a:rPr>
              <a:t>Поперечно</a:t>
            </a:r>
            <a:r>
              <a:rPr lang="ru-RU" sz="2400" b="1" dirty="0">
                <a:effectLst/>
              </a:rPr>
              <a:t>-</a:t>
            </a:r>
            <a:r>
              <a:rPr lang="ru-RU" sz="2400" dirty="0">
                <a:effectLst/>
              </a:rPr>
              <a:t> и продольно-поляризованные и ядерные мишени.</a:t>
            </a:r>
          </a:p>
          <a:p>
            <a:pPr marL="0" lvl="0" indent="0">
              <a:buNone/>
            </a:pPr>
            <a:endParaRPr lang="ru-RU" sz="2400" dirty="0">
              <a:effectLst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0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sz="2800" dirty="0" smtClean="0"/>
              <a:t>Преимущества эксперимента СПАСЧАРМ (1)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50197"/>
          </a:xfrm>
        </p:spPr>
        <p:txBody>
          <a:bodyPr/>
          <a:lstStyle/>
          <a:p>
            <a:pPr lvl="0"/>
            <a:r>
              <a:rPr lang="ru-RU" sz="2400" dirty="0" smtClean="0">
                <a:effectLst/>
              </a:rPr>
              <a:t>Исследование </a:t>
            </a:r>
            <a:r>
              <a:rPr lang="ru-RU" sz="2400" dirty="0">
                <a:effectLst/>
              </a:rPr>
              <a:t>различных спиновых наблюдаемых: A</a:t>
            </a:r>
            <a:r>
              <a:rPr lang="ru-RU" sz="2400" baseline="-25000" dirty="0">
                <a:effectLst/>
              </a:rPr>
              <a:t>N</a:t>
            </a:r>
            <a:r>
              <a:rPr lang="ru-RU" sz="2400" dirty="0">
                <a:effectLst/>
              </a:rPr>
              <a:t>, P</a:t>
            </a:r>
            <a:r>
              <a:rPr lang="ru-RU" sz="2400" baseline="-25000" dirty="0">
                <a:effectLst/>
              </a:rPr>
              <a:t>N</a:t>
            </a:r>
            <a:r>
              <a:rPr lang="ru-RU" sz="2400" dirty="0">
                <a:effectLst/>
              </a:rPr>
              <a:t>, A</a:t>
            </a:r>
            <a:r>
              <a:rPr lang="ru-RU" sz="2400" baseline="-25000" dirty="0">
                <a:effectLst/>
              </a:rPr>
              <a:t>NN</a:t>
            </a:r>
            <a:r>
              <a:rPr lang="ru-RU" sz="2400" dirty="0">
                <a:effectLst/>
              </a:rPr>
              <a:t>, A</a:t>
            </a:r>
            <a:r>
              <a:rPr lang="ru-RU" sz="2400" baseline="-25000" dirty="0">
                <a:effectLst/>
              </a:rPr>
              <a:t>LL</a:t>
            </a:r>
            <a:r>
              <a:rPr lang="ru-RU" sz="2400" dirty="0">
                <a:effectLst/>
              </a:rPr>
              <a:t>, D</a:t>
            </a:r>
            <a:r>
              <a:rPr lang="ru-RU" sz="2400" baseline="-25000" dirty="0">
                <a:effectLst/>
              </a:rPr>
              <a:t>NN</a:t>
            </a:r>
            <a:r>
              <a:rPr lang="ru-RU" sz="2400" dirty="0">
                <a:effectLst/>
              </a:rPr>
              <a:t>, </a:t>
            </a:r>
            <a:r>
              <a:rPr lang="ru-RU" sz="2400" i="1" dirty="0" err="1">
                <a:effectLst/>
              </a:rPr>
              <a:t>ρ</a:t>
            </a:r>
            <a:r>
              <a:rPr lang="ru-RU" sz="2400" baseline="-25000" dirty="0" err="1">
                <a:effectLst/>
              </a:rPr>
              <a:t>ik</a:t>
            </a:r>
            <a:r>
              <a:rPr lang="ru-RU" sz="2400" dirty="0">
                <a:effectLst/>
              </a:rPr>
              <a:t>…</a:t>
            </a:r>
          </a:p>
          <a:p>
            <a:pPr lvl="0"/>
            <a:r>
              <a:rPr lang="ru-RU" sz="2400" dirty="0">
                <a:effectLst/>
              </a:rPr>
              <a:t>Исследование поляризационных эффектов в зависимости от различных переменных: √</a:t>
            </a:r>
            <a:r>
              <a:rPr lang="ru-RU" sz="2400" i="1" dirty="0">
                <a:effectLst/>
              </a:rPr>
              <a:t>s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p</a:t>
            </a:r>
            <a:r>
              <a:rPr lang="ru-RU" sz="2400" baseline="-25000" dirty="0">
                <a:effectLst/>
              </a:rPr>
              <a:t>T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x</a:t>
            </a:r>
            <a:r>
              <a:rPr lang="ru-RU" sz="2400" baseline="-25000" dirty="0">
                <a:effectLst/>
              </a:rPr>
              <a:t>F</a:t>
            </a:r>
            <a:r>
              <a:rPr lang="ru-RU" sz="2400" dirty="0">
                <a:effectLst/>
              </a:rPr>
              <a:t>, атомного номера, множественности, реакции…</a:t>
            </a:r>
          </a:p>
          <a:p>
            <a:pPr lvl="0"/>
            <a:r>
              <a:rPr lang="ru-RU" sz="2400" dirty="0">
                <a:effectLst/>
              </a:rPr>
              <a:t>Полный азимутальный угол, позволяющий минимизировать систематические ошибки.</a:t>
            </a:r>
          </a:p>
          <a:p>
            <a:pPr lvl="0"/>
            <a:r>
              <a:rPr lang="ru-RU" sz="2400" dirty="0">
                <a:effectLst/>
              </a:rPr>
              <a:t>Система магнитов "</a:t>
            </a:r>
            <a:r>
              <a:rPr lang="ru-RU" sz="2400" dirty="0" smtClean="0">
                <a:effectLst/>
              </a:rPr>
              <a:t>змейка</a:t>
            </a:r>
            <a:r>
              <a:rPr lang="en-US" sz="2400" dirty="0" smtClean="0">
                <a:effectLst/>
              </a:rPr>
              <a:t>”</a:t>
            </a:r>
            <a:r>
              <a:rPr lang="ru-RU" sz="2400" dirty="0" smtClean="0">
                <a:effectLst/>
              </a:rPr>
              <a:t> </a:t>
            </a:r>
            <a:r>
              <a:rPr lang="en-US" sz="2400" dirty="0" smtClean="0">
                <a:effectLst/>
              </a:rPr>
              <a:t>(spin-flipper)</a:t>
            </a:r>
            <a:r>
              <a:rPr lang="ru-RU" sz="2400" dirty="0" smtClean="0">
                <a:effectLst/>
              </a:rPr>
              <a:t>, позволяющая </a:t>
            </a:r>
            <a:r>
              <a:rPr lang="ru-RU" sz="2400" dirty="0">
                <a:effectLst/>
              </a:rPr>
              <a:t>получить как поперечную, так и </a:t>
            </a:r>
            <a:r>
              <a:rPr lang="ru-RU" sz="2400">
                <a:effectLst/>
              </a:rPr>
              <a:t>продольную </a:t>
            </a:r>
            <a:r>
              <a:rPr lang="ru-RU" sz="2400" smtClean="0">
                <a:effectLst/>
              </a:rPr>
              <a:t>поляризацию </a:t>
            </a:r>
            <a:r>
              <a:rPr lang="ru-RU" sz="2400" dirty="0">
                <a:effectLst/>
              </a:rPr>
              <a:t>и менять их направление, что также важно для уменьшения систематических ошибок</a:t>
            </a:r>
            <a:r>
              <a:rPr lang="ru-RU" sz="2400" dirty="0" smtClean="0">
                <a:effectLst/>
              </a:rPr>
              <a:t>.</a:t>
            </a:r>
            <a:endParaRPr lang="ru-RU" sz="2400" dirty="0">
              <a:effectLst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1</a:t>
            </a:r>
            <a:r>
              <a:rPr lang="ru-RU" altLang="ru-RU" smtClean="0">
                <a:solidFill>
                  <a:srgbClr val="FFFFFF"/>
                </a:solidFill>
              </a:rPr>
              <a:t>4.</a:t>
            </a:r>
            <a:r>
              <a:rPr lang="en-US" altLang="ru-RU" smtClean="0">
                <a:solidFill>
                  <a:srgbClr val="FFFFFF"/>
                </a:solidFill>
              </a:rPr>
              <a:t>0</a:t>
            </a:r>
            <a:r>
              <a:rPr lang="ru-RU" altLang="ru-RU" smtClean="0">
                <a:solidFill>
                  <a:srgbClr val="FFFFFF"/>
                </a:solidFill>
              </a:rPr>
              <a:t>4.2020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В. Мочалов,  </a:t>
            </a:r>
            <a:r>
              <a:rPr lang="en-US" altLang="ru-RU" smtClean="0">
                <a:solidFill>
                  <a:srgbClr val="FFFFFF"/>
                </a:solidFill>
              </a:rPr>
              <a:t>XIII </a:t>
            </a:r>
            <a:r>
              <a:rPr lang="ru-RU" altLang="ru-RU" smtClean="0">
                <a:solidFill>
                  <a:srgbClr val="FFFFFF"/>
                </a:solidFill>
              </a:rPr>
              <a:t>Черенковские чтения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36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42285"/>
          </a:xfrm>
        </p:spPr>
        <p:txBody>
          <a:bodyPr/>
          <a:lstStyle/>
          <a:p>
            <a:endParaRPr lang="ru-RU" dirty="0" smtClean="0">
              <a:effectLst/>
            </a:endParaRPr>
          </a:p>
          <a:p>
            <a:endParaRPr lang="ru-RU" dirty="0">
              <a:effectLst/>
            </a:endParaRPr>
          </a:p>
          <a:p>
            <a:endParaRPr lang="ru-RU" dirty="0" smtClean="0">
              <a:effectLst/>
            </a:endParaRPr>
          </a:p>
          <a:p>
            <a:endParaRPr lang="ru-RU" dirty="0">
              <a:effectLst/>
            </a:endParaRPr>
          </a:p>
          <a:p>
            <a:endParaRPr lang="ru-RU" dirty="0" smtClean="0">
              <a:effectLst/>
            </a:endParaRPr>
          </a:p>
          <a:p>
            <a:pPr marL="0" indent="0" algn="ctr">
              <a:buNone/>
            </a:pPr>
            <a:r>
              <a:rPr lang="ru-RU" dirty="0" smtClean="0">
                <a:effectLst/>
              </a:rPr>
              <a:t>Создание канала </a:t>
            </a:r>
            <a:r>
              <a:rPr lang="ru-RU" dirty="0">
                <a:effectLst/>
              </a:rPr>
              <a:t>и </a:t>
            </a:r>
            <a:r>
              <a:rPr lang="ru-RU" dirty="0" smtClean="0">
                <a:effectLst/>
              </a:rPr>
              <a:t> получение </a:t>
            </a:r>
            <a:r>
              <a:rPr lang="ru-RU" dirty="0">
                <a:effectLst/>
              </a:rPr>
              <a:t>пучков поляризованных частиц привлечет к исследованиям на ускорительном комплексе ученых из различных стран — прежде всего из Германии, Чехии и Италии.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37</a:t>
            </a:fld>
            <a:endParaRPr lang="ru-RU" altLang="ru-RU"/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82089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6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4704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822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Поляризационный проект СПАСЧАРМ отличает глобальный, систематический подход в изучении системы </a:t>
            </a:r>
            <a:r>
              <a:rPr lang="ru-RU" sz="2400" dirty="0">
                <a:solidFill>
                  <a:srgbClr val="66FF33"/>
                </a:solidFill>
              </a:rPr>
              <a:t>антипротон</a:t>
            </a:r>
            <a:r>
              <a:rPr lang="ru-RU" sz="2400" dirty="0"/>
              <a:t>-протон (ядро) и протон-протон (ядро), включая проведение обзорного поляризационного эксперимента и одновременное исследование десятков реакций и нескольких физических наблюдаемых, зависящих от многих переменных. </a:t>
            </a:r>
            <a:r>
              <a:rPr lang="ru-RU" sz="2400" dirty="0" smtClean="0"/>
              <a:t> Ожидаемая </a:t>
            </a:r>
            <a:r>
              <a:rPr lang="ru-RU" sz="2400" dirty="0"/>
              <a:t>высокая точность измерений, минимальные систематические ошибки в сочетании с широким набором пучков, мишеней, вторичных заряженных и нейтральных частиц выгодно отличает этот </a:t>
            </a:r>
            <a:r>
              <a:rPr lang="ru-RU" sz="2400" dirty="0" smtClean="0"/>
              <a:t>проект </a:t>
            </a:r>
            <a:r>
              <a:rPr lang="ru-RU" sz="2400" dirty="0"/>
              <a:t>от других поляризационных проектов</a:t>
            </a:r>
            <a:r>
              <a:rPr lang="ru-RU" sz="2400" dirty="0" smtClean="0"/>
              <a:t>.</a:t>
            </a:r>
          </a:p>
          <a:p>
            <a:pPr marL="0" indent="0" algn="just">
              <a:buNone/>
            </a:pPr>
            <a:endParaRPr lang="ru-RU" sz="2000" i="1" dirty="0" smtClean="0"/>
          </a:p>
          <a:p>
            <a:pPr marL="0" indent="0" algn="just">
              <a:buNone/>
            </a:pPr>
            <a:r>
              <a:rPr lang="ru-RU" sz="2000" i="1" dirty="0" smtClean="0"/>
              <a:t>Работа </a:t>
            </a:r>
            <a:r>
              <a:rPr lang="ru-RU" sz="2000" i="1" dirty="0"/>
              <a:t>выполнена при финансовой поддержке РФФИ в рамках проекта № 18-02-00006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634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 smtClean="0"/>
              <a:t>Backup </a:t>
            </a:r>
            <a:r>
              <a:rPr lang="de-DE" dirty="0" err="1" smtClean="0"/>
              <a:t>slides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947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ru-RU" dirty="0" smtClean="0"/>
              <a:t>Основные направления исследований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r>
              <a:rPr lang="ru-RU" sz="2400" dirty="0" smtClean="0"/>
              <a:t>Измерение одно (двух) спиновых </a:t>
            </a:r>
            <a:r>
              <a:rPr lang="ru-RU" sz="2400" dirty="0"/>
              <a:t>поперечных </a:t>
            </a:r>
            <a:r>
              <a:rPr lang="ru-RU" sz="2400" dirty="0" smtClean="0"/>
              <a:t>асимметрий адронов </a:t>
            </a:r>
            <a:r>
              <a:rPr lang="ru-RU" sz="2400" dirty="0"/>
              <a:t>с использованием поляризованного пучка </a:t>
            </a:r>
            <a:r>
              <a:rPr lang="ru-RU" sz="2400" dirty="0" smtClean="0"/>
              <a:t>протонов и антипротонов и неполяризованных пучков в инклюзивных и эксклюзивных реакциях</a:t>
            </a:r>
            <a:endParaRPr lang="ru-RU" sz="2400" dirty="0"/>
          </a:p>
          <a:p>
            <a:r>
              <a:rPr lang="ru-RU" sz="2400" dirty="0" smtClean="0"/>
              <a:t>Измерение </a:t>
            </a:r>
            <a:r>
              <a:rPr lang="ru-RU" sz="2400" dirty="0"/>
              <a:t>поперечных </a:t>
            </a:r>
            <a:r>
              <a:rPr lang="ru-RU" sz="2400" dirty="0" smtClean="0"/>
              <a:t>поляризаций </a:t>
            </a:r>
            <a:r>
              <a:rPr lang="ru-RU" sz="2400" dirty="0"/>
              <a:t>гиперонов и </a:t>
            </a:r>
            <a:r>
              <a:rPr lang="ru-RU" sz="2400" dirty="0" smtClean="0"/>
              <a:t>антигиперонов, измерение </a:t>
            </a:r>
            <a:r>
              <a:rPr lang="ru-RU" sz="2400" dirty="0"/>
              <a:t>элементов матрицы </a:t>
            </a:r>
            <a:r>
              <a:rPr lang="ru-RU" sz="2400" dirty="0" smtClean="0"/>
              <a:t>плотности </a:t>
            </a:r>
            <a:r>
              <a:rPr lang="ru-RU" sz="2400" dirty="0"/>
              <a:t>векторных </a:t>
            </a:r>
            <a:r>
              <a:rPr lang="ru-RU" sz="2400" dirty="0" smtClean="0"/>
              <a:t>мезонов</a:t>
            </a:r>
            <a:endParaRPr lang="ru-RU" sz="2400" dirty="0"/>
          </a:p>
          <a:p>
            <a:r>
              <a:rPr lang="ru-RU" sz="2400" dirty="0"/>
              <a:t>Поляризация в упругом рассеянии протонов и </a:t>
            </a:r>
            <a:r>
              <a:rPr lang="ru-RU" sz="2400" dirty="0">
                <a:solidFill>
                  <a:srgbClr val="92D050"/>
                </a:solidFill>
              </a:rPr>
              <a:t>антипротонов</a:t>
            </a:r>
            <a:r>
              <a:rPr lang="ru-RU" sz="2400" dirty="0"/>
              <a:t> (полный </a:t>
            </a:r>
            <a:r>
              <a:rPr lang="ru-RU" sz="2400" dirty="0" smtClean="0"/>
              <a:t>опыт)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Исследование </a:t>
            </a:r>
            <a:r>
              <a:rPr lang="ru-RU" sz="2400" dirty="0">
                <a:solidFill>
                  <a:srgbClr val="FFFF00"/>
                </a:solidFill>
              </a:rPr>
              <a:t>спиновых эффектов в рождении </a:t>
            </a:r>
            <a:r>
              <a:rPr lang="ru-RU" sz="2400" dirty="0" smtClean="0">
                <a:solidFill>
                  <a:srgbClr val="FFFF00"/>
                </a:solidFill>
              </a:rPr>
              <a:t>кваркония</a:t>
            </a:r>
            <a:endParaRPr lang="ru-RU" sz="2400" dirty="0">
              <a:solidFill>
                <a:srgbClr val="FFFF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7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42285"/>
          </a:xfrm>
        </p:spPr>
        <p:txBody>
          <a:bodyPr/>
          <a:lstStyle/>
          <a:p>
            <a:pPr marL="0" indent="0" algn="ctr">
              <a:buNone/>
            </a:pPr>
            <a:r>
              <a:rPr lang="ru-RU" sz="1500" b="1" dirty="0">
                <a:effectLst/>
              </a:rPr>
              <a:t>В.В. Абрамов, И.Л. Ажгирей, В.И. Бармин, Н.И. Беликов, А.А. Борисов, С.И. Букреева, А.Н. Васильев, В.И. Гаркуша, Ю.М. Гончаренко, А.А. </a:t>
            </a:r>
            <a:r>
              <a:rPr lang="ru-RU" sz="1500" b="1" dirty="0" err="1">
                <a:effectLst/>
              </a:rPr>
              <a:t>Деревщиков</a:t>
            </a:r>
            <a:r>
              <a:rPr lang="ru-RU" sz="1500" b="1" dirty="0">
                <a:effectLst/>
              </a:rPr>
              <a:t>, В.Н. Запольский, В.Г. </a:t>
            </a:r>
            <a:r>
              <a:rPr lang="ru-RU" sz="1500" b="1" dirty="0" err="1">
                <a:effectLst/>
              </a:rPr>
              <a:t>Заручейский</a:t>
            </a:r>
            <a:r>
              <a:rPr lang="ru-RU" sz="1500" b="1" dirty="0">
                <a:effectLst/>
              </a:rPr>
              <a:t>, Н.К. Калугин, В.А. Качанов, А.С. Кожин, В.А. Кормилицын, А.К. Лиходед, Е.В. Маслова, В.А. </a:t>
            </a:r>
            <a:r>
              <a:rPr lang="ru-RU" sz="1500" b="1" dirty="0" err="1">
                <a:effectLst/>
              </a:rPr>
              <a:t>Маишеев</a:t>
            </a:r>
            <a:r>
              <a:rPr lang="ru-RU" sz="1500" b="1" dirty="0">
                <a:effectLst/>
              </a:rPr>
              <a:t>, Ю.М. Мельник, А.П. Мещанин, Н.Г. Минаев, В.В. Моисеев, Д.А. Морозов, В.В. Мочалов, К.Д. Новиков, Л.В. </a:t>
            </a:r>
            <a:r>
              <a:rPr lang="ru-RU" sz="1500" b="1" dirty="0" err="1">
                <a:effectLst/>
              </a:rPr>
              <a:t>Ногач</a:t>
            </a:r>
            <a:r>
              <a:rPr lang="ru-RU" sz="1500" b="1" dirty="0">
                <a:effectLst/>
              </a:rPr>
              <a:t>, А.О. Орешков, В.С. Петров, С.В. </a:t>
            </a:r>
            <a:r>
              <a:rPr lang="ru-RU" sz="1500" b="1" dirty="0" err="1">
                <a:effectLst/>
              </a:rPr>
              <a:t>Пославский</a:t>
            </a:r>
            <a:r>
              <a:rPr lang="ru-RU" sz="1500" b="1" dirty="0">
                <a:effectLst/>
              </a:rPr>
              <a:t>, А.Ф. </a:t>
            </a:r>
            <a:r>
              <a:rPr lang="ru-RU" sz="1500" b="1" dirty="0" err="1">
                <a:effectLst/>
              </a:rPr>
              <a:t>Прудкогляд</a:t>
            </a:r>
            <a:r>
              <a:rPr lang="ru-RU" sz="1500" b="1" dirty="0">
                <a:effectLst/>
              </a:rPr>
              <a:t>, С.В. Рыжиков, А.В. Рязанцев, П.А. Семенов, В.А. Сенько, С.Р. </a:t>
            </a:r>
            <a:r>
              <a:rPr lang="ru-RU" sz="1500" b="1" dirty="0" err="1">
                <a:effectLst/>
              </a:rPr>
              <a:t>Слабоспицкий</a:t>
            </a:r>
            <a:r>
              <a:rPr lang="ru-RU" sz="1500" b="1" dirty="0">
                <a:effectLst/>
              </a:rPr>
              <a:t>, М.М. Солдатов, Л.Ф. Соловьев, А.В. </a:t>
            </a:r>
            <a:r>
              <a:rPr lang="ru-RU" sz="1500" b="1" dirty="0" err="1">
                <a:effectLst/>
              </a:rPr>
              <a:t>Узунян</a:t>
            </a:r>
            <a:r>
              <a:rPr lang="ru-RU" sz="1500" b="1" dirty="0">
                <a:effectLst/>
              </a:rPr>
              <a:t>, Р.М. </a:t>
            </a:r>
            <a:r>
              <a:rPr lang="ru-RU" sz="1500" b="1" dirty="0" err="1">
                <a:effectLst/>
              </a:rPr>
              <a:t>Фахрутдинов</a:t>
            </a:r>
            <a:r>
              <a:rPr lang="ru-RU" sz="1500" b="1" dirty="0">
                <a:effectLst/>
              </a:rPr>
              <a:t>, Н.А. Шаланда, В.И. </a:t>
            </a:r>
            <a:r>
              <a:rPr lang="ru-RU" sz="1500" b="1" dirty="0" err="1">
                <a:effectLst/>
              </a:rPr>
              <a:t>Якимчук</a:t>
            </a:r>
            <a:r>
              <a:rPr lang="ru-RU" sz="1500" b="1" dirty="0">
                <a:effectLst/>
              </a:rPr>
              <a:t>, А.Е. Якутин</a:t>
            </a: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НИЦ «Курчатовский институт» – ИФВЭ, Протвино</a:t>
            </a:r>
            <a:endParaRPr lang="ru-RU" sz="1500" b="1" dirty="0">
              <a:solidFill>
                <a:srgbClr val="FFFF00"/>
              </a:solidFill>
              <a:effectLst/>
            </a:endParaRPr>
          </a:p>
          <a:p>
            <a:pPr marL="0" indent="0" algn="ctr">
              <a:buNone/>
            </a:pPr>
            <a:r>
              <a:rPr lang="ru-RU" sz="1500" b="1" dirty="0" smtClean="0">
                <a:effectLst/>
              </a:rPr>
              <a:t>Н.А</a:t>
            </a:r>
            <a:r>
              <a:rPr lang="ru-RU" sz="1500" b="1" dirty="0">
                <a:effectLst/>
              </a:rPr>
              <a:t>. Бажанов, Н.С. Борисов, С.В. </a:t>
            </a:r>
            <a:r>
              <a:rPr lang="ru-RU" sz="1500" b="1" dirty="0" err="1">
                <a:effectLst/>
              </a:rPr>
              <a:t>Голоскоков</a:t>
            </a:r>
            <a:r>
              <a:rPr lang="ru-RU" sz="1500" b="1" dirty="0">
                <a:effectLst/>
              </a:rPr>
              <a:t>, И.С. </a:t>
            </a:r>
            <a:r>
              <a:rPr lang="ru-RU" sz="1500" b="1" dirty="0" err="1">
                <a:effectLst/>
              </a:rPr>
              <a:t>Городнов</a:t>
            </a:r>
            <a:r>
              <a:rPr lang="ru-RU" sz="1500" b="1" dirty="0">
                <a:effectLst/>
              </a:rPr>
              <a:t>, А.С. </a:t>
            </a:r>
            <a:r>
              <a:rPr lang="ru-RU" sz="1500" b="1" dirty="0" err="1">
                <a:effectLst/>
              </a:rPr>
              <a:t>Должиков</a:t>
            </a:r>
            <a:r>
              <a:rPr lang="ru-RU" sz="1500" b="1" dirty="0">
                <a:effectLst/>
              </a:rPr>
              <a:t>, А.Б. Лазарев, А.Б. </a:t>
            </a:r>
            <a:r>
              <a:rPr lang="ru-RU" sz="1500" b="1" dirty="0" err="1">
                <a:effectLst/>
              </a:rPr>
              <a:t>Неганов</a:t>
            </a:r>
            <a:r>
              <a:rPr lang="ru-RU" sz="1500" b="1" dirty="0">
                <a:effectLst/>
              </a:rPr>
              <a:t>, Ю.А. Плис, О.В. Теряев, А.Н. Фёдоров, Ю.А. Усов, Ю.Н. </a:t>
            </a:r>
            <a:r>
              <a:rPr lang="ru-RU" sz="1500" b="1" dirty="0" err="1">
                <a:effectLst/>
              </a:rPr>
              <a:t>Узиков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Объединенный Институт Ядерных Исследований,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Дубна</a:t>
            </a:r>
            <a:r>
              <a:rPr lang="ru-RU" sz="1500" b="1" dirty="0">
                <a:solidFill>
                  <a:srgbClr val="FFFF00"/>
                </a:solidFill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1500" b="1" dirty="0">
                <a:effectLst/>
              </a:rPr>
              <a:t>А.А. Богданов, А.В. Клепиков, М.Б. </a:t>
            </a:r>
            <a:r>
              <a:rPr lang="ru-RU" sz="1500" b="1" dirty="0" err="1">
                <a:effectLst/>
              </a:rPr>
              <a:t>Нурушева</a:t>
            </a:r>
            <a:r>
              <a:rPr lang="ru-RU" sz="1500" b="1" dirty="0">
                <a:effectLst/>
              </a:rPr>
              <a:t>, В.А. Окороков, М.Ф. </a:t>
            </a:r>
            <a:r>
              <a:rPr lang="ru-RU" sz="1500" b="1" dirty="0" err="1">
                <a:effectLst/>
              </a:rPr>
              <a:t>Рунцо</a:t>
            </a:r>
            <a:r>
              <a:rPr lang="ru-RU" sz="1500" b="1" dirty="0">
                <a:effectLst/>
              </a:rPr>
              <a:t>, В.Л. Рыков, В.М. Самсонов, М.Н. </a:t>
            </a:r>
            <a:r>
              <a:rPr lang="ru-RU" sz="1500" b="1" dirty="0" err="1">
                <a:effectLst/>
              </a:rPr>
              <a:t>Стриханов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Национальный Исследовательский Ядерный Университет МИФИ,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Москва</a:t>
            </a:r>
            <a:r>
              <a:rPr lang="ru-RU" sz="1500" b="1" dirty="0">
                <a:solidFill>
                  <a:srgbClr val="FFFF00"/>
                </a:solidFill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1500" b="1" dirty="0">
                <a:effectLst/>
              </a:rPr>
              <a:t>И.Г. </a:t>
            </a:r>
            <a:r>
              <a:rPr lang="ru-RU" sz="1500" b="1" dirty="0" err="1">
                <a:effectLst/>
              </a:rPr>
              <a:t>Алекссев</a:t>
            </a:r>
            <a:r>
              <a:rPr lang="ru-RU" sz="1500" b="1" dirty="0">
                <a:effectLst/>
              </a:rPr>
              <a:t>, Б.В. Морозов, В.М. Нестеров, В.В. </a:t>
            </a:r>
            <a:r>
              <a:rPr lang="ru-RU" sz="1500" b="1" dirty="0" err="1">
                <a:effectLst/>
              </a:rPr>
              <a:t>Рыльцов</a:t>
            </a:r>
            <a:r>
              <a:rPr lang="ru-RU" sz="1500" b="1" dirty="0">
                <a:effectLst/>
              </a:rPr>
              <a:t>, Д.Н. </a:t>
            </a:r>
            <a:r>
              <a:rPr lang="ru-RU" sz="1500" b="1" dirty="0" err="1">
                <a:effectLst/>
              </a:rPr>
              <a:t>Свирида</a:t>
            </a:r>
            <a:r>
              <a:rPr lang="ru-RU" sz="1500" b="1" dirty="0">
                <a:effectLst/>
              </a:rPr>
              <a:t>, В.В. </a:t>
            </a:r>
            <a:r>
              <a:rPr lang="ru-RU" sz="1500" b="1" dirty="0" err="1">
                <a:effectLst/>
              </a:rPr>
              <a:t>Тясин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НИЦ «Курчатовский институт» – ИТЭФ,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Москва</a:t>
            </a:r>
            <a:r>
              <a:rPr lang="ru-RU" sz="1500" b="1" i="1" dirty="0">
                <a:solidFill>
                  <a:srgbClr val="FFFF00"/>
                </a:solidFill>
                <a:effectLst/>
              </a:rPr>
              <a:t> </a:t>
            </a:r>
            <a:endParaRPr lang="ru-RU" sz="1500" b="1" dirty="0">
              <a:solidFill>
                <a:srgbClr val="FFFF00"/>
              </a:solidFill>
              <a:effectLst/>
            </a:endParaRPr>
          </a:p>
          <a:p>
            <a:pPr marL="0" indent="0" algn="ctr">
              <a:buNone/>
            </a:pPr>
            <a:r>
              <a:rPr lang="ru-RU" sz="1500" b="1" dirty="0">
                <a:effectLst/>
              </a:rPr>
              <a:t>В.А. Андреев, А.Б. Гриднев, Н.Г. Козленко, Д.В. Новинский, В.В. </a:t>
            </a:r>
            <a:r>
              <a:rPr lang="ru-RU" sz="1500" b="1" dirty="0" err="1">
                <a:effectLst/>
              </a:rPr>
              <a:t>Сумачёв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НИЦ «Курчатовский институт» – ПИЯФ,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Гатчина</a:t>
            </a:r>
            <a:r>
              <a:rPr lang="ru-RU" sz="1500" b="1" dirty="0">
                <a:solidFill>
                  <a:srgbClr val="FFFF00"/>
                </a:solidFill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1500" b="1" dirty="0" smtClean="0">
                <a:effectLst/>
              </a:rPr>
              <a:t>В.И</a:t>
            </a:r>
            <a:r>
              <a:rPr lang="ru-RU" sz="1500" b="1" dirty="0">
                <a:effectLst/>
              </a:rPr>
              <a:t>. Криворучко</a:t>
            </a: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АО «НПП «ИСТОК» им. </a:t>
            </a:r>
            <a:r>
              <a:rPr lang="ru-RU" sz="1500" b="1" i="1" dirty="0" err="1">
                <a:solidFill>
                  <a:srgbClr val="FFFF00"/>
                </a:solidFill>
                <a:effectLst/>
              </a:rPr>
              <a:t>Шокина</a:t>
            </a:r>
            <a:r>
              <a:rPr lang="ru-RU" sz="1500" b="1" i="1" dirty="0">
                <a:solidFill>
                  <a:srgbClr val="FFFF00"/>
                </a:solidFill>
                <a:effectLst/>
              </a:rPr>
              <a:t>», Фрязино</a:t>
            </a:r>
            <a:endParaRPr lang="ru-RU" sz="1500" b="1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30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270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41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90557" cy="51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Формула вычисления </a:t>
            </a:r>
            <a:r>
              <a:rPr lang="ru-RU" altLang="ru-RU" dirty="0" err="1" smtClean="0"/>
              <a:t>односпиновой</a:t>
            </a:r>
            <a:r>
              <a:rPr lang="ru-RU" altLang="ru-RU" dirty="0" smtClean="0"/>
              <a:t> асимметрии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42</a:t>
            </a:fld>
            <a:endParaRPr lang="ru-RU" altLang="ru-RU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207375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4946"/>
          </a:xfrm>
        </p:spPr>
        <p:txBody>
          <a:bodyPr/>
          <a:lstStyle/>
          <a:p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Односпиновая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асимметрия в наивной </a:t>
            </a:r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партонной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модели</a:t>
            </a:r>
            <a:endParaRPr lang="ru-RU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  <a:p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43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229600" cy="4674639"/>
          </a:xfrm>
        </p:spPr>
        <p:txBody>
          <a:bodyPr/>
          <a:lstStyle/>
          <a:p>
            <a:r>
              <a:rPr lang="ru-RU" altLang="ru-RU" sz="2400" dirty="0"/>
              <a:t>В жестких процессах наивная </a:t>
            </a:r>
            <a:r>
              <a:rPr lang="ru-RU" altLang="ru-RU" sz="2400" dirty="0" err="1"/>
              <a:t>партонная</a:t>
            </a:r>
            <a:r>
              <a:rPr lang="ru-RU" altLang="ru-RU" sz="2400" dirty="0"/>
              <a:t> модель позволяет объяснить только очень небольшие значения</a:t>
            </a:r>
            <a:r>
              <a:rPr lang="en-US" altLang="ru-RU" sz="2400" dirty="0">
                <a:latin typeface="Comic Sans MS" pitchFamily="66" charset="0"/>
              </a:rPr>
              <a:t>: (</a:t>
            </a:r>
            <a:r>
              <a:rPr lang="en-US" altLang="ru-RU" sz="2400" dirty="0">
                <a:solidFill>
                  <a:srgbClr val="E323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G. Kane et al, 1978</a:t>
            </a:r>
            <a:r>
              <a:rPr lang="en-US" altLang="ru-RU" sz="2400" dirty="0">
                <a:latin typeface="Comic Sans MS" pitchFamily="66" charset="0"/>
              </a:rPr>
              <a:t>)</a:t>
            </a:r>
            <a:r>
              <a:rPr lang="en-US" altLang="ru-RU" sz="2800" dirty="0">
                <a:latin typeface="Comic Sans MS" pitchFamily="66" charset="0"/>
              </a:rPr>
              <a:t> </a:t>
            </a:r>
            <a:endParaRPr lang="ru-RU" altLang="ru-RU" sz="2800" dirty="0" smtClean="0">
              <a:latin typeface="Comic Sans MS" pitchFamily="66" charset="0"/>
            </a:endParaRPr>
          </a:p>
          <a:p>
            <a:endParaRPr lang="ru-RU" altLang="ru-RU" sz="2800" dirty="0">
              <a:latin typeface="Comic Sans MS" pitchFamily="66" charset="0"/>
            </a:endParaRPr>
          </a:p>
          <a:p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>
              <a:buFont typeface="Wingdings" pitchFamily="2" charset="2"/>
              <a:buNone/>
            </a:pPr>
            <a:endParaRPr lang="en-US" altLang="ru-RU" dirty="0">
              <a:latin typeface="Comic Sans MS" pitchFamily="66" charset="0"/>
            </a:endParaRPr>
          </a:p>
          <a:p>
            <a:pPr lvl="1"/>
            <a:r>
              <a:rPr lang="ru-RU" altLang="ru-RU" sz="2400" dirty="0"/>
              <a:t>Асимметрия подавлена фактором</a:t>
            </a:r>
            <a:r>
              <a:rPr lang="en-US" altLang="ru-RU" sz="2400" dirty="0"/>
              <a:t> </a:t>
            </a:r>
            <a:r>
              <a:rPr lang="el-GR" altLang="ru-RU" sz="24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α</a:t>
            </a:r>
            <a:r>
              <a:rPr lang="en-US" altLang="ru-RU" sz="24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</a:t>
            </a:r>
            <a:r>
              <a:rPr lang="en-US" altLang="ru-RU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altLang="ru-RU" sz="24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</a:t>
            </a:r>
            <a:r>
              <a:rPr lang="en-US" altLang="ru-RU" sz="24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ru-RU" altLang="ru-RU" sz="2400" dirty="0">
                <a:solidFill>
                  <a:schemeClr val="accent1"/>
                </a:solidFill>
                <a:effectLst/>
                <a:cs typeface="Arial" charset="0"/>
              </a:rPr>
              <a:t>√</a:t>
            </a:r>
            <a:r>
              <a:rPr lang="ru-RU" altLang="ru-RU" sz="2400" dirty="0">
                <a:solidFill>
                  <a:schemeClr val="accent1"/>
                </a:solidFill>
                <a:effectLst/>
              </a:rPr>
              <a:t>s</a:t>
            </a:r>
            <a:r>
              <a:rPr lang="en-US" altLang="ru-RU" sz="2400" dirty="0">
                <a:latin typeface="Comic Sans MS" pitchFamily="66" charset="0"/>
              </a:rPr>
              <a:t> </a:t>
            </a:r>
            <a:endParaRPr lang="ru-RU" altLang="ru-RU" sz="2400" dirty="0">
              <a:latin typeface="Comic Sans MS" pitchFamily="66" charset="0"/>
            </a:endParaRPr>
          </a:p>
          <a:p>
            <a:endParaRPr lang="ru-RU" altLang="ru-RU" sz="2000" dirty="0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50" y="3068960"/>
            <a:ext cx="664940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2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44</a:t>
            </a:fld>
            <a:endParaRPr lang="ru-RU" altLang="ru-RU"/>
          </a:p>
        </p:txBody>
      </p:sp>
      <p:pic>
        <p:nvPicPr>
          <p:cNvPr id="2273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038600" cy="21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60648"/>
            <a:ext cx="495787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1560" y="393305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Char char="l"/>
            </a:pPr>
            <a:r>
              <a:rPr lang="ru-RU" altLang="ru-RU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</a:rPr>
              <a:t>В формуле сечения процесса 2</a:t>
            </a:r>
            <a:r>
              <a:rPr lang="ru-RU" altLang="ru-RU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cs typeface="Arial" charset="0"/>
              </a:rPr>
              <a:t>→2 нет </a:t>
            </a:r>
            <a:r>
              <a:rPr lang="ru-RU" altLang="ru-RU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cs typeface="Arial" charset="0"/>
              </a:rPr>
              <a:t>спиновозависящих</a:t>
            </a:r>
            <a:r>
              <a:rPr lang="ru-RU" altLang="ru-RU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cs typeface="Arial" charset="0"/>
              </a:rPr>
              <a:t> функций</a:t>
            </a:r>
            <a:endParaRPr lang="en-US" altLang="ru-RU" b="1" kern="0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</a:endParaRPr>
          </a:p>
        </p:txBody>
      </p:sp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6" y="4581128"/>
            <a:ext cx="79930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7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600" dirty="0" smtClean="0"/>
              <a:t>Данные в эксклюзивных каналах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45</a:t>
            </a:fld>
            <a:endParaRPr lang="ru-RU" altLang="ru-RU"/>
          </a:p>
        </p:txBody>
      </p:sp>
      <p:pic>
        <p:nvPicPr>
          <p:cNvPr id="239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4" y="1050513"/>
            <a:ext cx="3718882" cy="18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0803"/>
            <a:ext cx="2005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52" y="1044575"/>
            <a:ext cx="3743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638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1" y="3138487"/>
            <a:ext cx="363567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967287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2" y="3138488"/>
            <a:ext cx="3670300" cy="23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03" y="4973637"/>
            <a:ext cx="33416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0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Изучение эксклюзивных реакций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6181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Измерение в эксклюзивных реакциях с регистрацией заряженных частиц. На установке ПРОЗА в нескольких реакциях с фотонами в конечном состоянии получены значительные асимметрии, доходящие до 30-40%, и осцилляции.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Ожидается увеличение статистики примерно на порядок в реакциях 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ω(782)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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/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(958)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, а также в 3-4 раза в реакциях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f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(1270)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(1320)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. 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Впервые  будет измерена асимметрия в реакции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(980)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, когда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(980) распадается на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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(550)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.( ожидается эффект более 50%).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Данные по эксклюзивным реакциям будут набираться параллельно с данными по инклюзивным 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+mj-lt"/>
              </a:rPr>
              <a:t>реакциям. </a:t>
            </a:r>
            <a:endParaRPr lang="ru-RU" sz="2200" kern="1200" spc="30" dirty="0">
              <a:solidFill>
                <a:srgbClr val="FFFFFF"/>
              </a:solidFill>
              <a:effectLst/>
              <a:latin typeface="+mj-lt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3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каонного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и антипротонного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47</a:t>
            </a:fld>
            <a:endParaRPr lang="ru-RU" alt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8816" cy="353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822431"/>
              </p:ext>
            </p:extLst>
          </p:nvPr>
        </p:nvGraphicFramePr>
        <p:xfrm>
          <a:off x="495116" y="4653136"/>
          <a:ext cx="8064896" cy="15819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9807"/>
                <a:gridCol w="1466345"/>
                <a:gridCol w="794628"/>
                <a:gridCol w="648072"/>
                <a:gridCol w="720080"/>
                <a:gridCol w="1728192"/>
                <a:gridCol w="819660"/>
                <a:gridCol w="1008112"/>
              </a:tblGrid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N</a:t>
                      </a:r>
                      <a:r>
                        <a:rPr lang="en-US" sz="1400" b="1" baseline="-25000" smtClean="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S/B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S/B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</a:t>
                      </a:r>
                      <a:r>
                        <a:rPr lang="ru-RU" sz="1400" b="1" smtClean="0">
                          <a:effectLst/>
                        </a:rPr>
                        <a:t>.</a:t>
                      </a:r>
                      <a:r>
                        <a:rPr lang="en-US" sz="1400" b="1" smtClean="0">
                          <a:effectLst/>
                        </a:rPr>
                        <a:t>1</a:t>
                      </a:r>
                      <a:r>
                        <a:rPr lang="ru-RU" sz="1400" b="1" smtClean="0">
                          <a:effectLst/>
                        </a:rPr>
                        <a:t>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6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−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2.6·10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ñ 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4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1.7·10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Λ</a:t>
                      </a:r>
                      <a:r>
                        <a:rPr lang="en-US" sz="1400" b="1">
                          <a:effectLst/>
                        </a:rPr>
                        <a:t>̃→  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2.1·10</a:t>
                      </a:r>
                      <a:r>
                        <a:rPr lang="en-US" sz="1400" b="1" baseline="30000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–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2.2·10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Λ</a:t>
                      </a:r>
                      <a:r>
                        <a:rPr lang="en-US" sz="1400" b="1" dirty="0">
                          <a:effectLst/>
                        </a:rPr>
                        <a:t>̃→ ñ </a:t>
                      </a: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1.1·10</a:t>
                      </a:r>
                      <a:r>
                        <a:rPr lang="en-US" sz="1400" b="1" baseline="30000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301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1.6·10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Δ</a:t>
                      </a:r>
                      <a:r>
                        <a:rPr lang="en-US" sz="1400" b="1">
                          <a:effectLst/>
                        </a:rPr>
                        <a:t>̃</a:t>
                      </a:r>
                      <a:r>
                        <a:rPr lang="ru-RU" sz="1400" b="1" baseline="30000">
                          <a:effectLst/>
                        </a:rPr>
                        <a:t>−−</a:t>
                      </a:r>
                      <a:r>
                        <a:rPr lang="ru-RU" sz="1400" b="1">
                          <a:effectLst/>
                        </a:rPr>
                        <a:t>→ </a:t>
                      </a: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ru-RU" sz="1400" b="1" baseline="30000">
                          <a:effectLst/>
                        </a:rPr>
                        <a:t>−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4.2·10</a:t>
                      </a:r>
                      <a:r>
                        <a:rPr lang="ru-RU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1.8·10</a:t>
                      </a:r>
                      <a:r>
                        <a:rPr lang="ru-RU" sz="14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→ Λ π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1.0·10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5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протонного пучка (50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гэв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)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48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2" y="1600200"/>
            <a:ext cx="7693476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Моделирование образования частиц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49</a:t>
            </a:fld>
            <a:endParaRPr lang="ru-RU" altLang="ru-RU"/>
          </a:p>
        </p:txBody>
      </p:sp>
      <p:sp>
        <p:nvSpPr>
          <p:cNvPr id="9" name="Объект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30725"/>
          </a:xfrm>
        </p:spPr>
        <p:txBody>
          <a:bodyPr>
            <a:normAutofit fontScale="85000" lnSpcReduction="20000"/>
          </a:bodyPr>
          <a:lstStyle/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Ошибки измерения </a:t>
            </a:r>
            <a:r>
              <a:rPr lang="ru-RU" sz="2800" kern="0" dirty="0" err="1" smtClean="0">
                <a:latin typeface="Arial Narrow" pitchFamily="34" charset="0"/>
                <a:sym typeface="Symbol" pitchFamily="18" charset="2"/>
              </a:rPr>
              <a:t>односпиновой</a:t>
            </a: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 асимметрии в реакциях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 </a:t>
            </a:r>
            <a:endParaRPr lang="en-US" sz="2800" kern="0" dirty="0">
              <a:latin typeface="Arial Narrow" pitchFamily="34" charset="0"/>
              <a:sym typeface="Symbol" pitchFamily="18" charset="2"/>
            </a:endParaRPr>
          </a:p>
          <a:p>
            <a:pPr marL="355600" lvl="1" indent="0" fontAlgn="base">
              <a:spcAft>
                <a:spcPct val="0"/>
              </a:spcAft>
              <a:buClr>
                <a:srgbClr val="B2B2B2"/>
              </a:buClr>
              <a:buSzPct val="75000"/>
              <a:buNone/>
            </a:pP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ru-RU" sz="2800" kern="0" dirty="0">
                <a:latin typeface="Arial Narrow" pitchFamily="34" charset="0"/>
              </a:rPr>
              <a:t>р</a:t>
            </a:r>
            <a:r>
              <a:rPr lang="ru-RU" sz="2800" kern="0" baseline="-25000" dirty="0">
                <a:latin typeface="Arial Narrow" pitchFamily="34" charset="0"/>
                <a:cs typeface="Arial" charset="0"/>
              </a:rPr>
              <a:t>↑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ω(782)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el-GR" sz="2800" kern="0" dirty="0">
                <a:latin typeface="Arial Narrow" pitchFamily="34" charset="0"/>
                <a:cs typeface="Arial" charset="0"/>
              </a:rPr>
              <a:t>ρ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</a:t>
            </a:r>
            <a:r>
              <a:rPr lang="en-US" sz="2800" kern="0" dirty="0">
                <a:latin typeface="Arial Narrow" pitchFamily="34" charset="0"/>
                <a:sym typeface="Symbol" pitchFamily="18" charset="2"/>
              </a:rPr>
              <a:t>’</a:t>
            </a:r>
            <a:r>
              <a:rPr lang="ru-RU" sz="2800" kern="0" dirty="0">
                <a:latin typeface="Arial Narrow" pitchFamily="34" charset="0"/>
              </a:rPr>
              <a:t>(958)</a:t>
            </a:r>
            <a:r>
              <a:rPr lang="en-US" sz="2800" kern="0" dirty="0">
                <a:latin typeface="Arial Narrow" pitchFamily="34" charset="0"/>
              </a:rPr>
              <a:t>X </a:t>
            </a:r>
            <a:r>
              <a:rPr lang="ru-RU" sz="2800" dirty="0" smtClean="0">
                <a:latin typeface="Arial Narrow" pitchFamily="34" charset="0"/>
              </a:rPr>
              <a:t>составят</a:t>
            </a:r>
            <a:r>
              <a:rPr lang="en-US" sz="2800" kern="0" dirty="0" smtClean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0.3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3% </a:t>
            </a:r>
            <a:r>
              <a:rPr lang="ru-RU" sz="2800" kern="0" dirty="0" smtClean="0">
                <a:latin typeface="Arial Narrow" pitchFamily="34" charset="0"/>
              </a:rPr>
              <a:t>для различных кинематических интервалов</a:t>
            </a:r>
            <a:endParaRPr lang="en-US" sz="2800" kern="0" dirty="0">
              <a:latin typeface="Arial Narrow" pitchFamily="34" charset="0"/>
            </a:endParaRPr>
          </a:p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dirty="0" smtClean="0">
                <a:latin typeface="Arial Narrow" pitchFamily="34" charset="0"/>
                <a:sym typeface="Symbol" pitchFamily="18" charset="2"/>
              </a:rPr>
              <a:t>Ожидаемая точность измерений в реакции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en-US" sz="2800" kern="0" dirty="0">
                <a:latin typeface="Arial Narrow" pitchFamily="34" charset="0"/>
              </a:rPr>
              <a:t>p</a:t>
            </a:r>
            <a:r>
              <a:rPr lang="en-US" sz="2800" kern="0" baseline="-25000" dirty="0">
                <a:latin typeface="Arial Narrow" pitchFamily="34" charset="0"/>
                <a:sym typeface="Symbol" pitchFamily="18" charset="2"/>
              </a:rPr>
              <a:t>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f</a:t>
            </a:r>
            <a:r>
              <a:rPr lang="ru-RU" sz="2800" kern="0" baseline="-25000" dirty="0">
                <a:latin typeface="Arial Narrow" pitchFamily="34" charset="0"/>
              </a:rPr>
              <a:t>2</a:t>
            </a:r>
            <a:r>
              <a:rPr lang="ru-RU" sz="2800" kern="0" dirty="0">
                <a:latin typeface="Arial Narrow" pitchFamily="34" charset="0"/>
              </a:rPr>
              <a:t>(1270) </a:t>
            </a:r>
            <a:r>
              <a:rPr lang="en-US" sz="2800" kern="0" dirty="0">
                <a:latin typeface="Arial Narrow" pitchFamily="34" charset="0"/>
              </a:rPr>
              <a:t>X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ru-RU" sz="2800" kern="0" dirty="0" smtClean="0">
                <a:latin typeface="Arial Narrow" pitchFamily="34" charset="0"/>
              </a:rPr>
              <a:t>будет еще лучше </a:t>
            </a:r>
            <a:r>
              <a:rPr lang="en-US" sz="2800" kern="0" dirty="0" smtClean="0">
                <a:latin typeface="Arial Narrow" pitchFamily="34" charset="0"/>
              </a:rPr>
              <a:t>(</a:t>
            </a:r>
            <a:r>
              <a:rPr lang="en-US" sz="2800" kern="0" dirty="0">
                <a:latin typeface="Arial Narrow" pitchFamily="34" charset="0"/>
              </a:rPr>
              <a:t>0.1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1%) </a:t>
            </a:r>
            <a:endParaRPr lang="ru-RU" sz="2800" kern="0" dirty="0">
              <a:latin typeface="Arial Narrow" pitchFamily="34" charset="0"/>
            </a:endParaRPr>
          </a:p>
          <a:p>
            <a:r>
              <a:rPr lang="ru-RU" altLang="ru-RU" dirty="0"/>
              <a:t>В. Мочалов,  XIII Черенковские чтения</a:t>
            </a:r>
          </a:p>
          <a:p>
            <a:endParaRPr lang="ru-RU" altLang="ru-RU" dirty="0"/>
          </a:p>
          <a:p>
            <a:endParaRPr lang="ru-RU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52" y="1196752"/>
            <a:ext cx="3942151" cy="24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960440" cy="25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3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 smtClean="0"/>
              <a:t>Определения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229600" cy="5006181"/>
              </a:xfrm>
            </p:spPr>
            <p:txBody>
              <a:bodyPr/>
              <a:lstStyle/>
              <a:p>
                <a:r>
                  <a:rPr lang="ru-RU" dirty="0" smtClean="0"/>
                  <a:t>Односпиновая асимметрия:</a:t>
                </a: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ru-RU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sSubSupPr>
                      <m:e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𝑁</m:t>
                        </m:r>
                      </m:sub>
                      <m:sup/>
                    </m:sSubSup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↓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dirty="0" smtClean="0"/>
                  <a:t>,  или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𝑁</m:t>
                        </m:r>
                      </m:sub>
                    </m:sSub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𝑙𝑒𝑓𝑡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𝑟𝑖𝑔h𝑡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𝑙𝑒𝑓𝑡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𝑟𝑖𝑔h𝑡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dirty="0">
                    <a:effectLst/>
                    <a:latin typeface="Times New Roman"/>
                    <a:ea typeface="Calibri"/>
                  </a:rPr>
                  <a:t>, </a:t>
                </a:r>
                <a:endParaRPr lang="ru-RU" i="1" dirty="0" smtClean="0"/>
              </a:p>
              <a:p>
                <a:r>
                  <a:rPr lang="ru-RU" dirty="0" smtClean="0"/>
                  <a:t>Двухспиновая асимметрия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𝐿𝐿</m:t>
                        </m:r>
                        <m:r>
                          <a:rPr lang="ru-RU" b="0" i="1" smtClean="0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en-US" b="0" i="1" smtClean="0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𝑁𝑁</m:t>
                        </m:r>
                        <m:r>
                          <a:rPr lang="en-US" b="0" i="1" smtClean="0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sub>
                    </m:sSub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sSub>
                          <m:sSub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𝑃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</m:sub>
                        </m:s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∙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𝑃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𝑇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𝑒𝑓𝑓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den>
                    </m:f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∙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++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+−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num>
                      <m:den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++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+−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den>
                    </m:f>
                  </m:oMath>
                </a14:m>
                <a:endParaRPr lang="ru-RU" dirty="0" smtClean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29600" cy="5006181"/>
              </a:xfrm>
              <a:blipFill rotWithShape="1">
                <a:blip r:embed="rId2"/>
                <a:stretch>
                  <a:fillRect l="-1111" t="-18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</a:t>
            </a:fld>
            <a:endParaRPr lang="ru-RU" altLang="ru-RU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49022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0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Некоторые предсказания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50</a:t>
            </a:fld>
            <a:endParaRPr lang="ru-RU" altLang="ru-RU"/>
          </a:p>
        </p:txBody>
      </p:sp>
      <p:pic>
        <p:nvPicPr>
          <p:cNvPr id="242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29600" cy="24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07707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Предсказания асимметрии для реакций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+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(слева),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-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(в центре) и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0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(справа)</a:t>
            </a:r>
          </a:p>
        </p:txBody>
      </p:sp>
    </p:spTree>
    <p:extLst>
      <p:ext uri="{BB962C8B-B14F-4D97-AF65-F5344CB8AC3E}">
        <p14:creationId xmlns:p14="http://schemas.microsoft.com/office/powerpoint/2010/main" val="5119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ru-RU" dirty="0" smtClean="0"/>
              <a:t>Мишенная станция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51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275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8488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7170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/>
                <a:latin typeface="+mn-lt"/>
                <a:ea typeface="Calibri"/>
              </a:rPr>
              <a:t>Схема мишенной станции каналов 24А и 24Б. Т – мишень, МТ1</a:t>
            </a:r>
            <a:r>
              <a:rPr lang="ru-RU" sz="2000" b="1" dirty="0" smtClean="0">
                <a:effectLst/>
                <a:latin typeface="+mn-lt"/>
                <a:ea typeface="Calibri"/>
                <a:cs typeface="Times New Roman"/>
                <a:sym typeface="Symbol"/>
              </a:rPr>
              <a:t></a:t>
            </a:r>
            <a:r>
              <a:rPr lang="ru-RU" sz="2000" b="1" dirty="0" smtClean="0">
                <a:effectLst/>
                <a:latin typeface="+mn-lt"/>
                <a:ea typeface="Calibri"/>
              </a:rPr>
              <a:t>МТ3 – дипольные магниты, МС – магниты-корректоры, </a:t>
            </a:r>
            <a:r>
              <a:rPr lang="en-US" sz="2000" b="1" dirty="0" smtClean="0">
                <a:effectLst/>
                <a:latin typeface="+mn-lt"/>
                <a:ea typeface="Calibri"/>
              </a:rPr>
              <a:t>Dump </a:t>
            </a:r>
            <a:r>
              <a:rPr lang="ru-RU" sz="2000" b="1" dirty="0" smtClean="0">
                <a:effectLst/>
                <a:latin typeface="+mn-lt"/>
                <a:ea typeface="Calibri"/>
              </a:rPr>
              <a:t>- поглотитель. Приведенный на схеме мишенной станции вариант наведения протонного пучка на мишень соответствует отбору нейтральных вторичных частиц в канал 24А и положительно (отрицательно) заряженных частиц в канал 24Б. Пунктирными линиями показаны траектории вторичных заряженных частиц, отбираемых с канал 24В с ненулевыми углами рождения в мишени.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0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56984" cy="31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Оптическая схема канала 24А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52</a:t>
            </a:fld>
            <a:endParaRPr lang="ru-RU" alt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871645" y="1844824"/>
            <a:ext cx="288032" cy="11303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66FF6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Narrow"/>
              </a:rPr>
              <a:t>  </a:t>
            </a:r>
            <a:endParaRPr lang="ru-RU" kern="0" dirty="0">
              <a:solidFill>
                <a:sysClr val="windowText" lastClr="000000"/>
              </a:solidFill>
              <a:latin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000" dirty="0"/>
                  <a:t>Базовая оптическая схема канала </a:t>
                </a:r>
                <a:r>
                  <a:rPr lang="ru-RU" sz="2000" dirty="0" smtClean="0"/>
                  <a:t>24А пучков ротонов </a:t>
                </a:r>
                <a:r>
                  <a:rPr lang="ru-RU" sz="2000" dirty="0"/>
                  <a:t>и антипротонов от распада </a:t>
                </a:r>
                <a:r>
                  <a:rPr lang="ru-RU" sz="2000" i="1" dirty="0">
                    <a:sym typeface="Symbol"/>
                  </a:rPr>
                  <a:t></a:t>
                </a:r>
                <a:r>
                  <a:rPr lang="ru-RU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ru-RU" sz="2000" i="1">
                            <a:latin typeface="Cambria Math"/>
                            <a:sym typeface="Symbol"/>
                          </a:rPr>
                          <m:t></m:t>
                        </m:r>
                      </m:e>
                    </m:acc>
                  </m:oMath>
                </a14:m>
                <a:r>
                  <a:rPr lang="ru-RU" sz="2000" dirty="0"/>
                  <a:t>)-гиперонов. </a:t>
                </a:r>
                <a:r>
                  <a:rPr lang="en-US" sz="2000" dirty="0"/>
                  <a:t>Q</a:t>
                </a:r>
                <a:r>
                  <a:rPr lang="ru-RU" sz="2000" dirty="0"/>
                  <a:t>– квадрупольные линзы, М – дипольные магниты, </a:t>
                </a:r>
                <a:r>
                  <a:rPr lang="en-US" sz="2000" dirty="0"/>
                  <a:t>C</a:t>
                </a:r>
                <a:r>
                  <a:rPr lang="ru-RU" sz="2000" dirty="0"/>
                  <a:t> – коллиматоры, </a:t>
                </a:r>
                <a:r>
                  <a:rPr lang="en-US" sz="2000" dirty="0"/>
                  <a:t>MC</a:t>
                </a:r>
                <a:r>
                  <a:rPr lang="ru-RU" sz="2000" dirty="0"/>
                  <a:t> – магниты-корректоры, Т и Т</a:t>
                </a:r>
                <a:r>
                  <a:rPr lang="en-US" sz="2000" baseline="-25000" dirty="0" err="1"/>
                  <a:t>exp</a:t>
                </a:r>
                <a:r>
                  <a:rPr lang="ru-RU" sz="2000" dirty="0"/>
                  <a:t> – мишени канала и экспериментальной </a:t>
                </a:r>
                <a:r>
                  <a:rPr lang="ru-RU" sz="2000" dirty="0" smtClean="0"/>
                  <a:t>установки, пунктир </a:t>
                </a:r>
                <a:r>
                  <a:rPr lang="ru-RU" sz="2000" dirty="0"/>
                  <a:t>– дисперсия в горизонтальной плоскости для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∆</m:t>
                        </m:r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𝑝</m:t>
                        </m:r>
                        <m:r>
                          <a:rPr lang="ru-RU" sz="2000" i="1">
                            <a:latin typeface="Cambria Math"/>
                          </a:rPr>
                          <m:t>=10%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  <a:endParaRPr lang="ru-RU" sz="2000" dirty="0">
                  <a:solidFill>
                    <a:srgbClr val="FFFFFF"/>
                  </a:solidFill>
                  <a:latin typeface="Arial Narrow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blipFill rotWithShape="1">
                <a:blip r:embed="rId3"/>
                <a:stretch>
                  <a:fillRect l="-884" t="-1258" b="-367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5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2"/>
                </a:solidFill>
                <a:effectLst/>
              </a:rPr>
              <a:t>Параметры пучка поляризованных протонов в конце канала.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7059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ГэВ/с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%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6776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951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833" r="-388194" b="-51458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5455" r="-388194" b="-3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32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5455" r="-388194" b="-2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70968" r="-388194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18182" r="-388194" b="-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14.04.2020</a:t>
            </a:r>
            <a:endParaRPr lang="en-U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53</a:t>
            </a:fld>
            <a:endParaRPr lang="ru-RU" alt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911986"/>
              </p:ext>
            </p:extLst>
          </p:nvPr>
        </p:nvGraphicFramePr>
        <p:xfrm>
          <a:off x="1403648" y="3212976"/>
          <a:ext cx="5616624" cy="242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5" name="Точечный рисунок" r:id="rId4" imgW="5552381" imgH="2542857" progId="Paint.Picture">
                  <p:embed/>
                </p:oleObj>
              </mc:Choice>
              <mc:Fallback>
                <p:oleObj name="Точечный рисунок" r:id="rId4" imgW="5552381" imgH="254285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212976"/>
                        <a:ext cx="5616624" cy="2423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/>
                  <a:t>Профили пучка на мишени экспериментальной установки для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𝒑</m:t>
                    </m:r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ru-RU" sz="2000" b="1" i="1">
                        <a:latin typeface="Cambria Math"/>
                      </a:rPr>
                      <m:t>𝟒𝟓</m:t>
                    </m:r>
                    <m:r>
                      <a:rPr lang="ru-RU" sz="2000" b="1" i="1">
                        <a:latin typeface="Cambria Math"/>
                      </a:rPr>
                      <m:t> ГэВ/с</m:t>
                    </m:r>
                  </m:oMath>
                </a14:m>
                <a:r>
                  <a:rPr lang="ru-RU" sz="2000" b="1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000" b="1" i="1">
                            <a:latin typeface="Cambria Math"/>
                          </a:rPr>
                          <m:t>𝝈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ru-RU" sz="20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b="1" i="1">
                                <a:latin typeface="Cambria Math"/>
                              </a:rPr>
                              <m:t>∆</m:t>
                            </m:r>
                            <m:r>
                              <a:rPr lang="en-US" sz="2000" b="1" i="1">
                                <a:latin typeface="Cambria Math"/>
                              </a:rPr>
                              <m:t>𝒑</m:t>
                            </m:r>
                          </m:num>
                          <m:den>
                            <m:r>
                              <a:rPr lang="ru-RU" sz="2000" b="1" i="1">
                                <a:latin typeface="Cambria Math"/>
                              </a:rPr>
                              <m:t>𝒑</m:t>
                            </m:r>
                          </m:den>
                        </m:f>
                      </m:sub>
                    </m:sSub>
                  </m:oMath>
                </a14:m>
                <a:r>
                  <a:rPr lang="ru-RU" sz="2000" b="1" dirty="0"/>
                  <a:t> = 1.2%.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  <a:blipFill rotWithShape="1">
                <a:blip r:embed="rId6"/>
                <a:stretch>
                  <a:fillRect t="-3333" b="-7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3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sz="3200" dirty="0" smtClean="0"/>
              <a:t>новая физика с пучком антипротонов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Исследование                            , здесь      - </a:t>
            </a:r>
            <a:r>
              <a:rPr lang="ru-RU" sz="2000" b="1" dirty="0">
                <a:effectLst/>
              </a:rPr>
              <a:t>вектор </a:t>
            </a:r>
            <a:r>
              <a:rPr lang="ru-RU" sz="2000" b="1" dirty="0" smtClean="0">
                <a:effectLst/>
              </a:rPr>
              <a:t>импульса </a:t>
            </a:r>
            <a:r>
              <a:rPr lang="ru-RU" sz="2000" b="1" dirty="0">
                <a:effectLst/>
              </a:rPr>
              <a:t>протона, а  </a:t>
            </a:r>
            <a:r>
              <a:rPr lang="ru-RU" sz="2000" b="1" dirty="0" smtClean="0">
                <a:effectLst/>
              </a:rPr>
              <a:t>              - </a:t>
            </a:r>
            <a:r>
              <a:rPr lang="ru-RU" sz="2000" b="1" dirty="0">
                <a:effectLst/>
              </a:rPr>
              <a:t>векторы поляризации протона и антипротона.  </a:t>
            </a:r>
            <a:r>
              <a:rPr lang="ru-RU" sz="2000" b="1" dirty="0" smtClean="0">
                <a:effectLst/>
              </a:rPr>
              <a:t>Эта </a:t>
            </a:r>
            <a:r>
              <a:rPr lang="ru-RU" sz="2000" b="1" dirty="0">
                <a:effectLst/>
              </a:rPr>
              <a:t>асимметрия может быть наблюдена в столкновениях поперечно-поляризованных частиц с взаимно ортогональными поляризациями. При смене знака одной из поляризаций также меняет знак. Присутствие вклада </a:t>
            </a:r>
            <a:r>
              <a:rPr lang="ru-RU" sz="2000" b="1" dirty="0" smtClean="0">
                <a:effectLst/>
              </a:rPr>
              <a:t>          с </a:t>
            </a:r>
            <a:r>
              <a:rPr lang="ru-RU" sz="2000" b="1" dirty="0">
                <a:effectLst/>
              </a:rPr>
              <a:t>детектированием в конечном состоянии истинно нейтральной подсистемы в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, симметричном относительно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=0, было бы однозначным свидетельством СР-нарушения. К числу таких экспериментов с истинно нейтральными по всем зарядам конечными состояниями можно отнести, в частности, измерения упругого, неупругого и полного сечения в -взаимодействия или сечения инклюзивного рождения истинно нейтральных резонансов и частиц, например </a:t>
            </a:r>
            <a:r>
              <a:rPr lang="ru-RU" sz="2000" b="1" i="1" dirty="0">
                <a:effectLst/>
              </a:rPr>
              <a:t>π</a:t>
            </a:r>
            <a:r>
              <a:rPr lang="ru-RU" sz="2000" b="1" dirty="0">
                <a:effectLst/>
              </a:rPr>
              <a:t>°-мезонов, в симметричном по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.</a:t>
            </a:r>
          </a:p>
          <a:p>
            <a:endParaRPr lang="ru-RU" sz="20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54</a:t>
            </a:fld>
            <a:endParaRPr lang="ru-RU" altLang="ru-RU"/>
          </a:p>
        </p:txBody>
      </p:sp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80" y="1114898"/>
            <a:ext cx="1943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44" y="124824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3048"/>
            <a:ext cx="819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24200"/>
            <a:ext cx="476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Усиление сотрудничества СПАСЧАРМ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ru-RU" sz="2400" dirty="0" smtClean="0"/>
              <a:t>ОИЯИ – новые группы - </a:t>
            </a:r>
            <a:r>
              <a:rPr lang="ru-RU" sz="2400" dirty="0" smtClean="0">
                <a:solidFill>
                  <a:srgbClr val="66FF33"/>
                </a:solidFill>
              </a:rPr>
              <a:t>интерпретация и анализ данных</a:t>
            </a:r>
            <a:r>
              <a:rPr lang="ru-RU" sz="2400" dirty="0" smtClean="0"/>
              <a:t> +</a:t>
            </a:r>
            <a:r>
              <a:rPr lang="ru-RU" sz="2400" dirty="0" err="1" smtClean="0">
                <a:solidFill>
                  <a:srgbClr val="66FF33"/>
                </a:solidFill>
              </a:rPr>
              <a:t>Теор</a:t>
            </a:r>
            <a:r>
              <a:rPr lang="ru-RU" sz="2400" dirty="0" smtClean="0">
                <a:solidFill>
                  <a:srgbClr val="66FF33"/>
                </a:solidFill>
              </a:rPr>
              <a:t>. отдел + группа Савина</a:t>
            </a:r>
            <a:endParaRPr lang="ru-RU" sz="2400" dirty="0" smtClean="0"/>
          </a:p>
          <a:p>
            <a:r>
              <a:rPr lang="ru-RU" sz="2400" dirty="0" smtClean="0"/>
              <a:t>МИФИ – новая группа по </a:t>
            </a:r>
            <a:r>
              <a:rPr lang="ru-RU" sz="2400" dirty="0" smtClean="0">
                <a:solidFill>
                  <a:srgbClr val="66FF33"/>
                </a:solidFill>
              </a:rPr>
              <a:t>разработке электроники  для </a:t>
            </a:r>
            <a:r>
              <a:rPr lang="en-US" sz="2400" dirty="0" smtClean="0">
                <a:solidFill>
                  <a:srgbClr val="66FF33"/>
                </a:solidFill>
              </a:rPr>
              <a:t>GEM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solidFill>
                  <a:srgbClr val="66FF33"/>
                </a:solidFill>
              </a:rPr>
              <a:t>ИЯФ (Новосибирск) – сибирская змейка и </a:t>
            </a:r>
            <a:r>
              <a:rPr lang="ru-RU" sz="2400" dirty="0">
                <a:solidFill>
                  <a:srgbClr val="66FF33"/>
                </a:solidFill>
              </a:rPr>
              <a:t>Ч</a:t>
            </a:r>
            <a:r>
              <a:rPr lang="ru-RU" sz="2400" dirty="0" smtClean="0">
                <a:solidFill>
                  <a:srgbClr val="66FF33"/>
                </a:solidFill>
              </a:rPr>
              <a:t>еренковский счетчик</a:t>
            </a:r>
          </a:p>
          <a:p>
            <a:r>
              <a:rPr lang="ru-RU" sz="2400" dirty="0" smtClean="0">
                <a:solidFill>
                  <a:srgbClr val="66FF33"/>
                </a:solidFill>
              </a:rPr>
              <a:t>ПИЯФ – трековые детекторы </a:t>
            </a:r>
          </a:p>
          <a:p>
            <a:r>
              <a:rPr lang="ru-RU" sz="2400" dirty="0" smtClean="0"/>
              <a:t>Интерес высказали: группы экспериментов </a:t>
            </a:r>
            <a:r>
              <a:rPr lang="en-US" sz="2400" dirty="0" smtClean="0">
                <a:solidFill>
                  <a:srgbClr val="66FF33"/>
                </a:solidFill>
              </a:rPr>
              <a:t>COMPAS</a:t>
            </a:r>
            <a:r>
              <a:rPr lang="de-DE" sz="2400" dirty="0">
                <a:solidFill>
                  <a:srgbClr val="66FF33"/>
                </a:solidFill>
              </a:rPr>
              <a:t>S</a:t>
            </a:r>
            <a:r>
              <a:rPr lang="en-US" sz="2400" dirty="0" smtClean="0">
                <a:solidFill>
                  <a:srgbClr val="66FF33"/>
                </a:solidFill>
              </a:rPr>
              <a:t> </a:t>
            </a:r>
            <a:r>
              <a:rPr lang="ru-RU" sz="2400" dirty="0" smtClean="0">
                <a:solidFill>
                  <a:srgbClr val="66FF33"/>
                </a:solidFill>
              </a:rPr>
              <a:t>(Университет Триеста, Карлов Университет</a:t>
            </a:r>
            <a:r>
              <a:rPr lang="ru-RU" sz="2400" dirty="0" smtClean="0"/>
              <a:t>) и </a:t>
            </a:r>
            <a:r>
              <a:rPr lang="en-US" sz="2400" dirty="0" smtClean="0">
                <a:solidFill>
                  <a:srgbClr val="66FF33"/>
                </a:solidFill>
              </a:rPr>
              <a:t>PANDA</a:t>
            </a:r>
            <a:r>
              <a:rPr lang="en-US" sz="2400" dirty="0" smtClean="0"/>
              <a:t> (</a:t>
            </a:r>
            <a:r>
              <a:rPr lang="ru-RU" sz="2400" dirty="0" smtClean="0"/>
              <a:t>немецкие группы, включая группы по </a:t>
            </a:r>
            <a:r>
              <a:rPr lang="de-DE" sz="2400" dirty="0" smtClean="0"/>
              <a:t>PWA</a:t>
            </a:r>
            <a:r>
              <a:rPr lang="en-US" sz="2400" dirty="0" smtClean="0"/>
              <a:t>-</a:t>
            </a:r>
            <a:r>
              <a:rPr lang="ru-RU" sz="2400" dirty="0" smtClean="0"/>
              <a:t>анализу – </a:t>
            </a:r>
            <a:r>
              <a:rPr lang="ru-RU" sz="2400" dirty="0" smtClean="0">
                <a:solidFill>
                  <a:srgbClr val="66FF33"/>
                </a:solidFill>
              </a:rPr>
              <a:t>Майнц</a:t>
            </a:r>
            <a:r>
              <a:rPr lang="ru-RU" sz="2400" dirty="0" smtClean="0"/>
              <a:t>)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Первые измерения </a:t>
            </a:r>
            <a:r>
              <a:rPr lang="ru-RU" altLang="ru-RU" sz="4000" dirty="0" err="1">
                <a:solidFill>
                  <a:srgbClr val="B2B2B2"/>
                </a:solidFill>
              </a:rPr>
              <a:t>односпиновой</a:t>
            </a:r>
            <a:r>
              <a:rPr lang="ru-RU" altLang="ru-RU" sz="4000" dirty="0">
                <a:solidFill>
                  <a:srgbClr val="B2B2B2"/>
                </a:solidFill>
              </a:rPr>
              <a:t> асимметрии в Протвино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56</a:t>
            </a:fld>
            <a:endParaRPr lang="ru-RU" alt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797153"/>
            <a:ext cx="82296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800" kern="0" dirty="0" smtClean="0"/>
              <a:t>В 1978 г. (почти </a:t>
            </a:r>
            <a:r>
              <a:rPr lang="ru-RU" altLang="ru-RU" sz="28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ru-RU" altLang="ru-RU" sz="28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 лет!)</a:t>
            </a:r>
            <a:r>
              <a:rPr lang="ru-RU" altLang="ru-RU" sz="2800" kern="0" dirty="0" smtClean="0">
                <a:solidFill>
                  <a:srgbClr val="00B050"/>
                </a:solidFill>
              </a:rPr>
              <a:t> </a:t>
            </a:r>
            <a:r>
              <a:rPr lang="ru-RU" altLang="ru-RU" sz="2800" kern="0" dirty="0" smtClean="0"/>
              <a:t>первые исследования с использованием поляризованной протонной мишени ИФВЭ-ОИЯИ</a:t>
            </a:r>
            <a:endParaRPr lang="ru-RU" altLang="ru-RU" sz="2800" kern="0" dirty="0"/>
          </a:p>
        </p:txBody>
      </p:sp>
      <p:pic>
        <p:nvPicPr>
          <p:cNvPr id="2160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29600" cy="31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4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000000"/>
                </a:solidFill>
              </a:rPr>
              <a:t>14.04.2020</a:t>
            </a: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</a:rPr>
              <a:t>В. Мочалов,  XIII Черенковские чтения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4D42-B5FC-414E-A090-895180E1C081}" type="slidenum">
              <a:rPr lang="en-US" altLang="ru-RU">
                <a:solidFill>
                  <a:srgbClr val="000000"/>
                </a:solidFill>
              </a:rPr>
              <a:pPr/>
              <a:t>57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62000"/>
          </a:xfrm>
        </p:spPr>
        <p:txBody>
          <a:bodyPr/>
          <a:lstStyle/>
          <a:p>
            <a:r>
              <a:rPr lang="ru-RU" altLang="ru-RU" sz="3200"/>
              <a:t>Модели, объясняющие поперечные спиновые эффекты</a:t>
            </a:r>
            <a:endParaRPr lang="en-US" altLang="ru-RU" sz="3200"/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6472238" cy="65722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539750" y="2205038"/>
          <a:ext cx="65452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56" name="Формула" r:id="rId4" imgW="3593880" imgH="393480" progId="Equation.3">
                  <p:embed/>
                </p:oleObj>
              </mc:Choice>
              <mc:Fallback>
                <p:oleObj name="Формула" r:id="rId4" imgW="3593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205038"/>
                        <a:ext cx="6545263" cy="714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>
                        <a:solidFill>
                          <a:srgbClr val="FF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250825" y="1268413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Основные модели, объясняющие возникновение поперечной односпиновой асимметрии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323850" y="1773238"/>
            <a:ext cx="809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Спин-зависящая поперечная Функция фрагментации (Эффект Коллинза)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179388" y="2924175"/>
            <a:ext cx="647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Функция распределения партонов внутри поперечно поляризованного протона (Функция Сиверса)</a:t>
            </a:r>
            <a:endParaRPr lang="en-US" altLang="ja-JP">
              <a:solidFill>
                <a:srgbClr val="333399"/>
              </a:solidFill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Причина возникновения не обсуждается, например орбитальный момент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304800" y="4797425"/>
            <a:ext cx="70437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 dirty="0">
                <a:solidFill>
                  <a:srgbClr val="333399"/>
                </a:solidFill>
              </a:rPr>
              <a:t>Вклад высших (</a:t>
            </a:r>
            <a:r>
              <a:rPr lang="en-US" altLang="ja-JP" dirty="0">
                <a:solidFill>
                  <a:srgbClr val="333399"/>
                </a:solidFill>
                <a:ea typeface="ＭＳ Ｐゴシック" pitchFamily="34" charset="-128"/>
              </a:rPr>
              <a:t>Twist-3</a:t>
            </a:r>
            <a:r>
              <a:rPr lang="ru-RU" altLang="ja-JP" dirty="0">
                <a:solidFill>
                  <a:srgbClr val="333399"/>
                </a:solidFill>
              </a:rPr>
              <a:t>) диаграмм</a:t>
            </a:r>
            <a:r>
              <a:rPr lang="en-US" altLang="ja-JP" dirty="0">
                <a:solidFill>
                  <a:srgbClr val="333399"/>
                </a:solidFill>
                <a:ea typeface="ＭＳ Ｐゴシック" pitchFamily="34" charset="-128"/>
              </a:rPr>
              <a:t> (</a:t>
            </a:r>
            <a:r>
              <a:rPr lang="en-US" altLang="ja-JP" dirty="0" err="1">
                <a:solidFill>
                  <a:srgbClr val="333399"/>
                </a:solidFill>
                <a:ea typeface="ＭＳ Ｐゴシック" pitchFamily="34" charset="-128"/>
              </a:rPr>
              <a:t>Qiu-Sterman</a:t>
            </a:r>
            <a:r>
              <a:rPr lang="en-US" altLang="ja-JP" dirty="0">
                <a:solidFill>
                  <a:srgbClr val="333399"/>
                </a:solidFill>
                <a:ea typeface="ＭＳ Ｐゴシック" pitchFamily="34" charset="-128"/>
              </a:rPr>
              <a:t>, </a:t>
            </a:r>
            <a:r>
              <a:rPr lang="en-US" altLang="ja-JP" dirty="0" err="1">
                <a:solidFill>
                  <a:srgbClr val="333399"/>
                </a:solidFill>
                <a:ea typeface="ＭＳ Ｐゴシック" pitchFamily="34" charset="-128"/>
              </a:rPr>
              <a:t>Efremov</a:t>
            </a:r>
            <a:r>
              <a:rPr lang="en-US" altLang="ja-JP" dirty="0">
                <a:solidFill>
                  <a:srgbClr val="333399"/>
                </a:solidFill>
                <a:ea typeface="ＭＳ Ｐゴシック" pitchFamily="34" charset="-128"/>
              </a:rPr>
              <a:t>, Koike)</a:t>
            </a:r>
          </a:p>
          <a:p>
            <a:pPr lvl="1">
              <a:buFontTx/>
              <a:buChar char="•"/>
            </a:pPr>
            <a:r>
              <a:rPr lang="ru-RU" altLang="ru-RU" dirty="0">
                <a:solidFill>
                  <a:srgbClr val="333399"/>
                </a:solidFill>
              </a:rPr>
              <a:t>Данные вычисления связаны с функцией Сиверса</a:t>
            </a:r>
            <a:endParaRPr lang="en-US" altLang="ru-RU" dirty="0">
              <a:solidFill>
                <a:srgbClr val="333399"/>
              </a:solidFill>
            </a:endParaRPr>
          </a:p>
          <a:p>
            <a:pPr>
              <a:buFontTx/>
              <a:buChar char="•"/>
            </a:pPr>
            <a:r>
              <a:rPr lang="ru-RU" altLang="ru-RU" dirty="0">
                <a:solidFill>
                  <a:srgbClr val="333399"/>
                </a:solidFill>
              </a:rPr>
              <a:t>Комбинация разных эффектов</a:t>
            </a:r>
            <a:endParaRPr lang="en-US" altLang="ru-RU" dirty="0">
              <a:solidFill>
                <a:srgbClr val="333399"/>
              </a:solidFill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6516688" y="6237288"/>
            <a:ext cx="2101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>
                <a:solidFill>
                  <a:srgbClr val="333399"/>
                </a:solidFill>
              </a:rPr>
              <a:t>Анимация</a:t>
            </a:r>
            <a:r>
              <a:rPr lang="en-US" altLang="ru-RU" sz="1200">
                <a:solidFill>
                  <a:srgbClr val="333399"/>
                </a:solidFill>
              </a:rPr>
              <a:t> J. </a:t>
            </a:r>
            <a:r>
              <a:rPr lang="ru-RU" altLang="ru-RU" sz="1200">
                <a:solidFill>
                  <a:srgbClr val="333399"/>
                </a:solidFill>
              </a:rPr>
              <a:t>В</a:t>
            </a:r>
            <a:r>
              <a:rPr lang="en-US" altLang="ru-RU" sz="1200">
                <a:solidFill>
                  <a:srgbClr val="333399"/>
                </a:solidFill>
              </a:rPr>
              <a:t>ruhwel, JLAB</a:t>
            </a:r>
          </a:p>
        </p:txBody>
      </p:sp>
    </p:spTree>
    <p:extLst>
      <p:ext uri="{BB962C8B-B14F-4D97-AF65-F5344CB8AC3E}">
        <p14:creationId xmlns:p14="http://schemas.microsoft.com/office/powerpoint/2010/main" val="33820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C363-A1A4-4191-B525-DC7047D2367E}" type="slidenum">
              <a:rPr lang="ru-RU" altLang="ru-RU">
                <a:solidFill>
                  <a:srgbClr val="FFFFFF"/>
                </a:solidFill>
              </a:rPr>
              <a:pPr/>
              <a:t>58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ru-RU" sz="2800" b="1"/>
              <a:t>IHEP/1968 -1977</a:t>
            </a:r>
            <a:r>
              <a:rPr lang="en-US" altLang="ru-RU"/>
              <a:t/>
            </a:r>
            <a:br>
              <a:rPr lang="en-US" altLang="ru-RU"/>
            </a:br>
            <a:r>
              <a:rPr lang="en-US" altLang="ru-RU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HERA Collaboration (France-USSR</a:t>
            </a:r>
            <a:r>
              <a:rPr lang="en-US" alt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ru-RU" altLang="ru-RU" sz="20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4607743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1800" b="1" dirty="0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Polarization in elastic scattering of particles and antiparticles on polarized protons at 40 and 45 GeV.</a:t>
            </a:r>
            <a:r>
              <a:rPr lang="en-US" altLang="ru-RU" sz="1800" b="1" dirty="0"/>
              <a:t> </a:t>
            </a:r>
          </a:p>
          <a:p>
            <a:pPr>
              <a:lnSpc>
                <a:spcPct val="80000"/>
              </a:lnSpc>
            </a:pPr>
            <a:r>
              <a:rPr lang="en-US" altLang="ru-RU" sz="1800" b="1" dirty="0" err="1"/>
              <a:t>Pomeron</a:t>
            </a:r>
            <a:r>
              <a:rPr lang="en-US" altLang="ru-RU" sz="1800" b="1" dirty="0"/>
              <a:t> may carry the spin flip interaction (the first experimental hint)</a:t>
            </a:r>
          </a:p>
          <a:p>
            <a:pPr>
              <a:lnSpc>
                <a:spcPct val="80000"/>
              </a:lnSpc>
            </a:pPr>
            <a:r>
              <a:rPr lang="en-US" altLang="ru-RU" sz="1800" b="1" dirty="0"/>
              <a:t>Polarization in the elastic scattering of particle and antiparticle is not equal each to other with opposite sign in general, as it was predicted in the asymptotic model [S.M. </a:t>
            </a:r>
            <a:r>
              <a:rPr lang="en-US" altLang="ru-RU" sz="1800" b="1" dirty="0" err="1"/>
              <a:t>Bilenky</a:t>
            </a:r>
            <a:r>
              <a:rPr lang="en-US" altLang="ru-RU" sz="1800" b="1" dirty="0"/>
              <a:t> et al. 1963]</a:t>
            </a:r>
          </a:p>
          <a:p>
            <a:pPr>
              <a:lnSpc>
                <a:spcPct val="80000"/>
              </a:lnSpc>
            </a:pPr>
            <a:r>
              <a:rPr lang="en-US" altLang="ru-RU" sz="1800" b="1" dirty="0"/>
              <a:t>The energy variation  of polarization depends on the type of particles and the magnitude of t.</a:t>
            </a:r>
          </a:p>
          <a:p>
            <a:pPr>
              <a:lnSpc>
                <a:spcPct val="80000"/>
              </a:lnSpc>
            </a:pPr>
            <a:r>
              <a:rPr lang="en-US" altLang="ru-RU" sz="1800" b="1" dirty="0"/>
              <a:t>Spin rotation parameter is consistent with the Chou - Yang model of rotating hadronic matter.</a:t>
            </a:r>
          </a:p>
          <a:p>
            <a:pPr>
              <a:lnSpc>
                <a:spcPct val="80000"/>
              </a:lnSpc>
            </a:pPr>
            <a:r>
              <a:rPr lang="en-US" altLang="ru-RU" sz="1800" b="1" dirty="0"/>
              <a:t>Chirality conservation hypothesis does not work</a:t>
            </a:r>
            <a:endParaRPr lang="ru-RU" altLang="ru-RU" sz="1800" b="1" dirty="0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326661" name="Picture 5" descr="Гера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20" y="1124744"/>
            <a:ext cx="3815680" cy="25922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>
            <a:fillRect/>
          </a:stretch>
        </p:blipFill>
        <p:spPr bwMode="auto">
          <a:xfrm>
            <a:off x="5328320" y="3717032"/>
            <a:ext cx="3815680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Поляризация в реакции</a:t>
            </a:r>
            <a:r>
              <a:rPr lang="en-US" altLang="ru-RU" sz="4000" dirty="0">
                <a:solidFill>
                  <a:srgbClr val="B2B2B2"/>
                </a:solidFill>
              </a:rPr>
              <a:t> </a:t>
            </a:r>
            <a:br>
              <a:rPr lang="en-US" altLang="ru-RU" sz="4000" dirty="0">
                <a:solidFill>
                  <a:srgbClr val="B2B2B2"/>
                </a:solidFill>
              </a:rPr>
            </a:b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40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n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59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427215" y="1600200"/>
            <a:ext cx="4259585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i="1" dirty="0">
                <a:effectLst/>
              </a:rPr>
              <a:t>P(t) </a:t>
            </a:r>
            <a:r>
              <a:rPr lang="ru-RU" altLang="ru-RU" sz="2000" dirty="0">
                <a:effectLst/>
              </a:rPr>
              <a:t>в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области 0&lt;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t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&lt;0.35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</a:t>
            </a:r>
            <a:r>
              <a:rPr lang="ru-RU" altLang="ru-RU" sz="2000" dirty="0">
                <a:effectLst/>
              </a:rPr>
              <a:t> равна (5.0</a:t>
            </a:r>
            <a:r>
              <a:rPr lang="ru-RU" altLang="ru-RU" sz="2000" dirty="0">
                <a:effectLst/>
                <a:sym typeface="Symbol" pitchFamily="18" charset="2"/>
              </a:rPr>
              <a:t></a:t>
            </a:r>
            <a:r>
              <a:rPr lang="ru-RU" altLang="ru-RU" sz="2000" dirty="0">
                <a:effectLst/>
              </a:rPr>
              <a:t>0.7)</a:t>
            </a:r>
            <a:r>
              <a:rPr lang="en-US" altLang="ru-RU" sz="2000" dirty="0">
                <a:effectLst/>
              </a:rPr>
              <a:t>%</a:t>
            </a:r>
            <a:r>
              <a:rPr lang="ru-RU" altLang="ru-RU" sz="2000" dirty="0"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Существует локальный минимум в области при t</a:t>
            </a:r>
            <a:r>
              <a:rPr lang="en-US" altLang="ru-RU" sz="2000" dirty="0">
                <a:effectLst/>
              </a:rPr>
              <a:t>=</a:t>
            </a:r>
            <a:r>
              <a:rPr lang="ru-RU" altLang="ru-RU" sz="2000" dirty="0">
                <a:effectLst/>
              </a:rPr>
              <a:t>-0.2</a:t>
            </a:r>
            <a:r>
              <a:rPr lang="en-US" altLang="ru-RU" sz="2000" dirty="0">
                <a:effectLst/>
              </a:rPr>
              <a:t>5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2.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имеет минимум в области минимума в дифференциальном сечении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effectLst/>
              </a:rPr>
              <a:t>Поляризация </a:t>
            </a:r>
            <a:r>
              <a:rPr lang="ru-RU" altLang="ru-RU" sz="2000" dirty="0">
                <a:effectLst/>
              </a:rPr>
              <a:t>осциллирует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 smtClean="0">
              <a:effectLst/>
            </a:endParaRPr>
          </a:p>
          <a:p>
            <a:pPr marL="0" lvl="0" indent="0">
              <a:spcBef>
                <a:spcPct val="50000"/>
              </a:spcBef>
              <a:buClrTx/>
              <a:buSzTx/>
              <a:buNone/>
            </a:pPr>
            <a:r>
              <a:rPr lang="en-US" altLang="ru-RU" sz="1800" kern="1200" dirty="0">
                <a:solidFill>
                  <a:srgbClr val="FFFFFF"/>
                </a:solidFill>
                <a:effectLst/>
                <a:latin typeface="Arial" charset="0"/>
              </a:rPr>
              <a:t>V.D. </a:t>
            </a:r>
            <a:r>
              <a:rPr lang="en-US" altLang="ru-RU" sz="1800" kern="1200" dirty="0" err="1">
                <a:solidFill>
                  <a:srgbClr val="FFFFFF"/>
                </a:solidFill>
                <a:effectLst/>
                <a:latin typeface="Arial" charset="0"/>
              </a:rPr>
              <a:t>Apokin</a:t>
            </a:r>
            <a:r>
              <a:rPr lang="en-US" altLang="ru-RU" sz="1800" kern="1200" dirty="0">
                <a:solidFill>
                  <a:srgbClr val="FFFFFF"/>
                </a:solidFill>
                <a:effectLst/>
                <a:latin typeface="Arial" charset="0"/>
              </a:rPr>
              <a:t> et al., </a:t>
            </a:r>
            <a:r>
              <a:rPr lang="en-US" altLang="ru-RU" sz="1800" kern="1200" dirty="0" err="1">
                <a:solidFill>
                  <a:srgbClr val="FFFFFF"/>
                </a:solidFill>
                <a:effectLst/>
                <a:latin typeface="Arial" charset="0"/>
              </a:rPr>
              <a:t>Sov</a:t>
            </a:r>
            <a:r>
              <a:rPr lang="en-US" altLang="ru-RU" sz="1800" kern="1200" dirty="0">
                <a:solidFill>
                  <a:srgbClr val="FFFFFF"/>
                </a:solidFill>
                <a:effectLst/>
                <a:latin typeface="Arial" charset="0"/>
              </a:rPr>
              <a:t>. J. Nucl. Phys. 45:840, 1987, [Yad.Fiz.45:1355-1357,1987]</a:t>
            </a:r>
          </a:p>
          <a:p>
            <a:pPr marL="0" lvl="0" indent="0">
              <a:spcBef>
                <a:spcPct val="50000"/>
              </a:spcBef>
              <a:buClrTx/>
              <a:buSzTx/>
              <a:buNone/>
            </a:pPr>
            <a:r>
              <a:rPr lang="ru-RU" altLang="ru-RU" sz="1800" kern="1200" dirty="0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V.D. </a:t>
            </a:r>
            <a:r>
              <a:rPr lang="ru-RU" altLang="ru-RU" sz="1800" kern="1200" dirty="0" err="1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Apokin</a:t>
            </a:r>
            <a:r>
              <a:rPr lang="ru-RU" altLang="ru-RU" sz="1800" kern="1200" dirty="0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 </a:t>
            </a:r>
            <a:r>
              <a:rPr lang="ru-RU" altLang="ru-RU" sz="1800" kern="1200" dirty="0" err="1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et</a:t>
            </a:r>
            <a:r>
              <a:rPr lang="ru-RU" altLang="ru-RU" sz="1800" kern="1200" dirty="0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 </a:t>
            </a:r>
            <a:r>
              <a:rPr lang="ru-RU" altLang="ru-RU" sz="1800" kern="1200" dirty="0" err="1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al</a:t>
            </a:r>
            <a:r>
              <a:rPr lang="ru-RU" altLang="ru-RU" sz="1800" kern="1200" dirty="0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.</a:t>
            </a:r>
            <a:r>
              <a:rPr lang="en-US" altLang="ru-RU" sz="1800" kern="1200" dirty="0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 </a:t>
            </a:r>
            <a:r>
              <a:rPr lang="ru-RU" altLang="ru-RU" sz="1800" kern="1200" dirty="0">
                <a:solidFill>
                  <a:srgbClr val="FFFFFF"/>
                </a:solidFill>
                <a:effectLst/>
                <a:latin typeface="Arial" charset="0"/>
                <a:hlinkClick r:id="rId2"/>
              </a:rPr>
              <a:t>Z.Phys.C15:293,1982</a:t>
            </a:r>
            <a:r>
              <a:rPr lang="ru-RU" altLang="ru-RU" sz="1800" kern="1200" dirty="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ru-RU" altLang="ru-RU" sz="2000" dirty="0">
              <a:effectLst/>
            </a:endParaRPr>
          </a:p>
        </p:txBody>
      </p:sp>
      <p:pic>
        <p:nvPicPr>
          <p:cNvPr id="9" name="Picture 5" descr="prozapi0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556792"/>
            <a:ext cx="3783135" cy="2015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cross_sect_pi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319711" cy="2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673767" y="5589240"/>
            <a:ext cx="5111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 к </a:t>
            </a:r>
            <a:r>
              <a:rPr lang="ru-RU" dirty="0" err="1" smtClean="0"/>
              <a:t>односпиновым</a:t>
            </a:r>
            <a:r>
              <a:rPr lang="ru-RU" dirty="0" smtClean="0"/>
              <a:t> исследованиям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225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3" y="1556792"/>
            <a:ext cx="9164823" cy="265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4293096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Асимметрия пионов большая и слабо зависит от энергии, что не объясняется СМ </a:t>
            </a:r>
          </a:p>
          <a:p>
            <a:r>
              <a:rPr lang="ru-RU" sz="2400" b="1" dirty="0" smtClean="0"/>
              <a:t>Есть возможность исследовать асимметрию для большого класса реакций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336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DFDE-B87D-4FF9-BC14-5692DD4BCAEF}" type="slidenum">
              <a:rPr lang="ru-RU" altLang="ru-RU">
                <a:solidFill>
                  <a:srgbClr val="FFFFFF"/>
                </a:solidFill>
              </a:rPr>
              <a:pPr/>
              <a:t>60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Поляризация в реакциях</a:t>
            </a:r>
            <a:r>
              <a:rPr lang="en-US" altLang="ru-RU" sz="3200"/>
              <a:t> </a:t>
            </a:r>
            <a:br>
              <a:rPr lang="en-US" altLang="ru-RU" sz="3200"/>
            </a:b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3200"/>
              <a:t>and </a:t>
            </a: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/>
              <a:t> </a:t>
            </a:r>
            <a:endParaRPr lang="ru-RU" altLang="ru-RU" sz="400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600200"/>
            <a:ext cx="4114800" cy="370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b="1" dirty="0"/>
              <a:t>Поляризация в реакции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 </a:t>
            </a:r>
            <a:r>
              <a:rPr lang="ru-RU" altLang="ru-RU" sz="1800" b="1" dirty="0">
                <a:effectLst/>
              </a:rPr>
              <a:t>при</a:t>
            </a:r>
            <a:r>
              <a:rPr lang="ru-RU" altLang="ru-RU" sz="1800" b="1" dirty="0">
                <a:solidFill>
                  <a:srgbClr val="FF3300"/>
                </a:solidFill>
                <a:effectLst/>
              </a:rPr>
              <a:t> </a:t>
            </a:r>
            <a:r>
              <a:rPr lang="en-US" altLang="ru-RU" sz="1800" b="1" dirty="0"/>
              <a:t>40 </a:t>
            </a:r>
            <a:r>
              <a:rPr lang="ru-RU" altLang="ru-RU" sz="1800" b="1" dirty="0"/>
              <a:t>ГэВ велика в широком интервале </a:t>
            </a:r>
            <a:r>
              <a:rPr lang="en-US" altLang="ru-RU" sz="1800" b="1" dirty="0"/>
              <a:t>0.05&lt;-t&lt;1.6 (GeV/c)</a:t>
            </a:r>
            <a:r>
              <a:rPr lang="en-US" altLang="ru-RU" sz="1800" b="1" baseline="30000" dirty="0"/>
              <a:t>2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и достигает величины </a:t>
            </a:r>
            <a:r>
              <a:rPr lang="en-US" altLang="ru-RU" sz="1800" b="1" dirty="0"/>
              <a:t>A</a:t>
            </a:r>
            <a:r>
              <a:rPr lang="en-US" altLang="ru-RU" sz="1800" b="1" baseline="-25000" dirty="0"/>
              <a:t>N</a:t>
            </a:r>
            <a:r>
              <a:rPr lang="en-US" altLang="ru-RU" sz="1800" b="1" dirty="0"/>
              <a:t>=(-44</a:t>
            </a:r>
            <a:r>
              <a:rPr lang="en-US" altLang="ru-RU" sz="1800" b="1" dirty="0">
                <a:sym typeface="Symbol" pitchFamily="18" charset="2"/>
              </a:rPr>
              <a:t></a:t>
            </a:r>
            <a:r>
              <a:rPr lang="en-US" altLang="ru-RU" sz="1800" b="1" dirty="0"/>
              <a:t>11)% </a:t>
            </a:r>
            <a:r>
              <a:rPr lang="ru-RU" altLang="ru-RU" sz="1800" b="1" dirty="0"/>
              <a:t>в области </a:t>
            </a:r>
            <a:r>
              <a:rPr lang="en-US" altLang="ru-RU" sz="1800" b="1" dirty="0"/>
              <a:t>|t| 0.8-1.6 (GeV/c)</a:t>
            </a:r>
            <a:r>
              <a:rPr lang="en-US" altLang="ru-RU" sz="1800" b="1" baseline="30000" dirty="0"/>
              <a:t>2</a:t>
            </a:r>
            <a:endParaRPr lang="en-US" altLang="ru-RU" sz="1800" b="1" dirty="0"/>
          </a:p>
          <a:p>
            <a:pPr>
              <a:lnSpc>
                <a:spcPct val="80000"/>
              </a:lnSpc>
            </a:pPr>
            <a:r>
              <a:rPr lang="ru-RU" altLang="ru-RU" sz="1800" b="1" dirty="0"/>
              <a:t>Минимум поляризации достигается в точке изменения наклона сечения</a:t>
            </a:r>
          </a:p>
          <a:p>
            <a:pPr>
              <a:lnSpc>
                <a:spcPct val="80000"/>
              </a:lnSpc>
            </a:pPr>
            <a:r>
              <a:rPr lang="ru-RU" altLang="ru-RU" sz="1800" b="1" dirty="0"/>
              <a:t>Поляризация меняет знак при </a:t>
            </a:r>
            <a:r>
              <a:rPr lang="en-US" altLang="ru-RU" sz="1800" b="1" dirty="0"/>
              <a:t>    -t=1.8 (GeV2/c)</a:t>
            </a:r>
            <a:r>
              <a:rPr lang="en-US" altLang="ru-RU" sz="1800" b="1" baseline="30000" dirty="0"/>
              <a:t>2</a:t>
            </a:r>
            <a:r>
              <a:rPr lang="en-US" altLang="ru-RU" sz="1800" b="1" dirty="0"/>
              <a:t> .</a:t>
            </a:r>
          </a:p>
          <a:p>
            <a:pPr>
              <a:lnSpc>
                <a:spcPct val="80000"/>
              </a:lnSpc>
            </a:pPr>
            <a:r>
              <a:rPr lang="ru-RU" altLang="ru-RU" sz="1800" b="1" dirty="0"/>
              <a:t>Среднее значение поляризации в реакции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 dirty="0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в области </a:t>
            </a:r>
            <a:r>
              <a:rPr lang="en-US" altLang="ru-RU" sz="1800" b="1" dirty="0"/>
              <a:t>0.05&lt; -t &lt;0.5 (GeV2/c)</a:t>
            </a:r>
            <a:r>
              <a:rPr lang="en-US" altLang="ru-RU" sz="1800" b="1" baseline="30000" dirty="0"/>
              <a:t>2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составляет </a:t>
            </a:r>
            <a:r>
              <a:rPr lang="en-US" altLang="ru-RU" sz="1800" b="1" dirty="0"/>
              <a:t>(-17</a:t>
            </a:r>
            <a:r>
              <a:rPr lang="en-US" altLang="ru-RU" sz="1800" b="1" dirty="0">
                <a:sym typeface="Symbol" pitchFamily="18" charset="2"/>
              </a:rPr>
              <a:t></a:t>
            </a:r>
            <a:r>
              <a:rPr lang="en-US" altLang="ru-RU" sz="1800" b="1" dirty="0"/>
              <a:t> 8)%. </a:t>
            </a:r>
            <a:endParaRPr lang="ru-RU" altLang="ru-RU" sz="1800" b="1" dirty="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5292080" y="5516563"/>
            <a:ext cx="33121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2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2"/>
              </a:rPr>
              <a:t>,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 Z.Phys.C35:173,1987</a:t>
            </a:r>
            <a:r>
              <a:rPr lang="ru-RU" altLang="ru-RU" dirty="0">
                <a:solidFill>
                  <a:srgbClr val="FFFFFF"/>
                </a:solidFill>
                <a:hlinkClick r:id="rId3"/>
              </a:rPr>
              <a:t>.</a:t>
            </a:r>
            <a:endParaRPr lang="ru-RU" altLang="ru-RU" dirty="0">
              <a:solidFill>
                <a:srgbClr val="FFFFFF"/>
              </a:solidFill>
            </a:endParaRPr>
          </a:p>
        </p:txBody>
      </p:sp>
      <p:pic>
        <p:nvPicPr>
          <p:cNvPr id="108549" name="Picture 5" descr="prozaet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5138"/>
            <a:ext cx="4038600" cy="211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93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3732"/>
            <a:ext cx="4176464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roza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941763"/>
            <a:ext cx="4212207" cy="247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B2B2B2"/>
                </a:solidFill>
              </a:rPr>
              <a:t>Асимметрия </a:t>
            </a:r>
            <a:r>
              <a:rPr lang="ru-RU" altLang="ru-RU" sz="3200">
                <a:solidFill>
                  <a:srgbClr val="B2B2B2"/>
                </a:solidFill>
              </a:rPr>
              <a:t>в </a:t>
            </a:r>
            <a:r>
              <a:rPr lang="ru-RU" altLang="ru-RU" sz="3200" smtClean="0">
                <a:solidFill>
                  <a:srgbClr val="B2B2B2"/>
                </a:solidFill>
              </a:rPr>
              <a:t>реакции</a:t>
            </a:r>
            <a:r>
              <a:rPr lang="en-US" altLang="ru-RU" sz="3200" smtClean="0">
                <a:solidFill>
                  <a:srgbClr val="B2B2B2"/>
                </a:solidFill>
              </a:rPr>
              <a:t> </a:t>
            </a:r>
            <a:r>
              <a:rPr lang="en-US" altLang="ru-RU" sz="3200" dirty="0">
                <a:solidFill>
                  <a:srgbClr val="B2B2B2"/>
                </a:solidFill>
              </a:rPr>
              <a:t/>
            </a:r>
            <a:br>
              <a:rPr lang="en-US" altLang="ru-RU" sz="3200" dirty="0">
                <a:solidFill>
                  <a:srgbClr val="B2B2B2"/>
                </a:solidFill>
              </a:rPr>
            </a:br>
            <a:r>
              <a:rPr lang="ru-RU" altLang="ru-RU" sz="3200" b="1" dirty="0" smtClean="0">
                <a:solidFill>
                  <a:srgbClr val="FF3300"/>
                </a:solidFill>
                <a:effectLst/>
              </a:rPr>
              <a:t> </a:t>
            </a:r>
            <a:r>
              <a:rPr lang="el-GR" altLang="ru-RU" sz="3200" b="1" dirty="0" smtClean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61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ru-RU" sz="2600" dirty="0">
                <a:sym typeface="Symbol" pitchFamily="18" charset="2"/>
              </a:rPr>
              <a:t> </a:t>
            </a:r>
            <a:r>
              <a:rPr lang="ru-RU" altLang="ru-RU" sz="2600" dirty="0">
                <a:sym typeface="Symbol" pitchFamily="18" charset="2"/>
              </a:rPr>
              <a:t>регистрируется в моде распада </a:t>
            </a:r>
            <a:r>
              <a:rPr lang="en-US" altLang="ru-RU" sz="2600" dirty="0">
                <a:sym typeface="Symbol" pitchFamily="18" charset="2"/>
              </a:rPr>
              <a:t></a:t>
            </a:r>
            <a:r>
              <a:rPr lang="el-GR" altLang="ru-RU" sz="2600" dirty="0">
                <a:cs typeface="Arial" charset="0"/>
                <a:sym typeface="Symbol" pitchFamily="18" charset="2"/>
              </a:rPr>
              <a:t>γ</a:t>
            </a:r>
            <a:r>
              <a:rPr lang="en-US" altLang="ru-RU" sz="2600" dirty="0">
                <a:cs typeface="Arial" charset="0"/>
                <a:sym typeface="Symbol" pitchFamily="18" charset="2"/>
              </a:rPr>
              <a:t> (branching 8.9%).</a:t>
            </a: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велика в обеих реакциях </a:t>
            </a:r>
            <a:endParaRPr lang="en-US" altLang="ru-RU" sz="2600" dirty="0">
              <a:cs typeface="Arial" charset="0"/>
              <a:sym typeface="Symbol" pitchFamily="18" charset="2"/>
            </a:endParaRP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минимальна примерно в области изменения наклона сечения как для </a:t>
            </a:r>
            <a:r>
              <a:rPr lang="en-US" altLang="ru-RU" sz="2600" dirty="0">
                <a:sym typeface="Symbol" pitchFamily="18" charset="2"/>
              </a:rPr>
              <a:t></a:t>
            </a:r>
            <a:r>
              <a:rPr lang="ru-RU" altLang="ru-RU" sz="2600" dirty="0">
                <a:sym typeface="Symbol" pitchFamily="18" charset="2"/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sym typeface="Symbol" pitchFamily="18" charset="2"/>
              </a:rPr>
              <a:t>	так и для </a:t>
            </a:r>
            <a:r>
              <a:rPr lang="en-US" altLang="ru-RU" sz="2600" dirty="0">
                <a:sym typeface="Symbol" pitchFamily="18" charset="2"/>
              </a:rPr>
              <a:t>f</a:t>
            </a:r>
            <a:r>
              <a:rPr lang="en-US" altLang="ru-RU" sz="2600" baseline="-25000" dirty="0">
                <a:sym typeface="Symbol" pitchFamily="18" charset="2"/>
              </a:rPr>
              <a:t>2</a:t>
            </a:r>
            <a:endParaRPr lang="el-GR" altLang="ru-RU" sz="2600" dirty="0">
              <a:cs typeface="Arial" charset="0"/>
              <a:sym typeface="Symbol" pitchFamily="18" charset="2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64279"/>
            <a:ext cx="421220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47813" y="1412875"/>
            <a:ext cx="2484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3300"/>
                </a:solidFill>
              </a:rPr>
              <a:t>I.A. </a:t>
            </a:r>
            <a:r>
              <a:rPr lang="ru-RU" altLang="ru-RU" sz="1600" b="1" dirty="0" err="1">
                <a:solidFill>
                  <a:srgbClr val="FF3300"/>
                </a:solidFill>
              </a:rPr>
              <a:t>Avvakumov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 err="1">
                <a:solidFill>
                  <a:srgbClr val="FF3300"/>
                </a:solidFill>
              </a:rPr>
              <a:t>et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en-US" altLang="ru-RU" sz="1600" b="1" dirty="0">
                <a:solidFill>
                  <a:srgbClr val="FF3300"/>
                </a:solidFill>
              </a:rPr>
              <a:t>a</a:t>
            </a:r>
            <a:r>
              <a:rPr lang="ru-RU" altLang="ru-RU" sz="1600" b="1" dirty="0">
                <a:solidFill>
                  <a:srgbClr val="FF3300"/>
                </a:solidFill>
              </a:rPr>
              <a:t>l.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Yad.Fiz.42:1146,1985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58888" y="3644900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FFFF"/>
                </a:solidFill>
              </a:rPr>
              <a:t>V.D. </a:t>
            </a:r>
            <a:r>
              <a:rPr lang="ru-RU" altLang="ru-RU" sz="1600" b="1" dirty="0" err="1">
                <a:solidFill>
                  <a:srgbClr val="FFFFFF"/>
                </a:solidFill>
              </a:rPr>
              <a:t>Apokin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et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al</a:t>
            </a:r>
            <a:r>
              <a:rPr lang="ru-RU" altLang="ru-RU" sz="1600" b="1" dirty="0">
                <a:solidFill>
                  <a:srgbClr val="FFFFFF"/>
                </a:solidFill>
              </a:rPr>
              <a:t>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Yad.Fiz.47:727-730,1988</a:t>
            </a:r>
            <a:r>
              <a:rPr lang="en-US" altLang="ru-RU" sz="1600" b="1" dirty="0">
                <a:solidFill>
                  <a:srgbClr val="FF3300"/>
                </a:solidFill>
              </a:rPr>
              <a:t>]</a:t>
            </a:r>
            <a:endParaRPr lang="ru-RU" altLang="ru-RU" sz="1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Выводы по эксклюзивным реакциям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62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9654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Большие значения поляризации </a:t>
            </a:r>
            <a:r>
              <a:rPr lang="en-US" altLang="ru-RU" sz="2400" dirty="0">
                <a:effectLst/>
              </a:rPr>
              <a:t>(</a:t>
            </a:r>
            <a:r>
              <a:rPr lang="ru-RU" altLang="ru-RU" sz="2400" dirty="0">
                <a:effectLst/>
              </a:rPr>
              <a:t>асимметрии</a:t>
            </a:r>
            <a:r>
              <a:rPr lang="en-US" altLang="ru-RU" sz="2400" dirty="0">
                <a:effectLst/>
              </a:rPr>
              <a:t>)</a:t>
            </a:r>
            <a:r>
              <a:rPr lang="en-US" altLang="ru-RU" sz="2400" i="1" dirty="0">
                <a:effectLst/>
              </a:rPr>
              <a:t> </a:t>
            </a:r>
            <a:r>
              <a:rPr lang="ru-RU" altLang="ru-RU" sz="2400" dirty="0">
                <a:effectLst/>
              </a:rPr>
              <a:t>были обнаружены при 4</a:t>
            </a:r>
            <a:r>
              <a:rPr lang="en-US" altLang="ru-RU" sz="2400" dirty="0">
                <a:effectLst/>
              </a:rPr>
              <a:t>0 </a:t>
            </a:r>
            <a:r>
              <a:rPr lang="ru-RU" altLang="ru-RU" sz="2400" dirty="0">
                <a:effectLst/>
              </a:rPr>
              <a:t>ГэВ в реакциях</a:t>
            </a:r>
            <a:r>
              <a:rPr lang="en-US" altLang="ru-RU" sz="2400" dirty="0"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400" b="1" dirty="0">
                <a:solidFill>
                  <a:srgbClr val="FF3300"/>
                </a:solidFill>
                <a:effectLst/>
              </a:rPr>
              <a:t>	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0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en-US" altLang="ru-RU" sz="2400" dirty="0">
                <a:solidFill>
                  <a:srgbClr val="00B050"/>
                </a:solidFill>
              </a:rPr>
              <a:t> 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ru-RU" altLang="ru-RU" sz="2400" b="1" dirty="0">
                <a:solidFill>
                  <a:srgbClr val="00B050"/>
                </a:solidFill>
                <a:effectLst/>
              </a:rPr>
              <a:t>,</a:t>
            </a:r>
            <a:r>
              <a:rPr lang="en-US" altLang="ru-RU" sz="2400" dirty="0">
                <a:solidFill>
                  <a:srgbClr val="00B050"/>
                </a:solidFill>
              </a:rPr>
              <a:t>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endParaRPr lang="en-US" altLang="ru-RU" sz="2400" dirty="0">
              <a:solidFill>
                <a:srgbClr val="00B05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всех реакций минимум асимметрии совпадает с изменением наклона дифференциального сечения 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реакциях наблюдаются осцилляции асимметрии</a:t>
            </a:r>
            <a:endParaRPr lang="en-US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Есть указание, что асимметрия больше по величине для «тяжелых» частиц и в области </a:t>
            </a:r>
            <a:r>
              <a:rPr lang="en-US" altLang="ru-RU" sz="2400" dirty="0">
                <a:effectLst/>
              </a:rPr>
              <a:t>–t=1 </a:t>
            </a:r>
            <a:r>
              <a:rPr lang="ru-RU" altLang="ru-RU" sz="2400" dirty="0">
                <a:effectLst/>
              </a:rPr>
              <a:t>(ГэВ</a:t>
            </a:r>
            <a:r>
              <a:rPr lang="en-US" altLang="ru-RU" sz="2400" dirty="0">
                <a:effectLst/>
              </a:rPr>
              <a:t>/c)</a:t>
            </a:r>
            <a:r>
              <a:rPr lang="en-US" altLang="ru-RU" sz="2400" baseline="30000" dirty="0">
                <a:effectLst/>
              </a:rPr>
              <a:t>2</a:t>
            </a:r>
            <a:r>
              <a:rPr lang="en-US" altLang="ru-RU" sz="2400" dirty="0">
                <a:effectLst/>
              </a:rPr>
              <a:t> </a:t>
            </a:r>
            <a:r>
              <a:rPr lang="ru-RU" altLang="ru-RU" sz="2400" dirty="0">
                <a:effectLst/>
              </a:rPr>
              <a:t>асимметрия отрицательна, тогда как для π</a:t>
            </a:r>
            <a:r>
              <a:rPr lang="ru-RU" altLang="ru-RU" sz="2400" baseline="30000" dirty="0">
                <a:effectLst/>
              </a:rPr>
              <a:t>0</a:t>
            </a:r>
            <a:r>
              <a:rPr lang="ru-RU" altLang="ru-RU" sz="2400" dirty="0">
                <a:effectLst/>
              </a:rPr>
              <a:t>-мезона положительна</a:t>
            </a:r>
            <a:r>
              <a:rPr lang="ru-RU" altLang="ru-RU" sz="2400" dirty="0" smtClean="0">
                <a:effectLst/>
              </a:rPr>
              <a:t>.</a:t>
            </a:r>
            <a:endParaRPr lang="ru-RU" altLang="ru-RU" sz="2400" b="1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0000"/>
                </a:solidFill>
                <a:effectLst/>
              </a:rPr>
              <a:t>Ни одна теоретическая модель НЕ может объяснить результаты измерений. </a:t>
            </a:r>
          </a:p>
        </p:txBody>
      </p:sp>
    </p:spTree>
    <p:extLst>
      <p:ext uri="{BB962C8B-B14F-4D97-AF65-F5344CB8AC3E}">
        <p14:creationId xmlns:p14="http://schemas.microsoft.com/office/powerpoint/2010/main" val="21140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Физическое обоснование исследований на первом этапе (</a:t>
            </a:r>
            <a:r>
              <a:rPr kumimoji="0" lang="ru-RU" sz="2800" b="0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односпиновые</a:t>
            </a:r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эффекты)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Происхождение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асимметрий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адронных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реакциях не ясно. Тем не менее, в современных феноменологических моделях есть отдельные успехи описания спиновых эффектов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непертурбативной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области КХД..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Модели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Сиверса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Коллинза.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киральной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кварковой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модели Трошина-Тюрина описывается качественное поведение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односпиновой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асимметрии инклюзивных пионов и поляризации гиперонов в столкновениях неполяризованных адронов.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модели эффективного цветового поля с использованием заметного числа параметров удалось описать асимметрию в нескольких десятках реакций, а также поляризацию гиперонов,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антигиперонов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выстроенность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(поляризация) векторных мезонов</a:t>
            </a:r>
            <a:endParaRPr lang="ru-RU" sz="1700" kern="1200" spc="30" dirty="0">
              <a:solidFill>
                <a:srgbClr val="FFFFFF"/>
              </a:solidFill>
              <a:effectLst/>
              <a:latin typeface="Arial Narrow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63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ru-RU" b="1" dirty="0" smtClean="0"/>
              <a:t>Магнит мишенной станции</a:t>
            </a:r>
            <a:endParaRPr lang="ru-RU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64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37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23" y="1691549"/>
            <a:ext cx="3980953" cy="28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Схема поперечного сечения магнита МТ3. Все размеры приведены в см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2"/>
                </a:solidFill>
                <a:effectLst/>
              </a:rPr>
              <a:t>Параметры </a:t>
            </a:r>
            <a:r>
              <a:rPr lang="ru-RU" sz="3200" dirty="0">
                <a:solidFill>
                  <a:schemeClr val="tx2"/>
                </a:solidFill>
                <a:effectLst/>
              </a:rPr>
              <a:t>протонного пучка </a:t>
            </a:r>
            <a:r>
              <a:rPr lang="ru-RU" sz="3200" dirty="0" smtClean="0">
                <a:solidFill>
                  <a:schemeClr val="tx2"/>
                </a:solidFill>
                <a:effectLst/>
              </a:rPr>
              <a:t>в промежуточном изображении 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эффективного источника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Коэффициент увеличения </a:t>
                          </a:r>
                          <a14:m>
                            <m:oMath xmlns:m="http://schemas.openxmlformats.org/officeDocument/2006/math"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b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ru-RU" sz="1800" b="1">
                                      <a:effectLst/>
                                      <a:latin typeface="Cambria Math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для центрального импульса пучка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горизонтальной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58333" r="-8490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157025" r="-84903" b="-2057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259167" r="-84903" b="-1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374783" r="-84903" b="-1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2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 спиновой структуры протонов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>
                <a:effectLst/>
              </a:rPr>
              <a:t>Результаты исследования функции спиральности </a:t>
            </a:r>
            <a:r>
              <a:rPr lang="ru-RU" sz="2400" b="1" i="1" dirty="0">
                <a:effectLst/>
              </a:rPr>
              <a:t>g</a:t>
            </a:r>
            <a:r>
              <a:rPr lang="ru-RU" sz="2400" b="1" dirty="0">
                <a:effectLst/>
              </a:rPr>
              <a:t>(</a:t>
            </a:r>
            <a:r>
              <a:rPr lang="ru-RU" sz="2400" b="1" i="1" dirty="0">
                <a:effectLst/>
              </a:rPr>
              <a:t>x</a:t>
            </a:r>
            <a:r>
              <a:rPr lang="ru-RU" sz="2400" b="1" dirty="0">
                <a:effectLst/>
              </a:rPr>
              <a:t>) показывают, что только 30% спина протона переносятся валентными и морскими кварками и антикварками.</a:t>
            </a:r>
          </a:p>
          <a:p>
            <a:pPr marL="0" indent="0" algn="ctr">
              <a:buNone/>
            </a:pPr>
            <a:endParaRPr lang="ru-RU" sz="2400" b="1" dirty="0" smtClean="0">
              <a:effectLst/>
            </a:endParaRPr>
          </a:p>
          <a:p>
            <a:pPr marL="0" indent="0" algn="ctr">
              <a:buNone/>
            </a:pPr>
            <a:r>
              <a:rPr lang="ru-RU" sz="2400" b="1" dirty="0" smtClean="0">
                <a:effectLst/>
              </a:rPr>
              <a:t>Остальные </a:t>
            </a:r>
            <a:r>
              <a:rPr lang="ru-RU" sz="2400" b="1" dirty="0">
                <a:effectLst/>
              </a:rPr>
              <a:t>недостающие 70% спина протона могут быть объяснены вкладом глюонов и/или орбитальным моментом</a:t>
            </a:r>
            <a:endParaRPr lang="ru-RU" sz="24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0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60000"/>
              </a:lnSpc>
            </a:pPr>
            <a:r>
              <a:rPr lang="ru-RU" dirty="0" smtClean="0"/>
              <a:t>Указания на ненулевую поляризацию глюонов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Глобальный анализ данных </a:t>
            </a:r>
            <a:r>
              <a:rPr lang="en-US" dirty="0" smtClean="0"/>
              <a:t>COMPASS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Данные </a:t>
            </a:r>
            <a:r>
              <a:rPr lang="ru-RU" dirty="0" err="1" smtClean="0"/>
              <a:t>экспермента</a:t>
            </a:r>
            <a:r>
              <a:rPr lang="ru-RU" dirty="0" smtClean="0"/>
              <a:t> СТАР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BC97-E1D4-4ECA-96D3-DFC7059B8B3B}" type="slidenum">
              <a:rPr lang="ru-RU" altLang="ru-RU" smtClean="0"/>
              <a:pPr/>
              <a:t>8</a:t>
            </a:fld>
            <a:endParaRPr lang="ru-RU" altLang="ru-RU"/>
          </a:p>
        </p:txBody>
      </p:sp>
      <p:pic>
        <p:nvPicPr>
          <p:cNvPr id="2263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710979" cy="263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29" y="2276872"/>
            <a:ext cx="341509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6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smtClean="0"/>
              <a:t>Концептуальный проект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3466728" cy="5222205"/>
          </a:xfrm>
        </p:spPr>
        <p:txBody>
          <a:bodyPr/>
          <a:lstStyle/>
          <a:p>
            <a:pPr marL="0" lvl="0" indent="0">
              <a:buClr>
                <a:srgbClr val="FFFFCC"/>
              </a:buClr>
              <a:buNone/>
            </a:pPr>
            <a:r>
              <a:rPr lang="ru-RU" sz="2000" b="1" dirty="0">
                <a:solidFill>
                  <a:srgbClr val="FFFFFF"/>
                </a:solidFill>
              </a:rPr>
              <a:t>Концептуальный проект эксперимента </a:t>
            </a:r>
            <a:r>
              <a:rPr lang="ru-RU" sz="2000" b="1" dirty="0" smtClean="0">
                <a:solidFill>
                  <a:srgbClr val="FFFFFF"/>
                </a:solidFill>
              </a:rPr>
              <a:t>СПАСЧАРМ (148 стр.) : </a:t>
            </a:r>
            <a:endParaRPr lang="ru-RU" sz="2000" b="1" dirty="0">
              <a:solidFill>
                <a:srgbClr val="FFFFFF"/>
              </a:solidFill>
            </a:endParaRPr>
          </a:p>
          <a:p>
            <a:pPr marL="0" lvl="0" indent="0">
              <a:buClr>
                <a:srgbClr val="FFFFCC"/>
              </a:buClr>
              <a:buNone/>
            </a:pPr>
            <a:r>
              <a:rPr lang="en-US" sz="2000" b="1" dirty="0">
                <a:solidFill>
                  <a:srgbClr val="FFFF00"/>
                </a:solidFill>
                <a:hlinkClick r:id="rId2"/>
              </a:rPr>
              <a:t>http://web.ihep.su/library/pubs/prep2019/ps/2019-12.pdf</a:t>
            </a:r>
            <a:endParaRPr lang="ru-RU" sz="2000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14.04.2020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В. Мочалов,  XIII Черенковские чтения</a:t>
            </a: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9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304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01060"/>
            <a:ext cx="3888432" cy="512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9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ПРОЗА-50-ИФВЭ</Template>
  <TotalTime>34225</TotalTime>
  <Words>4146</Words>
  <Application>Microsoft Office PowerPoint</Application>
  <PresentationFormat>Экран (4:3)</PresentationFormat>
  <Paragraphs>712</Paragraphs>
  <Slides>65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79" baseType="lpstr">
      <vt:lpstr>ПРОЗА-50-ИФВЭ</vt:lpstr>
      <vt:lpstr>Специальное оформление</vt:lpstr>
      <vt:lpstr>Default Design</vt:lpstr>
      <vt:lpstr>Орбита</vt:lpstr>
      <vt:lpstr>Горизонт</vt:lpstr>
      <vt:lpstr>1_ПРОЗА-50-ИФВЭ</vt:lpstr>
      <vt:lpstr>3_ПРОЗА-50-ИФВЭ</vt:lpstr>
      <vt:lpstr>5_ПРОЗА-50-ИФВЭ</vt:lpstr>
      <vt:lpstr>6_ПРОЗА-50-ИФВЭ</vt:lpstr>
      <vt:lpstr>7_ПРОЗА-50-ИФВЭ</vt:lpstr>
      <vt:lpstr>8_ПРОЗА-50-ИФВЭ</vt:lpstr>
      <vt:lpstr>9_ПРОЗА-50-ИФВЭ</vt:lpstr>
      <vt:lpstr>Точечный рисунок</vt:lpstr>
      <vt:lpstr>Формула</vt:lpstr>
      <vt:lpstr>Новая поляризационная программа на У-70</vt:lpstr>
      <vt:lpstr>Введение</vt:lpstr>
      <vt:lpstr>Актуальность исследований </vt:lpstr>
      <vt:lpstr>Основные направления исследований</vt:lpstr>
      <vt:lpstr>Определения</vt:lpstr>
      <vt:lpstr>Интерес к односпиновым исследованиям</vt:lpstr>
      <vt:lpstr>Исследование спиновой структуры протонов </vt:lpstr>
      <vt:lpstr>Указания на ненулевую поляризацию глюонов</vt:lpstr>
      <vt:lpstr>Концептуальный проект</vt:lpstr>
      <vt:lpstr>Стадии эксперимента</vt:lpstr>
      <vt:lpstr>Создание канала поляризованных частиц</vt:lpstr>
      <vt:lpstr>Базовая оптическая схема</vt:lpstr>
      <vt:lpstr>Интенсивности поляризованных пучков</vt:lpstr>
      <vt:lpstr>Презентация PowerPoint</vt:lpstr>
      <vt:lpstr>Методы измерения поляризации</vt:lpstr>
      <vt:lpstr>SPIN flipper (Two examples of in-flight spin flippers, Phys.Part.Nucl. 45 (2014) 279-282)</vt:lpstr>
      <vt:lpstr>Экспериментальная установка на канале 24</vt:lpstr>
      <vt:lpstr>Экспериментальная установка на канале 14 (в настоящее время)</vt:lpstr>
      <vt:lpstr>Поляризованная мишень</vt:lpstr>
      <vt:lpstr>Мишень нового типа  The Polarized Target at the CBELSA/TAPS”, NSTAR 2019, Bonn</vt:lpstr>
      <vt:lpstr>Требования к установке для измерения кваркония</vt:lpstr>
      <vt:lpstr>Необходимость высокого разрешения для исследования кваркония</vt:lpstr>
      <vt:lpstr>Спектрометрический магнит</vt:lpstr>
      <vt:lpstr>Поле спектрометрического магнита</vt:lpstr>
      <vt:lpstr>Трековая система</vt:lpstr>
      <vt:lpstr>Электромагнитый калориметр</vt:lpstr>
      <vt:lpstr>Идентификация частиц</vt:lpstr>
      <vt:lpstr>Интерес к измерениям на канале 14</vt:lpstr>
      <vt:lpstr>Программа измерений на канале 14</vt:lpstr>
      <vt:lpstr>Реакции для канала 14</vt:lpstr>
      <vt:lpstr>Измерения инклюзивных односпиновых эффектов на канале 24</vt:lpstr>
      <vt:lpstr>Интерес для исследования на ядрах</vt:lpstr>
      <vt:lpstr>Исследование упругих реакций</vt:lpstr>
      <vt:lpstr>Исследование кваркония</vt:lpstr>
      <vt:lpstr>Преимущества эксперимента СПАСЧАРМ (1)</vt:lpstr>
      <vt:lpstr>Преимущества эксперимента СПАСЧАРМ (1)</vt:lpstr>
      <vt:lpstr>Презентация PowerPoint</vt:lpstr>
      <vt:lpstr>Заключение</vt:lpstr>
      <vt:lpstr>Backup slides</vt:lpstr>
      <vt:lpstr>Презентация PowerPoint</vt:lpstr>
      <vt:lpstr>Презентация PowerPoint</vt:lpstr>
      <vt:lpstr>Формула вычисления односпиновой асимметрии</vt:lpstr>
      <vt:lpstr>Односпиновая асимметрия в наивной партонной модели</vt:lpstr>
      <vt:lpstr>Презентация PowerPoint</vt:lpstr>
      <vt:lpstr>Данные в эксклюзивных каналах</vt:lpstr>
      <vt:lpstr>Изучение эксклюзивных реакций</vt:lpstr>
      <vt:lpstr>Статистика с использованием каонного и антипротонного пучка</vt:lpstr>
      <vt:lpstr>Статистика с использованием протонного пучка (50 гэв)</vt:lpstr>
      <vt:lpstr>Моделирование образования частиц</vt:lpstr>
      <vt:lpstr>Некоторые предсказания</vt:lpstr>
      <vt:lpstr>Мишенная станция</vt:lpstr>
      <vt:lpstr>Оптическая схема канала 24А</vt:lpstr>
      <vt:lpstr>Параметры пучка поляризованных протонов в конце канала.</vt:lpstr>
      <vt:lpstr>новая физика с пучком антипротонов</vt:lpstr>
      <vt:lpstr>Усиление сотрудничества СПАСЧАРМ</vt:lpstr>
      <vt:lpstr>Первые измерения односпиновой асимметрии в Протвино</vt:lpstr>
      <vt:lpstr>Модели, объясняющие поперечные спиновые эффекты</vt:lpstr>
      <vt:lpstr>IHEP/1968 -1977 HERA Collaboration (France-USSR)</vt:lpstr>
      <vt:lpstr>Поляризация в реакции  π-p↑→π0n</vt:lpstr>
      <vt:lpstr>Поляризация в реакциях  π-p↑→n and π-p↑→’(958)n </vt:lpstr>
      <vt:lpstr>Асимметрия в реакции   π-p↑→f2(1270)n </vt:lpstr>
      <vt:lpstr>Выводы по эксклюзивным реакциям</vt:lpstr>
      <vt:lpstr>Физическое обоснование исследований на первом этапе (односпиновые эффекты)</vt:lpstr>
      <vt:lpstr>Магнит мишенной станции</vt:lpstr>
      <vt:lpstr>Параметры протонного пучка в промежуточном изображении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Измерение асимметрии инклюзивного рождения  π0-мезонов на установке ПРОЗА-2</dc:title>
  <dc:creator>vmochalov</dc:creator>
  <cp:lastModifiedBy>vmochalov</cp:lastModifiedBy>
  <cp:revision>138</cp:revision>
  <dcterms:created xsi:type="dcterms:W3CDTF">2016-09-14T11:35:13Z</dcterms:created>
  <dcterms:modified xsi:type="dcterms:W3CDTF">2020-04-13T14:24:13Z</dcterms:modified>
</cp:coreProperties>
</file>