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1"/>
    <p:sldMasterId id="2147483681" r:id="rId2"/>
    <p:sldMasterId id="2147483657" r:id="rId3"/>
  </p:sldMasterIdLst>
  <p:notesMasterIdLst>
    <p:notesMasterId r:id="rId29"/>
  </p:notesMasterIdLst>
  <p:handoutMasterIdLst>
    <p:handoutMasterId r:id="rId30"/>
  </p:handoutMasterIdLst>
  <p:sldIdLst>
    <p:sldId id="355" r:id="rId4"/>
    <p:sldId id="958" r:id="rId5"/>
    <p:sldId id="1220" r:id="rId6"/>
    <p:sldId id="1166" r:id="rId7"/>
    <p:sldId id="1199" r:id="rId8"/>
    <p:sldId id="1222" r:id="rId9"/>
    <p:sldId id="1223" r:id="rId10"/>
    <p:sldId id="1224" r:id="rId11"/>
    <p:sldId id="1226" r:id="rId12"/>
    <p:sldId id="1225" r:id="rId13"/>
    <p:sldId id="1227" r:id="rId14"/>
    <p:sldId id="1228" r:id="rId15"/>
    <p:sldId id="1184" r:id="rId16"/>
    <p:sldId id="1229" r:id="rId17"/>
    <p:sldId id="1183" r:id="rId18"/>
    <p:sldId id="1218" r:id="rId19"/>
    <p:sldId id="1230" r:id="rId20"/>
    <p:sldId id="1201" r:id="rId21"/>
    <p:sldId id="1198" r:id="rId22"/>
    <p:sldId id="1203" r:id="rId23"/>
    <p:sldId id="1204" r:id="rId24"/>
    <p:sldId id="1216" r:id="rId25"/>
    <p:sldId id="1187" r:id="rId26"/>
    <p:sldId id="1188" r:id="rId27"/>
    <p:sldId id="1189" r:id="rId28"/>
  </p:sldIdLst>
  <p:sldSz cx="9144000" cy="6858000" type="screen4x3"/>
  <p:notesSz cx="6669088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00"/>
    <a:srgbClr val="00FFCC"/>
    <a:srgbClr val="33CC33"/>
    <a:srgbClr val="CC00CC"/>
    <a:srgbClr val="80008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18" autoAdjust="0"/>
    <p:restoredTop sz="86494" autoAdjust="0"/>
  </p:normalViewPr>
  <p:slideViewPr>
    <p:cSldViewPr>
      <p:cViewPr>
        <p:scale>
          <a:sx n="70" d="100"/>
          <a:sy n="70" d="100"/>
        </p:scale>
        <p:origin x="-163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3006"/>
    </p:cViewPr>
  </p:sorterViewPr>
  <p:notesViewPr>
    <p:cSldViewPr>
      <p:cViewPr varScale="1">
        <p:scale>
          <a:sx n="67" d="100"/>
          <a:sy n="67" d="100"/>
        </p:scale>
        <p:origin x="-1920" y="-108"/>
      </p:cViewPr>
      <p:guideLst>
        <p:guide orient="horz" pos="3126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5" tIns="46432" rIns="92865" bIns="46432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5" tIns="46432" rIns="92865" bIns="46432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5" tIns="46432" rIns="92865" bIns="46432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5" tIns="46432" rIns="92865" bIns="46432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EEA16B5-1568-40C0-A6FB-95FC598A2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22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5" tIns="46432" rIns="92865" bIns="46432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5" tIns="46432" rIns="92865" bIns="46432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8838" y="744538"/>
            <a:ext cx="4960937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0588" y="4713288"/>
            <a:ext cx="4887912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5" tIns="46432" rIns="92865" bIns="464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5" tIns="46432" rIns="92865" bIns="46432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SPIN2010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65" tIns="46432" rIns="92865" bIns="46432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C35F5D5-F56C-440B-830D-5E90CCFFF0AD}" type="slidenum">
              <a:rPr lang="en-US"/>
              <a:pPr>
                <a:defRPr/>
              </a:pPr>
              <a:t>‹#›</a:t>
            </a:fld>
            <a:r>
              <a:rPr lang="en-US"/>
              <a:t>V.V.Abramov,  IHEP, Protvino, Russia</a:t>
            </a:r>
          </a:p>
        </p:txBody>
      </p:sp>
    </p:spTree>
    <p:extLst>
      <p:ext uri="{BB962C8B-B14F-4D97-AF65-F5344CB8AC3E}">
        <p14:creationId xmlns:p14="http://schemas.microsoft.com/office/powerpoint/2010/main" val="403135485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1200" smtClean="0">
                <a:latin typeface="Times New Roman" pitchFamily="18" charset="0"/>
              </a:rPr>
              <a:t>The 19</a:t>
            </a:r>
            <a:r>
              <a:rPr lang="en-US" sz="1200" baseline="30000" smtClean="0">
                <a:latin typeface="Times New Roman" pitchFamily="18" charset="0"/>
              </a:rPr>
              <a:t>th</a:t>
            </a:r>
            <a:r>
              <a:rPr lang="en-US" sz="1200" smtClean="0">
                <a:latin typeface="Times New Roman" pitchFamily="18" charset="0"/>
              </a:rPr>
              <a:t> International Spin Symposium</a:t>
            </a:r>
          </a:p>
        </p:txBody>
      </p:sp>
      <p:sp>
        <p:nvSpPr>
          <p:cNvPr id="12390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622675" y="9355138"/>
            <a:ext cx="2889250" cy="495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1200" smtClean="0">
                <a:latin typeface="Times New Roman" pitchFamily="18" charset="0"/>
              </a:rPr>
              <a:t>V.V.Abramov,  IHEP, Protvino, Russia</a:t>
            </a:r>
          </a:p>
        </p:txBody>
      </p:sp>
      <p:sp>
        <p:nvSpPr>
          <p:cNvPr id="1239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0836" name="Нижний колонтитул 3"/>
          <p:cNvSpPr txBox="1">
            <a:spLocks noGrp="1"/>
          </p:cNvSpPr>
          <p:nvPr/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defTabSz="925513"/>
            <a:r>
              <a:rPr lang="en-US" sz="1200">
                <a:latin typeface="Times New Roman" pitchFamily="18" charset="0"/>
              </a:rPr>
              <a:t>SPIN2010</a:t>
            </a:r>
          </a:p>
        </p:txBody>
      </p:sp>
      <p:sp>
        <p:nvSpPr>
          <p:cNvPr id="120837" name="Номер слайда 4"/>
          <p:cNvSpPr txBox="1">
            <a:spLocks noGrp="1"/>
          </p:cNvSpPr>
          <p:nvPr/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algn="r" defTabSz="925513"/>
            <a:fld id="{93A96CB5-EAAB-427A-8161-EEF803306C43}" type="slidenum">
              <a:rPr lang="en-US" sz="1200">
                <a:latin typeface="Times New Roman" pitchFamily="18" charset="0"/>
              </a:rPr>
              <a:pPr algn="r" defTabSz="925513"/>
              <a:t>21</a:t>
            </a:fld>
            <a:r>
              <a:rPr lang="en-US" sz="1200">
                <a:latin typeface="Times New Roman" pitchFamily="18" charset="0"/>
              </a:rPr>
              <a:t>V.V.Abramov,  IHEP, Protvino, Russia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0836" name="Нижний колонтитул 3"/>
          <p:cNvSpPr txBox="1">
            <a:spLocks noGrp="1"/>
          </p:cNvSpPr>
          <p:nvPr/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defTabSz="925513"/>
            <a:r>
              <a:rPr lang="en-US" sz="1200">
                <a:latin typeface="Times New Roman" pitchFamily="18" charset="0"/>
              </a:rPr>
              <a:t>SPIN2010</a:t>
            </a:r>
          </a:p>
        </p:txBody>
      </p:sp>
      <p:sp>
        <p:nvSpPr>
          <p:cNvPr id="120837" name="Номер слайда 4"/>
          <p:cNvSpPr txBox="1">
            <a:spLocks noGrp="1"/>
          </p:cNvSpPr>
          <p:nvPr/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algn="r" defTabSz="925513"/>
            <a:fld id="{93A96CB5-EAAB-427A-8161-EEF803306C43}" type="slidenum">
              <a:rPr lang="en-US" sz="1200">
                <a:latin typeface="Times New Roman" pitchFamily="18" charset="0"/>
              </a:rPr>
              <a:pPr algn="r" defTabSz="925513"/>
              <a:t>22</a:t>
            </a:fld>
            <a:r>
              <a:rPr lang="en-US" sz="1200">
                <a:latin typeface="Times New Roman" pitchFamily="18" charset="0"/>
              </a:rPr>
              <a:t>V.V.Abramov,  IHEP, Protvino, Russia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SPIN2010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C35F5D5-F56C-440B-830D-5E90CCFFF0AD}" type="slidenum">
              <a:rPr lang="en-US" smtClean="0"/>
              <a:pPr>
                <a:defRPr/>
              </a:pPr>
              <a:t>25</a:t>
            </a:fld>
            <a:r>
              <a:rPr lang="en-US" smtClean="0"/>
              <a:t>V.V.Abramov,  IHEP, Protvino, Russia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510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SPIN2010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C35F5D5-F56C-440B-830D-5E90CCFFF0AD}" type="slidenum">
              <a:rPr lang="en-US" smtClean="0"/>
              <a:pPr>
                <a:defRPr/>
              </a:pPr>
              <a:t>5</a:t>
            </a:fld>
            <a:r>
              <a:rPr lang="en-US" smtClean="0"/>
              <a:t>V.V.Abramov,  IHEP, Protvino, Russia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85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0836" name="Нижний колонтитул 3"/>
          <p:cNvSpPr txBox="1">
            <a:spLocks noGrp="1"/>
          </p:cNvSpPr>
          <p:nvPr/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defTabSz="925513"/>
            <a:r>
              <a:rPr lang="en-US" sz="1200">
                <a:latin typeface="Times New Roman" pitchFamily="18" charset="0"/>
              </a:rPr>
              <a:t>SPIN2010</a:t>
            </a:r>
          </a:p>
        </p:txBody>
      </p:sp>
      <p:sp>
        <p:nvSpPr>
          <p:cNvPr id="120837" name="Номер слайда 4"/>
          <p:cNvSpPr txBox="1">
            <a:spLocks noGrp="1"/>
          </p:cNvSpPr>
          <p:nvPr/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algn="r" defTabSz="925513"/>
            <a:fld id="{93A96CB5-EAAB-427A-8161-EEF803306C43}" type="slidenum">
              <a:rPr lang="en-US" sz="1200">
                <a:latin typeface="Times New Roman" pitchFamily="18" charset="0"/>
              </a:rPr>
              <a:pPr algn="r" defTabSz="925513"/>
              <a:t>6</a:t>
            </a:fld>
            <a:r>
              <a:rPr lang="en-US" sz="1200">
                <a:latin typeface="Times New Roman" pitchFamily="18" charset="0"/>
              </a:rPr>
              <a:t>V.V.Abramov,  IHEP, Protvino, Russia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0836" name="Нижний колонтитул 3"/>
          <p:cNvSpPr txBox="1">
            <a:spLocks noGrp="1"/>
          </p:cNvSpPr>
          <p:nvPr/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defTabSz="925513"/>
            <a:r>
              <a:rPr lang="en-US" sz="1200">
                <a:latin typeface="Times New Roman" pitchFamily="18" charset="0"/>
              </a:rPr>
              <a:t>SPIN2010</a:t>
            </a:r>
          </a:p>
        </p:txBody>
      </p:sp>
      <p:sp>
        <p:nvSpPr>
          <p:cNvPr id="120837" name="Номер слайда 4"/>
          <p:cNvSpPr txBox="1">
            <a:spLocks noGrp="1"/>
          </p:cNvSpPr>
          <p:nvPr/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algn="r" defTabSz="925513"/>
            <a:fld id="{93A96CB5-EAAB-427A-8161-EEF803306C43}" type="slidenum">
              <a:rPr lang="en-US" sz="1200">
                <a:latin typeface="Times New Roman" pitchFamily="18" charset="0"/>
              </a:rPr>
              <a:pPr algn="r" defTabSz="925513"/>
              <a:t>7</a:t>
            </a:fld>
            <a:r>
              <a:rPr lang="en-US" sz="1200">
                <a:latin typeface="Times New Roman" pitchFamily="18" charset="0"/>
              </a:rPr>
              <a:t>V.V.Abramov,  IHEP, Protvino, Russia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0836" name="Нижний колонтитул 3"/>
          <p:cNvSpPr txBox="1">
            <a:spLocks noGrp="1"/>
          </p:cNvSpPr>
          <p:nvPr/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defTabSz="925513"/>
            <a:r>
              <a:rPr lang="en-US" sz="1200">
                <a:latin typeface="Times New Roman" pitchFamily="18" charset="0"/>
              </a:rPr>
              <a:t>SPIN2010</a:t>
            </a:r>
          </a:p>
        </p:txBody>
      </p:sp>
      <p:sp>
        <p:nvSpPr>
          <p:cNvPr id="120837" name="Номер слайда 4"/>
          <p:cNvSpPr txBox="1">
            <a:spLocks noGrp="1"/>
          </p:cNvSpPr>
          <p:nvPr/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algn="r" defTabSz="925513"/>
            <a:fld id="{93A96CB5-EAAB-427A-8161-EEF803306C43}" type="slidenum">
              <a:rPr lang="en-US" sz="1200">
                <a:latin typeface="Times New Roman" pitchFamily="18" charset="0"/>
              </a:rPr>
              <a:pPr algn="r" defTabSz="925513"/>
              <a:t>8</a:t>
            </a:fld>
            <a:r>
              <a:rPr lang="en-US" sz="1200">
                <a:latin typeface="Times New Roman" pitchFamily="18" charset="0"/>
              </a:rPr>
              <a:t>V.V.Abramov,  IHEP, Protvino, Russia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0836" name="Нижний колонтитул 3"/>
          <p:cNvSpPr txBox="1">
            <a:spLocks noGrp="1"/>
          </p:cNvSpPr>
          <p:nvPr/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defTabSz="925513"/>
            <a:r>
              <a:rPr lang="en-US" sz="1200">
                <a:latin typeface="Times New Roman" pitchFamily="18" charset="0"/>
              </a:rPr>
              <a:t>SPIN2010</a:t>
            </a:r>
          </a:p>
        </p:txBody>
      </p:sp>
      <p:sp>
        <p:nvSpPr>
          <p:cNvPr id="120837" name="Номер слайда 4"/>
          <p:cNvSpPr txBox="1">
            <a:spLocks noGrp="1"/>
          </p:cNvSpPr>
          <p:nvPr/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algn="r" defTabSz="925513"/>
            <a:fld id="{93A96CB5-EAAB-427A-8161-EEF803306C43}" type="slidenum">
              <a:rPr lang="en-US" sz="1200">
                <a:latin typeface="Times New Roman" pitchFamily="18" charset="0"/>
              </a:rPr>
              <a:pPr algn="r" defTabSz="925513"/>
              <a:t>9</a:t>
            </a:fld>
            <a:r>
              <a:rPr lang="en-US" sz="1200">
                <a:latin typeface="Times New Roman" pitchFamily="18" charset="0"/>
              </a:rPr>
              <a:t>V.V.Abramov,  IHEP, Protvino, Russia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0836" name="Нижний колонтитул 3"/>
          <p:cNvSpPr txBox="1">
            <a:spLocks noGrp="1"/>
          </p:cNvSpPr>
          <p:nvPr/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defTabSz="925513"/>
            <a:r>
              <a:rPr lang="en-US" sz="1200">
                <a:latin typeface="Times New Roman" pitchFamily="18" charset="0"/>
              </a:rPr>
              <a:t>SPIN2010</a:t>
            </a:r>
          </a:p>
        </p:txBody>
      </p:sp>
      <p:sp>
        <p:nvSpPr>
          <p:cNvPr id="120837" name="Номер слайда 4"/>
          <p:cNvSpPr txBox="1">
            <a:spLocks noGrp="1"/>
          </p:cNvSpPr>
          <p:nvPr/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algn="r" defTabSz="925513"/>
            <a:fld id="{93A96CB5-EAAB-427A-8161-EEF803306C43}" type="slidenum">
              <a:rPr lang="en-US" sz="1200">
                <a:latin typeface="Times New Roman" pitchFamily="18" charset="0"/>
              </a:rPr>
              <a:pPr algn="r" defTabSz="925513"/>
              <a:t>10</a:t>
            </a:fld>
            <a:r>
              <a:rPr lang="en-US" sz="1200">
                <a:latin typeface="Times New Roman" pitchFamily="18" charset="0"/>
              </a:rPr>
              <a:t>V.V.Abramov,  IHEP, Protvino, Russia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0836" name="Нижний колонтитул 3"/>
          <p:cNvSpPr txBox="1">
            <a:spLocks noGrp="1"/>
          </p:cNvSpPr>
          <p:nvPr/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defTabSz="925513"/>
            <a:r>
              <a:rPr lang="en-US" sz="1200">
                <a:latin typeface="Times New Roman" pitchFamily="18" charset="0"/>
              </a:rPr>
              <a:t>SPIN2010</a:t>
            </a:r>
          </a:p>
        </p:txBody>
      </p:sp>
      <p:sp>
        <p:nvSpPr>
          <p:cNvPr id="120837" name="Номер слайда 4"/>
          <p:cNvSpPr txBox="1">
            <a:spLocks noGrp="1"/>
          </p:cNvSpPr>
          <p:nvPr/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algn="r" defTabSz="925513"/>
            <a:fld id="{93A96CB5-EAAB-427A-8161-EEF803306C43}" type="slidenum">
              <a:rPr lang="en-US" sz="1200">
                <a:latin typeface="Times New Roman" pitchFamily="18" charset="0"/>
              </a:rPr>
              <a:pPr algn="r" defTabSz="925513"/>
              <a:t>11</a:t>
            </a:fld>
            <a:r>
              <a:rPr lang="en-US" sz="1200">
                <a:latin typeface="Times New Roman" pitchFamily="18" charset="0"/>
              </a:rPr>
              <a:t>V.V.Abramov,  IHEP, Protvino, Russia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0836" name="Нижний колонтитул 3"/>
          <p:cNvSpPr txBox="1">
            <a:spLocks noGrp="1"/>
          </p:cNvSpPr>
          <p:nvPr/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defTabSz="925513"/>
            <a:r>
              <a:rPr lang="en-US" sz="1200">
                <a:latin typeface="Times New Roman" pitchFamily="18" charset="0"/>
              </a:rPr>
              <a:t>SPIN2010</a:t>
            </a:r>
          </a:p>
        </p:txBody>
      </p:sp>
      <p:sp>
        <p:nvSpPr>
          <p:cNvPr id="120837" name="Номер слайда 4"/>
          <p:cNvSpPr txBox="1">
            <a:spLocks noGrp="1"/>
          </p:cNvSpPr>
          <p:nvPr/>
        </p:nvSpPr>
        <p:spPr bwMode="auto">
          <a:xfrm>
            <a:off x="3779838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865" tIns="46432" rIns="92865" bIns="46432" anchor="b"/>
          <a:lstStyle/>
          <a:p>
            <a:pPr algn="r" defTabSz="925513"/>
            <a:fld id="{93A96CB5-EAAB-427A-8161-EEF803306C43}" type="slidenum">
              <a:rPr lang="en-US" sz="1200">
                <a:latin typeface="Times New Roman" pitchFamily="18" charset="0"/>
              </a:rPr>
              <a:pPr algn="r" defTabSz="925513"/>
              <a:t>12</a:t>
            </a:fld>
            <a:r>
              <a:rPr lang="en-US" sz="1200">
                <a:latin typeface="Times New Roman" pitchFamily="18" charset="0"/>
              </a:rPr>
              <a:t>V.V.Abramov,  IHEP, Protvino, Russia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765175"/>
            <a:ext cx="7201098" cy="649288"/>
          </a:xfrm>
          <a:noFill/>
        </p:spPr>
        <p:txBody>
          <a:bodyPr/>
          <a:lstStyle>
            <a:lvl1pPr algn="ctr">
              <a:defRPr lang="en-US" sz="1400" smtClean="0">
                <a:effectLst/>
              </a:defRPr>
            </a:lvl1pPr>
          </a:lstStyle>
          <a:p>
            <a:r>
              <a:rPr lang="en-US" sz="1400" kern="1800" dirty="0" smtClean="0">
                <a:effectLst/>
                <a:latin typeface="+mj-lt"/>
                <a:ea typeface="Times New Roman"/>
              </a:rPr>
              <a:t>The single-spin asymmetry in </a:t>
            </a:r>
            <a:r>
              <a:rPr lang="en-US" sz="1400" kern="1800" dirty="0" err="1" smtClean="0">
                <a:effectLst/>
                <a:latin typeface="+mj-lt"/>
                <a:ea typeface="Times New Roman"/>
              </a:rPr>
              <a:t>pp</a:t>
            </a:r>
            <a:r>
              <a:rPr lang="en-US" sz="1400" kern="1800" dirty="0" smtClean="0">
                <a:effectLst/>
                <a:latin typeface="+mj-lt"/>
                <a:ea typeface="Times New Roman"/>
              </a:rPr>
              <a:t> and </a:t>
            </a:r>
            <a:r>
              <a:rPr lang="en-US" sz="1400" kern="1800" dirty="0" err="1" smtClean="0">
                <a:effectLst/>
                <a:latin typeface="+mj-lt"/>
                <a:ea typeface="Times New Roman"/>
              </a:rPr>
              <a:t>pA</a:t>
            </a:r>
            <a:r>
              <a:rPr lang="en-US" sz="1400" kern="1800" dirty="0" smtClean="0">
                <a:effectLst/>
                <a:latin typeface="+mj-lt"/>
                <a:ea typeface="Times New Roman"/>
              </a:rPr>
              <a:t>- </a:t>
            </a:r>
            <a:r>
              <a:rPr lang="en-US" sz="1400" kern="1800" dirty="0" err="1" smtClean="0">
                <a:effectLst/>
                <a:latin typeface="+mj-lt"/>
                <a:ea typeface="Times New Roman"/>
              </a:rPr>
              <a:t>collisionsThe</a:t>
            </a:r>
            <a:r>
              <a:rPr lang="en-US" sz="1400" kern="1800" dirty="0" smtClean="0">
                <a:effectLst/>
                <a:latin typeface="+mj-lt"/>
                <a:ea typeface="Times New Roman"/>
              </a:rPr>
              <a:t> single-spin asymmetry in </a:t>
            </a:r>
            <a:r>
              <a:rPr lang="en-US" sz="1400" kern="1800" dirty="0" err="1" smtClean="0">
                <a:effectLst/>
                <a:latin typeface="+mj-lt"/>
                <a:ea typeface="Times New Roman"/>
              </a:rPr>
              <a:t>pp</a:t>
            </a:r>
            <a:r>
              <a:rPr lang="en-US" sz="1400" kern="1800" dirty="0" smtClean="0">
                <a:effectLst/>
                <a:latin typeface="+mj-lt"/>
                <a:ea typeface="Times New Roman"/>
              </a:rPr>
              <a:t> and </a:t>
            </a:r>
            <a:r>
              <a:rPr lang="en-US" sz="1400" kern="1800" dirty="0" err="1" smtClean="0">
                <a:effectLst/>
                <a:latin typeface="+mj-lt"/>
                <a:ea typeface="Times New Roman"/>
              </a:rPr>
              <a:t>pA</a:t>
            </a:r>
            <a:r>
              <a:rPr lang="en-US" sz="1400" kern="1800" dirty="0" smtClean="0">
                <a:effectLst/>
                <a:latin typeface="+mj-lt"/>
                <a:ea typeface="Times New Roman"/>
              </a:rPr>
              <a:t>- collisions</a:t>
            </a:r>
            <a:endParaRPr lang="en-US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133600"/>
            <a:ext cx="8077200" cy="33528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edit Master subtitle style PT</a:t>
            </a:r>
          </a:p>
        </p:txBody>
      </p:sp>
    </p:spTree>
    <p:extLst>
      <p:ext uri="{BB962C8B-B14F-4D97-AF65-F5344CB8AC3E}">
        <p14:creationId xmlns:p14="http://schemas.microsoft.com/office/powerpoint/2010/main" val="2817640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8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1300" y="304800"/>
            <a:ext cx="2044700" cy="56197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5981700" cy="56197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60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350" y="304800"/>
            <a:ext cx="6248400" cy="609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19200"/>
            <a:ext cx="8178800" cy="4705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58687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609600" y="19812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92150"/>
            <a:ext cx="8239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5"/>
          <p:cNvSpPr txBox="1">
            <a:spLocks noChangeArrowheads="1"/>
          </p:cNvSpPr>
          <p:nvPr userDrawn="1"/>
        </p:nvSpPr>
        <p:spPr bwMode="auto">
          <a:xfrm>
            <a:off x="755650" y="5715000"/>
            <a:ext cx="8064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ru-RU" dirty="0" smtClean="0"/>
              <a:t>Семинар ОЭФ</a:t>
            </a:r>
            <a:r>
              <a:rPr lang="en-US" dirty="0" smtClean="0"/>
              <a:t>, </a:t>
            </a:r>
            <a:r>
              <a:rPr lang="ru-RU" dirty="0" smtClean="0"/>
              <a:t>ИФВЭ</a:t>
            </a:r>
            <a:r>
              <a:rPr lang="en-US" dirty="0" smtClean="0"/>
              <a:t> </a:t>
            </a:r>
          </a:p>
          <a:p>
            <a:pPr algn="r">
              <a:spcBef>
                <a:spcPct val="50000"/>
              </a:spcBef>
              <a:defRPr/>
            </a:pPr>
            <a:r>
              <a:rPr lang="ru-RU" dirty="0" smtClean="0"/>
              <a:t> 10 октября , 201</a:t>
            </a:r>
            <a:r>
              <a:rPr lang="en-US" dirty="0" smtClean="0"/>
              <a:t>2.</a:t>
            </a:r>
            <a:r>
              <a:rPr lang="en-US" sz="2000" dirty="0" smtClean="0"/>
              <a:t>  </a:t>
            </a: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765175"/>
            <a:ext cx="7201098" cy="649288"/>
          </a:xfrm>
          <a:noFill/>
        </p:spPr>
        <p:txBody>
          <a:bodyPr/>
          <a:lstStyle>
            <a:lvl1pPr algn="ctr">
              <a:defRPr sz="2400">
                <a:solidFill>
                  <a:srgbClr val="0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2133600"/>
            <a:ext cx="8077200" cy="3352800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edit Master subtitle style PT</a:t>
            </a:r>
          </a:p>
        </p:txBody>
      </p:sp>
    </p:spTree>
    <p:extLst>
      <p:ext uri="{BB962C8B-B14F-4D97-AF65-F5344CB8AC3E}">
        <p14:creationId xmlns:p14="http://schemas.microsoft.com/office/powerpoint/2010/main" val="2411171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545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511879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13200" cy="4705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2800" y="1219200"/>
            <a:ext cx="4013200" cy="4705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079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7775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23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128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658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079822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364727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8073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1300" y="304800"/>
            <a:ext cx="2044700" cy="56197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5981700" cy="56197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4021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350" y="304800"/>
            <a:ext cx="6248400" cy="609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19200"/>
            <a:ext cx="8178800" cy="4705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5982399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97A2F-C873-4408-8533-739A929BD3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2886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F62C7-52F3-4136-B342-7B4747639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6054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1D0E8-D1D7-4F0E-97DD-E2C33BF1E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6130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159BD-F72A-43CD-AB78-8D1029E9E4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85352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EE614-80BA-4C57-A240-F7C775B05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186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793316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60672-10D9-4377-B357-07E49D263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9797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C6C72-B29A-4546-8555-101DF32469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5796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7CB99-72B0-4F42-AB7E-66BA413449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379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324E5-55C3-46EA-8978-99960517CA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97706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DACDC-5CD4-4782-B65F-324F4A910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66696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A6BFE-7A5B-4CA6-A111-403C7EB0F3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078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13200" cy="4705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22800" y="1219200"/>
            <a:ext cx="4013200" cy="4705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949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990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19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371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4000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0284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304800"/>
            <a:ext cx="62484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244600"/>
            <a:ext cx="8280400" cy="542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Monotype Sorts" pitchFamily="2" charset="2"/>
        <a:buChar char="•"/>
        <a:defRPr kumimoji="1" sz="2000">
          <a:solidFill>
            <a:srgbClr val="0000CC"/>
          </a:solidFill>
          <a:latin typeface="+mn-lt"/>
          <a:ea typeface="+mn-ea"/>
          <a:cs typeface="+mn-cs"/>
        </a:defRPr>
      </a:lvl1pPr>
      <a:lvl2pPr marL="447675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l"/>
        <a:defRPr kumimoji="1" sz="2000">
          <a:solidFill>
            <a:srgbClr val="0000CC"/>
          </a:solidFill>
          <a:latin typeface="+mn-lt"/>
        </a:defRPr>
      </a:lvl2pPr>
      <a:lvl3pPr marL="914400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3pPr>
      <a:lvl4pPr marL="1363663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m"/>
        <a:defRPr kumimoji="1" sz="2000">
          <a:solidFill>
            <a:schemeClr val="tx1"/>
          </a:solidFill>
          <a:latin typeface="+mn-lt"/>
        </a:defRPr>
      </a:lvl4pPr>
      <a:lvl5pPr marL="1828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5pPr>
      <a:lvl6pPr marL="2286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6pPr>
      <a:lvl7pPr marL="2743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7pPr>
      <a:lvl8pPr marL="3200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8pPr>
      <a:lvl9pPr marL="3657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304800"/>
            <a:ext cx="62484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178800" cy="470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457200" y="1066800"/>
            <a:ext cx="815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029" name="Picture 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8913"/>
            <a:ext cx="8239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1328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rgbClr val="FF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Monotype Sorts" pitchFamily="2" charset="2"/>
        <a:buChar char="•"/>
        <a:defRPr kumimoji="1" sz="2000">
          <a:solidFill>
            <a:srgbClr val="0000CC"/>
          </a:solidFill>
          <a:latin typeface="+mn-lt"/>
          <a:ea typeface="+mn-ea"/>
          <a:cs typeface="+mn-cs"/>
        </a:defRPr>
      </a:lvl1pPr>
      <a:lvl2pPr marL="447675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l"/>
        <a:defRPr kumimoji="1" sz="2000">
          <a:solidFill>
            <a:srgbClr val="0000CC"/>
          </a:solidFill>
          <a:latin typeface="+mn-lt"/>
        </a:defRPr>
      </a:lvl2pPr>
      <a:lvl3pPr marL="914400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3pPr>
      <a:lvl4pPr marL="1363663" indent="-2238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m"/>
        <a:defRPr kumimoji="1" sz="2000">
          <a:solidFill>
            <a:schemeClr val="tx1"/>
          </a:solidFill>
          <a:latin typeface="+mn-lt"/>
        </a:defRPr>
      </a:lvl4pPr>
      <a:lvl5pPr marL="1828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5pPr>
      <a:lvl6pPr marL="2286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6pPr>
      <a:lvl7pPr marL="2743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7pPr>
      <a:lvl8pPr marL="3200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8pPr>
      <a:lvl9pPr marL="3657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u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ru-RU"/>
              <a:t>26.11.2007</a:t>
            </a:r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ru-RU"/>
              <a:t>V.V. Abramov, IHEP, Russia</a:t>
            </a:r>
          </a:p>
        </p:txBody>
      </p:sp>
      <p:sp>
        <p:nvSpPr>
          <p:cNvPr id="210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2D0312F3-249D-45E6-9EEF-67F34B34CA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251520" y="3933056"/>
            <a:ext cx="878497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kumimoji="1" lang="en-US" sz="2000" b="1" dirty="0" smtClean="0">
                <a:solidFill>
                  <a:srgbClr val="0000CC"/>
                </a:solidFill>
                <a:latin typeface="+mn-lt"/>
              </a:rPr>
              <a:t>		</a:t>
            </a:r>
          </a:p>
          <a:p>
            <a:endParaRPr kumimoji="1" lang="en-US" sz="2000" b="1" dirty="0">
              <a:solidFill>
                <a:srgbClr val="0000CC"/>
              </a:solidFill>
              <a:latin typeface="Times New Roman" pitchFamily="18" charset="0"/>
            </a:endParaRPr>
          </a:p>
          <a:p>
            <a:r>
              <a:rPr lang="en-US" sz="2000" b="1" dirty="0" smtClean="0">
                <a:latin typeface="+mj-lt"/>
              </a:rPr>
              <a:t>          The XVIII WORKSHOP  ON  HIGH  ENERGY  SPIN  PHYSICS				         (DSPIN-19)</a:t>
            </a:r>
          </a:p>
          <a:p>
            <a:endParaRPr lang="en-US" sz="2000" b="1" dirty="0">
              <a:latin typeface="+mn-lt"/>
            </a:endParaRPr>
          </a:p>
          <a:p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 smtClean="0"/>
              <a:t>          </a:t>
            </a:r>
            <a:r>
              <a:rPr lang="en-US" sz="2000" b="1" dirty="0" err="1" smtClean="0">
                <a:latin typeface="+mn-lt"/>
              </a:rPr>
              <a:t>Dubna</a:t>
            </a:r>
            <a:r>
              <a:rPr lang="en-US" sz="2000" b="1" dirty="0" smtClean="0">
                <a:latin typeface="+mn-lt"/>
              </a:rPr>
              <a:t>, Russia, September 2-6, 2019</a:t>
            </a:r>
          </a:p>
          <a:p>
            <a:endParaRPr lang="en-US" sz="2000" b="1" dirty="0" smtClean="0">
              <a:latin typeface="+mn-lt"/>
            </a:endParaRPr>
          </a:p>
          <a:p>
            <a:pPr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endParaRPr kumimoji="1" lang="ru-RU" sz="20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endParaRPr kumimoji="1" lang="ru-RU" sz="20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endParaRPr kumimoji="1" lang="ru-RU" sz="20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algn="just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kumimoji="1" lang="en-US" sz="2000" b="1" dirty="0">
                <a:solidFill>
                  <a:srgbClr val="0000CC"/>
                </a:solidFill>
                <a:latin typeface="Times New Roman" pitchFamily="18" charset="0"/>
              </a:rPr>
              <a:t>	</a:t>
            </a:r>
            <a:r>
              <a:rPr kumimoji="1" lang="ru-RU" sz="2000" b="1" dirty="0">
                <a:latin typeface="Times New Roman" pitchFamily="18" charset="0"/>
              </a:rPr>
              <a:t>	        </a:t>
            </a:r>
            <a:r>
              <a:rPr kumimoji="1" lang="en-US" sz="1200" dirty="0">
                <a:solidFill>
                  <a:srgbClr val="0000CC"/>
                </a:solidFill>
                <a:latin typeface="Times New Roman" pitchFamily="18" charset="0"/>
              </a:rPr>
              <a:t>	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611560" y="1898829"/>
            <a:ext cx="79928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latin typeface="+mn-lt"/>
              </a:rPr>
              <a:t>Polarization of cascade hyperons and </a:t>
            </a:r>
            <a:r>
              <a:rPr lang="en-US" sz="2800" b="1" dirty="0" err="1" smtClean="0">
                <a:latin typeface="+mn-lt"/>
              </a:rPr>
              <a:t>antihyperons</a:t>
            </a:r>
            <a:r>
              <a:rPr lang="en-US" sz="2800" b="1" dirty="0" smtClean="0">
                <a:latin typeface="+mn-lt"/>
              </a:rPr>
              <a:t> </a:t>
            </a:r>
            <a:endParaRPr lang="ru-RU" sz="2800" b="1" dirty="0">
              <a:latin typeface="+mn-lt"/>
            </a:endParaRP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8568" y="790600"/>
            <a:ext cx="823912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Catalog\A42_Документы\Курчатов\NI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657225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71600" y="332656"/>
            <a:ext cx="69847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n-lt"/>
              </a:rPr>
              <a:t>            </a:t>
            </a:r>
            <a:r>
              <a:rPr lang="en-US" sz="2000" dirty="0" smtClean="0">
                <a:latin typeface="+mn-lt"/>
              </a:rPr>
              <a:t>National </a:t>
            </a:r>
            <a:r>
              <a:rPr lang="en-US" sz="2000" dirty="0">
                <a:latin typeface="+mn-lt"/>
              </a:rPr>
              <a:t>Research Centre  </a:t>
            </a:r>
            <a:r>
              <a:rPr lang="en-US" sz="2000" b="1" dirty="0">
                <a:latin typeface="+mn-lt"/>
              </a:rPr>
              <a:t>“</a:t>
            </a:r>
            <a:r>
              <a:rPr lang="en-US" sz="2000" b="1" dirty="0" err="1">
                <a:latin typeface="+mn-lt"/>
              </a:rPr>
              <a:t>Kurchatov</a:t>
            </a:r>
            <a:r>
              <a:rPr lang="en-US" sz="2000" b="1" dirty="0">
                <a:latin typeface="+mn-lt"/>
              </a:rPr>
              <a:t> Institute</a:t>
            </a:r>
            <a:r>
              <a:rPr lang="en-US" sz="2000" b="1" dirty="0" smtClean="0">
                <a:latin typeface="+mn-lt"/>
              </a:rPr>
              <a:t>”</a:t>
            </a:r>
          </a:p>
          <a:p>
            <a:r>
              <a:rPr lang="en-US" sz="2000" dirty="0" smtClean="0"/>
              <a:t>̶̶̶̶̶̶̶̶̶̶̶̶̶̶̶̶̶̶̶̶̶̶̶̶̶̶̶̶̶̶̶̶̶̶̶̶̶̶̶̶̶̶̶̶</a:t>
            </a:r>
            <a:br>
              <a:rPr lang="en-US" sz="2000" dirty="0" smtClean="0"/>
            </a:br>
            <a:r>
              <a:rPr lang="en-US" sz="2000" b="1" err="1" smtClean="0">
                <a:latin typeface="+mn-lt"/>
              </a:rPr>
              <a:t>A.A</a:t>
            </a:r>
            <a:r>
              <a:rPr lang="en-US" sz="2000" b="1" smtClean="0">
                <a:latin typeface="+mn-lt"/>
              </a:rPr>
              <a:t>. Logunov</a:t>
            </a:r>
            <a:r>
              <a:rPr lang="en-US" sz="2000" b="1" dirty="0" smtClean="0">
                <a:latin typeface="+mn-lt"/>
              </a:rPr>
              <a:t> INSTITUTE FOR HIGH ENERGY PHYSICS </a:t>
            </a:r>
          </a:p>
          <a:p>
            <a:r>
              <a:rPr lang="en-US" sz="2000" dirty="0" smtClean="0">
                <a:latin typeface="+mn-lt"/>
              </a:rPr>
              <a:t>     of the </a:t>
            </a:r>
            <a:r>
              <a:rPr lang="en-US" sz="2000" dirty="0">
                <a:latin typeface="+mn-lt"/>
              </a:rPr>
              <a:t>National Research Centre  “</a:t>
            </a:r>
            <a:r>
              <a:rPr lang="en-US" sz="2000" dirty="0" err="1">
                <a:latin typeface="+mn-lt"/>
              </a:rPr>
              <a:t>Kurchatov</a:t>
            </a:r>
            <a:r>
              <a:rPr lang="en-US" sz="2000" dirty="0">
                <a:latin typeface="+mn-lt"/>
              </a:rPr>
              <a:t> Institute”</a:t>
            </a:r>
            <a:r>
              <a:rPr lang="en-US" sz="2000" dirty="0"/>
              <a:t/>
            </a:r>
            <a:br>
              <a:rPr lang="en-US" sz="2000" dirty="0"/>
            </a:br>
            <a:endParaRPr lang="ru-RU" sz="20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83768" y="3532946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sz="2000" b="1" dirty="0" smtClean="0">
                <a:solidFill>
                  <a:srgbClr val="0000CC"/>
                </a:solidFill>
                <a:latin typeface="+mn-lt"/>
              </a:rPr>
              <a:t>V.V</a:t>
            </a:r>
            <a:r>
              <a:rPr kumimoji="1" lang="en-US" sz="2000" b="1" dirty="0">
                <a:solidFill>
                  <a:srgbClr val="0000CC"/>
                </a:solidFill>
                <a:latin typeface="+mn-lt"/>
              </a:rPr>
              <a:t>. </a:t>
            </a:r>
            <a:r>
              <a:rPr kumimoji="1" lang="en-US" sz="2000" b="1" dirty="0" err="1">
                <a:solidFill>
                  <a:srgbClr val="0000CC"/>
                </a:solidFill>
                <a:latin typeface="+mn-lt"/>
              </a:rPr>
              <a:t>Abramov</a:t>
            </a:r>
            <a:r>
              <a:rPr kumimoji="1" lang="ru-RU" sz="2000" b="1" dirty="0">
                <a:solidFill>
                  <a:srgbClr val="0000CC"/>
                </a:solidFill>
                <a:latin typeface="+mn-lt"/>
              </a:rPr>
              <a:t>, </a:t>
            </a:r>
            <a:r>
              <a:rPr kumimoji="1" lang="en-US" sz="2000" b="1" dirty="0">
                <a:solidFill>
                  <a:srgbClr val="0000CC"/>
                </a:solidFill>
                <a:latin typeface="+mn-lt"/>
              </a:rPr>
              <a:t>IHEP</a:t>
            </a:r>
            <a:r>
              <a:rPr kumimoji="1" lang="ru-RU" sz="2000" b="1" dirty="0">
                <a:solidFill>
                  <a:srgbClr val="0000CC"/>
                </a:solidFill>
                <a:latin typeface="+mn-lt"/>
              </a:rPr>
              <a:t>, </a:t>
            </a:r>
            <a:r>
              <a:rPr kumimoji="1" lang="en-US" sz="2000" b="1" dirty="0" err="1">
                <a:solidFill>
                  <a:srgbClr val="0000CC"/>
                </a:solidFill>
                <a:latin typeface="+mn-lt"/>
              </a:rPr>
              <a:t>Protvino</a:t>
            </a:r>
            <a:endParaRPr lang="ru-RU" sz="2000" dirty="0">
              <a:latin typeface="+mn-lt"/>
            </a:endParaRPr>
          </a:p>
        </p:txBody>
      </p:sp>
      <p:pic>
        <p:nvPicPr>
          <p:cNvPr id="51202" name="Picture 2" descr="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6296" y="5085184"/>
            <a:ext cx="1512168" cy="1512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117475"/>
            <a:ext cx="8784976" cy="431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The data</a:t>
            </a:r>
            <a:r>
              <a:rPr lang="ru-RU" sz="28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for cascade </a:t>
            </a:r>
            <a:r>
              <a:rPr lang="en-US" sz="2800" dirty="0" err="1" smtClean="0">
                <a:solidFill>
                  <a:srgbClr val="0000CC"/>
                </a:solidFill>
                <a:latin typeface="+mn-lt"/>
              </a:rPr>
              <a:t>antihyperon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 polarization</a:t>
            </a:r>
          </a:p>
        </p:txBody>
      </p:sp>
      <p:sp>
        <p:nvSpPr>
          <p:cNvPr id="29708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10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4797152"/>
            <a:ext cx="84969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We can see, that P</a:t>
            </a:r>
            <a:r>
              <a:rPr lang="en-US" baseline="-25000" dirty="0" smtClean="0">
                <a:latin typeface="+mn-lt"/>
              </a:rPr>
              <a:t>N</a:t>
            </a:r>
            <a:r>
              <a:rPr lang="en-US" dirty="0" smtClean="0">
                <a:latin typeface="+mn-lt"/>
              </a:rPr>
              <a:t>(</a:t>
            </a:r>
            <a:r>
              <a:rPr lang="en-US" dirty="0" err="1" smtClean="0">
                <a:latin typeface="+mn-lt"/>
              </a:rPr>
              <a:t>x</a:t>
            </a:r>
            <a:r>
              <a:rPr lang="en-US" baseline="-25000" dirty="0" err="1" smtClean="0">
                <a:latin typeface="+mn-lt"/>
              </a:rPr>
              <a:t>F</a:t>
            </a:r>
            <a:r>
              <a:rPr lang="en-US" dirty="0" smtClean="0">
                <a:latin typeface="+mn-lt"/>
              </a:rPr>
              <a:t>) for the cascade </a:t>
            </a:r>
            <a:r>
              <a:rPr lang="en-US" dirty="0" err="1" smtClean="0">
                <a:latin typeface="+mn-lt"/>
              </a:rPr>
              <a:t>antihyperon</a:t>
            </a:r>
            <a:r>
              <a:rPr lang="en-US" dirty="0" smtClean="0">
                <a:latin typeface="+mn-lt"/>
              </a:rPr>
              <a:t> production in </a:t>
            </a:r>
            <a:r>
              <a:rPr lang="en-US" dirty="0" err="1" smtClean="0">
                <a:latin typeface="+mn-lt"/>
              </a:rPr>
              <a:t>pA</a:t>
            </a:r>
            <a:r>
              <a:rPr lang="en-US" dirty="0" smtClean="0">
                <a:latin typeface="+mn-lt"/>
              </a:rPr>
              <a:t>-collisions is not monotonic (it oscillates) with higher </a:t>
            </a:r>
            <a:r>
              <a:rPr kumimoji="1" lang="en-US" dirty="0" smtClean="0">
                <a:latin typeface="+mn-lt"/>
              </a:rPr>
              <a:t>frequency,</a:t>
            </a:r>
            <a:r>
              <a:rPr lang="en-US" dirty="0" smtClean="0">
                <a:latin typeface="+mn-lt"/>
              </a:rPr>
              <a:t> than in case of the corresponding hyperons.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The CPQ model agrees with data and predicts several maxima and minima of P</a:t>
            </a:r>
            <a:r>
              <a:rPr lang="en-US" baseline="-25000" dirty="0" smtClean="0">
                <a:solidFill>
                  <a:srgbClr val="0000CC"/>
                </a:solidFill>
                <a:latin typeface="+mn-lt"/>
              </a:rPr>
              <a:t>N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(</a:t>
            </a:r>
            <a:r>
              <a:rPr lang="en-US" dirty="0" err="1" smtClean="0">
                <a:solidFill>
                  <a:srgbClr val="0000CC"/>
                </a:solidFill>
                <a:latin typeface="+mn-lt"/>
              </a:rPr>
              <a:t>x</a:t>
            </a:r>
            <a:r>
              <a:rPr lang="en-US" baseline="-25000" dirty="0" err="1" smtClean="0">
                <a:solidFill>
                  <a:srgbClr val="0000CC"/>
                </a:solidFill>
                <a:latin typeface="+mn-lt"/>
              </a:rPr>
              <a:t>F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). </a:t>
            </a:r>
            <a:r>
              <a:rPr lang="en-US" dirty="0" smtClean="0">
                <a:latin typeface="+mn-lt"/>
              </a:rPr>
              <a:t>This is the main signature of the CPQ model.</a:t>
            </a:r>
            <a:endParaRPr lang="ru-RU" dirty="0"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 l="6539" t="40885" r="9741" b="962"/>
          <a:stretch>
            <a:fillRect/>
          </a:stretch>
        </p:blipFill>
        <p:spPr bwMode="auto">
          <a:xfrm>
            <a:off x="107504" y="548680"/>
            <a:ext cx="4392488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 l="4251" t="41116" r="9970" b="731"/>
          <a:stretch>
            <a:fillRect/>
          </a:stretch>
        </p:blipFill>
        <p:spPr bwMode="auto">
          <a:xfrm>
            <a:off x="4572000" y="583244"/>
            <a:ext cx="4464495" cy="428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7475"/>
            <a:ext cx="8569325" cy="431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Predictions for the cascade </a:t>
            </a:r>
            <a:r>
              <a:rPr lang="en-US" sz="2800" dirty="0" err="1" smtClean="0">
                <a:solidFill>
                  <a:srgbClr val="0000CC"/>
                </a:solidFill>
                <a:latin typeface="+mn-lt"/>
              </a:rPr>
              <a:t>hyperon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 polarization</a:t>
            </a:r>
          </a:p>
        </p:txBody>
      </p:sp>
      <p:sp>
        <p:nvSpPr>
          <p:cNvPr id="29708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11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5013176"/>
            <a:ext cx="83529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Calculations of  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) for the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p + A </a:t>
            </a:r>
            <a:r>
              <a:rPr lang="ru-RU" sz="2000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sz="2000" baseline="30000" dirty="0" smtClean="0">
                <a:solidFill>
                  <a:srgbClr val="0000CC"/>
                </a:solidFill>
                <a:latin typeface="+mn-lt"/>
              </a:rPr>
              <a:t>-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+ X</a:t>
            </a:r>
            <a:r>
              <a:rPr lang="en-US" sz="2000" dirty="0" smtClean="0">
                <a:latin typeface="+mn-lt"/>
              </a:rPr>
              <a:t> and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p + A </a:t>
            </a:r>
            <a:r>
              <a:rPr lang="ru-RU" sz="2000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sz="2000" baseline="30000" dirty="0" smtClean="0">
                <a:solidFill>
                  <a:srgbClr val="0000CC"/>
                </a:solidFill>
                <a:latin typeface="+mn-lt"/>
              </a:rPr>
              <a:t>0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+ X</a:t>
            </a:r>
            <a:r>
              <a:rPr lang="en-US" sz="2000" dirty="0" smtClean="0">
                <a:latin typeface="+mn-lt"/>
              </a:rPr>
              <a:t> reactions are shown above for </a:t>
            </a:r>
            <a:r>
              <a:rPr lang="en-US" sz="2000" dirty="0" err="1" smtClean="0">
                <a:latin typeface="+mn-lt"/>
              </a:rPr>
              <a:t>p</a:t>
            </a:r>
            <a:r>
              <a:rPr lang="en-US" sz="2000" baseline="-25000" dirty="0" err="1" smtClean="0">
                <a:latin typeface="+mn-lt"/>
              </a:rPr>
              <a:t>T</a:t>
            </a:r>
            <a:r>
              <a:rPr lang="en-US" sz="2000" dirty="0" smtClean="0">
                <a:latin typeface="+mn-lt"/>
              </a:rPr>
              <a:t> = 1.2 </a:t>
            </a:r>
            <a:r>
              <a:rPr lang="en-US" sz="2000" dirty="0" err="1" smtClean="0">
                <a:latin typeface="+mn-lt"/>
              </a:rPr>
              <a:t>GeV</a:t>
            </a:r>
            <a:r>
              <a:rPr lang="en-US" sz="2000" dirty="0" smtClean="0">
                <a:latin typeface="+mn-lt"/>
              </a:rPr>
              <a:t>/c (near maxima of |P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err="1" smtClean="0">
                <a:latin typeface="+mn-lt"/>
              </a:rPr>
              <a:t>,p</a:t>
            </a:r>
            <a:r>
              <a:rPr lang="en-US" sz="2000" baseline="-25000" dirty="0" err="1" smtClean="0">
                <a:latin typeface="+mn-lt"/>
              </a:rPr>
              <a:t>T</a:t>
            </a:r>
            <a:r>
              <a:rPr lang="en-US" sz="2000" dirty="0" smtClean="0">
                <a:latin typeface="+mn-lt"/>
              </a:rPr>
              <a:t>)|). In order to reveal 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) oscillation, measurements have to be performed in a wide range of 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. When beam momentum increases, the value of 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) can reach significant negative value near -0.14. Positive 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) are expected at some values of 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.</a:t>
            </a:r>
            <a:endParaRPr lang="ru-RU" sz="2000" dirty="0"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 l="7683" t="40885" r="8827" b="962"/>
          <a:stretch>
            <a:fillRect/>
          </a:stretch>
        </p:blipFill>
        <p:spPr bwMode="auto">
          <a:xfrm>
            <a:off x="119505" y="548680"/>
            <a:ext cx="4380487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 l="6539" t="40885" r="8827" b="962"/>
          <a:stretch>
            <a:fillRect/>
          </a:stretch>
        </p:blipFill>
        <p:spPr bwMode="auto">
          <a:xfrm>
            <a:off x="4449987" y="548680"/>
            <a:ext cx="4514501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7475"/>
            <a:ext cx="8569325" cy="431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Predictions for the cascade </a:t>
            </a:r>
            <a:r>
              <a:rPr lang="en-US" sz="2800" dirty="0" err="1" smtClean="0">
                <a:solidFill>
                  <a:srgbClr val="0000CC"/>
                </a:solidFill>
                <a:latin typeface="+mn-lt"/>
              </a:rPr>
              <a:t>antihyperon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 polarization</a:t>
            </a:r>
          </a:p>
        </p:txBody>
      </p:sp>
      <p:sp>
        <p:nvSpPr>
          <p:cNvPr id="29708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12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4725144"/>
            <a:ext cx="8712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Calculations of  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) for the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p + A </a:t>
            </a:r>
            <a:r>
              <a:rPr lang="ru-RU" sz="2000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͡</a:t>
            </a:r>
            <a:r>
              <a:rPr lang="el-GR" sz="16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sz="2000" baseline="30000" dirty="0" smtClean="0">
                <a:solidFill>
                  <a:srgbClr val="0000CC"/>
                </a:solidFill>
                <a:latin typeface="+mn-lt"/>
              </a:rPr>
              <a:t>+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+ X</a:t>
            </a:r>
            <a:r>
              <a:rPr lang="en-US" sz="2000" dirty="0" smtClean="0">
                <a:latin typeface="+mn-lt"/>
              </a:rPr>
              <a:t> and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p + A </a:t>
            </a:r>
            <a:r>
              <a:rPr lang="ru-RU" sz="2000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͡</a:t>
            </a:r>
            <a:r>
              <a:rPr lang="el-GR" sz="16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sz="2000" baseline="30000" dirty="0" smtClean="0">
                <a:solidFill>
                  <a:srgbClr val="0000CC"/>
                </a:solidFill>
                <a:latin typeface="+mn-lt"/>
              </a:rPr>
              <a:t>0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+ X</a:t>
            </a:r>
            <a:r>
              <a:rPr lang="en-US" sz="2000" dirty="0" smtClean="0">
                <a:latin typeface="+mn-lt"/>
              </a:rPr>
              <a:t> reactions are shown above for </a:t>
            </a:r>
            <a:r>
              <a:rPr lang="en-US" sz="2000" dirty="0" err="1" smtClean="0">
                <a:latin typeface="+mn-lt"/>
              </a:rPr>
              <a:t>p</a:t>
            </a:r>
            <a:r>
              <a:rPr lang="en-US" sz="2000" baseline="-25000" dirty="0" err="1" smtClean="0">
                <a:latin typeface="+mn-lt"/>
              </a:rPr>
              <a:t>T</a:t>
            </a:r>
            <a:r>
              <a:rPr lang="en-US" sz="2000" dirty="0" smtClean="0">
                <a:latin typeface="+mn-lt"/>
              </a:rPr>
              <a:t> = 0.7 </a:t>
            </a:r>
            <a:r>
              <a:rPr lang="en-US" sz="2000" dirty="0" err="1" smtClean="0">
                <a:latin typeface="+mn-lt"/>
              </a:rPr>
              <a:t>GeV</a:t>
            </a:r>
            <a:r>
              <a:rPr lang="en-US" sz="2000" dirty="0" smtClean="0">
                <a:latin typeface="+mn-lt"/>
              </a:rPr>
              <a:t>/c (near maxima of |P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err="1" smtClean="0">
                <a:latin typeface="+mn-lt"/>
              </a:rPr>
              <a:t>,p</a:t>
            </a:r>
            <a:r>
              <a:rPr lang="en-US" sz="2000" baseline="-25000" dirty="0" err="1" smtClean="0">
                <a:latin typeface="+mn-lt"/>
              </a:rPr>
              <a:t>T</a:t>
            </a:r>
            <a:r>
              <a:rPr lang="en-US" sz="2000" dirty="0" smtClean="0">
                <a:latin typeface="+mn-lt"/>
              </a:rPr>
              <a:t>)|). In order to reveal the 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) oscillation, measurements have to be performed in a wide range of 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. When beam momentum increases, the position of peaks for 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) moves to a smaller 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.       	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Oscillation of  P</a:t>
            </a:r>
            <a:r>
              <a:rPr lang="en-US" sz="2000" baseline="-25000" dirty="0" smtClean="0">
                <a:solidFill>
                  <a:srgbClr val="0000CC"/>
                </a:solidFill>
                <a:latin typeface="+mn-lt"/>
              </a:rPr>
              <a:t>N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(</a:t>
            </a:r>
            <a:r>
              <a:rPr lang="en-US" sz="2000" dirty="0" err="1" smtClean="0">
                <a:solidFill>
                  <a:srgbClr val="0000CC"/>
                </a:solidFill>
                <a:latin typeface="+mn-lt"/>
              </a:rPr>
              <a:t>x</a:t>
            </a:r>
            <a:r>
              <a:rPr lang="en-US" sz="2000" baseline="-25000" dirty="0" err="1" smtClean="0">
                <a:solidFill>
                  <a:srgbClr val="0000CC"/>
                </a:solidFill>
                <a:latin typeface="+mn-lt"/>
              </a:rPr>
              <a:t>F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) is a major CPQ model prediction, related to a quark spin precession in a strong </a:t>
            </a:r>
            <a:r>
              <a:rPr lang="en-US" sz="2000" dirty="0" err="1" smtClean="0">
                <a:solidFill>
                  <a:srgbClr val="0000CC"/>
                </a:solidFill>
                <a:latin typeface="+mn-lt"/>
              </a:rPr>
              <a:t>chromomagnetic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field in the interaction region.</a:t>
            </a:r>
            <a:endParaRPr lang="ru-RU" sz="2000" dirty="0">
              <a:solidFill>
                <a:srgbClr val="0000CC"/>
              </a:solidFill>
              <a:latin typeface="+mn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 l="6539" t="41692" r="9970" b="962"/>
          <a:stretch>
            <a:fillRect/>
          </a:stretch>
        </p:blipFill>
        <p:spPr bwMode="auto">
          <a:xfrm>
            <a:off x="107503" y="548680"/>
            <a:ext cx="4294111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 l="6539" t="41116" r="9970" b="731"/>
          <a:stretch>
            <a:fillRect/>
          </a:stretch>
        </p:blipFill>
        <p:spPr bwMode="auto">
          <a:xfrm>
            <a:off x="4683774" y="504056"/>
            <a:ext cx="4352722" cy="4293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9" y="404813"/>
            <a:ext cx="7920682" cy="431800"/>
          </a:xfrm>
        </p:spPr>
        <p:txBody>
          <a:bodyPr/>
          <a:lstStyle/>
          <a:p>
            <a:pPr algn="ctr"/>
            <a:r>
              <a:rPr lang="en-US" sz="2000" dirty="0" smtClean="0"/>
              <a:t>References to the Chromo-magnetic polarization of quarks model</a:t>
            </a:r>
            <a:endParaRPr lang="en-US" sz="2000" baseline="-25000" dirty="0" smtClean="0"/>
          </a:p>
        </p:txBody>
      </p:sp>
      <p:sp>
        <p:nvSpPr>
          <p:cNvPr id="80899" name="Text Box 7"/>
          <p:cNvSpPr txBox="1">
            <a:spLocks noChangeArrowheads="1"/>
          </p:cNvSpPr>
          <p:nvPr/>
        </p:nvSpPr>
        <p:spPr bwMode="auto">
          <a:xfrm>
            <a:off x="179388" y="1052736"/>
            <a:ext cx="8785225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marL="457200" indent="-457200"/>
            <a:r>
              <a:rPr kumimoji="1" lang="en-US" sz="2000" dirty="0" smtClean="0">
                <a:latin typeface="Times New Roman" pitchFamily="18" charset="0"/>
              </a:rPr>
              <a:t>[1] V.V</a:t>
            </a:r>
            <a:r>
              <a:rPr kumimoji="1" lang="en-US" sz="2000" dirty="0">
                <a:latin typeface="Times New Roman" pitchFamily="18" charset="0"/>
              </a:rPr>
              <a:t>. </a:t>
            </a:r>
            <a:r>
              <a:rPr kumimoji="1" lang="en-US" sz="2000" dirty="0" err="1">
                <a:latin typeface="Times New Roman" pitchFamily="18" charset="0"/>
              </a:rPr>
              <a:t>Abramov</a:t>
            </a:r>
            <a:r>
              <a:rPr kumimoji="1" lang="en-US" sz="2000" dirty="0">
                <a:latin typeface="Times New Roman" pitchFamily="18" charset="0"/>
              </a:rPr>
              <a:t>, Phys</a:t>
            </a:r>
            <a:r>
              <a:rPr kumimoji="1" lang="ru-RU" sz="2000" dirty="0">
                <a:latin typeface="Times New Roman" pitchFamily="18" charset="0"/>
              </a:rPr>
              <a:t>. </a:t>
            </a:r>
            <a:r>
              <a:rPr kumimoji="1" lang="en-US" sz="2000" dirty="0">
                <a:latin typeface="Times New Roman" pitchFamily="18" charset="0"/>
              </a:rPr>
              <a:t>At</a:t>
            </a:r>
            <a:r>
              <a:rPr kumimoji="1" lang="ru-RU" sz="2000" dirty="0">
                <a:latin typeface="Times New Roman" pitchFamily="18" charset="0"/>
              </a:rPr>
              <a:t>. </a:t>
            </a:r>
            <a:r>
              <a:rPr kumimoji="1" lang="en-US" sz="2000" dirty="0" err="1">
                <a:latin typeface="Times New Roman" pitchFamily="18" charset="0"/>
              </a:rPr>
              <a:t>Nucl</a:t>
            </a:r>
            <a:r>
              <a:rPr kumimoji="1" lang="ru-RU" sz="2000" dirty="0">
                <a:latin typeface="Times New Roman" pitchFamily="18" charset="0"/>
              </a:rPr>
              <a:t>. </a:t>
            </a:r>
            <a:r>
              <a:rPr kumimoji="1" lang="ru-RU" sz="2000" b="1" dirty="0">
                <a:latin typeface="Times New Roman" pitchFamily="18" charset="0"/>
              </a:rPr>
              <a:t>72</a:t>
            </a:r>
            <a:r>
              <a:rPr kumimoji="1" lang="ru-RU" sz="2000" dirty="0">
                <a:latin typeface="Times New Roman" pitchFamily="18" charset="0"/>
              </a:rPr>
              <a:t> (2009) 1872</a:t>
            </a:r>
            <a:r>
              <a:rPr kumimoji="1" lang="en-US" sz="2000" dirty="0" smtClean="0">
                <a:latin typeface="Times New Roman" pitchFamily="18" charset="0"/>
              </a:rPr>
              <a:t>.</a:t>
            </a:r>
          </a:p>
          <a:p>
            <a:pPr marL="457200" indent="-457200"/>
            <a:endParaRPr kumimoji="1" lang="en-US" sz="2000" dirty="0" smtClean="0">
              <a:latin typeface="Times New Roman" pitchFamily="18" charset="0"/>
            </a:endParaRPr>
          </a:p>
          <a:p>
            <a:pPr marL="457200" indent="-457200"/>
            <a:r>
              <a:rPr kumimoji="1" lang="en-US" sz="2000" dirty="0" smtClean="0">
                <a:latin typeface="Times New Roman" pitchFamily="18" charset="0"/>
              </a:rPr>
              <a:t>[2] V.V. </a:t>
            </a:r>
            <a:r>
              <a:rPr kumimoji="1" lang="en-US" sz="2000" dirty="0" err="1" smtClean="0">
                <a:latin typeface="Times New Roman" pitchFamily="18" charset="0"/>
              </a:rPr>
              <a:t>Abramov</a:t>
            </a:r>
            <a:r>
              <a:rPr kumimoji="1" lang="en-US" sz="2000" dirty="0" smtClean="0">
                <a:latin typeface="Times New Roman" pitchFamily="18" charset="0"/>
              </a:rPr>
              <a:t>, J. Phys</a:t>
            </a:r>
            <a:r>
              <a:rPr kumimoji="1" lang="ru-RU" sz="2000" dirty="0" smtClean="0">
                <a:latin typeface="Times New Roman" pitchFamily="18" charset="0"/>
              </a:rPr>
              <a:t>.</a:t>
            </a:r>
            <a:r>
              <a:rPr kumimoji="1" lang="en-US" sz="2000" dirty="0" smtClean="0">
                <a:latin typeface="Times New Roman" pitchFamily="18" charset="0"/>
              </a:rPr>
              <a:t> Conf. Ser. </a:t>
            </a:r>
            <a:r>
              <a:rPr kumimoji="1" lang="en-US" sz="2000" b="1" dirty="0" smtClean="0">
                <a:latin typeface="Times New Roman" pitchFamily="18" charset="0"/>
              </a:rPr>
              <a:t>938</a:t>
            </a:r>
            <a:r>
              <a:rPr kumimoji="1" lang="en-US" sz="2000" dirty="0" smtClean="0">
                <a:latin typeface="Times New Roman" pitchFamily="18" charset="0"/>
              </a:rPr>
              <a:t> (2017) 012038.</a:t>
            </a:r>
          </a:p>
          <a:p>
            <a:pPr marL="457200" indent="-457200"/>
            <a:endParaRPr kumimoji="1" lang="en-US" sz="2000" dirty="0" smtClean="0">
              <a:latin typeface="Times New Roman" pitchFamily="18" charset="0"/>
            </a:endParaRPr>
          </a:p>
          <a:p>
            <a:pPr marL="457200" indent="-457200"/>
            <a:r>
              <a:rPr kumimoji="1" lang="en-US" sz="2000" dirty="0" smtClean="0">
                <a:latin typeface="Times New Roman" pitchFamily="18" charset="0"/>
              </a:rPr>
              <a:t>[3] V.V. </a:t>
            </a:r>
            <a:r>
              <a:rPr kumimoji="1" lang="en-US" sz="2000" dirty="0" err="1" smtClean="0">
                <a:latin typeface="Times New Roman" pitchFamily="18" charset="0"/>
              </a:rPr>
              <a:t>Abramov</a:t>
            </a:r>
            <a:r>
              <a:rPr kumimoji="1" lang="en-US" sz="2000" dirty="0" smtClean="0">
                <a:latin typeface="Times New Roman" pitchFamily="18" charset="0"/>
              </a:rPr>
              <a:t>, J. Phys</a:t>
            </a:r>
            <a:r>
              <a:rPr kumimoji="1" lang="ru-RU" sz="2000" dirty="0" smtClean="0">
                <a:latin typeface="Times New Roman" pitchFamily="18" charset="0"/>
              </a:rPr>
              <a:t>.</a:t>
            </a:r>
            <a:r>
              <a:rPr kumimoji="1" lang="en-US" sz="2000" dirty="0" smtClean="0">
                <a:latin typeface="Times New Roman" pitchFamily="18" charset="0"/>
              </a:rPr>
              <a:t> Conf. Ser. </a:t>
            </a:r>
            <a:r>
              <a:rPr kumimoji="1" lang="en-US" sz="2000" b="1" dirty="0" smtClean="0">
                <a:latin typeface="Times New Roman" pitchFamily="18" charset="0"/>
              </a:rPr>
              <a:t>678</a:t>
            </a:r>
            <a:r>
              <a:rPr kumimoji="1" lang="en-US" sz="2000" dirty="0" smtClean="0">
                <a:latin typeface="Times New Roman" pitchFamily="18" charset="0"/>
              </a:rPr>
              <a:t> (2016) 012039.</a:t>
            </a:r>
          </a:p>
          <a:p>
            <a:pPr marL="457200" indent="-457200">
              <a:buAutoNum type="arabicPeriod"/>
            </a:pPr>
            <a:endParaRPr kumimoji="1" lang="en-US" sz="2000" dirty="0" smtClean="0">
              <a:latin typeface="Times New Roman" pitchFamily="18" charset="0"/>
            </a:endParaRPr>
          </a:p>
          <a:p>
            <a:pPr marL="457200" indent="-457200"/>
            <a:r>
              <a:rPr kumimoji="1" lang="en-US" sz="2000" dirty="0" smtClean="0">
                <a:latin typeface="Times New Roman" pitchFamily="18" charset="0"/>
              </a:rPr>
              <a:t>[4] V.V. </a:t>
            </a:r>
            <a:r>
              <a:rPr kumimoji="1" lang="en-US" sz="2000" dirty="0" err="1" smtClean="0">
                <a:latin typeface="Times New Roman" pitchFamily="18" charset="0"/>
              </a:rPr>
              <a:t>Abramov</a:t>
            </a:r>
            <a:r>
              <a:rPr kumimoji="1" lang="en-US" sz="2000" dirty="0" smtClean="0">
                <a:latin typeface="Times New Roman" pitchFamily="18" charset="0"/>
              </a:rPr>
              <a:t>, Phys</a:t>
            </a:r>
            <a:r>
              <a:rPr kumimoji="1" lang="ru-RU" sz="2000" dirty="0" smtClean="0">
                <a:latin typeface="Times New Roman" pitchFamily="18" charset="0"/>
              </a:rPr>
              <a:t>.</a:t>
            </a:r>
            <a:r>
              <a:rPr kumimoji="1" lang="en-US" sz="2000" dirty="0" smtClean="0">
                <a:latin typeface="Times New Roman" pitchFamily="18" charset="0"/>
              </a:rPr>
              <a:t> Part. </a:t>
            </a:r>
            <a:r>
              <a:rPr kumimoji="1" lang="en-US" sz="2000" dirty="0" err="1" smtClean="0">
                <a:latin typeface="Times New Roman" pitchFamily="18" charset="0"/>
              </a:rPr>
              <a:t>Nucl</a:t>
            </a:r>
            <a:r>
              <a:rPr kumimoji="1" lang="en-US" sz="2000" dirty="0" smtClean="0">
                <a:latin typeface="Times New Roman" pitchFamily="18" charset="0"/>
              </a:rPr>
              <a:t>. </a:t>
            </a:r>
            <a:r>
              <a:rPr kumimoji="1" lang="en-US" sz="2000" b="1" dirty="0" smtClean="0">
                <a:latin typeface="Times New Roman" pitchFamily="18" charset="0"/>
              </a:rPr>
              <a:t>45</a:t>
            </a:r>
            <a:r>
              <a:rPr kumimoji="1" lang="en-US" sz="2000" dirty="0" smtClean="0">
                <a:latin typeface="Times New Roman" pitchFamily="18" charset="0"/>
              </a:rPr>
              <a:t> (2014) 62.</a:t>
            </a:r>
            <a:endParaRPr kumimoji="1" lang="en-US" sz="2000" dirty="0">
              <a:solidFill>
                <a:srgbClr val="0000CC"/>
              </a:solidFill>
              <a:latin typeface="Times New Roman" pitchFamily="18" charset="0"/>
            </a:endParaRP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kumimoji="1" lang="en-US" sz="2000" dirty="0" smtClean="0">
                <a:latin typeface="Times New Roman" pitchFamily="18" charset="0"/>
              </a:rPr>
              <a:t>[5] </a:t>
            </a:r>
            <a:r>
              <a:rPr kumimoji="1" lang="en-US" sz="2000" dirty="0">
                <a:latin typeface="Times New Roman" pitchFamily="18" charset="0"/>
              </a:rPr>
              <a:t>V.V. </a:t>
            </a:r>
            <a:r>
              <a:rPr kumimoji="1" lang="en-US" sz="2000" dirty="0" err="1">
                <a:latin typeface="Times New Roman" pitchFamily="18" charset="0"/>
              </a:rPr>
              <a:t>Abramov</a:t>
            </a:r>
            <a:r>
              <a:rPr kumimoji="1" lang="en-US" sz="2000" dirty="0">
                <a:latin typeface="Times New Roman" pitchFamily="18" charset="0"/>
              </a:rPr>
              <a:t>, J. Phys</a:t>
            </a:r>
            <a:r>
              <a:rPr kumimoji="1" lang="ru-RU" sz="2000" dirty="0">
                <a:latin typeface="Times New Roman" pitchFamily="18" charset="0"/>
              </a:rPr>
              <a:t>.</a:t>
            </a:r>
            <a:r>
              <a:rPr kumimoji="1" lang="en-US" sz="2000" dirty="0">
                <a:latin typeface="Times New Roman" pitchFamily="18" charset="0"/>
              </a:rPr>
              <a:t> Conf. Ser. </a:t>
            </a:r>
            <a:r>
              <a:rPr kumimoji="1" lang="en-US" sz="2000" b="1" dirty="0">
                <a:latin typeface="Times New Roman" pitchFamily="18" charset="0"/>
              </a:rPr>
              <a:t>295</a:t>
            </a:r>
            <a:r>
              <a:rPr kumimoji="1" lang="en-US" sz="2000" dirty="0">
                <a:latin typeface="Times New Roman" pitchFamily="18" charset="0"/>
              </a:rPr>
              <a:t> </a:t>
            </a:r>
            <a:r>
              <a:rPr kumimoji="1" lang="en-US" sz="2000" dirty="0" smtClean="0">
                <a:latin typeface="Times New Roman" pitchFamily="18" charset="0"/>
              </a:rPr>
              <a:t>(2011) 012086.</a:t>
            </a:r>
            <a:endParaRPr kumimoji="1" lang="en-US" sz="2000" dirty="0">
              <a:latin typeface="Times New Roman" pitchFamily="18" charset="0"/>
            </a:endParaRPr>
          </a:p>
          <a:p>
            <a:endParaRPr kumimoji="1" lang="en-US" sz="2000" dirty="0">
              <a:latin typeface="Times New Roman" pitchFamily="18" charset="0"/>
            </a:endParaRPr>
          </a:p>
          <a:p>
            <a:r>
              <a:rPr kumimoji="1" lang="en-US" sz="2000" dirty="0" smtClean="0">
                <a:latin typeface="Times New Roman" pitchFamily="18" charset="0"/>
              </a:rPr>
              <a:t>[6] </a:t>
            </a:r>
            <a:r>
              <a:rPr kumimoji="1" lang="en-US" sz="2000" dirty="0" err="1">
                <a:latin typeface="Times New Roman" pitchFamily="18" charset="0"/>
              </a:rPr>
              <a:t>V.V.Abramov</a:t>
            </a:r>
            <a:r>
              <a:rPr kumimoji="1" lang="en-US" sz="2000" dirty="0">
                <a:latin typeface="Times New Roman" pitchFamily="18" charset="0"/>
              </a:rPr>
              <a:t>, Proc. of the XIV Advanced Research Workshop on High Energy Spin Physics (DSPIN-11), edited by A.V. </a:t>
            </a:r>
            <a:r>
              <a:rPr kumimoji="1" lang="en-US" sz="2000" dirty="0" err="1">
                <a:latin typeface="Times New Roman" pitchFamily="18" charset="0"/>
              </a:rPr>
              <a:t>Efremov</a:t>
            </a:r>
            <a:r>
              <a:rPr kumimoji="1" lang="en-US" sz="2000" dirty="0">
                <a:latin typeface="Times New Roman" pitchFamily="18" charset="0"/>
              </a:rPr>
              <a:t> and S.V. </a:t>
            </a:r>
            <a:r>
              <a:rPr kumimoji="1" lang="en-US" sz="2000" dirty="0" err="1">
                <a:latin typeface="Times New Roman" pitchFamily="18" charset="0"/>
              </a:rPr>
              <a:t>Goloskokov</a:t>
            </a:r>
            <a:r>
              <a:rPr kumimoji="1" lang="en-US" sz="2000" dirty="0">
                <a:latin typeface="Times New Roman" pitchFamily="18" charset="0"/>
              </a:rPr>
              <a:t> (</a:t>
            </a:r>
            <a:r>
              <a:rPr kumimoji="1" lang="en-US" sz="2000" dirty="0" err="1">
                <a:latin typeface="Times New Roman" pitchFamily="18" charset="0"/>
              </a:rPr>
              <a:t>Dubna</a:t>
            </a:r>
            <a:r>
              <a:rPr kumimoji="1" lang="en-US" sz="2000" dirty="0">
                <a:latin typeface="Times New Roman" pitchFamily="18" charset="0"/>
              </a:rPr>
              <a:t>, 2012) p. 21-26.</a:t>
            </a:r>
          </a:p>
          <a:p>
            <a:endParaRPr kumimoji="1" lang="en-US" sz="2000" dirty="0">
              <a:latin typeface="Times New Roman" pitchFamily="18" charset="0"/>
            </a:endParaRPr>
          </a:p>
          <a:p>
            <a:r>
              <a:rPr kumimoji="1" lang="en-US" sz="2000" dirty="0" smtClean="0">
                <a:latin typeface="Times New Roman" pitchFamily="18" charset="0"/>
              </a:rPr>
              <a:t>[7] </a:t>
            </a:r>
            <a:r>
              <a:rPr kumimoji="1" lang="en-US" sz="2000" dirty="0" err="1">
                <a:latin typeface="Times New Roman" pitchFamily="18" charset="0"/>
              </a:rPr>
              <a:t>V.V.Abramov</a:t>
            </a:r>
            <a:r>
              <a:rPr kumimoji="1" lang="en-US" sz="2000" dirty="0">
                <a:latin typeface="Times New Roman" pitchFamily="18" charset="0"/>
              </a:rPr>
              <a:t>, Proc. of the XIII Advanced Research Workshop on High Energy Spin Physics (DSPIN-09), edited by A.V. </a:t>
            </a:r>
            <a:r>
              <a:rPr kumimoji="1" lang="en-US" sz="2000" dirty="0" err="1">
                <a:latin typeface="Times New Roman" pitchFamily="18" charset="0"/>
              </a:rPr>
              <a:t>Efremov</a:t>
            </a:r>
            <a:r>
              <a:rPr kumimoji="1" lang="en-US" sz="2000" dirty="0">
                <a:latin typeface="Times New Roman" pitchFamily="18" charset="0"/>
              </a:rPr>
              <a:t> and S.V. </a:t>
            </a:r>
            <a:r>
              <a:rPr kumimoji="1" lang="en-US" sz="2000" dirty="0" err="1">
                <a:latin typeface="Times New Roman" pitchFamily="18" charset="0"/>
              </a:rPr>
              <a:t>Goloskokov</a:t>
            </a:r>
            <a:r>
              <a:rPr kumimoji="1" lang="en-US" sz="2000" dirty="0">
                <a:latin typeface="Times New Roman" pitchFamily="18" charset="0"/>
              </a:rPr>
              <a:t> (</a:t>
            </a:r>
            <a:r>
              <a:rPr kumimoji="1" lang="en-US" sz="2000" dirty="0" err="1">
                <a:latin typeface="Times New Roman" pitchFamily="18" charset="0"/>
              </a:rPr>
              <a:t>Dubna</a:t>
            </a:r>
            <a:r>
              <a:rPr kumimoji="1" lang="en-US" sz="2000" dirty="0">
                <a:latin typeface="Times New Roman" pitchFamily="18" charset="0"/>
              </a:rPr>
              <a:t>, 2010) p. 25-28. e-Print: arXiv:0910.1216 [</a:t>
            </a:r>
            <a:r>
              <a:rPr kumimoji="1" lang="en-US" sz="2000" dirty="0" err="1">
                <a:latin typeface="Times New Roman" pitchFamily="18" charset="0"/>
              </a:rPr>
              <a:t>hep</a:t>
            </a:r>
            <a:r>
              <a:rPr kumimoji="1" lang="en-US" sz="2000" dirty="0">
                <a:latin typeface="Times New Roman" pitchFamily="18" charset="0"/>
              </a:rPr>
              <a:t>-ph</a:t>
            </a:r>
            <a:r>
              <a:rPr kumimoji="1" lang="en-US" sz="2000" dirty="0" smtClean="0">
                <a:latin typeface="Times New Roman" pitchFamily="18" charset="0"/>
              </a:rPr>
              <a:t>].</a:t>
            </a:r>
            <a:endParaRPr kumimoji="1" lang="en-US" sz="2000" dirty="0">
              <a:latin typeface="Times New Roman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604250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13</a:t>
            </a:r>
            <a:endParaRPr lang="ru-RU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69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9" y="404813"/>
            <a:ext cx="7920682" cy="431800"/>
          </a:xfrm>
        </p:spPr>
        <p:txBody>
          <a:bodyPr/>
          <a:lstStyle/>
          <a:p>
            <a:pPr algn="ctr"/>
            <a:r>
              <a:rPr lang="en-US" sz="2400" dirty="0" smtClean="0"/>
              <a:t>References to the experimental data</a:t>
            </a:r>
            <a:endParaRPr lang="en-US" sz="2400" baseline="-25000" dirty="0" smtClean="0"/>
          </a:p>
        </p:txBody>
      </p:sp>
      <p:sp>
        <p:nvSpPr>
          <p:cNvPr id="80899" name="Text Box 7"/>
          <p:cNvSpPr txBox="1">
            <a:spLocks noChangeArrowheads="1"/>
          </p:cNvSpPr>
          <p:nvPr/>
        </p:nvSpPr>
        <p:spPr bwMode="auto">
          <a:xfrm>
            <a:off x="179388" y="1052736"/>
            <a:ext cx="8785225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marL="457200" indent="-457200"/>
            <a:r>
              <a:rPr kumimoji="1" lang="en-US" sz="2000" dirty="0" smtClean="0">
                <a:latin typeface="Times New Roman" pitchFamily="18" charset="0"/>
              </a:rPr>
              <a:t>  Cascade </a:t>
            </a:r>
            <a:r>
              <a:rPr kumimoji="1" lang="en-US" sz="2000" dirty="0" err="1" smtClean="0">
                <a:latin typeface="Times New Roman" pitchFamily="18" charset="0"/>
              </a:rPr>
              <a:t>hyperon</a:t>
            </a:r>
            <a:r>
              <a:rPr kumimoji="1" lang="en-US" sz="2000" dirty="0" smtClean="0">
                <a:latin typeface="Times New Roman" pitchFamily="18" charset="0"/>
              </a:rPr>
              <a:t> polarization: </a:t>
            </a:r>
          </a:p>
          <a:p>
            <a:pPr marL="457200" indent="-457200"/>
            <a:r>
              <a:rPr kumimoji="1" lang="en-US" sz="2000" dirty="0" smtClean="0">
                <a:latin typeface="Times New Roman" pitchFamily="18" charset="0"/>
              </a:rPr>
              <a:t>[1] J. Duryea et al., </a:t>
            </a:r>
            <a:r>
              <a:rPr kumimoji="1" lang="en-US" sz="2000" dirty="0">
                <a:latin typeface="Times New Roman" pitchFamily="18" charset="0"/>
              </a:rPr>
              <a:t>Phys</a:t>
            </a:r>
            <a:r>
              <a:rPr kumimoji="1" lang="ru-RU" sz="2000" dirty="0">
                <a:latin typeface="Times New Roman" pitchFamily="18" charset="0"/>
              </a:rPr>
              <a:t>. </a:t>
            </a:r>
            <a:r>
              <a:rPr kumimoji="1" lang="en-US" sz="2000" dirty="0" smtClean="0">
                <a:latin typeface="Times New Roman" pitchFamily="18" charset="0"/>
              </a:rPr>
              <a:t>Rev</a:t>
            </a:r>
            <a:r>
              <a:rPr kumimoji="1" lang="ru-RU" sz="2000" dirty="0" smtClean="0">
                <a:latin typeface="Times New Roman" pitchFamily="18" charset="0"/>
              </a:rPr>
              <a:t>. </a:t>
            </a:r>
            <a:r>
              <a:rPr kumimoji="1" lang="en-US" sz="2000" dirty="0" err="1" smtClean="0">
                <a:latin typeface="Times New Roman" pitchFamily="18" charset="0"/>
              </a:rPr>
              <a:t>Lett</a:t>
            </a:r>
            <a:r>
              <a:rPr kumimoji="1" lang="ru-RU" sz="2000" dirty="0" smtClean="0">
                <a:latin typeface="Times New Roman" pitchFamily="18" charset="0"/>
              </a:rPr>
              <a:t>. </a:t>
            </a:r>
            <a:r>
              <a:rPr kumimoji="1" lang="en-US" sz="2000" b="1" dirty="0" smtClean="0">
                <a:latin typeface="Times New Roman" pitchFamily="18" charset="0"/>
              </a:rPr>
              <a:t>67</a:t>
            </a:r>
            <a:r>
              <a:rPr kumimoji="1" lang="ru-RU" sz="2000" dirty="0" smtClean="0">
                <a:latin typeface="Times New Roman" pitchFamily="18" charset="0"/>
              </a:rPr>
              <a:t> (</a:t>
            </a:r>
            <a:r>
              <a:rPr kumimoji="1" lang="en-US" sz="2000" dirty="0" smtClean="0">
                <a:latin typeface="Times New Roman" pitchFamily="18" charset="0"/>
              </a:rPr>
              <a:t>1991</a:t>
            </a:r>
            <a:r>
              <a:rPr kumimoji="1" lang="ru-RU" sz="2000" dirty="0" smtClean="0">
                <a:latin typeface="Times New Roman" pitchFamily="18" charset="0"/>
              </a:rPr>
              <a:t>) 1</a:t>
            </a:r>
            <a:r>
              <a:rPr kumimoji="1" lang="en-US" sz="2000" dirty="0" smtClean="0">
                <a:latin typeface="Times New Roman" pitchFamily="18" charset="0"/>
              </a:rPr>
              <a:t>193. </a:t>
            </a:r>
          </a:p>
          <a:p>
            <a:pPr marL="457200" indent="-457200"/>
            <a:r>
              <a:rPr kumimoji="1" lang="en-US" sz="2000" dirty="0" smtClean="0">
                <a:latin typeface="Times New Roman" pitchFamily="18" charset="0"/>
              </a:rPr>
              <a:t>[2] </a:t>
            </a:r>
            <a:r>
              <a:rPr kumimoji="1" lang="en-US" sz="2000" dirty="0" err="1" smtClean="0">
                <a:latin typeface="Times New Roman" pitchFamily="18" charset="0"/>
              </a:rPr>
              <a:t>L.H.Trost</a:t>
            </a:r>
            <a:r>
              <a:rPr kumimoji="1" lang="en-US" sz="2000" dirty="0" smtClean="0">
                <a:latin typeface="Times New Roman" pitchFamily="18" charset="0"/>
              </a:rPr>
              <a:t> et al., Phys</a:t>
            </a:r>
            <a:r>
              <a:rPr kumimoji="1" lang="ru-RU" sz="2000" dirty="0" smtClean="0">
                <a:latin typeface="Times New Roman" pitchFamily="18" charset="0"/>
              </a:rPr>
              <a:t>.</a:t>
            </a:r>
            <a:r>
              <a:rPr kumimoji="1" lang="en-US" sz="2000" dirty="0" smtClean="0">
                <a:latin typeface="Times New Roman" pitchFamily="18" charset="0"/>
              </a:rPr>
              <a:t> Rev.  D </a:t>
            </a:r>
            <a:r>
              <a:rPr kumimoji="1" lang="en-US" sz="2000" b="1" dirty="0" smtClean="0">
                <a:latin typeface="Times New Roman" pitchFamily="18" charset="0"/>
              </a:rPr>
              <a:t>40</a:t>
            </a:r>
            <a:r>
              <a:rPr kumimoji="1" lang="en-US" sz="2000" dirty="0" smtClean="0">
                <a:latin typeface="Times New Roman" pitchFamily="18" charset="0"/>
              </a:rPr>
              <a:t> (1989) 1703.</a:t>
            </a:r>
          </a:p>
          <a:p>
            <a:pPr marL="457200" indent="-457200"/>
            <a:r>
              <a:rPr kumimoji="1" lang="en-US" sz="2000" dirty="0" smtClean="0">
                <a:latin typeface="Times New Roman" pitchFamily="18" charset="0"/>
              </a:rPr>
              <a:t>[3] R. </a:t>
            </a:r>
            <a:r>
              <a:rPr kumimoji="1" lang="en-US" sz="2000" dirty="0" err="1" smtClean="0">
                <a:latin typeface="Times New Roman" pitchFamily="18" charset="0"/>
              </a:rPr>
              <a:t>Rameika</a:t>
            </a:r>
            <a:r>
              <a:rPr kumimoji="1" lang="en-US" sz="2000" dirty="0" smtClean="0">
                <a:latin typeface="Times New Roman" pitchFamily="18" charset="0"/>
              </a:rPr>
              <a:t> et al., Phys</a:t>
            </a:r>
            <a:r>
              <a:rPr kumimoji="1" lang="ru-RU" sz="2000" dirty="0" smtClean="0">
                <a:latin typeface="Times New Roman" pitchFamily="18" charset="0"/>
              </a:rPr>
              <a:t>.</a:t>
            </a:r>
            <a:r>
              <a:rPr kumimoji="1" lang="en-US" sz="2000" dirty="0" smtClean="0">
                <a:latin typeface="Times New Roman" pitchFamily="18" charset="0"/>
              </a:rPr>
              <a:t> Rev. D </a:t>
            </a:r>
            <a:r>
              <a:rPr kumimoji="1" lang="en-US" sz="2000" b="1" dirty="0" smtClean="0">
                <a:latin typeface="Times New Roman" pitchFamily="18" charset="0"/>
              </a:rPr>
              <a:t>33</a:t>
            </a:r>
            <a:r>
              <a:rPr kumimoji="1" lang="en-US" sz="2000" dirty="0" smtClean="0">
                <a:latin typeface="Times New Roman" pitchFamily="18" charset="0"/>
              </a:rPr>
              <a:t> (1986) 3172.</a:t>
            </a:r>
          </a:p>
          <a:p>
            <a:pPr marL="457200" indent="-457200"/>
            <a:r>
              <a:rPr kumimoji="1" lang="en-US" sz="2000" dirty="0" smtClean="0">
                <a:latin typeface="Times New Roman" pitchFamily="18" charset="0"/>
              </a:rPr>
              <a:t>[4] P.M. Ho et al., Phys</a:t>
            </a:r>
            <a:r>
              <a:rPr kumimoji="1" lang="ru-RU" sz="2000" dirty="0" smtClean="0">
                <a:latin typeface="Times New Roman" pitchFamily="18" charset="0"/>
              </a:rPr>
              <a:t>.</a:t>
            </a:r>
            <a:r>
              <a:rPr kumimoji="1" lang="en-US" sz="2000" dirty="0" smtClean="0">
                <a:latin typeface="Times New Roman" pitchFamily="18" charset="0"/>
              </a:rPr>
              <a:t> Rev. </a:t>
            </a:r>
            <a:r>
              <a:rPr kumimoji="1" lang="en-US" sz="2000" dirty="0" err="1" smtClean="0">
                <a:latin typeface="Times New Roman" pitchFamily="18" charset="0"/>
              </a:rPr>
              <a:t>Lett</a:t>
            </a:r>
            <a:r>
              <a:rPr kumimoji="1" lang="en-US" sz="2000" dirty="0" smtClean="0">
                <a:latin typeface="Times New Roman" pitchFamily="18" charset="0"/>
              </a:rPr>
              <a:t>. </a:t>
            </a:r>
            <a:r>
              <a:rPr kumimoji="1" lang="en-US" sz="2000" b="1" dirty="0" smtClean="0">
                <a:latin typeface="Times New Roman" pitchFamily="18" charset="0"/>
              </a:rPr>
              <a:t>65</a:t>
            </a:r>
            <a:r>
              <a:rPr kumimoji="1" lang="en-US" sz="2000" dirty="0" smtClean="0">
                <a:latin typeface="Times New Roman" pitchFamily="18" charset="0"/>
              </a:rPr>
              <a:t> (1990) 1713.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kumimoji="1" lang="en-US" sz="2000" dirty="0" smtClean="0">
                <a:latin typeface="Times New Roman" pitchFamily="18" charset="0"/>
              </a:rPr>
              <a:t>[5] E. </a:t>
            </a:r>
            <a:r>
              <a:rPr kumimoji="1" lang="en-US" sz="2000" dirty="0" err="1" smtClean="0">
                <a:latin typeface="Times New Roman" pitchFamily="18" charset="0"/>
              </a:rPr>
              <a:t>Abouzaid</a:t>
            </a:r>
            <a:r>
              <a:rPr kumimoji="1" lang="en-US" sz="2000" dirty="0" smtClean="0">
                <a:latin typeface="Times New Roman" pitchFamily="18" charset="0"/>
              </a:rPr>
              <a:t> et al., Phys</a:t>
            </a:r>
            <a:r>
              <a:rPr kumimoji="1" lang="ru-RU" sz="2000" dirty="0">
                <a:latin typeface="Times New Roman" pitchFamily="18" charset="0"/>
              </a:rPr>
              <a:t>.</a:t>
            </a:r>
            <a:r>
              <a:rPr kumimoji="1" lang="en-US" sz="2000" dirty="0">
                <a:latin typeface="Times New Roman" pitchFamily="18" charset="0"/>
              </a:rPr>
              <a:t> </a:t>
            </a:r>
            <a:r>
              <a:rPr kumimoji="1" lang="en-US" sz="2000" dirty="0" smtClean="0">
                <a:latin typeface="Times New Roman" pitchFamily="18" charset="0"/>
              </a:rPr>
              <a:t>Rev. D </a:t>
            </a:r>
            <a:r>
              <a:rPr kumimoji="1" lang="en-US" sz="2000" b="1" dirty="0" smtClean="0">
                <a:latin typeface="Times New Roman" pitchFamily="18" charset="0"/>
              </a:rPr>
              <a:t>75</a:t>
            </a:r>
            <a:r>
              <a:rPr kumimoji="1" lang="en-US" sz="2000" dirty="0" smtClean="0">
                <a:latin typeface="Times New Roman" pitchFamily="18" charset="0"/>
              </a:rPr>
              <a:t> (2007) 012005.</a:t>
            </a:r>
          </a:p>
          <a:p>
            <a:r>
              <a:rPr kumimoji="1" lang="en-US" sz="2000" dirty="0" smtClean="0">
                <a:latin typeface="Times New Roman" pitchFamily="18" charset="0"/>
              </a:rPr>
              <a:t>[6] K.J. Heller et al., Phys</a:t>
            </a:r>
            <a:r>
              <a:rPr kumimoji="1" lang="ru-RU" sz="2000" dirty="0" smtClean="0">
                <a:latin typeface="Times New Roman" pitchFamily="18" charset="0"/>
              </a:rPr>
              <a:t>.</a:t>
            </a:r>
            <a:r>
              <a:rPr kumimoji="1" lang="en-US" sz="2000" dirty="0" smtClean="0">
                <a:latin typeface="Times New Roman" pitchFamily="18" charset="0"/>
              </a:rPr>
              <a:t> Rev. </a:t>
            </a:r>
            <a:r>
              <a:rPr kumimoji="1" lang="en-US" sz="2000" dirty="0" err="1" smtClean="0">
                <a:latin typeface="Times New Roman" pitchFamily="18" charset="0"/>
              </a:rPr>
              <a:t>Lett</a:t>
            </a:r>
            <a:r>
              <a:rPr kumimoji="1" lang="en-US" sz="2000" dirty="0" smtClean="0">
                <a:latin typeface="Times New Roman" pitchFamily="18" charset="0"/>
              </a:rPr>
              <a:t>. </a:t>
            </a:r>
            <a:r>
              <a:rPr kumimoji="1" lang="en-US" sz="2000" b="1" dirty="0" smtClean="0">
                <a:latin typeface="Times New Roman" pitchFamily="18" charset="0"/>
              </a:rPr>
              <a:t>51</a:t>
            </a:r>
            <a:r>
              <a:rPr kumimoji="1" lang="en-US" sz="2000" dirty="0" smtClean="0">
                <a:latin typeface="Times New Roman" pitchFamily="18" charset="0"/>
              </a:rPr>
              <a:t> (1983) 2025.</a:t>
            </a:r>
          </a:p>
          <a:p>
            <a:endParaRPr kumimoji="1" lang="en-US" sz="2000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Lambda polarization:</a:t>
            </a:r>
          </a:p>
          <a:p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[7] E.J. </a:t>
            </a:r>
            <a:r>
              <a:rPr kumimoji="1" 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Ramberg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et al., Phys. </a:t>
            </a:r>
            <a:r>
              <a:rPr kumimoji="1" 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Lett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. B </a:t>
            </a:r>
            <a:r>
              <a:rPr kumimoji="1" lang="en-US" sz="2000" b="1" dirty="0" smtClean="0">
                <a:solidFill>
                  <a:srgbClr val="0000CC"/>
                </a:solidFill>
                <a:latin typeface="Times New Roman" pitchFamily="18" charset="0"/>
              </a:rPr>
              <a:t>338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(1994) 403.</a:t>
            </a:r>
          </a:p>
          <a:p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[8] K.J. Heller et al., Phys</a:t>
            </a:r>
            <a:r>
              <a:rPr kumimoji="1" lang="ru-RU" sz="2000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Rev. </a:t>
            </a:r>
            <a:r>
              <a:rPr kumimoji="1" 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Lett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kumimoji="1" lang="en-US" sz="2000" b="1" dirty="0" smtClean="0">
                <a:solidFill>
                  <a:srgbClr val="0000CC"/>
                </a:solidFill>
                <a:latin typeface="Times New Roman" pitchFamily="18" charset="0"/>
              </a:rPr>
              <a:t>41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(1978) 607.</a:t>
            </a:r>
          </a:p>
          <a:p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[9] B. Lundberg et al., Phys</a:t>
            </a:r>
            <a:r>
              <a:rPr kumimoji="1" lang="ru-RU" sz="2000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Rev.  D </a:t>
            </a:r>
            <a:r>
              <a:rPr kumimoji="1" lang="en-US" sz="2000" b="1" dirty="0" smtClean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(1989) 3557.</a:t>
            </a:r>
          </a:p>
          <a:p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[10] </a:t>
            </a:r>
            <a:r>
              <a:rPr kumimoji="1" 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A.M.Smith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et al., Phys. </a:t>
            </a:r>
            <a:r>
              <a:rPr kumimoji="1" lang="en-US" sz="2000" dirty="0" err="1" smtClean="0">
                <a:solidFill>
                  <a:srgbClr val="0000CC"/>
                </a:solidFill>
                <a:latin typeface="Times New Roman" pitchFamily="18" charset="0"/>
              </a:rPr>
              <a:t>Lett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. B </a:t>
            </a:r>
            <a:r>
              <a:rPr kumimoji="1" lang="en-US" sz="2000" b="1" dirty="0" smtClean="0">
                <a:solidFill>
                  <a:srgbClr val="0000CC"/>
                </a:solidFill>
                <a:latin typeface="Times New Roman" pitchFamily="18" charset="0"/>
              </a:rPr>
              <a:t>185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(1987) 209.</a:t>
            </a:r>
          </a:p>
          <a:p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[11] F. Abe et al., Phys</a:t>
            </a:r>
            <a:r>
              <a:rPr kumimoji="1" lang="ru-RU" sz="2000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Rev.  D </a:t>
            </a:r>
            <a:r>
              <a:rPr kumimoji="1" lang="en-US" sz="2000" b="1" dirty="0" smtClean="0">
                <a:solidFill>
                  <a:srgbClr val="0000CC"/>
                </a:solidFill>
                <a:latin typeface="Times New Roman" pitchFamily="18" charset="0"/>
              </a:rPr>
              <a:t>34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 (1986) 1950.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604250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14</a:t>
            </a:r>
            <a:endParaRPr lang="ru-RU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69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350" y="44624"/>
            <a:ext cx="6192838" cy="53759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Conclusions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8569325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15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504" y="476672"/>
            <a:ext cx="88924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+mn-lt"/>
              </a:rPr>
              <a:t>1) The existing data for cascade </a:t>
            </a:r>
            <a:r>
              <a:rPr lang="en-US" sz="2000" dirty="0" err="1" smtClean="0">
                <a:latin typeface="+mn-lt"/>
              </a:rPr>
              <a:t>hyperon</a:t>
            </a:r>
            <a:r>
              <a:rPr lang="en-US" sz="2000" dirty="0" smtClean="0">
                <a:latin typeface="+mn-lt"/>
              </a:rPr>
              <a:t> and </a:t>
            </a:r>
            <a:r>
              <a:rPr lang="en-US" sz="2000" dirty="0" err="1" smtClean="0">
                <a:latin typeface="+mn-lt"/>
              </a:rPr>
              <a:t>antihyperon</a:t>
            </a:r>
            <a:r>
              <a:rPr lang="en-US" sz="2000" dirty="0" smtClean="0">
                <a:latin typeface="+mn-lt"/>
              </a:rPr>
              <a:t> 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) indicate a non-monotonic (oscillating) behavior as a function of 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. This feature of the data is explained and reproduced in the framework of </a:t>
            </a:r>
            <a:r>
              <a:rPr lang="en-US" sz="2000" dirty="0" err="1" smtClean="0">
                <a:latin typeface="+mn-lt"/>
              </a:rPr>
              <a:t>chromomagnetic</a:t>
            </a:r>
            <a:r>
              <a:rPr lang="en-US" sz="2000" dirty="0" smtClean="0">
                <a:latin typeface="+mn-lt"/>
              </a:rPr>
              <a:t> polarization  of quark (CPQ) model.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P</a:t>
            </a:r>
            <a:r>
              <a:rPr lang="en-US" sz="2000" baseline="-25000" dirty="0" smtClean="0">
                <a:solidFill>
                  <a:srgbClr val="0000CC"/>
                </a:solidFill>
                <a:latin typeface="+mn-lt"/>
              </a:rPr>
              <a:t>N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(</a:t>
            </a:r>
            <a:r>
              <a:rPr lang="en-US" sz="2000" dirty="0" err="1" smtClean="0">
                <a:solidFill>
                  <a:srgbClr val="0000CC"/>
                </a:solidFill>
                <a:latin typeface="+mn-lt"/>
              </a:rPr>
              <a:t>x</a:t>
            </a:r>
            <a:r>
              <a:rPr lang="en-US" sz="2000" baseline="-25000" dirty="0" err="1" smtClean="0">
                <a:solidFill>
                  <a:srgbClr val="0000CC"/>
                </a:solidFill>
                <a:latin typeface="+mn-lt"/>
              </a:rPr>
              <a:t>F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) oscillation is a main signature of the CPQ model.</a:t>
            </a:r>
            <a:endParaRPr lang="en-US" sz="2000" dirty="0" smtClean="0">
              <a:latin typeface="+mn-lt"/>
            </a:endParaRPr>
          </a:p>
          <a:p>
            <a:pPr marL="457200" indent="-457200">
              <a:buAutoNum type="arabicParenR"/>
            </a:pPr>
            <a:endParaRPr lang="ru-RU" sz="2000" dirty="0" smtClean="0">
              <a:latin typeface="+mn-lt"/>
            </a:endParaRPr>
          </a:p>
          <a:p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2) The P</a:t>
            </a:r>
            <a:r>
              <a:rPr lang="en-US" sz="2000" baseline="-25000" dirty="0" smtClean="0">
                <a:solidFill>
                  <a:srgbClr val="0000CC"/>
                </a:solidFill>
                <a:latin typeface="+mn-lt"/>
              </a:rPr>
              <a:t>N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(</a:t>
            </a:r>
            <a:r>
              <a:rPr lang="en-US" sz="2000" dirty="0" err="1" smtClean="0">
                <a:solidFill>
                  <a:srgbClr val="0000CC"/>
                </a:solidFill>
                <a:latin typeface="+mn-lt"/>
              </a:rPr>
              <a:t>x</a:t>
            </a:r>
            <a:r>
              <a:rPr lang="en-US" sz="2000" baseline="-25000" dirty="0" err="1" smtClean="0">
                <a:solidFill>
                  <a:srgbClr val="0000CC"/>
                </a:solidFill>
                <a:latin typeface="+mn-lt"/>
              </a:rPr>
              <a:t>F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) oscillation is expected in the CPQ model due to a constituent quark spin precession in a strong circular transverse </a:t>
            </a:r>
            <a:r>
              <a:rPr lang="en-US" sz="2000" dirty="0" err="1" smtClean="0">
                <a:solidFill>
                  <a:srgbClr val="0000CC"/>
                </a:solidFill>
                <a:latin typeface="+mn-lt"/>
              </a:rPr>
              <a:t>chromomagnetic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field, which exists for a short time in the interaction region of colliding nucleons.  </a:t>
            </a:r>
          </a:p>
          <a:p>
            <a:endParaRPr lang="ru-RU" sz="2000" dirty="0" smtClean="0">
              <a:latin typeface="+mn-lt"/>
            </a:endParaRPr>
          </a:p>
          <a:p>
            <a:r>
              <a:rPr lang="en-US" sz="2000" dirty="0" smtClean="0">
                <a:latin typeface="+mn-lt"/>
              </a:rPr>
              <a:t>3)  The frequency of P</a:t>
            </a:r>
            <a:r>
              <a:rPr lang="en-US" sz="2000" baseline="-25000" dirty="0" smtClean="0">
                <a:latin typeface="+mn-lt"/>
              </a:rPr>
              <a:t>N</a:t>
            </a:r>
            <a:r>
              <a:rPr lang="en-US" sz="2000" dirty="0" smtClean="0">
                <a:latin typeface="+mn-lt"/>
              </a:rPr>
              <a:t>(</a:t>
            </a:r>
            <a:r>
              <a:rPr lang="en-US" sz="2000" dirty="0" err="1" smtClean="0">
                <a:latin typeface="+mn-lt"/>
              </a:rPr>
              <a:t>x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) oscillation is proportional to a number of spectator quarks (</a:t>
            </a:r>
            <a:r>
              <a:rPr lang="en-US" sz="2000" dirty="0" err="1" smtClean="0">
                <a:latin typeface="+mn-lt"/>
              </a:rPr>
              <a:t>antiquarks</a:t>
            </a:r>
            <a:r>
              <a:rPr lang="en-US" sz="2000" dirty="0" smtClean="0">
                <a:latin typeface="+mn-lt"/>
              </a:rPr>
              <a:t>), </a:t>
            </a:r>
            <a:r>
              <a:rPr kumimoji="1" lang="el-GR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ν</a:t>
            </a:r>
            <a:r>
              <a:rPr kumimoji="1" lang="en-US" sz="2000" baseline="-25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A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 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and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  </a:t>
            </a:r>
            <a:r>
              <a:rPr kumimoji="1" lang="el-GR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ν</a:t>
            </a:r>
            <a:r>
              <a:rPr kumimoji="1" lang="en-US" sz="2000" baseline="-25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B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,  </a:t>
            </a:r>
            <a:r>
              <a:rPr lang="en-US" sz="2000" dirty="0" smtClean="0">
                <a:latin typeface="+mn-lt"/>
              </a:rPr>
              <a:t>with weights, determined  by color factor (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λ</a:t>
            </a:r>
            <a:r>
              <a:rPr lang="en-US" sz="2000" dirty="0" smtClean="0">
                <a:latin typeface="+mn-lt"/>
              </a:rPr>
              <a:t>) and direction of motion parameter </a:t>
            </a:r>
            <a:r>
              <a:rPr lang="en-US" sz="2000" dirty="0" smtClean="0">
                <a:latin typeface="+mn-lt"/>
              </a:rPr>
              <a:t>(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τ</a:t>
            </a:r>
            <a:r>
              <a:rPr lang="en-US" sz="2000" dirty="0" smtClean="0">
                <a:latin typeface="+mn-lt"/>
              </a:rPr>
              <a:t>) </a:t>
            </a:r>
            <a:r>
              <a:rPr lang="en-US" sz="2000" dirty="0" smtClean="0">
                <a:latin typeface="+mn-lt"/>
              </a:rPr>
              <a:t>of spectator quarks in the </a:t>
            </a:r>
            <a:r>
              <a:rPr lang="en-US" sz="2000" dirty="0" err="1" smtClean="0">
                <a:latin typeface="+mn-lt"/>
              </a:rPr>
              <a:t>c.m.s</a:t>
            </a:r>
            <a:r>
              <a:rPr lang="en-US" sz="2000" dirty="0" smtClean="0">
                <a:latin typeface="+mn-lt"/>
              </a:rPr>
              <a:t>. of reaction. </a:t>
            </a:r>
          </a:p>
          <a:p>
            <a:endParaRPr lang="en-US" sz="2000" dirty="0" smtClean="0">
              <a:latin typeface="+mn-lt"/>
            </a:endParaRPr>
          </a:p>
          <a:p>
            <a:r>
              <a:rPr lang="en-US" sz="2000" dirty="0">
                <a:solidFill>
                  <a:srgbClr val="0000CC"/>
                </a:solidFill>
                <a:latin typeface="+mn-lt"/>
              </a:rPr>
              <a:t>4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) Quark flow diagrams can be used to estimate the effective numbers of spectator quarks, </a:t>
            </a:r>
            <a:r>
              <a:rPr kumimoji="1" lang="el-GR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ν</a:t>
            </a:r>
            <a:r>
              <a:rPr kumimoji="1" lang="en-US" sz="2000" baseline="-25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A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 and  </a:t>
            </a:r>
            <a:r>
              <a:rPr kumimoji="1" lang="el-GR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ν</a:t>
            </a:r>
            <a:r>
              <a:rPr kumimoji="1" lang="en-US" sz="2000" baseline="-25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B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, 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which are functions of global model parameters, and, in addition, depend on atomic weights of colliding particles and kinematical variables (at very high energy). </a:t>
            </a:r>
          </a:p>
          <a:p>
            <a:endParaRPr lang="ru-RU" sz="2000" dirty="0" smtClean="0">
              <a:latin typeface="+mn-lt"/>
            </a:endParaRPr>
          </a:p>
          <a:p>
            <a:r>
              <a:rPr lang="en-US" sz="2000" dirty="0">
                <a:latin typeface="+mn-lt"/>
              </a:rPr>
              <a:t>5</a:t>
            </a:r>
            <a:r>
              <a:rPr lang="en-US" sz="2000" dirty="0" smtClean="0">
                <a:latin typeface="+mn-lt"/>
              </a:rPr>
              <a:t>) Predictions of the CPQ model can be checked in the experiments SPASCHARM (IHEP), SPD (JINR), STAR and PHENIX (BNL).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1505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42875" y="116632"/>
            <a:ext cx="8893175" cy="57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30000"/>
              </a:lnSpc>
              <a:spcBef>
                <a:spcPct val="50000"/>
              </a:spcBef>
            </a:pPr>
            <a:endParaRPr lang="ru-RU" dirty="0">
              <a:latin typeface="Arial" charset="0"/>
            </a:endParaRPr>
          </a:p>
          <a:p>
            <a:r>
              <a:rPr lang="en-US" dirty="0" smtClean="0">
                <a:latin typeface="+mn-lt"/>
              </a:rPr>
              <a:t>			BACKUP SLIDES</a:t>
            </a:r>
            <a:endParaRPr lang="ru-RU" dirty="0">
              <a:latin typeface="+mn-lt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8569325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16</a:t>
            </a:r>
            <a:endParaRPr lang="ru-RU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0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2517" y="260350"/>
            <a:ext cx="7127875" cy="431800"/>
          </a:xfrm>
        </p:spPr>
        <p:txBody>
          <a:bodyPr/>
          <a:lstStyle/>
          <a:p>
            <a:pPr algn="ctr"/>
            <a:r>
              <a:rPr lang="en-US" sz="2800" dirty="0" smtClean="0"/>
              <a:t>Equations for</a:t>
            </a:r>
            <a:r>
              <a:rPr lang="ru-RU" sz="2800" dirty="0" smtClean="0"/>
              <a:t> 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N</a:t>
            </a:r>
            <a:r>
              <a:rPr lang="ru-RU" sz="2800" dirty="0" smtClean="0"/>
              <a:t>, </a:t>
            </a:r>
            <a:r>
              <a:rPr lang="en-US" sz="2800" dirty="0" smtClean="0"/>
              <a:t>P</a:t>
            </a:r>
            <a:r>
              <a:rPr lang="en-US" sz="2800" baseline="-25000" dirty="0" smtClean="0"/>
              <a:t>N </a:t>
            </a:r>
            <a:r>
              <a:rPr lang="ru-RU" sz="2800" dirty="0" smtClean="0"/>
              <a:t> </a:t>
            </a:r>
            <a:r>
              <a:rPr lang="en-US" sz="2800" dirty="0" smtClean="0"/>
              <a:t>and </a:t>
            </a:r>
            <a:r>
              <a:rPr lang="ru-RU" sz="2800" dirty="0" smtClean="0"/>
              <a:t>(</a:t>
            </a:r>
            <a:r>
              <a:rPr lang="el-GR" sz="2800" dirty="0" smtClean="0">
                <a:cs typeface="Times New Roman" pitchFamily="18" charset="0"/>
              </a:rPr>
              <a:t>ρ</a:t>
            </a:r>
            <a:r>
              <a:rPr lang="en-US" sz="2800" baseline="-25000" dirty="0" smtClean="0">
                <a:cs typeface="Times New Roman" pitchFamily="18" charset="0"/>
              </a:rPr>
              <a:t>00</a:t>
            </a:r>
            <a:r>
              <a:rPr lang="en-US" sz="2800" dirty="0" smtClean="0">
                <a:cs typeface="Times New Roman" pitchFamily="18" charset="0"/>
              </a:rPr>
              <a:t>-1/3</a:t>
            </a:r>
            <a:r>
              <a:rPr lang="ru-RU" sz="2800" dirty="0" smtClean="0">
                <a:cs typeface="Times New Roman" pitchFamily="18" charset="0"/>
              </a:rPr>
              <a:t>)</a:t>
            </a:r>
            <a:endParaRPr lang="en-US" sz="2800" baseline="-25000" dirty="0" smtClean="0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79388" y="836613"/>
            <a:ext cx="86407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178300" algn="l"/>
              </a:tabLst>
            </a:pPr>
            <a:r>
              <a:rPr kumimoji="1" lang="en-US" b="1" dirty="0">
                <a:latin typeface="Times New Roman" pitchFamily="18" charset="0"/>
              </a:rPr>
              <a:t>P</a:t>
            </a:r>
            <a:r>
              <a:rPr kumimoji="1" lang="en-US" b="1" baseline="-25000" dirty="0" smtClean="0">
                <a:latin typeface="Times New Roman" pitchFamily="18" charset="0"/>
              </a:rPr>
              <a:t>N</a:t>
            </a:r>
            <a:r>
              <a:rPr kumimoji="1" lang="en-US" b="1" dirty="0" smtClean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</a:rPr>
              <a:t>≈</a:t>
            </a:r>
            <a:r>
              <a:rPr kumimoji="1" lang="ru-RU" b="1" dirty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</a:rPr>
              <a:t>C(</a:t>
            </a:r>
            <a:r>
              <a:rPr kumimoji="1" lang="en-US" b="1" i="1" dirty="0">
                <a:latin typeface="Times New Roman" pitchFamily="18" charset="0"/>
              </a:rPr>
              <a:t>√s</a:t>
            </a:r>
            <a:r>
              <a:rPr kumimoji="1" lang="en-US" b="1" dirty="0">
                <a:latin typeface="Times New Roman" pitchFamily="18" charset="0"/>
              </a:rPr>
              <a:t>) F(</a:t>
            </a:r>
            <a:r>
              <a:rPr kumimoji="1" lang="en-US" b="1" dirty="0" err="1">
                <a:latin typeface="Times New Roman" pitchFamily="18" charset="0"/>
              </a:rPr>
              <a:t>p</a:t>
            </a:r>
            <a:r>
              <a:rPr kumimoji="1" lang="en-US" b="1" baseline="-25000" dirty="0" err="1">
                <a:latin typeface="Times New Roman" pitchFamily="18" charset="0"/>
              </a:rPr>
              <a:t>T</a:t>
            </a:r>
            <a:r>
              <a:rPr kumimoji="1" lang="en-US" b="1" dirty="0">
                <a:latin typeface="Times New Roman" pitchFamily="18" charset="0"/>
              </a:rPr>
              <a:t>, A)[G(</a:t>
            </a:r>
            <a:r>
              <a:rPr lang="el-GR" b="1" dirty="0">
                <a:latin typeface="Times New Roman" pitchFamily="18" charset="0"/>
              </a:rPr>
              <a:t>φ</a:t>
            </a:r>
            <a:r>
              <a:rPr kumimoji="1" lang="en-US" b="1" baseline="-25000" dirty="0">
                <a:latin typeface="Times New Roman" pitchFamily="18" charset="0"/>
              </a:rPr>
              <a:t>A</a:t>
            </a:r>
            <a:r>
              <a:rPr kumimoji="1" lang="en-US" b="1" dirty="0">
                <a:latin typeface="Times New Roman" pitchFamily="18" charset="0"/>
              </a:rPr>
              <a:t>) – </a:t>
            </a:r>
            <a:r>
              <a:rPr kumimoji="1" lang="el-GR" b="1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kumimoji="1" lang="en-US" b="1" dirty="0">
                <a:latin typeface="Times New Roman" pitchFamily="18" charset="0"/>
              </a:rPr>
              <a:t>G(</a:t>
            </a:r>
            <a:r>
              <a:rPr lang="el-GR" b="1" dirty="0">
                <a:latin typeface="Times New Roman" pitchFamily="18" charset="0"/>
              </a:rPr>
              <a:t>φ</a:t>
            </a:r>
            <a:r>
              <a:rPr kumimoji="1" lang="en-US" b="1" baseline="-25000" dirty="0">
                <a:latin typeface="Times New Roman" pitchFamily="18" charset="0"/>
              </a:rPr>
              <a:t>B</a:t>
            </a:r>
            <a:r>
              <a:rPr kumimoji="1" lang="en-US" b="1" dirty="0">
                <a:latin typeface="Times New Roman" pitchFamily="18" charset="0"/>
              </a:rPr>
              <a:t>) ],                   </a:t>
            </a:r>
            <a:r>
              <a:rPr kumimoji="1" lang="ru-RU" b="1" dirty="0">
                <a:latin typeface="Times New Roman" pitchFamily="18" charset="0"/>
              </a:rPr>
              <a:t>         </a:t>
            </a:r>
            <a:r>
              <a:rPr kumimoji="1" lang="en-US" b="1" dirty="0">
                <a:latin typeface="Times New Roman" pitchFamily="18" charset="0"/>
              </a:rPr>
              <a:t>            </a:t>
            </a:r>
            <a:r>
              <a:rPr kumimoji="1" lang="en-US" dirty="0" smtClean="0">
                <a:latin typeface="Times New Roman" pitchFamily="18" charset="0"/>
              </a:rPr>
              <a:t>(3)</a:t>
            </a:r>
            <a:r>
              <a:rPr kumimoji="1" lang="en-US" b="1" dirty="0" smtClean="0">
                <a:latin typeface="Times New Roman" pitchFamily="18" charset="0"/>
              </a:rPr>
              <a:t> </a:t>
            </a:r>
            <a:endParaRPr kumimoji="1" lang="ru-RU" b="1" dirty="0">
              <a:latin typeface="Times New Roman" pitchFamily="18" charset="0"/>
            </a:endParaRPr>
          </a:p>
          <a:p>
            <a:pPr>
              <a:tabLst>
                <a:tab pos="4178300" algn="l"/>
              </a:tabLst>
            </a:pPr>
            <a:endParaRPr kumimoji="1" lang="ru-RU" b="1" dirty="0">
              <a:latin typeface="Times New Roman" pitchFamily="18" charset="0"/>
            </a:endParaRPr>
          </a:p>
          <a:p>
            <a:pPr>
              <a:tabLst>
                <a:tab pos="4178300" algn="l"/>
              </a:tabLst>
            </a:pPr>
            <a:r>
              <a:rPr kumimoji="1" lang="en-US" b="1" dirty="0">
                <a:latin typeface="Times New Roman" pitchFamily="18" charset="0"/>
              </a:rPr>
              <a:t>G(</a:t>
            </a:r>
            <a:r>
              <a:rPr kumimoji="1" lang="en-US" b="1" dirty="0">
                <a:latin typeface="Times New Roman" pitchFamily="18" charset="0"/>
                <a:sym typeface="Symbol" pitchFamily="18" charset="2"/>
              </a:rPr>
              <a:t></a:t>
            </a:r>
            <a:r>
              <a:rPr kumimoji="1" lang="en-US" b="1" baseline="-25000" dirty="0">
                <a:latin typeface="Times New Roman" pitchFamily="18" charset="0"/>
                <a:sym typeface="Symbol" pitchFamily="18" charset="2"/>
              </a:rPr>
              <a:t>A</a:t>
            </a:r>
            <a:r>
              <a:rPr kumimoji="1" lang="en-US" b="1" dirty="0">
                <a:latin typeface="Times New Roman" pitchFamily="18" charset="0"/>
                <a:sym typeface="Symbol" pitchFamily="18" charset="2"/>
              </a:rPr>
              <a:t>) </a:t>
            </a:r>
            <a:r>
              <a:rPr kumimoji="1" lang="en-US" b="1" dirty="0">
                <a:latin typeface="Times New Roman" pitchFamily="18" charset="0"/>
              </a:rPr>
              <a:t>= [1 – </a:t>
            </a:r>
            <a:r>
              <a:rPr kumimoji="1" lang="en-US" b="1" dirty="0" err="1">
                <a:latin typeface="Times New Roman" pitchFamily="18" charset="0"/>
              </a:rPr>
              <a:t>cos</a:t>
            </a:r>
            <a:r>
              <a:rPr kumimoji="1" lang="en-US" b="1" dirty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  <a:sym typeface="Symbol" pitchFamily="18" charset="2"/>
              </a:rPr>
              <a:t></a:t>
            </a:r>
            <a:r>
              <a:rPr kumimoji="1" lang="en-US" b="1" baseline="-25000" dirty="0">
                <a:latin typeface="Times New Roman" pitchFamily="18" charset="0"/>
                <a:sym typeface="Symbol" pitchFamily="18" charset="2"/>
              </a:rPr>
              <a:t>A</a:t>
            </a:r>
            <a:r>
              <a:rPr kumimoji="1" lang="en-US" b="1" dirty="0">
                <a:latin typeface="Times New Roman" pitchFamily="18" charset="0"/>
              </a:rPr>
              <a:t>]/</a:t>
            </a:r>
            <a:r>
              <a:rPr kumimoji="1" lang="en-US" b="1" dirty="0">
                <a:latin typeface="Times New Roman" pitchFamily="18" charset="0"/>
                <a:sym typeface="Symbol" pitchFamily="18" charset="2"/>
              </a:rPr>
              <a:t></a:t>
            </a:r>
            <a:r>
              <a:rPr kumimoji="1" lang="en-US" b="1" baseline="-25000" dirty="0">
                <a:latin typeface="Times New Roman" pitchFamily="18" charset="0"/>
                <a:sym typeface="Symbol" pitchFamily="18" charset="2"/>
              </a:rPr>
              <a:t>A</a:t>
            </a:r>
            <a:r>
              <a:rPr kumimoji="1" lang="en-US" b="1" dirty="0">
                <a:latin typeface="Times New Roman" pitchFamily="18" charset="0"/>
                <a:sym typeface="Symbol" pitchFamily="18" charset="2"/>
              </a:rPr>
              <a:t> + </a:t>
            </a:r>
            <a:r>
              <a:rPr lang="el-GR" b="1" dirty="0">
                <a:solidFill>
                  <a:srgbClr val="800080"/>
                </a:solidFill>
                <a:latin typeface="Times New Roman" pitchFamily="18" charset="0"/>
              </a:rPr>
              <a:t>ε</a:t>
            </a:r>
            <a:r>
              <a:rPr lang="el-GR" b="1" dirty="0">
                <a:latin typeface="Times New Roman" pitchFamily="18" charset="0"/>
              </a:rPr>
              <a:t>φ</a:t>
            </a:r>
            <a:r>
              <a:rPr lang="en-US" b="1" baseline="-25000" dirty="0">
                <a:latin typeface="Times New Roman" pitchFamily="18" charset="0"/>
              </a:rPr>
              <a:t>A</a:t>
            </a:r>
            <a:r>
              <a:rPr kumimoji="1" lang="en-U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1"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spin precession and S-G force   </a:t>
            </a:r>
            <a:r>
              <a:rPr kumimoji="1" lang="en-US" dirty="0" smtClean="0">
                <a:latin typeface="Times New Roman" pitchFamily="18" charset="0"/>
                <a:sym typeface="Symbol" pitchFamily="18" charset="2"/>
              </a:rPr>
              <a:t>(4)</a:t>
            </a:r>
            <a:endParaRPr kumimoji="1" lang="en-US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676" name="Text Box 8"/>
          <p:cNvSpPr txBox="1">
            <a:spLocks noChangeArrowheads="1"/>
          </p:cNvSpPr>
          <p:nvPr/>
        </p:nvSpPr>
        <p:spPr bwMode="auto">
          <a:xfrm>
            <a:off x="179388" y="2133600"/>
            <a:ext cx="849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kumimoji="1" lang="en-US" b="1" dirty="0">
                <a:latin typeface="Times New Roman" pitchFamily="18" charset="0"/>
              </a:rPr>
              <a:t>C (</a:t>
            </a:r>
            <a:r>
              <a:rPr kumimoji="1" lang="en-US" b="1" i="1" dirty="0">
                <a:latin typeface="Times New Roman" pitchFamily="18" charset="0"/>
              </a:rPr>
              <a:t>√s</a:t>
            </a:r>
            <a:r>
              <a:rPr kumimoji="1" lang="en-US" b="1" dirty="0">
                <a:latin typeface="Times New Roman" pitchFamily="18" charset="0"/>
              </a:rPr>
              <a:t>) = v</a:t>
            </a:r>
            <a:r>
              <a:rPr kumimoji="1" lang="en-US" b="1" baseline="-25000" dirty="0">
                <a:latin typeface="Times New Roman" pitchFamily="18" charset="0"/>
              </a:rPr>
              <a:t>0</a:t>
            </a:r>
            <a:r>
              <a:rPr kumimoji="1" lang="en-US" b="1" dirty="0">
                <a:latin typeface="Times New Roman" pitchFamily="18" charset="0"/>
              </a:rPr>
              <a:t>/[(1 - E</a:t>
            </a:r>
            <a:r>
              <a:rPr kumimoji="1" lang="en-US" b="1" baseline="-25000" dirty="0">
                <a:latin typeface="Times New Roman" pitchFamily="18" charset="0"/>
              </a:rPr>
              <a:t>R</a:t>
            </a:r>
            <a:r>
              <a:rPr kumimoji="1" lang="en-US" b="1" dirty="0">
                <a:latin typeface="Times New Roman" pitchFamily="18" charset="0"/>
              </a:rPr>
              <a:t>/</a:t>
            </a:r>
            <a:r>
              <a:rPr kumimoji="1" lang="en-US" b="1" i="1" dirty="0">
                <a:latin typeface="Times New Roman" pitchFamily="18" charset="0"/>
              </a:rPr>
              <a:t>√s</a:t>
            </a:r>
            <a:r>
              <a:rPr kumimoji="1" lang="en-US" dirty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</a:rPr>
              <a:t>)</a:t>
            </a:r>
            <a:r>
              <a:rPr kumimoji="1" lang="en-US" b="1" baseline="30000" dirty="0">
                <a:latin typeface="Times New Roman" pitchFamily="18" charset="0"/>
              </a:rPr>
              <a:t>2</a:t>
            </a:r>
            <a:r>
              <a:rPr kumimoji="1" lang="en-US" b="1" dirty="0">
                <a:latin typeface="Times New Roman" pitchFamily="18" charset="0"/>
              </a:rPr>
              <a:t>+</a:t>
            </a:r>
            <a:r>
              <a:rPr kumimoji="1" lang="el-GR" b="1" dirty="0">
                <a:latin typeface="Times New Roman" pitchFamily="18" charset="0"/>
              </a:rPr>
              <a:t>δ</a:t>
            </a:r>
            <a:r>
              <a:rPr kumimoji="1" lang="en-US" b="1" baseline="-25000" dirty="0">
                <a:latin typeface="Times New Roman" pitchFamily="18" charset="0"/>
              </a:rPr>
              <a:t>R</a:t>
            </a:r>
            <a:r>
              <a:rPr kumimoji="1" lang="en-US" b="1" baseline="30000" dirty="0">
                <a:latin typeface="Times New Roman" pitchFamily="18" charset="0"/>
              </a:rPr>
              <a:t>2</a:t>
            </a:r>
            <a:r>
              <a:rPr kumimoji="1" lang="en-US" b="1" dirty="0">
                <a:latin typeface="Times New Roman" pitchFamily="18" charset="0"/>
              </a:rPr>
              <a:t>]</a:t>
            </a:r>
            <a:r>
              <a:rPr kumimoji="1" lang="en-US" b="1" baseline="30000" dirty="0">
                <a:latin typeface="Times New Roman" pitchFamily="18" charset="0"/>
              </a:rPr>
              <a:t>1/2</a:t>
            </a:r>
            <a:r>
              <a:rPr kumimoji="1" lang="en-US" b="1" dirty="0">
                <a:latin typeface="Times New Roman" pitchFamily="18" charset="0"/>
              </a:rPr>
              <a:t>,  </a:t>
            </a:r>
            <a:r>
              <a:rPr kumimoji="1" lang="ru-RU" b="1" dirty="0">
                <a:latin typeface="Times New Roman" pitchFamily="18" charset="0"/>
              </a:rPr>
              <a:t> </a:t>
            </a:r>
            <a:r>
              <a:rPr kumimoji="1" lang="en-US" b="1" dirty="0" smtClean="0">
                <a:latin typeface="Times New Roman" pitchFamily="18" charset="0"/>
              </a:rPr>
              <a:t>   </a:t>
            </a:r>
            <a:r>
              <a:rPr kumimoji="1" lang="ru-RU" b="1" dirty="0" smtClean="0">
                <a:latin typeface="Times New Roman" pitchFamily="18" charset="0"/>
              </a:rPr>
              <a:t>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spin precession </a:t>
            </a:r>
            <a:r>
              <a:rPr kumimoji="1" lang="en-US" dirty="0" err="1" smtClean="0">
                <a:solidFill>
                  <a:srgbClr val="0000CC"/>
                </a:solidFill>
                <a:latin typeface="Times New Roman" pitchFamily="18" charset="0"/>
              </a:rPr>
              <a:t>vs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 E</a:t>
            </a:r>
            <a:r>
              <a:rPr kumimoji="1" lang="en-US" baseline="-25000" dirty="0" smtClean="0">
                <a:solidFill>
                  <a:srgbClr val="0000CC"/>
                </a:solidFill>
                <a:latin typeface="Times New Roman" pitchFamily="18" charset="0"/>
              </a:rPr>
              <a:t>Q</a:t>
            </a:r>
            <a:r>
              <a:rPr kumimoji="1" lang="ru-RU" dirty="0" smtClean="0">
                <a:latin typeface="Times New Roman" pitchFamily="18" charset="0"/>
              </a:rPr>
              <a:t>   </a:t>
            </a:r>
            <a:r>
              <a:rPr kumimoji="1" lang="en-US" dirty="0" smtClean="0">
                <a:latin typeface="Times New Roman" pitchFamily="18" charset="0"/>
              </a:rPr>
              <a:t>     </a:t>
            </a:r>
            <a:r>
              <a:rPr kumimoji="1" lang="en-US" dirty="0">
                <a:latin typeface="Times New Roman" pitchFamily="18" charset="0"/>
              </a:rPr>
              <a:t> </a:t>
            </a:r>
            <a:r>
              <a:rPr kumimoji="1" lang="en-US" dirty="0" smtClean="0">
                <a:latin typeface="Times New Roman" pitchFamily="18" charset="0"/>
              </a:rPr>
              <a:t>(</a:t>
            </a:r>
            <a:r>
              <a:rPr kumimoji="1" lang="en-US" dirty="0">
                <a:latin typeface="Times New Roman" pitchFamily="18" charset="0"/>
              </a:rPr>
              <a:t>5</a:t>
            </a:r>
            <a:r>
              <a:rPr kumimoji="1" lang="en-US" dirty="0" smtClean="0">
                <a:latin typeface="Times New Roman" pitchFamily="18" charset="0"/>
              </a:rPr>
              <a:t>)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28677" name="Text Box 9"/>
          <p:cNvSpPr txBox="1">
            <a:spLocks noChangeArrowheads="1"/>
          </p:cNvSpPr>
          <p:nvPr/>
        </p:nvSpPr>
        <p:spPr bwMode="auto">
          <a:xfrm>
            <a:off x="179388" y="2781300"/>
            <a:ext cx="8713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en-US" b="1" dirty="0">
                <a:latin typeface="Times New Roman" pitchFamily="18" charset="0"/>
              </a:rPr>
              <a:t>F(</a:t>
            </a:r>
            <a:r>
              <a:rPr kumimoji="1" lang="en-US" b="1" dirty="0" err="1">
                <a:latin typeface="Times New Roman" pitchFamily="18" charset="0"/>
              </a:rPr>
              <a:t>p</a:t>
            </a:r>
            <a:r>
              <a:rPr kumimoji="1" lang="en-US" b="1" baseline="-25000" dirty="0" err="1">
                <a:latin typeface="Times New Roman" pitchFamily="18" charset="0"/>
              </a:rPr>
              <a:t>T</a:t>
            </a:r>
            <a:r>
              <a:rPr kumimoji="1" lang="en-US" b="1" dirty="0" err="1">
                <a:latin typeface="Times New Roman" pitchFamily="18" charset="0"/>
              </a:rPr>
              <a:t>,A</a:t>
            </a:r>
            <a:r>
              <a:rPr kumimoji="1" lang="en-US" b="1" dirty="0">
                <a:latin typeface="Times New Roman" pitchFamily="18" charset="0"/>
              </a:rPr>
              <a:t>) ={1 - </a:t>
            </a:r>
            <a:r>
              <a:rPr kumimoji="1" lang="en-US" b="1" dirty="0" err="1">
                <a:latin typeface="Times New Roman" pitchFamily="18" charset="0"/>
              </a:rPr>
              <a:t>exp</a:t>
            </a:r>
            <a:r>
              <a:rPr kumimoji="1" lang="en-US" b="1" dirty="0">
                <a:latin typeface="Times New Roman" pitchFamily="18" charset="0"/>
              </a:rPr>
              <a:t>[-(</a:t>
            </a:r>
            <a:r>
              <a:rPr kumimoji="1" lang="en-US" b="1" dirty="0" err="1">
                <a:latin typeface="Times New Roman" pitchFamily="18" charset="0"/>
              </a:rPr>
              <a:t>p</a:t>
            </a:r>
            <a:r>
              <a:rPr kumimoji="1" lang="en-US" b="1" baseline="-25000" dirty="0" err="1">
                <a:latin typeface="Times New Roman" pitchFamily="18" charset="0"/>
              </a:rPr>
              <a:t>T</a:t>
            </a:r>
            <a:r>
              <a:rPr kumimoji="1" lang="en-US" b="1" dirty="0">
                <a:latin typeface="Times New Roman" pitchFamily="18" charset="0"/>
              </a:rPr>
              <a:t>/p</a:t>
            </a:r>
            <a:r>
              <a:rPr kumimoji="1" lang="en-US" b="1" baseline="30000" dirty="0">
                <a:latin typeface="Times New Roman" pitchFamily="18" charset="0"/>
              </a:rPr>
              <a:t>0</a:t>
            </a:r>
            <a:r>
              <a:rPr kumimoji="1" lang="en-US" b="1" baseline="-25000" dirty="0">
                <a:latin typeface="Times New Roman" pitchFamily="18" charset="0"/>
              </a:rPr>
              <a:t>T</a:t>
            </a:r>
            <a:r>
              <a:rPr kumimoji="1" lang="en-US" b="1" dirty="0">
                <a:latin typeface="Times New Roman" pitchFamily="18" charset="0"/>
              </a:rPr>
              <a:t>)</a:t>
            </a:r>
            <a:r>
              <a:rPr kumimoji="1" lang="en-US" b="1" baseline="30000" dirty="0">
                <a:latin typeface="Times New Roman" pitchFamily="18" charset="0"/>
              </a:rPr>
              <a:t>2.5</a:t>
            </a:r>
            <a:r>
              <a:rPr kumimoji="1" lang="en-US" b="1" dirty="0">
                <a:latin typeface="Times New Roman" pitchFamily="18" charset="0"/>
              </a:rPr>
              <a:t> ]}(1 -</a:t>
            </a:r>
            <a:r>
              <a:rPr kumimoji="1" lang="el-GR" b="1" dirty="0">
                <a:latin typeface="Times New Roman" pitchFamily="18" charset="0"/>
              </a:rPr>
              <a:t>α</a:t>
            </a:r>
            <a:r>
              <a:rPr kumimoji="1" lang="en-US" b="1" baseline="-25000" dirty="0">
                <a:latin typeface="Times New Roman" pitchFamily="18" charset="0"/>
              </a:rPr>
              <a:t>A</a:t>
            </a:r>
            <a:r>
              <a:rPr kumimoji="1" lang="en-US" b="1" dirty="0">
                <a:latin typeface="Times New Roman" pitchFamily="18" charset="0"/>
              </a:rPr>
              <a:t> </a:t>
            </a:r>
            <a:r>
              <a:rPr kumimoji="1" lang="en-US" b="1" dirty="0" err="1">
                <a:latin typeface="Times New Roman" pitchFamily="18" charset="0"/>
              </a:rPr>
              <a:t>lnA</a:t>
            </a:r>
            <a:r>
              <a:rPr kumimoji="1" lang="en-US" b="1" dirty="0">
                <a:latin typeface="Times New Roman" pitchFamily="18" charset="0"/>
              </a:rPr>
              <a:t>)</a:t>
            </a:r>
            <a:r>
              <a:rPr kumimoji="1" lang="ru-RU" b="1" dirty="0">
                <a:latin typeface="Times New Roman" pitchFamily="18" charset="0"/>
              </a:rPr>
              <a:t>,  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color</a:t>
            </a:r>
            <a:r>
              <a:rPr kumimoji="1" lang="ru-RU" b="1" dirty="0" smtClean="0">
                <a:latin typeface="Times New Roman" pitchFamily="18" charset="0"/>
              </a:rPr>
              <a:t> 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form factor  </a:t>
            </a:r>
            <a:r>
              <a:rPr kumimoji="1" lang="ru-RU" dirty="0" smtClean="0">
                <a:latin typeface="Times New Roman" pitchFamily="18" charset="0"/>
              </a:rPr>
              <a:t>(</a:t>
            </a:r>
            <a:r>
              <a:rPr kumimoji="1" lang="en-US" dirty="0" smtClean="0">
                <a:latin typeface="Times New Roman" pitchFamily="18" charset="0"/>
              </a:rPr>
              <a:t>6</a:t>
            </a:r>
            <a:r>
              <a:rPr kumimoji="1" lang="ru-RU" dirty="0" smtClean="0">
                <a:latin typeface="Times New Roman" pitchFamily="18" charset="0"/>
              </a:rPr>
              <a:t>)</a:t>
            </a:r>
            <a:endParaRPr kumimoji="1" lang="ru-RU" dirty="0">
              <a:latin typeface="Times New Roman" pitchFamily="18" charset="0"/>
            </a:endParaRPr>
          </a:p>
        </p:txBody>
      </p:sp>
      <p:sp>
        <p:nvSpPr>
          <p:cNvPr id="28678" name="Text Box 11"/>
          <p:cNvSpPr txBox="1">
            <a:spLocks noChangeArrowheads="1"/>
          </p:cNvSpPr>
          <p:nvPr/>
        </p:nvSpPr>
        <p:spPr bwMode="auto">
          <a:xfrm>
            <a:off x="250825" y="3429000"/>
            <a:ext cx="85693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</a:rPr>
              <a:t>v</a:t>
            </a:r>
            <a:r>
              <a:rPr lang="en-US" b="1" baseline="-25000" dirty="0">
                <a:latin typeface="Times New Roman" pitchFamily="18" charset="0"/>
              </a:rPr>
              <a:t>0</a:t>
            </a:r>
            <a:r>
              <a:rPr kumimoji="1" lang="en-US" b="1" dirty="0">
                <a:latin typeface="Times New Roman" pitchFamily="18" charset="0"/>
              </a:rPr>
              <a:t> =  -</a:t>
            </a:r>
            <a:r>
              <a:rPr kumimoji="1" lang="en-US" b="1" dirty="0" err="1">
                <a:latin typeface="Times New Roman" pitchFamily="18" charset="0"/>
              </a:rPr>
              <a:t>D</a:t>
            </a:r>
            <a:r>
              <a:rPr kumimoji="1" lang="en-US" b="1" baseline="-25000" dirty="0" err="1">
                <a:latin typeface="Times New Roman" pitchFamily="18" charset="0"/>
              </a:rPr>
              <a:t>r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g</a:t>
            </a:r>
            <a:r>
              <a:rPr lang="en-US" b="1" baseline="30000" dirty="0" err="1">
                <a:latin typeface="Times New Roman" pitchFamily="18" charset="0"/>
              </a:rPr>
              <a:t>a</a:t>
            </a:r>
            <a:r>
              <a:rPr lang="en-US" b="1" baseline="-25000" dirty="0" err="1">
                <a:latin typeface="Times New Roman" pitchFamily="18" charset="0"/>
              </a:rPr>
              <a:t>Q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l-GR" b="1" dirty="0">
                <a:latin typeface="Times New Roman" pitchFamily="18" charset="0"/>
              </a:rPr>
              <a:t>ξ</a:t>
            </a:r>
            <a:r>
              <a:rPr lang="en-US" b="1" baseline="30000" dirty="0">
                <a:latin typeface="Times New Roman" pitchFamily="18" charset="0"/>
              </a:rPr>
              <a:t>0</a:t>
            </a:r>
            <a:r>
              <a:rPr lang="en-US" b="1" baseline="-25000" dirty="0">
                <a:latin typeface="Times New Roman" pitchFamily="18" charset="0"/>
              </a:rPr>
              <a:t>y</a:t>
            </a:r>
            <a:r>
              <a:rPr kumimoji="1" lang="en-US" b="1" dirty="0">
                <a:latin typeface="Times New Roman" pitchFamily="18" charset="0"/>
              </a:rPr>
              <a:t> /2(</a:t>
            </a:r>
            <a:r>
              <a:rPr lang="en-US" b="1" dirty="0" err="1">
                <a:latin typeface="Times New Roman" pitchFamily="18" charset="0"/>
              </a:rPr>
              <a:t>g</a:t>
            </a:r>
            <a:r>
              <a:rPr lang="en-US" b="1" baseline="30000" dirty="0" err="1">
                <a:latin typeface="Times New Roman" pitchFamily="18" charset="0"/>
              </a:rPr>
              <a:t>a</a:t>
            </a:r>
            <a:r>
              <a:rPr lang="en-US" b="1" baseline="-25000" dirty="0" err="1">
                <a:latin typeface="Times New Roman" pitchFamily="18" charset="0"/>
              </a:rPr>
              <a:t>Q</a:t>
            </a:r>
            <a:r>
              <a:rPr kumimoji="1" lang="en-US" b="1" dirty="0">
                <a:latin typeface="Times New Roman" pitchFamily="18" charset="0"/>
              </a:rPr>
              <a:t> –2 )</a:t>
            </a:r>
            <a:r>
              <a:rPr kumimoji="1" lang="ru-RU" b="1" dirty="0">
                <a:latin typeface="Times New Roman" pitchFamily="18" charset="0"/>
              </a:rPr>
              <a:t>,</a:t>
            </a:r>
            <a:r>
              <a:rPr kumimoji="1" lang="en-US" b="1" dirty="0">
                <a:latin typeface="Times New Roman" pitchFamily="18" charset="0"/>
              </a:rPr>
              <a:t> </a:t>
            </a:r>
            <a:r>
              <a:rPr kumimoji="1" lang="en-US" b="1" dirty="0" smtClean="0">
                <a:latin typeface="Times New Roman" pitchFamily="18" charset="0"/>
              </a:rPr>
              <a:t>       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magnitude of</a:t>
            </a:r>
            <a:r>
              <a:rPr kumimoji="1"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dirty="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aseline="-25000" dirty="0">
                <a:solidFill>
                  <a:srgbClr val="0000CC"/>
                </a:solidFill>
                <a:latin typeface="Times New Roman" pitchFamily="18" charset="0"/>
              </a:rPr>
              <a:t>N</a:t>
            </a:r>
            <a:r>
              <a:rPr kumimoji="1" lang="ru-RU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and</a:t>
            </a:r>
            <a:r>
              <a:rPr kumimoji="1"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dirty="0">
                <a:solidFill>
                  <a:srgbClr val="0000CC"/>
                </a:solidFill>
                <a:latin typeface="Times New Roman" pitchFamily="18" charset="0"/>
              </a:rPr>
              <a:t>P</a:t>
            </a:r>
            <a:r>
              <a:rPr kumimoji="1" lang="en-US" baseline="-25000" dirty="0">
                <a:solidFill>
                  <a:srgbClr val="0000CC"/>
                </a:solidFill>
                <a:latin typeface="Times New Roman" pitchFamily="18" charset="0"/>
              </a:rPr>
              <a:t>N</a:t>
            </a:r>
            <a:r>
              <a:rPr kumimoji="1" lang="en-US" b="1" dirty="0">
                <a:latin typeface="Times New Roman" pitchFamily="18" charset="0"/>
              </a:rPr>
              <a:t>     </a:t>
            </a:r>
            <a:r>
              <a:rPr kumimoji="1" lang="ru-RU" b="1" dirty="0">
                <a:latin typeface="Times New Roman" pitchFamily="18" charset="0"/>
              </a:rPr>
              <a:t>  </a:t>
            </a:r>
            <a:r>
              <a:rPr kumimoji="1" lang="ru-RU" b="1" dirty="0" smtClean="0">
                <a:latin typeface="Times New Roman" pitchFamily="18" charset="0"/>
              </a:rPr>
              <a:t> </a:t>
            </a:r>
            <a:r>
              <a:rPr kumimoji="1" lang="en-US" b="1" dirty="0" smtClean="0">
                <a:latin typeface="Times New Roman" pitchFamily="18" charset="0"/>
              </a:rPr>
              <a:t>  </a:t>
            </a:r>
            <a:r>
              <a:rPr kumimoji="1" lang="en-US" dirty="0" smtClean="0">
                <a:latin typeface="Times New Roman" pitchFamily="18" charset="0"/>
              </a:rPr>
              <a:t>(7)</a:t>
            </a:r>
            <a:endParaRPr kumimoji="1" lang="en-US" dirty="0">
              <a:latin typeface="Times New Roman" pitchFamily="18" charset="0"/>
            </a:endParaRPr>
          </a:p>
        </p:txBody>
      </p:sp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17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28680" name="Text Box 3"/>
          <p:cNvSpPr txBox="1">
            <a:spLocks noChangeArrowheads="1"/>
          </p:cNvSpPr>
          <p:nvPr/>
        </p:nvSpPr>
        <p:spPr bwMode="auto">
          <a:xfrm>
            <a:off x="250825" y="4005263"/>
            <a:ext cx="8642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tabLst>
                <a:tab pos="4178300" algn="l"/>
              </a:tabLst>
            </a:pPr>
            <a:r>
              <a:rPr lang="el-GR" b="1" dirty="0">
                <a:latin typeface="Times New Roman" pitchFamily="18" charset="0"/>
              </a:rPr>
              <a:t>φ</a:t>
            </a:r>
            <a:r>
              <a:rPr lang="en-US" b="1" baseline="-25000" dirty="0">
                <a:latin typeface="Times New Roman" pitchFamily="18" charset="0"/>
              </a:rPr>
              <a:t>A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</a:rPr>
              <a:t>=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latin typeface="Times New Roman" pitchFamily="18" charset="0"/>
              </a:rPr>
              <a:t>ω</a:t>
            </a:r>
            <a:r>
              <a:rPr lang="en-US" b="1" baseline="30000" dirty="0">
                <a:latin typeface="Times New Roman" pitchFamily="18" charset="0"/>
              </a:rPr>
              <a:t>0</a:t>
            </a:r>
            <a:r>
              <a:rPr lang="en-US" b="1" baseline="-25000" dirty="0">
                <a:latin typeface="Times New Roman" pitchFamily="18" charset="0"/>
              </a:rPr>
              <a:t>A</a:t>
            </a:r>
            <a:r>
              <a:rPr lang="en-US" b="1" dirty="0">
                <a:latin typeface="Times New Roman" pitchFamily="18" charset="0"/>
              </a:rPr>
              <a:t>y</a:t>
            </a:r>
            <a:r>
              <a:rPr lang="en-US" b="1" baseline="-25000" dirty="0">
                <a:latin typeface="Times New Roman" pitchFamily="18" charset="0"/>
              </a:rPr>
              <a:t>A</a:t>
            </a:r>
            <a:r>
              <a:rPr lang="en-US" dirty="0">
                <a:latin typeface="Times New Roman" pitchFamily="18" charset="0"/>
              </a:rPr>
              <a:t>,</a:t>
            </a:r>
            <a:r>
              <a:rPr kumimoji="1" lang="en-US" dirty="0">
                <a:latin typeface="Times New Roman" pitchFamily="18" charset="0"/>
              </a:rPr>
              <a:t>    </a:t>
            </a:r>
            <a:r>
              <a:rPr lang="el-GR" b="1" dirty="0">
                <a:latin typeface="Times New Roman" pitchFamily="18" charset="0"/>
              </a:rPr>
              <a:t>φ</a:t>
            </a:r>
            <a:r>
              <a:rPr lang="en-US" b="1" baseline="-25000" dirty="0">
                <a:latin typeface="Times New Roman" pitchFamily="18" charset="0"/>
              </a:rPr>
              <a:t>B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</a:rPr>
              <a:t>= </a:t>
            </a:r>
            <a:r>
              <a:rPr lang="el-GR" b="1" dirty="0">
                <a:latin typeface="Times New Roman" pitchFamily="18" charset="0"/>
              </a:rPr>
              <a:t>ω</a:t>
            </a:r>
            <a:r>
              <a:rPr lang="en-US" b="1" baseline="30000" dirty="0">
                <a:latin typeface="Times New Roman" pitchFamily="18" charset="0"/>
              </a:rPr>
              <a:t>0</a:t>
            </a:r>
            <a:r>
              <a:rPr lang="en-US" b="1" baseline="-25000" dirty="0">
                <a:latin typeface="Times New Roman" pitchFamily="18" charset="0"/>
              </a:rPr>
              <a:t>B</a:t>
            </a:r>
            <a:r>
              <a:rPr lang="en-US" b="1" dirty="0">
                <a:latin typeface="Times New Roman" pitchFamily="18" charset="0"/>
              </a:rPr>
              <a:t>y</a:t>
            </a:r>
            <a:r>
              <a:rPr lang="en-US" b="1" baseline="-25000" dirty="0">
                <a:latin typeface="Times New Roman" pitchFamily="18" charset="0"/>
              </a:rPr>
              <a:t>B </a:t>
            </a:r>
            <a:r>
              <a:rPr lang="en-US" dirty="0">
                <a:latin typeface="Times New Roman" pitchFamily="18" charset="0"/>
              </a:rPr>
              <a:t>,</a:t>
            </a:r>
            <a:r>
              <a:rPr kumimoji="1" lang="en-US" dirty="0">
                <a:latin typeface="Times New Roman" pitchFamily="18" charset="0"/>
              </a:rPr>
              <a:t>  </a:t>
            </a:r>
            <a:r>
              <a:rPr kumimoji="1" lang="ru-RU" dirty="0">
                <a:latin typeface="Times New Roman" pitchFamily="18" charset="0"/>
              </a:rPr>
              <a:t> </a:t>
            </a:r>
            <a:r>
              <a:rPr kumimoji="1" lang="en-US" dirty="0" smtClean="0">
                <a:latin typeface="Times New Roman" pitchFamily="18" charset="0"/>
              </a:rPr>
              <a:t>       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integral</a:t>
            </a:r>
            <a:r>
              <a:rPr kumimoji="1" lang="ru-RU" dirty="0" smtClean="0">
                <a:latin typeface="Times New Roman" pitchFamily="18" charset="0"/>
              </a:rPr>
              <a:t> </a:t>
            </a:r>
            <a:r>
              <a:rPr kumimoji="1" lang="en-US" dirty="0" smtClean="0">
                <a:latin typeface="Times New Roman" pitchFamily="18" charset="0"/>
              </a:rPr>
              <a:t>“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precession</a:t>
            </a:r>
            <a:r>
              <a:rPr kumimoji="1"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angles”</a:t>
            </a:r>
            <a:r>
              <a:rPr kumimoji="1" lang="ru-RU" dirty="0" smtClean="0">
                <a:latin typeface="Times New Roman" pitchFamily="18" charset="0"/>
              </a:rPr>
              <a:t>  </a:t>
            </a:r>
            <a:r>
              <a:rPr kumimoji="1" lang="en-US" dirty="0" smtClean="0">
                <a:latin typeface="Times New Roman" pitchFamily="18" charset="0"/>
              </a:rPr>
              <a:t> (8)</a:t>
            </a:r>
            <a:endParaRPr kumimoji="1" lang="en-US" dirty="0">
              <a:latin typeface="Times New Roman" pitchFamily="18" charset="0"/>
            </a:endParaRPr>
          </a:p>
        </p:txBody>
      </p:sp>
      <p:sp>
        <p:nvSpPr>
          <p:cNvPr id="28681" name="Text Box 3"/>
          <p:cNvSpPr txBox="1">
            <a:spLocks noChangeArrowheads="1"/>
          </p:cNvSpPr>
          <p:nvPr/>
        </p:nvSpPr>
        <p:spPr bwMode="auto">
          <a:xfrm>
            <a:off x="250825" y="4652963"/>
            <a:ext cx="8569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tabLst>
                <a:tab pos="4178300" algn="l"/>
              </a:tabLst>
            </a:pPr>
            <a:r>
              <a:rPr kumimoji="1" lang="en-US" b="1" i="1" dirty="0" err="1">
                <a:latin typeface="Times New Roman" pitchFamily="18" charset="0"/>
              </a:rPr>
              <a:t>y</a:t>
            </a:r>
            <a:r>
              <a:rPr kumimoji="1" lang="en-US" b="1" i="1" baseline="-25000" dirty="0" err="1">
                <a:latin typeface="Times New Roman" pitchFamily="18" charset="0"/>
              </a:rPr>
              <a:t>A</a:t>
            </a:r>
            <a:r>
              <a:rPr kumimoji="1" lang="en-US" b="1" i="1" dirty="0">
                <a:latin typeface="Times New Roman" pitchFamily="18" charset="0"/>
              </a:rPr>
              <a:t> =</a:t>
            </a:r>
            <a:r>
              <a:rPr kumimoji="1" lang="ru-RU" b="1" i="1" dirty="0">
                <a:latin typeface="Times New Roman" pitchFamily="18" charset="0"/>
              </a:rPr>
              <a:t> </a:t>
            </a:r>
            <a:r>
              <a:rPr kumimoji="1" lang="en-US" b="1" i="1" dirty="0" err="1">
                <a:solidFill>
                  <a:srgbClr val="0000CC"/>
                </a:solidFill>
                <a:latin typeface="Times New Roman" pitchFamily="18" charset="0"/>
              </a:rPr>
              <a:t>x</a:t>
            </a:r>
            <a:r>
              <a:rPr kumimoji="1" lang="en-US" b="1" i="1" baseline="-25000" dirty="0" err="1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 i="1" baseline="-25000" dirty="0">
                <a:solidFill>
                  <a:srgbClr val="0000CC"/>
                </a:solidFill>
                <a:latin typeface="Times New Roman" pitchFamily="18" charset="0"/>
              </a:rPr>
              <a:t>  </a:t>
            </a:r>
            <a:r>
              <a:rPr kumimoji="1" lang="en-US" b="1" dirty="0">
                <a:latin typeface="Times New Roman" pitchFamily="18" charset="0"/>
              </a:rPr>
              <a:t>– (</a:t>
            </a:r>
            <a:r>
              <a:rPr kumimoji="1" lang="en-US" b="1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1" lang="en-US" b="1" baseline="-25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kumimoji="1" lang="en-US" b="1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kumimoji="1" lang="en-US" b="1" i="1" dirty="0">
                <a:latin typeface="Times New Roman" pitchFamily="18" charset="0"/>
              </a:rPr>
              <a:t>√s </a:t>
            </a:r>
            <a:r>
              <a:rPr kumimoji="1" lang="en-US" b="1" dirty="0">
                <a:latin typeface="Times New Roman" pitchFamily="18" charset="0"/>
              </a:rPr>
              <a:t>+ f</a:t>
            </a:r>
            <a:r>
              <a:rPr kumimoji="1" lang="ru-RU" b="1" baseline="-25000" dirty="0">
                <a:latin typeface="Times New Roman" pitchFamily="18" charset="0"/>
              </a:rPr>
              <a:t>0</a:t>
            </a:r>
            <a:r>
              <a:rPr kumimoji="1" lang="en-US" b="1" baseline="-25000" dirty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</a:rPr>
              <a:t>)[1 </a:t>
            </a:r>
            <a:r>
              <a:rPr kumimoji="1" lang="en-US" b="1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kumimoji="1" lang="en-US" dirty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</a:rPr>
              <a:t>cos</a:t>
            </a:r>
            <a:r>
              <a:rPr kumimoji="1" lang="el-GR" b="1" dirty="0">
                <a:latin typeface="Times New Roman" pitchFamily="18" charset="0"/>
              </a:rPr>
              <a:t>θ</a:t>
            </a:r>
            <a:r>
              <a:rPr kumimoji="1" lang="en-US" b="1" baseline="-25000" dirty="0">
                <a:latin typeface="Times New Roman" pitchFamily="18" charset="0"/>
              </a:rPr>
              <a:t>cm</a:t>
            </a:r>
            <a:r>
              <a:rPr kumimoji="1" lang="en-US" b="1" dirty="0">
                <a:latin typeface="Times New Roman" pitchFamily="18" charset="0"/>
              </a:rPr>
              <a:t> ]</a:t>
            </a:r>
            <a:r>
              <a:rPr kumimoji="1" lang="en-US" dirty="0">
                <a:latin typeface="Times New Roman" pitchFamily="18" charset="0"/>
              </a:rPr>
              <a:t> </a:t>
            </a:r>
            <a:r>
              <a:rPr kumimoji="1" lang="en-US" b="1" i="1" dirty="0">
                <a:latin typeface="Times New Roman" pitchFamily="18" charset="0"/>
              </a:rPr>
              <a:t>+ </a:t>
            </a:r>
            <a:r>
              <a:rPr kumimoji="1" lang="en-US" b="1" dirty="0">
                <a:latin typeface="Times New Roman" pitchFamily="18" charset="0"/>
              </a:rPr>
              <a:t>a</a:t>
            </a:r>
            <a:r>
              <a:rPr kumimoji="1" lang="en-US" b="1" baseline="-25000" dirty="0">
                <a:latin typeface="Times New Roman" pitchFamily="18" charset="0"/>
              </a:rPr>
              <a:t>0</a:t>
            </a:r>
            <a:r>
              <a:rPr kumimoji="1" lang="en-US" b="1" dirty="0">
                <a:latin typeface="Times New Roman" pitchFamily="18" charset="0"/>
              </a:rPr>
              <a:t>[1 –</a:t>
            </a:r>
            <a:r>
              <a:rPr kumimoji="1" lang="en-US" dirty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</a:rPr>
              <a:t>cos</a:t>
            </a:r>
            <a:r>
              <a:rPr kumimoji="1" lang="el-GR" b="1" dirty="0">
                <a:latin typeface="Times New Roman" pitchFamily="18" charset="0"/>
              </a:rPr>
              <a:t>θ</a:t>
            </a:r>
            <a:r>
              <a:rPr kumimoji="1" lang="en-US" b="1" baseline="-25000" dirty="0">
                <a:latin typeface="Times New Roman" pitchFamily="18" charset="0"/>
              </a:rPr>
              <a:t>cm</a:t>
            </a:r>
            <a:r>
              <a:rPr kumimoji="1" lang="en-US" b="1" dirty="0">
                <a:latin typeface="Times New Roman" pitchFamily="18" charset="0"/>
              </a:rPr>
              <a:t> ],</a:t>
            </a:r>
            <a:r>
              <a:rPr kumimoji="1" lang="en-US" b="1" i="1" dirty="0">
                <a:latin typeface="Times New Roman" pitchFamily="18" charset="0"/>
              </a:rPr>
              <a:t>   </a:t>
            </a:r>
            <a:r>
              <a:rPr kumimoji="1" lang="ru-RU" b="1" i="1" dirty="0">
                <a:latin typeface="Times New Roman" pitchFamily="18" charset="0"/>
              </a:rPr>
              <a:t>              </a:t>
            </a:r>
            <a:r>
              <a:rPr kumimoji="1" lang="en-US" b="1" i="1" dirty="0">
                <a:latin typeface="Times New Roman" pitchFamily="18" charset="0"/>
              </a:rPr>
              <a:t> </a:t>
            </a:r>
            <a:r>
              <a:rPr kumimoji="1" lang="en-US" b="1" i="1" dirty="0" smtClean="0">
                <a:latin typeface="Times New Roman" pitchFamily="18" charset="0"/>
              </a:rPr>
              <a:t> </a:t>
            </a:r>
            <a:r>
              <a:rPr kumimoji="1" lang="en-US" dirty="0" smtClean="0">
                <a:latin typeface="Times New Roman" pitchFamily="18" charset="0"/>
              </a:rPr>
              <a:t>(9)</a:t>
            </a:r>
            <a:endParaRPr kumimoji="1" lang="en-US" b="1" dirty="0">
              <a:latin typeface="Times New Roman" pitchFamily="18" charset="0"/>
            </a:endParaRPr>
          </a:p>
          <a:p>
            <a:pPr eaLnBrk="1" hangingPunct="1">
              <a:tabLst>
                <a:tab pos="4178300" algn="l"/>
              </a:tabLst>
            </a:pPr>
            <a:r>
              <a:rPr kumimoji="1" lang="en-US" b="1" i="1" dirty="0" err="1">
                <a:latin typeface="Times New Roman" pitchFamily="18" charset="0"/>
              </a:rPr>
              <a:t>y</a:t>
            </a:r>
            <a:r>
              <a:rPr kumimoji="1" lang="en-US" b="1" i="1" baseline="-25000" dirty="0" err="1">
                <a:latin typeface="Times New Roman" pitchFamily="18" charset="0"/>
              </a:rPr>
              <a:t>B</a:t>
            </a:r>
            <a:r>
              <a:rPr kumimoji="1" lang="en-US" b="1" i="1" dirty="0">
                <a:latin typeface="Times New Roman" pitchFamily="18" charset="0"/>
              </a:rPr>
              <a:t> =</a:t>
            </a:r>
            <a:r>
              <a:rPr kumimoji="1" lang="ru-RU" b="1" i="1" dirty="0">
                <a:latin typeface="Times New Roman" pitchFamily="18" charset="0"/>
              </a:rPr>
              <a:t> </a:t>
            </a:r>
            <a:r>
              <a:rPr kumimoji="1" lang="en-US" b="1" i="1" dirty="0" err="1">
                <a:solidFill>
                  <a:srgbClr val="0000CC"/>
                </a:solidFill>
                <a:latin typeface="Times New Roman" pitchFamily="18" charset="0"/>
              </a:rPr>
              <a:t>x</a:t>
            </a:r>
            <a:r>
              <a:rPr kumimoji="1" lang="en-US" b="1" i="1" baseline="-25000" dirty="0" err="1">
                <a:solidFill>
                  <a:srgbClr val="0000CC"/>
                </a:solidFill>
                <a:latin typeface="Times New Roman" pitchFamily="18" charset="0"/>
              </a:rPr>
              <a:t>B</a:t>
            </a:r>
            <a:r>
              <a:rPr kumimoji="1" lang="en-US" b="1" i="1" baseline="-25000" dirty="0">
                <a:solidFill>
                  <a:srgbClr val="0000CC"/>
                </a:solidFill>
                <a:latin typeface="Times New Roman" pitchFamily="18" charset="0"/>
              </a:rPr>
              <a:t>  </a:t>
            </a:r>
            <a:r>
              <a:rPr kumimoji="1" lang="en-US" b="1" dirty="0">
                <a:latin typeface="Times New Roman" pitchFamily="18" charset="0"/>
              </a:rPr>
              <a:t>– (E</a:t>
            </a:r>
            <a:r>
              <a:rPr kumimoji="1" lang="en-US" b="1" baseline="-25000" dirty="0">
                <a:latin typeface="Times New Roman" pitchFamily="18" charset="0"/>
              </a:rPr>
              <a:t>0</a:t>
            </a:r>
            <a:r>
              <a:rPr kumimoji="1" lang="en-US" b="1" dirty="0">
                <a:latin typeface="Times New Roman" pitchFamily="18" charset="0"/>
              </a:rPr>
              <a:t>/</a:t>
            </a:r>
            <a:r>
              <a:rPr kumimoji="1" lang="en-US" b="1" i="1" dirty="0">
                <a:latin typeface="Times New Roman" pitchFamily="18" charset="0"/>
              </a:rPr>
              <a:t>√s </a:t>
            </a:r>
            <a:r>
              <a:rPr kumimoji="1" lang="en-US" b="1" dirty="0">
                <a:latin typeface="Times New Roman" pitchFamily="18" charset="0"/>
              </a:rPr>
              <a:t>+ f</a:t>
            </a:r>
            <a:r>
              <a:rPr kumimoji="1" lang="ru-RU" b="1" baseline="-25000" dirty="0">
                <a:latin typeface="Times New Roman" pitchFamily="18" charset="0"/>
              </a:rPr>
              <a:t>0</a:t>
            </a:r>
            <a:r>
              <a:rPr kumimoji="1" lang="en-US" b="1" baseline="-25000" dirty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</a:rPr>
              <a:t>)[1 –</a:t>
            </a:r>
            <a:r>
              <a:rPr kumimoji="1" lang="en-US" dirty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</a:rPr>
              <a:t>cos</a:t>
            </a:r>
            <a:r>
              <a:rPr kumimoji="1" lang="el-GR" b="1" dirty="0">
                <a:latin typeface="Times New Roman" pitchFamily="18" charset="0"/>
              </a:rPr>
              <a:t>θ</a:t>
            </a:r>
            <a:r>
              <a:rPr kumimoji="1" lang="en-US" b="1" baseline="-25000" dirty="0">
                <a:latin typeface="Times New Roman" pitchFamily="18" charset="0"/>
              </a:rPr>
              <a:t>cm</a:t>
            </a:r>
            <a:r>
              <a:rPr kumimoji="1" lang="en-US" b="1" dirty="0">
                <a:latin typeface="Times New Roman" pitchFamily="18" charset="0"/>
              </a:rPr>
              <a:t> ]</a:t>
            </a:r>
            <a:r>
              <a:rPr kumimoji="1" lang="en-US" b="1" i="1" dirty="0">
                <a:latin typeface="Times New Roman" pitchFamily="18" charset="0"/>
              </a:rPr>
              <a:t> + </a:t>
            </a:r>
            <a:r>
              <a:rPr kumimoji="1" lang="en-US" b="1" dirty="0">
                <a:latin typeface="Times New Roman" pitchFamily="18" charset="0"/>
              </a:rPr>
              <a:t>a</a:t>
            </a:r>
            <a:r>
              <a:rPr kumimoji="1" lang="en-US" b="1" baseline="-25000" dirty="0">
                <a:latin typeface="Times New Roman" pitchFamily="18" charset="0"/>
              </a:rPr>
              <a:t>0</a:t>
            </a:r>
            <a:r>
              <a:rPr kumimoji="1" lang="en-US" b="1" dirty="0">
                <a:latin typeface="Times New Roman" pitchFamily="18" charset="0"/>
              </a:rPr>
              <a:t>[1 + cos</a:t>
            </a:r>
            <a:r>
              <a:rPr kumimoji="1" lang="el-GR" b="1" dirty="0">
                <a:latin typeface="Times New Roman" pitchFamily="18" charset="0"/>
              </a:rPr>
              <a:t>θ</a:t>
            </a:r>
            <a:r>
              <a:rPr kumimoji="1" lang="en-US" b="1" baseline="-25000" dirty="0">
                <a:latin typeface="Times New Roman" pitchFamily="18" charset="0"/>
              </a:rPr>
              <a:t>cm </a:t>
            </a:r>
            <a:r>
              <a:rPr kumimoji="1" lang="en-US" b="1" dirty="0">
                <a:latin typeface="Times New Roman" pitchFamily="18" charset="0"/>
              </a:rPr>
              <a:t>]</a:t>
            </a:r>
            <a:r>
              <a:rPr kumimoji="1" lang="ru-RU" b="1" dirty="0">
                <a:latin typeface="Times New Roman" pitchFamily="18" charset="0"/>
              </a:rPr>
              <a:t>,</a:t>
            </a:r>
            <a:r>
              <a:rPr kumimoji="1" lang="en-US" b="1" i="1" dirty="0">
                <a:latin typeface="Times New Roman" pitchFamily="18" charset="0"/>
              </a:rPr>
              <a:t>            </a:t>
            </a:r>
            <a:r>
              <a:rPr kumimoji="1" lang="ru-RU" b="1" i="1" dirty="0">
                <a:latin typeface="Times New Roman" pitchFamily="18" charset="0"/>
              </a:rPr>
              <a:t>     </a:t>
            </a:r>
            <a:r>
              <a:rPr kumimoji="1" lang="en-US" b="1" i="1" dirty="0">
                <a:latin typeface="Times New Roman" pitchFamily="18" charset="0"/>
              </a:rPr>
              <a:t> </a:t>
            </a:r>
            <a:r>
              <a:rPr kumimoji="1" lang="en-US" dirty="0">
                <a:latin typeface="Times New Roman" pitchFamily="18" charset="0"/>
              </a:rPr>
              <a:t>(</a:t>
            </a:r>
            <a:r>
              <a:rPr kumimoji="1" lang="en-US" dirty="0" smtClean="0">
                <a:latin typeface="Times New Roman" pitchFamily="18" charset="0"/>
              </a:rPr>
              <a:t>10)</a:t>
            </a:r>
            <a:endParaRPr kumimoji="1" lang="en-US" dirty="0">
              <a:latin typeface="Times New Roman" pitchFamily="18" charset="0"/>
            </a:endParaRPr>
          </a:p>
          <a:p>
            <a:pPr eaLnBrk="1" hangingPunct="1">
              <a:tabLst>
                <a:tab pos="4178300" algn="l"/>
              </a:tabLst>
            </a:pPr>
            <a:r>
              <a:rPr kumimoji="1" lang="en-US" b="1" dirty="0" err="1">
                <a:latin typeface="Times New Roman" pitchFamily="18" charset="0"/>
              </a:rPr>
              <a:t>x</a:t>
            </a:r>
            <a:r>
              <a:rPr kumimoji="1" lang="en-US" b="1" baseline="-25000" dirty="0" err="1">
                <a:latin typeface="Times New Roman" pitchFamily="18" charset="0"/>
              </a:rPr>
              <a:t>A</a:t>
            </a:r>
            <a:r>
              <a:rPr kumimoji="1" lang="en-US" b="1" dirty="0">
                <a:latin typeface="Times New Roman" pitchFamily="18" charset="0"/>
              </a:rPr>
              <a:t> = (</a:t>
            </a:r>
            <a:r>
              <a:rPr kumimoji="1" lang="en-US" b="1" dirty="0" err="1">
                <a:latin typeface="Times New Roman" pitchFamily="18" charset="0"/>
              </a:rPr>
              <a:t>x</a:t>
            </a:r>
            <a:r>
              <a:rPr kumimoji="1" lang="en-US" b="1" baseline="-25000" dirty="0" err="1">
                <a:latin typeface="Times New Roman" pitchFamily="18" charset="0"/>
              </a:rPr>
              <a:t>R</a:t>
            </a:r>
            <a:r>
              <a:rPr kumimoji="1" lang="en-US" b="1" dirty="0" err="1">
                <a:latin typeface="Times New Roman" pitchFamily="18" charset="0"/>
              </a:rPr>
              <a:t>+x</a:t>
            </a:r>
            <a:r>
              <a:rPr kumimoji="1" lang="en-US" b="1" baseline="-25000" dirty="0" err="1">
                <a:latin typeface="Times New Roman" pitchFamily="18" charset="0"/>
              </a:rPr>
              <a:t>F</a:t>
            </a:r>
            <a:r>
              <a:rPr kumimoji="1" lang="en-US" b="1" dirty="0">
                <a:latin typeface="Times New Roman" pitchFamily="18" charset="0"/>
              </a:rPr>
              <a:t>)/2,    </a:t>
            </a:r>
            <a:r>
              <a:rPr kumimoji="1" lang="en-US" b="1" dirty="0" err="1">
                <a:latin typeface="Times New Roman" pitchFamily="18" charset="0"/>
              </a:rPr>
              <a:t>x</a:t>
            </a:r>
            <a:r>
              <a:rPr kumimoji="1" lang="en-US" b="1" baseline="-25000" dirty="0" err="1">
                <a:latin typeface="Times New Roman" pitchFamily="18" charset="0"/>
              </a:rPr>
              <a:t>B</a:t>
            </a:r>
            <a:r>
              <a:rPr kumimoji="1" lang="en-US" b="1" dirty="0">
                <a:latin typeface="Times New Roman" pitchFamily="18" charset="0"/>
              </a:rPr>
              <a:t>= (</a:t>
            </a:r>
            <a:r>
              <a:rPr kumimoji="1" lang="en-US" b="1" dirty="0" err="1">
                <a:latin typeface="Times New Roman" pitchFamily="18" charset="0"/>
              </a:rPr>
              <a:t>x</a:t>
            </a:r>
            <a:r>
              <a:rPr kumimoji="1" lang="en-US" b="1" baseline="-25000" dirty="0" err="1">
                <a:latin typeface="Times New Roman" pitchFamily="18" charset="0"/>
              </a:rPr>
              <a:t>R</a:t>
            </a:r>
            <a:r>
              <a:rPr kumimoji="1" lang="en-US" b="1" dirty="0" err="1">
                <a:latin typeface="Times New Roman" pitchFamily="18" charset="0"/>
              </a:rPr>
              <a:t>-x</a:t>
            </a:r>
            <a:r>
              <a:rPr kumimoji="1" lang="en-US" b="1" baseline="-25000" dirty="0" err="1">
                <a:latin typeface="Times New Roman" pitchFamily="18" charset="0"/>
              </a:rPr>
              <a:t>F</a:t>
            </a:r>
            <a:r>
              <a:rPr kumimoji="1" lang="en-US" b="1" dirty="0">
                <a:latin typeface="Times New Roman" pitchFamily="18" charset="0"/>
              </a:rPr>
              <a:t>)/2.  </a:t>
            </a:r>
            <a:r>
              <a:rPr kumimoji="1" lang="en-US" b="1" dirty="0" smtClean="0">
                <a:latin typeface="Times New Roman" pitchFamily="18" charset="0"/>
              </a:rPr>
              <a:t>                 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scaling</a:t>
            </a:r>
            <a:r>
              <a:rPr kumimoji="1"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variables</a:t>
            </a:r>
            <a:r>
              <a:rPr kumimoji="1" lang="en-US" b="1" dirty="0" smtClean="0">
                <a:latin typeface="Times New Roman" pitchFamily="18" charset="0"/>
              </a:rPr>
              <a:t>    </a:t>
            </a:r>
            <a:r>
              <a:rPr kumimoji="1" lang="en-US" dirty="0">
                <a:latin typeface="Times New Roman" pitchFamily="18" charset="0"/>
              </a:rPr>
              <a:t>(</a:t>
            </a:r>
            <a:r>
              <a:rPr kumimoji="1" lang="en-US" dirty="0" smtClean="0">
                <a:latin typeface="Times New Roman" pitchFamily="18" charset="0"/>
              </a:rPr>
              <a:t>11)</a:t>
            </a:r>
            <a:endParaRPr kumimoji="1" lang="en-US" dirty="0">
              <a:latin typeface="Times New Roman" pitchFamily="18" charset="0"/>
            </a:endParaRPr>
          </a:p>
        </p:txBody>
      </p:sp>
      <p:sp>
        <p:nvSpPr>
          <p:cNvPr id="28682" name="Text Box 6"/>
          <p:cNvSpPr txBox="1">
            <a:spLocks noChangeArrowheads="1"/>
          </p:cNvSpPr>
          <p:nvPr/>
        </p:nvSpPr>
        <p:spPr bwMode="auto">
          <a:xfrm>
            <a:off x="107504" y="5919788"/>
            <a:ext cx="89289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FF0000"/>
              </a:buClr>
            </a:pPr>
            <a:r>
              <a:rPr lang="el-GR" b="1" dirty="0">
                <a:latin typeface="Times New Roman" pitchFamily="18" charset="0"/>
              </a:rPr>
              <a:t>ω</a:t>
            </a:r>
            <a:r>
              <a:rPr lang="en-US" b="1" baseline="30000" dirty="0">
                <a:latin typeface="Times New Roman" pitchFamily="18" charset="0"/>
              </a:rPr>
              <a:t>0</a:t>
            </a:r>
            <a:r>
              <a:rPr lang="en-US" b="1" baseline="-25000" dirty="0">
                <a:latin typeface="Times New Roman" pitchFamily="18" charset="0"/>
              </a:rPr>
              <a:t>A(B)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</a:rPr>
              <a:t>= </a:t>
            </a:r>
            <a:r>
              <a:rPr lang="en-US" b="1" dirty="0" err="1">
                <a:latin typeface="Times New Roman" pitchFamily="18" charset="0"/>
              </a:rPr>
              <a:t>g</a:t>
            </a:r>
            <a:r>
              <a:rPr lang="en-US" b="1" baseline="-25000" dirty="0" err="1">
                <a:latin typeface="Times New Roman" pitchFamily="18" charset="0"/>
              </a:rPr>
              <a:t>s</a:t>
            </a:r>
            <a:r>
              <a:rPr lang="el-GR" b="1" dirty="0">
                <a:latin typeface="Times New Roman" pitchFamily="18" charset="0"/>
              </a:rPr>
              <a:t>α</a:t>
            </a:r>
            <a:r>
              <a:rPr lang="en-US" b="1" baseline="-25000" dirty="0">
                <a:latin typeface="Times New Roman" pitchFamily="18" charset="0"/>
              </a:rPr>
              <a:t>s</a:t>
            </a:r>
            <a:r>
              <a:rPr kumimoji="1" lang="el-GR" b="1" dirty="0">
                <a:solidFill>
                  <a:srgbClr val="0000CC"/>
                </a:solidFill>
                <a:latin typeface="Times New Roman" pitchFamily="18" charset="0"/>
              </a:rPr>
              <a:t>ν</a:t>
            </a:r>
            <a:r>
              <a:rPr kumimoji="1" lang="en-US" b="1" baseline="-25000" dirty="0">
                <a:solidFill>
                  <a:srgbClr val="0000CC"/>
                </a:solidFill>
                <a:latin typeface="Times New Roman" pitchFamily="18" charset="0"/>
              </a:rPr>
              <a:t>A(B)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</a:rPr>
              <a:t>S</a:t>
            </a:r>
            <a:r>
              <a:rPr lang="en-US" b="1" baseline="-25000" dirty="0">
                <a:latin typeface="Times New Roman" pitchFamily="18" charset="0"/>
              </a:rPr>
              <a:t>0</a:t>
            </a:r>
            <a:r>
              <a:rPr kumimoji="1" lang="en-US" b="1" dirty="0">
                <a:latin typeface="Times New Roman" pitchFamily="18" charset="0"/>
              </a:rPr>
              <a:t>(</a:t>
            </a:r>
            <a:r>
              <a:rPr kumimoji="1" lang="en-US" b="1" dirty="0" err="1">
                <a:latin typeface="Times New Roman" pitchFamily="18" charset="0"/>
              </a:rPr>
              <a:t>g</a:t>
            </a:r>
            <a:r>
              <a:rPr kumimoji="1" lang="en-US" b="1" baseline="30000" dirty="0" err="1">
                <a:latin typeface="Times New Roman" pitchFamily="18" charset="0"/>
              </a:rPr>
              <a:t>a</a:t>
            </a:r>
            <a:r>
              <a:rPr kumimoji="1" lang="en-US" b="1" baseline="-25000" dirty="0" err="1">
                <a:latin typeface="Times New Roman" pitchFamily="18" charset="0"/>
              </a:rPr>
              <a:t>Q</a:t>
            </a:r>
            <a:r>
              <a:rPr kumimoji="1" lang="en-US" b="1" dirty="0">
                <a:latin typeface="Times New Roman" pitchFamily="18" charset="0"/>
              </a:rPr>
              <a:t> – 2)/(M</a:t>
            </a:r>
            <a:r>
              <a:rPr kumimoji="1" lang="en-US" b="1" baseline="-25000" dirty="0">
                <a:latin typeface="Times New Roman" pitchFamily="18" charset="0"/>
              </a:rPr>
              <a:t>Q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</a:rPr>
              <a:t>c</a:t>
            </a:r>
            <a:r>
              <a:rPr lang="el-GR" b="1" dirty="0">
                <a:latin typeface="Times New Roman" pitchFamily="18" charset="0"/>
              </a:rPr>
              <a:t>ρ</a:t>
            </a:r>
            <a:r>
              <a:rPr lang="en-US" b="1" baseline="30000" dirty="0">
                <a:latin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</a:rPr>
              <a:t>)</a:t>
            </a:r>
            <a:r>
              <a:rPr lang="ru-RU" b="1" dirty="0">
                <a:latin typeface="Times New Roman" pitchFamily="18" charset="0"/>
              </a:rPr>
              <a:t>, </a:t>
            </a:r>
            <a:r>
              <a:rPr lang="en-US" b="1" dirty="0">
                <a:latin typeface="Times New Roman" pitchFamily="18" charset="0"/>
              </a:rPr>
              <a:t>  </a:t>
            </a:r>
            <a:r>
              <a:rPr kumimoji="1" lang="el-GR" b="1" dirty="0">
                <a:solidFill>
                  <a:srgbClr val="800080"/>
                </a:solidFill>
                <a:latin typeface="Times New Roman" pitchFamily="18" charset="0"/>
              </a:rPr>
              <a:t>ε</a:t>
            </a:r>
            <a:r>
              <a:rPr kumimoji="1" lang="en-US" b="1" dirty="0">
                <a:solidFill>
                  <a:srgbClr val="800080"/>
                </a:solidFill>
                <a:latin typeface="Times New Roman" pitchFamily="18" charset="0"/>
              </a:rPr>
              <a:t> = -</a:t>
            </a:r>
            <a:r>
              <a:rPr kumimoji="1" lang="en-US" b="1" dirty="0" smtClean="0">
                <a:solidFill>
                  <a:srgbClr val="800080"/>
                </a:solidFill>
                <a:latin typeface="Times New Roman" pitchFamily="18" charset="0"/>
              </a:rPr>
              <a:t>0.00497 </a:t>
            </a:r>
            <a:r>
              <a:rPr kumimoji="1" lang="en-US" dirty="0">
                <a:solidFill>
                  <a:srgbClr val="800080"/>
                </a:solidFill>
                <a:latin typeface="Times New Roman" pitchFamily="18" charset="0"/>
              </a:rPr>
              <a:t>± </a:t>
            </a:r>
            <a:r>
              <a:rPr kumimoji="1" lang="en-US" b="1" dirty="0" smtClean="0">
                <a:solidFill>
                  <a:srgbClr val="800080"/>
                </a:solidFill>
                <a:latin typeface="Times New Roman" pitchFamily="18" charset="0"/>
              </a:rPr>
              <a:t>0.00009</a:t>
            </a:r>
            <a:r>
              <a:rPr kumimoji="1" lang="ru-RU" dirty="0" smtClean="0">
                <a:solidFill>
                  <a:srgbClr val="800080"/>
                </a:solidFill>
                <a:latin typeface="Times New Roman" pitchFamily="18" charset="0"/>
              </a:rPr>
              <a:t>.</a:t>
            </a:r>
            <a:r>
              <a:rPr kumimoji="1" lang="en-US" dirty="0" smtClean="0">
                <a:solidFill>
                  <a:srgbClr val="800080"/>
                </a:solidFill>
                <a:latin typeface="Times New Roman" pitchFamily="18" charset="0"/>
              </a:rPr>
              <a:t>  </a:t>
            </a:r>
            <a:r>
              <a:rPr lang="ru-RU" dirty="0">
                <a:latin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</a:rPr>
              <a:t>)</a:t>
            </a:r>
            <a:r>
              <a:rPr lang="ru-RU" b="1" dirty="0" smtClean="0">
                <a:latin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</a:rPr>
              <a:t>  </a:t>
            </a:r>
            <a:r>
              <a:rPr kumimoji="1" lang="el-GR" b="1" dirty="0">
                <a:solidFill>
                  <a:srgbClr val="0000CC"/>
                </a:solidFill>
                <a:latin typeface="Times New Roman" pitchFamily="18" charset="0"/>
              </a:rPr>
              <a:t>ν</a:t>
            </a:r>
            <a:r>
              <a:rPr kumimoji="1" lang="en-US" b="1" baseline="-25000" dirty="0">
                <a:solidFill>
                  <a:srgbClr val="0000CC"/>
                </a:solidFill>
                <a:latin typeface="Times New Roman" pitchFamily="18" charset="0"/>
              </a:rPr>
              <a:t>A(B)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</a:rPr>
              <a:t>-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effective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contributions of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the spectator quarks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to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the field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B</a:t>
            </a:r>
            <a:r>
              <a:rPr lang="en-US" baseline="30000" dirty="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ru-RU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67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42875" y="116632"/>
            <a:ext cx="8893175" cy="648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30000"/>
              </a:lnSpc>
              <a:spcBef>
                <a:spcPct val="50000"/>
              </a:spcBef>
            </a:pPr>
            <a:endParaRPr lang="ru-RU" dirty="0">
              <a:latin typeface="Arial" charset="0"/>
            </a:endParaRPr>
          </a:p>
          <a:p>
            <a:r>
              <a:rPr lang="en-US" dirty="0" smtClean="0">
                <a:solidFill>
                  <a:srgbClr val="0000CC"/>
                </a:solidFill>
                <a:latin typeface="+mn-lt"/>
              </a:rPr>
              <a:t>Studies performed over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the past 35 years have shown that there are significant spin effects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in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the inclusive processes at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energies from  a few </a:t>
            </a:r>
            <a:r>
              <a:rPr lang="en-US" dirty="0" err="1">
                <a:solidFill>
                  <a:srgbClr val="0000CC"/>
                </a:solidFill>
                <a:latin typeface="+mn-lt"/>
              </a:rPr>
              <a:t>GeV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up to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hundreds of </a:t>
            </a:r>
            <a:r>
              <a:rPr lang="en-US" dirty="0" err="1">
                <a:solidFill>
                  <a:srgbClr val="0000CC"/>
                </a:solidFill>
                <a:latin typeface="+mn-lt"/>
              </a:rPr>
              <a:t>GeV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in the </a:t>
            </a:r>
            <a:r>
              <a:rPr lang="en-US" dirty="0" err="1" smtClean="0">
                <a:solidFill>
                  <a:srgbClr val="0000CC"/>
                </a:solidFill>
                <a:latin typeface="+mn-lt"/>
              </a:rPr>
              <a:t>c.m.s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.</a:t>
            </a:r>
          </a:p>
          <a:p>
            <a:endParaRPr lang="ru-RU" dirty="0">
              <a:latin typeface="+mn-lt"/>
            </a:endParaRPr>
          </a:p>
          <a:p>
            <a:r>
              <a:rPr lang="en-US" dirty="0">
                <a:latin typeface="+mn-lt"/>
              </a:rPr>
              <a:t>Object of </a:t>
            </a:r>
            <a:r>
              <a:rPr lang="en-US" dirty="0" smtClean="0">
                <a:latin typeface="+mn-lt"/>
              </a:rPr>
              <a:t>the study - single-spin processes: </a:t>
            </a:r>
          </a:p>
          <a:p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A</a:t>
            </a:r>
            <a:r>
              <a:rPr lang="en-US" baseline="30000" dirty="0">
                <a:latin typeface="+mn-lt"/>
              </a:rPr>
              <a:t>↑</a:t>
            </a:r>
            <a:r>
              <a:rPr lang="en-US" dirty="0">
                <a:latin typeface="+mn-lt"/>
              </a:rPr>
              <a:t> +B</a:t>
            </a:r>
            <a:r>
              <a:rPr lang="ru-RU" dirty="0">
                <a:latin typeface="+mn-lt"/>
              </a:rPr>
              <a:t> </a:t>
            </a:r>
            <a:r>
              <a:rPr lang="ru-RU" dirty="0">
                <a:latin typeface="+mn-lt"/>
                <a:cs typeface="Courier New" pitchFamily="49" charset="0"/>
              </a:rPr>
              <a:t>→ </a:t>
            </a:r>
            <a:r>
              <a:rPr lang="en-US" dirty="0">
                <a:latin typeface="+mn-lt"/>
                <a:cs typeface="Courier New" pitchFamily="49" charset="0"/>
              </a:rPr>
              <a:t>C + X </a:t>
            </a:r>
            <a:r>
              <a:rPr lang="en-US" dirty="0" smtClean="0">
                <a:latin typeface="+mn-lt"/>
                <a:cs typeface="Courier New" pitchFamily="49" charset="0"/>
              </a:rPr>
              <a:t>(</a:t>
            </a:r>
            <a:r>
              <a:rPr lang="en-US" b="1" dirty="0" smtClean="0">
                <a:latin typeface="+mn-lt"/>
                <a:cs typeface="Courier New" pitchFamily="49" charset="0"/>
              </a:rPr>
              <a:t>single-spin asymmetry</a:t>
            </a:r>
            <a:r>
              <a:rPr lang="ru-RU" dirty="0" smtClean="0">
                <a:latin typeface="+mn-lt"/>
                <a:cs typeface="Courier New" pitchFamily="49" charset="0"/>
              </a:rPr>
              <a:t> </a:t>
            </a:r>
            <a:r>
              <a:rPr lang="en-US" dirty="0">
                <a:latin typeface="+mn-lt"/>
                <a:cs typeface="Courier New" pitchFamily="49" charset="0"/>
              </a:rPr>
              <a:t>A</a:t>
            </a:r>
            <a:r>
              <a:rPr lang="en-US" baseline="-25000" dirty="0">
                <a:latin typeface="+mn-lt"/>
                <a:cs typeface="Courier New" pitchFamily="49" charset="0"/>
              </a:rPr>
              <a:t>N</a:t>
            </a:r>
            <a:r>
              <a:rPr lang="en-US" dirty="0">
                <a:latin typeface="+mn-lt"/>
                <a:cs typeface="Courier New" pitchFamily="49" charset="0"/>
              </a:rPr>
              <a:t>(√</a:t>
            </a:r>
            <a:r>
              <a:rPr lang="en-US" dirty="0" err="1">
                <a:latin typeface="+mn-lt"/>
                <a:cs typeface="Courier New" pitchFamily="49" charset="0"/>
              </a:rPr>
              <a:t>s,p</a:t>
            </a:r>
            <a:r>
              <a:rPr lang="en-US" baseline="-25000" dirty="0" err="1">
                <a:latin typeface="+mn-lt"/>
                <a:cs typeface="Courier New" pitchFamily="49" charset="0"/>
              </a:rPr>
              <a:t>T</a:t>
            </a:r>
            <a:r>
              <a:rPr lang="en-US" dirty="0" err="1">
                <a:latin typeface="+mn-lt"/>
                <a:cs typeface="Courier New" pitchFamily="49" charset="0"/>
              </a:rPr>
              <a:t>,x</a:t>
            </a:r>
            <a:r>
              <a:rPr lang="en-US" baseline="-25000" dirty="0" err="1">
                <a:latin typeface="+mn-lt"/>
                <a:cs typeface="Courier New" pitchFamily="49" charset="0"/>
              </a:rPr>
              <a:t>F</a:t>
            </a:r>
            <a:r>
              <a:rPr lang="en-US" dirty="0" smtClean="0">
                <a:latin typeface="+mn-lt"/>
                <a:cs typeface="Courier New" pitchFamily="49" charset="0"/>
              </a:rPr>
              <a:t>))    (1)</a:t>
            </a:r>
            <a:endParaRPr lang="en-US" dirty="0">
              <a:latin typeface="+mn-lt"/>
              <a:cs typeface="Courier New" pitchFamily="49" charset="0"/>
            </a:endParaRPr>
          </a:p>
          <a:p>
            <a:endParaRPr lang="ru-RU" dirty="0">
              <a:latin typeface="+mn-lt"/>
            </a:endParaRPr>
          </a:p>
          <a:p>
            <a:r>
              <a:rPr lang="en-US" dirty="0">
                <a:latin typeface="+mn-lt"/>
              </a:rPr>
              <a:t>The presence of large (&gt; 10</a:t>
            </a:r>
            <a:r>
              <a:rPr lang="en-US" dirty="0" smtClean="0">
                <a:latin typeface="+mn-lt"/>
              </a:rPr>
              <a:t>%) </a:t>
            </a:r>
            <a:r>
              <a:rPr lang="en-US" dirty="0">
                <a:latin typeface="+mn-lt"/>
              </a:rPr>
              <a:t>spin effects can not be explained within the framework of QCD perturbation theory</a:t>
            </a:r>
            <a:r>
              <a:rPr lang="en-US" dirty="0" smtClean="0">
                <a:latin typeface="+mn-lt"/>
              </a:rPr>
              <a:t>:</a:t>
            </a:r>
          </a:p>
          <a:p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	 A</a:t>
            </a:r>
            <a:r>
              <a:rPr lang="en-US" baseline="-25000" dirty="0">
                <a:latin typeface="+mn-lt"/>
              </a:rPr>
              <a:t>N</a:t>
            </a:r>
            <a:r>
              <a:rPr lang="en-US" dirty="0">
                <a:latin typeface="+mn-lt"/>
              </a:rPr>
              <a:t> ~ P</a:t>
            </a:r>
            <a:r>
              <a:rPr lang="en-US" baseline="-25000" dirty="0">
                <a:latin typeface="+mn-lt"/>
              </a:rPr>
              <a:t>N</a:t>
            </a:r>
            <a:r>
              <a:rPr lang="en-US" dirty="0">
                <a:latin typeface="+mn-lt"/>
              </a:rPr>
              <a:t> </a:t>
            </a:r>
            <a:r>
              <a:rPr lang="en-US" dirty="0">
                <a:latin typeface="+mn-lt"/>
                <a:cs typeface="Times New Roman" pitchFamily="18" charset="0"/>
              </a:rPr>
              <a:t>~ </a:t>
            </a:r>
            <a:r>
              <a:rPr lang="el-GR" dirty="0">
                <a:latin typeface="+mn-lt"/>
                <a:cs typeface="Arial" charset="0"/>
              </a:rPr>
              <a:t>α</a:t>
            </a:r>
            <a:r>
              <a:rPr lang="en-US" baseline="-25000" dirty="0" err="1">
                <a:latin typeface="+mn-lt"/>
                <a:cs typeface="Arial" charset="0"/>
              </a:rPr>
              <a:t>s</a:t>
            </a:r>
            <a:r>
              <a:rPr lang="en-US" dirty="0" err="1">
                <a:latin typeface="+mn-lt"/>
                <a:cs typeface="Arial" charset="0"/>
              </a:rPr>
              <a:t>m</a:t>
            </a:r>
            <a:r>
              <a:rPr lang="en-US" baseline="-25000" dirty="0" err="1">
                <a:latin typeface="+mn-lt"/>
                <a:cs typeface="Arial" charset="0"/>
              </a:rPr>
              <a:t>q</a:t>
            </a:r>
            <a:r>
              <a:rPr lang="en-US" dirty="0">
                <a:latin typeface="+mn-lt"/>
                <a:cs typeface="Arial" charset="0"/>
              </a:rPr>
              <a:t>/</a:t>
            </a:r>
            <a:r>
              <a:rPr lang="en-US" dirty="0" err="1">
                <a:latin typeface="+mn-lt"/>
                <a:cs typeface="Arial" charset="0"/>
              </a:rPr>
              <a:t>p</a:t>
            </a:r>
            <a:r>
              <a:rPr lang="en-US" baseline="-25000" dirty="0" err="1">
                <a:latin typeface="+mn-lt"/>
                <a:cs typeface="Arial" charset="0"/>
              </a:rPr>
              <a:t>T</a:t>
            </a:r>
            <a:r>
              <a:rPr lang="ru-RU" baseline="-25000" dirty="0">
                <a:latin typeface="+mn-lt"/>
                <a:cs typeface="Arial" charset="0"/>
              </a:rPr>
              <a:t> </a:t>
            </a:r>
            <a:r>
              <a:rPr lang="en-US" dirty="0">
                <a:latin typeface="+mn-lt"/>
                <a:cs typeface="Arial" charset="0"/>
              </a:rPr>
              <a:t>≈</a:t>
            </a:r>
            <a:r>
              <a:rPr lang="ru-RU" dirty="0">
                <a:latin typeface="+mn-lt"/>
                <a:cs typeface="Arial" charset="0"/>
              </a:rPr>
              <a:t> </a:t>
            </a:r>
            <a:r>
              <a:rPr lang="en-US" dirty="0" smtClean="0">
                <a:latin typeface="+mn-lt"/>
                <a:cs typeface="Arial" charset="0"/>
              </a:rPr>
              <a:t>0.1</a:t>
            </a:r>
            <a:r>
              <a:rPr lang="en-US" dirty="0">
                <a:latin typeface="+mn-lt"/>
                <a:cs typeface="Arial" charset="0"/>
              </a:rPr>
              <a:t>%.                                   </a:t>
            </a:r>
            <a:r>
              <a:rPr lang="en-US" dirty="0" smtClean="0">
                <a:latin typeface="+mn-lt"/>
                <a:cs typeface="Arial" charset="0"/>
              </a:rPr>
              <a:t>  (2)</a:t>
            </a:r>
            <a:endParaRPr lang="el-GR" dirty="0">
              <a:latin typeface="+mn-lt"/>
              <a:cs typeface="Arial" charset="0"/>
            </a:endParaRPr>
          </a:p>
          <a:p>
            <a:endParaRPr lang="en-US" dirty="0">
              <a:latin typeface="+mn-lt"/>
            </a:endParaRPr>
          </a:p>
          <a:p>
            <a:r>
              <a:rPr lang="en-US" dirty="0">
                <a:solidFill>
                  <a:srgbClr val="0000CC"/>
                </a:solidFill>
                <a:latin typeface="+mn-lt"/>
              </a:rPr>
              <a:t>Further experimental studies and a global analysis of all available information on single-spin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processes are needed. These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studies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will reveal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regularities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in the behavior of the polarization data, including the dependence on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atomic weights of colliding  particles</a:t>
            </a:r>
            <a:r>
              <a:rPr lang="en-US" dirty="0" smtClean="0">
                <a:solidFill>
                  <a:srgbClr val="0000CC"/>
                </a:solidFill>
                <a:latin typeface="Arial" charset="0"/>
              </a:rPr>
              <a:t>.</a:t>
            </a:r>
            <a:endParaRPr 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8569325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18</a:t>
            </a:r>
            <a:endParaRPr lang="ru-RU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71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07504" y="622300"/>
            <a:ext cx="8929563" cy="590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r>
              <a:rPr lang="en-US" dirty="0" smtClean="0">
                <a:latin typeface="+mn-lt"/>
              </a:rPr>
              <a:t>1)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After initial color charge-exchange     longitudinal </a:t>
            </a:r>
            <a:r>
              <a:rPr lang="en-US" dirty="0" err="1" smtClean="0">
                <a:solidFill>
                  <a:srgbClr val="0000CC"/>
                </a:solidFill>
                <a:latin typeface="+mn-lt"/>
              </a:rPr>
              <a:t>chromoelectric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field  </a:t>
            </a:r>
            <a:r>
              <a:rPr lang="en-US" dirty="0" err="1" smtClean="0">
                <a:solidFill>
                  <a:srgbClr val="0000CC"/>
                </a:solidFill>
                <a:latin typeface="+mn-lt"/>
              </a:rPr>
              <a:t>E</a:t>
            </a:r>
            <a:r>
              <a:rPr lang="en-US" baseline="30000" dirty="0" err="1" smtClean="0">
                <a:solidFill>
                  <a:srgbClr val="0000CC"/>
                </a:solidFill>
                <a:latin typeface="+mn-lt"/>
              </a:rPr>
              <a:t>a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and circular transverse </a:t>
            </a:r>
            <a:r>
              <a:rPr lang="en-US" dirty="0" err="1" smtClean="0">
                <a:solidFill>
                  <a:srgbClr val="0000CC"/>
                </a:solidFill>
                <a:latin typeface="+mn-lt"/>
              </a:rPr>
              <a:t>chromomagnetic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field B</a:t>
            </a:r>
            <a:r>
              <a:rPr lang="en-US" baseline="30000" dirty="0" smtClean="0">
                <a:solidFill>
                  <a:srgbClr val="0000CC"/>
                </a:solidFill>
                <a:latin typeface="+mn-lt"/>
              </a:rPr>
              <a:t>a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are generated.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/>
            </a:r>
            <a:br>
              <a:rPr lang="en-US" dirty="0">
                <a:solidFill>
                  <a:srgbClr val="0000CC"/>
                </a:solidFill>
                <a:latin typeface="+mn-lt"/>
              </a:rPr>
            </a:br>
            <a:r>
              <a:rPr lang="en-US" dirty="0">
                <a:latin typeface="+mn-lt"/>
              </a:rPr>
              <a:t>2) </a:t>
            </a:r>
            <a:r>
              <a:rPr lang="en-US" dirty="0" smtClean="0">
                <a:latin typeface="+mn-lt"/>
              </a:rPr>
              <a:t>Single-spin asymmetry is </a:t>
            </a:r>
            <a:r>
              <a:rPr lang="en-US" dirty="0">
                <a:latin typeface="+mn-lt"/>
              </a:rPr>
              <a:t>due to the </a:t>
            </a:r>
            <a:r>
              <a:rPr lang="en-US" dirty="0" smtClean="0">
                <a:latin typeface="+mn-lt"/>
              </a:rPr>
              <a:t>Stern-</a:t>
            </a:r>
            <a:r>
              <a:rPr lang="en-US" dirty="0" err="1" smtClean="0">
                <a:latin typeface="+mn-lt"/>
              </a:rPr>
              <a:t>Gerlach</a:t>
            </a:r>
            <a:r>
              <a:rPr lang="en-US" dirty="0" smtClean="0">
                <a:latin typeface="+mn-lt"/>
              </a:rPr>
              <a:t> force acting on a quark in inhomogeneous transverse </a:t>
            </a:r>
            <a:r>
              <a:rPr lang="en-US" dirty="0">
                <a:latin typeface="+mn-lt"/>
              </a:rPr>
              <a:t>circular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>
                <a:latin typeface="+mn-lt"/>
              </a:rPr>
              <a:t>chromomagnetic</a:t>
            </a:r>
            <a:r>
              <a:rPr lang="en-US" dirty="0">
                <a:latin typeface="+mn-lt"/>
              </a:rPr>
              <a:t> field</a:t>
            </a:r>
            <a:r>
              <a:rPr lang="en-US" dirty="0" smtClean="0">
                <a:latin typeface="+mn-lt"/>
              </a:rPr>
              <a:t>. </a:t>
            </a: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3)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Q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uark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spin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precession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in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the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color fields 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leads to the oscillation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of A</a:t>
            </a:r>
            <a:r>
              <a:rPr lang="en-US" baseline="-25000" dirty="0" smtClean="0">
                <a:solidFill>
                  <a:srgbClr val="0000CC"/>
                </a:solidFill>
                <a:latin typeface="+mn-lt"/>
              </a:rPr>
              <a:t>N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(</a:t>
            </a:r>
            <a:r>
              <a:rPr lang="en-US" dirty="0" err="1">
                <a:solidFill>
                  <a:srgbClr val="0000CC"/>
                </a:solidFill>
                <a:latin typeface="+mn-lt"/>
              </a:rPr>
              <a:t>x</a:t>
            </a:r>
            <a:r>
              <a:rPr lang="en-US" baseline="-25000" dirty="0" err="1">
                <a:solidFill>
                  <a:srgbClr val="0000CC"/>
                </a:solidFill>
                <a:latin typeface="+mn-lt"/>
              </a:rPr>
              <a:t>F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) and P</a:t>
            </a:r>
            <a:r>
              <a:rPr lang="en-US" baseline="-25000" dirty="0">
                <a:solidFill>
                  <a:srgbClr val="0000CC"/>
                </a:solidFill>
                <a:latin typeface="+mn-lt"/>
              </a:rPr>
              <a:t>N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 (</a:t>
            </a:r>
            <a:r>
              <a:rPr lang="en-US" dirty="0" err="1">
                <a:solidFill>
                  <a:srgbClr val="0000CC"/>
                </a:solidFill>
                <a:latin typeface="+mn-lt"/>
              </a:rPr>
              <a:t>x</a:t>
            </a:r>
            <a:r>
              <a:rPr lang="en-US" baseline="-25000" dirty="0" err="1">
                <a:solidFill>
                  <a:srgbClr val="0000CC"/>
                </a:solidFill>
                <a:latin typeface="+mn-lt"/>
              </a:rPr>
              <a:t>F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)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in case of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strong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field,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and to their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approximate linear dependence on </a:t>
            </a:r>
            <a:r>
              <a:rPr lang="en-US" dirty="0" err="1" smtClean="0">
                <a:solidFill>
                  <a:srgbClr val="0000CC"/>
                </a:solidFill>
                <a:latin typeface="+mn-lt"/>
              </a:rPr>
              <a:t>x</a:t>
            </a:r>
            <a:r>
              <a:rPr lang="en-US" baseline="-25000" dirty="0" err="1" smtClean="0">
                <a:solidFill>
                  <a:srgbClr val="0000CC"/>
                </a:solidFill>
                <a:latin typeface="+mn-lt"/>
              </a:rPr>
              <a:t>F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in the case of </a:t>
            </a:r>
            <a:r>
              <a:rPr lang="en-US" dirty="0">
                <a:solidFill>
                  <a:srgbClr val="0000CC"/>
                </a:solidFill>
                <a:latin typeface="+mn-lt"/>
              </a:rPr>
              <a:t>weak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color field.</a:t>
            </a: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r>
              <a:rPr lang="en-US" dirty="0">
                <a:solidFill>
                  <a:srgbClr val="0000CC"/>
                </a:solidFill>
                <a:latin typeface="+mn-lt"/>
              </a:rPr>
              <a:t/>
            </a:r>
            <a:br>
              <a:rPr lang="en-US" dirty="0">
                <a:solidFill>
                  <a:srgbClr val="0000CC"/>
                </a:solidFill>
                <a:latin typeface="+mn-lt"/>
              </a:rPr>
            </a:br>
            <a:r>
              <a:rPr lang="en-US" dirty="0">
                <a:latin typeface="+mn-lt"/>
              </a:rPr>
              <a:t>4) Quark </a:t>
            </a:r>
            <a:r>
              <a:rPr lang="en-US" dirty="0" smtClean="0">
                <a:latin typeface="+mn-lt"/>
              </a:rPr>
              <a:t>flow diagrams </a:t>
            </a:r>
            <a:r>
              <a:rPr lang="en-US" dirty="0">
                <a:latin typeface="+mn-lt"/>
              </a:rPr>
              <a:t>and quark counting rules </a:t>
            </a:r>
            <a:r>
              <a:rPr lang="en-US" dirty="0" smtClean="0">
                <a:latin typeface="+mn-lt"/>
              </a:rPr>
              <a:t>(QCR)  describe </a:t>
            </a:r>
            <a:r>
              <a:rPr lang="en-US" dirty="0">
                <a:latin typeface="+mn-lt"/>
              </a:rPr>
              <a:t>the </a:t>
            </a:r>
            <a:r>
              <a:rPr lang="en-US" dirty="0" smtClean="0">
                <a:latin typeface="+mn-lt"/>
              </a:rPr>
              <a:t>contributions </a:t>
            </a:r>
            <a:r>
              <a:rPr lang="en-US" dirty="0">
                <a:latin typeface="+mn-lt"/>
              </a:rPr>
              <a:t>of quarks and antiquarks </a:t>
            </a:r>
            <a:r>
              <a:rPr lang="en-US" dirty="0" smtClean="0">
                <a:latin typeface="+mn-lt"/>
              </a:rPr>
              <a:t>to </a:t>
            </a:r>
            <a:r>
              <a:rPr lang="en-US" dirty="0">
                <a:latin typeface="+mn-lt"/>
              </a:rPr>
              <a:t>the effective </a:t>
            </a:r>
            <a:r>
              <a:rPr lang="en-US" dirty="0" smtClean="0">
                <a:latin typeface="+mn-lt"/>
              </a:rPr>
              <a:t>color field. </a:t>
            </a:r>
            <a:r>
              <a:rPr lang="en-US" dirty="0">
                <a:latin typeface="+mn-lt"/>
              </a:rPr>
              <a:t>Contributions of quarks and antiquarks </a:t>
            </a:r>
            <a:r>
              <a:rPr lang="en-US" dirty="0" smtClean="0">
                <a:latin typeface="+mn-lt"/>
              </a:rPr>
              <a:t>are </a:t>
            </a:r>
            <a:r>
              <a:rPr lang="en-US" dirty="0">
                <a:latin typeface="+mn-lt"/>
              </a:rPr>
              <a:t>linear </a:t>
            </a:r>
            <a:r>
              <a:rPr lang="en-US" dirty="0" smtClean="0">
                <a:latin typeface="+mn-lt"/>
              </a:rPr>
              <a:t>functions </a:t>
            </a:r>
            <a:r>
              <a:rPr lang="en-US" dirty="0">
                <a:latin typeface="+mn-lt"/>
              </a:rPr>
              <a:t>of their </a:t>
            </a:r>
            <a:r>
              <a:rPr lang="en-US" dirty="0" smtClean="0">
                <a:latin typeface="+mn-lt"/>
              </a:rPr>
              <a:t>numbers </a:t>
            </a:r>
            <a:r>
              <a:rPr lang="en-US" dirty="0">
                <a:latin typeface="+mn-lt"/>
              </a:rPr>
              <a:t>with weights determined by the color factors </a:t>
            </a:r>
            <a:r>
              <a:rPr lang="en-US" dirty="0" smtClean="0">
                <a:latin typeface="+mn-lt"/>
              </a:rPr>
              <a:t>C</a:t>
            </a:r>
            <a:r>
              <a:rPr lang="en-US" baseline="-25000" dirty="0" smtClean="0">
                <a:latin typeface="+mn-lt"/>
              </a:rPr>
              <a:t>F</a:t>
            </a:r>
            <a:r>
              <a:rPr lang="en-US" dirty="0" smtClean="0">
                <a:latin typeface="+mn-lt"/>
              </a:rPr>
              <a:t>(</a:t>
            </a:r>
            <a:r>
              <a:rPr lang="en-US" dirty="0" err="1" smtClean="0">
                <a:latin typeface="+mn-lt"/>
              </a:rPr>
              <a:t>qq</a:t>
            </a:r>
            <a:r>
              <a:rPr lang="en-US" dirty="0">
                <a:latin typeface="+mn-lt"/>
              </a:rPr>
              <a:t>) and </a:t>
            </a:r>
            <a:r>
              <a:rPr lang="en-US" dirty="0" smtClean="0">
                <a:latin typeface="+mn-lt"/>
              </a:rPr>
              <a:t>C</a:t>
            </a:r>
            <a:r>
              <a:rPr lang="en-US" baseline="-25000" dirty="0" smtClean="0">
                <a:latin typeface="+mn-lt"/>
              </a:rPr>
              <a:t>F</a:t>
            </a:r>
            <a:r>
              <a:rPr lang="en-US" dirty="0" smtClean="0">
                <a:latin typeface="+mn-lt"/>
              </a:rPr>
              <a:t>(</a:t>
            </a:r>
            <a:r>
              <a:rPr lang="en-US" dirty="0" err="1" smtClean="0">
                <a:latin typeface="+mn-lt"/>
              </a:rPr>
              <a:t>qq</a:t>
            </a:r>
            <a:r>
              <a:rPr lang="en-US" dirty="0" smtClean="0">
                <a:latin typeface="+mn-lt"/>
              </a:rPr>
              <a:t>̃).        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[1] V.V. </a:t>
            </a:r>
            <a:r>
              <a:rPr kumimoji="1" lang="en-US" dirty="0" err="1" smtClean="0">
                <a:solidFill>
                  <a:srgbClr val="0000CC"/>
                </a:solidFill>
                <a:latin typeface="Times New Roman" pitchFamily="18" charset="0"/>
              </a:rPr>
              <a:t>Abramov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, Phys</a:t>
            </a:r>
            <a:r>
              <a:rPr kumimoji="1" lang="ru-RU" dirty="0" smtClean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At</a:t>
            </a:r>
            <a:r>
              <a:rPr kumimoji="1" lang="ru-RU" dirty="0" smtClean="0">
                <a:solidFill>
                  <a:srgbClr val="0000CC"/>
                </a:solidFill>
                <a:latin typeface="Times New Roman" pitchFamily="18" charset="0"/>
              </a:rPr>
              <a:t>. </a:t>
            </a:r>
            <a:r>
              <a:rPr kumimoji="1" lang="en-US" dirty="0" err="1" smtClean="0">
                <a:solidFill>
                  <a:srgbClr val="0000CC"/>
                </a:solidFill>
                <a:latin typeface="Times New Roman" pitchFamily="18" charset="0"/>
              </a:rPr>
              <a:t>Nucl</a:t>
            </a:r>
            <a:r>
              <a:rPr kumimoji="1" lang="ru-RU" dirty="0" smtClean="0">
                <a:solidFill>
                  <a:srgbClr val="0000CC"/>
                </a:solidFill>
                <a:latin typeface="Times New Roman" pitchFamily="18" charset="0"/>
              </a:rPr>
              <a:t>. 72 (2009) 1872</a:t>
            </a:r>
            <a:r>
              <a:rPr kumimoji="1" lang="en-US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SzPct val="70000"/>
            </a:pPr>
            <a:endParaRPr kumimoji="1" lang="en-US" dirty="0">
              <a:solidFill>
                <a:srgbClr val="002060"/>
              </a:solidFill>
              <a:latin typeface="+mn-lt"/>
              <a:sym typeface="Symbol" pitchFamily="18" charset="2"/>
            </a:endParaRPr>
          </a:p>
        </p:txBody>
      </p:sp>
      <p:sp>
        <p:nvSpPr>
          <p:cNvPr id="23554" name="TextBox 2"/>
          <p:cNvSpPr txBox="1">
            <a:spLocks noChangeArrowheads="1"/>
          </p:cNvSpPr>
          <p:nvPr/>
        </p:nvSpPr>
        <p:spPr bwMode="auto">
          <a:xfrm>
            <a:off x="323528" y="115888"/>
            <a:ext cx="85156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+mj-lt"/>
              </a:rPr>
              <a:t>C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hromo-magnetic polarization of quarks (CPQ) 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m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odel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569325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19</a:t>
            </a:r>
            <a:endParaRPr lang="ru-RU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42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9388" y="115888"/>
            <a:ext cx="8856662" cy="587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dirty="0">
                <a:latin typeface="Arial" charset="0"/>
              </a:rPr>
              <a:t>			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Talk content</a:t>
            </a: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b="1" dirty="0" smtClean="0">
                <a:solidFill>
                  <a:srgbClr val="0000CC"/>
                </a:solidFill>
                <a:latin typeface="+mn-lt"/>
              </a:rPr>
              <a:t>Introduction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+mn-lt"/>
              </a:rPr>
              <a:t>2</a:t>
            </a:r>
            <a:r>
              <a:rPr lang="ru-RU" b="1" dirty="0" smtClean="0">
                <a:latin typeface="+mn-lt"/>
              </a:rPr>
              <a:t>. </a:t>
            </a:r>
            <a:r>
              <a:rPr lang="en-US" b="1" dirty="0" smtClean="0">
                <a:latin typeface="+mn-lt"/>
              </a:rPr>
              <a:t>The Chromo-magnetic polarization of quarks (CPQ) model.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CC"/>
                </a:solidFill>
                <a:latin typeface="+mn-lt"/>
              </a:rPr>
              <a:t>3</a:t>
            </a:r>
            <a:r>
              <a:rPr lang="ru-RU" b="1" dirty="0" smtClean="0">
                <a:solidFill>
                  <a:srgbClr val="0000CC"/>
                </a:solidFill>
                <a:latin typeface="+mn-lt"/>
              </a:rPr>
              <a:t>. </a:t>
            </a:r>
            <a:r>
              <a:rPr lang="en-US" b="1" dirty="0" err="1" smtClean="0">
                <a:solidFill>
                  <a:srgbClr val="0000CC"/>
                </a:solidFill>
                <a:latin typeface="+mn-lt"/>
              </a:rPr>
              <a:t>Hyperon</a:t>
            </a:r>
            <a:r>
              <a:rPr lang="en-US" b="1" dirty="0" smtClean="0">
                <a:solidFill>
                  <a:srgbClr val="0000CC"/>
                </a:solidFill>
                <a:latin typeface="+mn-lt"/>
              </a:rPr>
              <a:t> polarization oscillation due to the quark (</a:t>
            </a:r>
            <a:r>
              <a:rPr lang="en-US" b="1" dirty="0" err="1" smtClean="0">
                <a:solidFill>
                  <a:srgbClr val="0000CC"/>
                </a:solidFill>
                <a:latin typeface="+mn-lt"/>
              </a:rPr>
              <a:t>antiquark</a:t>
            </a:r>
            <a:r>
              <a:rPr lang="en-US" b="1" dirty="0" smtClean="0">
                <a:solidFill>
                  <a:srgbClr val="0000CC"/>
                </a:solidFill>
                <a:latin typeface="+mn-lt"/>
              </a:rPr>
              <a:t>) spin precession in an effective </a:t>
            </a:r>
            <a:r>
              <a:rPr lang="en-US" b="1" dirty="0" err="1" smtClean="0">
                <a:solidFill>
                  <a:srgbClr val="0000CC"/>
                </a:solidFill>
                <a:latin typeface="+mn-lt"/>
              </a:rPr>
              <a:t>chromomagnetic</a:t>
            </a:r>
            <a:r>
              <a:rPr lang="en-US" b="1" dirty="0" smtClean="0">
                <a:solidFill>
                  <a:srgbClr val="0000CC"/>
                </a:solidFill>
                <a:latin typeface="+mn-lt"/>
              </a:rPr>
              <a:t> field.</a:t>
            </a:r>
            <a:endParaRPr lang="ru-RU" b="1" dirty="0" smtClean="0">
              <a:solidFill>
                <a:srgbClr val="0000CC"/>
              </a:solidFill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+mn-lt"/>
              </a:rPr>
              <a:t>4. The dependence of P</a:t>
            </a:r>
            <a:r>
              <a:rPr lang="en-US" b="1" baseline="-25000" dirty="0" smtClean="0">
                <a:latin typeface="+mn-lt"/>
              </a:rPr>
              <a:t>N</a:t>
            </a:r>
            <a:r>
              <a:rPr lang="en-US" b="1" dirty="0" smtClean="0">
                <a:latin typeface="+mn-lt"/>
              </a:rPr>
              <a:t>(</a:t>
            </a:r>
            <a:r>
              <a:rPr lang="en-US" b="1" dirty="0" err="1" smtClean="0">
                <a:latin typeface="+mn-lt"/>
              </a:rPr>
              <a:t>x</a:t>
            </a:r>
            <a:r>
              <a:rPr lang="en-US" b="1" baseline="-25000" dirty="0" err="1" smtClean="0">
                <a:latin typeface="+mn-lt"/>
              </a:rPr>
              <a:t>F</a:t>
            </a:r>
            <a:r>
              <a:rPr lang="en-US" b="1" dirty="0" smtClean="0">
                <a:latin typeface="+mn-lt"/>
              </a:rPr>
              <a:t>) oscillation frequency on the number of spectator quarks and </a:t>
            </a:r>
            <a:r>
              <a:rPr lang="en-US" b="1" dirty="0" err="1" smtClean="0">
                <a:latin typeface="+mn-lt"/>
              </a:rPr>
              <a:t>antiquarks</a:t>
            </a:r>
            <a:r>
              <a:rPr lang="en-US" b="1" dirty="0" smtClean="0">
                <a:latin typeface="+mn-lt"/>
              </a:rPr>
              <a:t>. Quark flow diagrams.</a:t>
            </a:r>
          </a:p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CC"/>
                </a:solidFill>
                <a:latin typeface="+mn-lt"/>
              </a:rPr>
              <a:t>5. The existing data for cascade (anti)</a:t>
            </a:r>
            <a:r>
              <a:rPr lang="en-US" b="1" dirty="0" err="1" smtClean="0">
                <a:solidFill>
                  <a:srgbClr val="0000CC"/>
                </a:solidFill>
                <a:latin typeface="+mn-lt"/>
              </a:rPr>
              <a:t>hyperon</a:t>
            </a:r>
            <a:r>
              <a:rPr lang="en-US" b="1" dirty="0" smtClean="0">
                <a:solidFill>
                  <a:srgbClr val="0000CC"/>
                </a:solidFill>
                <a:latin typeface="+mn-lt"/>
              </a:rPr>
              <a:t> polarization (P</a:t>
            </a:r>
            <a:r>
              <a:rPr lang="en-US" b="1" baseline="-25000" dirty="0" smtClean="0">
                <a:solidFill>
                  <a:srgbClr val="0000CC"/>
                </a:solidFill>
                <a:latin typeface="+mn-lt"/>
              </a:rPr>
              <a:t>N</a:t>
            </a:r>
            <a:r>
              <a:rPr lang="en-US" b="1" dirty="0" smtClean="0">
                <a:solidFill>
                  <a:srgbClr val="0000CC"/>
                </a:solidFill>
                <a:latin typeface="+mn-lt"/>
              </a:rPr>
              <a:t>).</a:t>
            </a:r>
            <a:endParaRPr lang="en-US" b="1" dirty="0" smtClean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latin typeface="+mn-lt"/>
              </a:rPr>
              <a:t>6</a:t>
            </a:r>
            <a:r>
              <a:rPr lang="ru-RU" b="1" dirty="0" smtClean="0">
                <a:latin typeface="+mn-lt"/>
              </a:rPr>
              <a:t>. </a:t>
            </a:r>
            <a:r>
              <a:rPr lang="en-US" b="1" dirty="0" smtClean="0">
                <a:latin typeface="+mn-lt"/>
              </a:rPr>
              <a:t>Predictions of P</a:t>
            </a:r>
            <a:r>
              <a:rPr lang="en-US" b="1" baseline="-25000" dirty="0" smtClean="0">
                <a:latin typeface="+mn-lt"/>
              </a:rPr>
              <a:t>N</a:t>
            </a:r>
            <a:r>
              <a:rPr lang="en-US" b="1" dirty="0" smtClean="0">
                <a:latin typeface="+mn-lt"/>
              </a:rPr>
              <a:t>(</a:t>
            </a:r>
            <a:r>
              <a:rPr lang="en-US" b="1" dirty="0" smtClean="0">
                <a:latin typeface="+mn-lt"/>
                <a:cs typeface="Courier New" pitchFamily="49" charset="0"/>
              </a:rPr>
              <a:t>√</a:t>
            </a:r>
            <a:r>
              <a:rPr lang="en-US" b="1" dirty="0" err="1" smtClean="0">
                <a:latin typeface="+mn-lt"/>
                <a:cs typeface="Courier New" pitchFamily="49" charset="0"/>
              </a:rPr>
              <a:t>s,</a:t>
            </a:r>
            <a:r>
              <a:rPr lang="en-US" b="1" dirty="0" err="1" smtClean="0">
                <a:latin typeface="+mn-lt"/>
              </a:rPr>
              <a:t>p</a:t>
            </a:r>
            <a:r>
              <a:rPr lang="en-US" b="1" baseline="-25000" dirty="0" err="1" smtClean="0">
                <a:latin typeface="+mn-lt"/>
              </a:rPr>
              <a:t>T</a:t>
            </a:r>
            <a:r>
              <a:rPr lang="en-US" b="1" dirty="0" err="1" smtClean="0">
                <a:latin typeface="+mn-lt"/>
              </a:rPr>
              <a:t>,x</a:t>
            </a:r>
            <a:r>
              <a:rPr lang="en-US" b="1" baseline="-25000" dirty="0" err="1" smtClean="0">
                <a:latin typeface="+mn-lt"/>
              </a:rPr>
              <a:t>F</a:t>
            </a:r>
            <a:r>
              <a:rPr lang="en-US" b="1" dirty="0" err="1" smtClean="0">
                <a:latin typeface="+mn-lt"/>
              </a:rPr>
              <a:t>,A</a:t>
            </a:r>
            <a:r>
              <a:rPr lang="en-US" b="1" dirty="0" smtClean="0">
                <a:latin typeface="+mn-lt"/>
              </a:rPr>
              <a:t>), obtained in the framework of the CPQ model, will be given for unexplored yet kinematical regions, which can be checked experimentally.  </a:t>
            </a:r>
            <a:endParaRPr lang="ru-RU" b="1" dirty="0" smtClean="0">
              <a:latin typeface="+mn-lt"/>
            </a:endParaRPr>
          </a:p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0000CC"/>
                </a:solidFill>
                <a:latin typeface="+mn-lt"/>
              </a:rPr>
              <a:t>7</a:t>
            </a:r>
            <a:r>
              <a:rPr lang="ru-RU" b="1" dirty="0" smtClean="0">
                <a:solidFill>
                  <a:srgbClr val="0000CC"/>
                </a:solidFill>
                <a:latin typeface="+mn-lt"/>
              </a:rPr>
              <a:t>. </a:t>
            </a:r>
            <a:r>
              <a:rPr lang="en-US" b="1" dirty="0" smtClean="0">
                <a:solidFill>
                  <a:srgbClr val="0000CC"/>
                </a:solidFill>
                <a:latin typeface="+mn-lt"/>
              </a:rPr>
              <a:t>Conclusions</a:t>
            </a:r>
            <a:endParaRPr lang="el-GR" b="1" dirty="0" smtClean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8569325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sz="1200">
                <a:latin typeface="Times New Roman" pitchFamily="18" charset="0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520" y="6093296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This work was supported in part by the RFBR Contract (Grant No. 18-02-00006).</a:t>
            </a:r>
            <a:endParaRPr lang="ru-RU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188913"/>
            <a:ext cx="7056438" cy="576262"/>
          </a:xfrm>
        </p:spPr>
        <p:txBody>
          <a:bodyPr/>
          <a:lstStyle/>
          <a:p>
            <a:pPr algn="ctr"/>
            <a:r>
              <a:rPr lang="en-US" dirty="0" smtClean="0"/>
              <a:t>Quark spin precession in the color field</a:t>
            </a:r>
            <a:endParaRPr lang="en-US" dirty="0" smtClean="0">
              <a:solidFill>
                <a:srgbClr val="0000CC"/>
              </a:solidFill>
            </a:endParaRP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07950" y="980728"/>
            <a:ext cx="885666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None/>
              <a:tabLst>
                <a:tab pos="4178300" algn="l"/>
              </a:tabLst>
            </a:pPr>
            <a:r>
              <a:rPr kumimoji="1" lang="ru-RU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b="1" i="1" dirty="0">
                <a:latin typeface="Times New Roman" pitchFamily="18" charset="0"/>
              </a:rPr>
              <a:t>d</a:t>
            </a:r>
            <a:r>
              <a:rPr kumimoji="1" lang="el-GR" b="1" dirty="0">
                <a:latin typeface="Times New Roman" pitchFamily="18" charset="0"/>
              </a:rPr>
              <a:t>ξ</a:t>
            </a:r>
            <a:r>
              <a:rPr kumimoji="1" lang="en-US" b="1" dirty="0">
                <a:latin typeface="Times New Roman" pitchFamily="18" charset="0"/>
              </a:rPr>
              <a:t>/</a:t>
            </a:r>
            <a:r>
              <a:rPr kumimoji="1" lang="en-US" b="1" i="1" dirty="0" err="1">
                <a:latin typeface="Times New Roman" pitchFamily="18" charset="0"/>
              </a:rPr>
              <a:t>dt</a:t>
            </a:r>
            <a:r>
              <a:rPr kumimoji="1" lang="en-US" dirty="0">
                <a:latin typeface="Times New Roman" pitchFamily="18" charset="0"/>
              </a:rPr>
              <a:t>  </a:t>
            </a:r>
            <a:r>
              <a:rPr kumimoji="1" lang="en-US" b="1" dirty="0">
                <a:latin typeface="Times New Roman" pitchFamily="18" charset="0"/>
              </a:rPr>
              <a:t>≈</a:t>
            </a:r>
            <a:r>
              <a:rPr kumimoji="1" lang="en-US" dirty="0">
                <a:latin typeface="Times New Roman" pitchFamily="18" charset="0"/>
              </a:rPr>
              <a:t> a[</a:t>
            </a:r>
            <a:r>
              <a:rPr kumimoji="1" lang="el-GR" b="1" dirty="0">
                <a:latin typeface="Times New Roman" pitchFamily="18" charset="0"/>
              </a:rPr>
              <a:t>ξ</a:t>
            </a:r>
            <a:r>
              <a:rPr kumimoji="1" lang="en-US" dirty="0">
                <a:latin typeface="Times New Roman" pitchFamily="18" charset="0"/>
              </a:rPr>
              <a:t> </a:t>
            </a:r>
            <a:r>
              <a:rPr kumimoji="1" lang="en-US" b="1" dirty="0" err="1">
                <a:latin typeface="Times New Roman" pitchFamily="18" charset="0"/>
              </a:rPr>
              <a:t>B</a:t>
            </a:r>
            <a:r>
              <a:rPr kumimoji="1" lang="en-US" b="1" baseline="30000" dirty="0" err="1">
                <a:latin typeface="Times New Roman" pitchFamily="18" charset="0"/>
              </a:rPr>
              <a:t>a</a:t>
            </a:r>
            <a:r>
              <a:rPr kumimoji="1" lang="en-US" b="1" dirty="0">
                <a:latin typeface="Times New Roman" pitchFamily="18" charset="0"/>
              </a:rPr>
              <a:t>]         </a:t>
            </a:r>
            <a:r>
              <a:rPr kumimoji="1" lang="en-US" dirty="0">
                <a:latin typeface="Times New Roman" pitchFamily="18" charset="0"/>
              </a:rPr>
              <a:t>(</a:t>
            </a:r>
            <a:r>
              <a:rPr kumimoji="1" lang="en-US" dirty="0" smtClean="0">
                <a:latin typeface="Times New Roman" pitchFamily="18" charset="0"/>
              </a:rPr>
              <a:t>F-T-BMT-equation)  </a:t>
            </a:r>
            <a:r>
              <a:rPr kumimoji="1" lang="ru-RU" dirty="0" smtClean="0">
                <a:latin typeface="Times New Roman" pitchFamily="18" charset="0"/>
              </a:rPr>
              <a:t>                        </a:t>
            </a:r>
            <a:r>
              <a:rPr kumimoji="1" lang="en-US" dirty="0" smtClean="0">
                <a:latin typeface="Times New Roman" pitchFamily="18" charset="0"/>
              </a:rPr>
              <a:t>	(</a:t>
            </a:r>
            <a:r>
              <a:rPr kumimoji="1" lang="en-US" dirty="0">
                <a:latin typeface="Times New Roman" pitchFamily="18" charset="0"/>
              </a:rPr>
              <a:t>4</a:t>
            </a:r>
            <a:r>
              <a:rPr kumimoji="1" lang="ru-RU" dirty="0" smtClean="0">
                <a:latin typeface="Times New Roman" pitchFamily="18" charset="0"/>
              </a:rPr>
              <a:t>)</a:t>
            </a:r>
            <a:endParaRPr kumimoji="1" lang="en-US" b="1" dirty="0">
              <a:latin typeface="Times New Roman" pitchFamily="18" charset="0"/>
            </a:endParaRPr>
          </a:p>
          <a:p>
            <a:pPr>
              <a:tabLst>
                <a:tab pos="4178300" algn="l"/>
              </a:tabLst>
            </a:pPr>
            <a:r>
              <a:rPr kumimoji="1" lang="en-US" dirty="0">
                <a:latin typeface="Times New Roman" pitchFamily="18" charset="0"/>
              </a:rPr>
              <a:t>a</a:t>
            </a:r>
            <a:r>
              <a:rPr kumimoji="1" lang="en-US" b="1" dirty="0">
                <a:latin typeface="Times New Roman" pitchFamily="18" charset="0"/>
              </a:rPr>
              <a:t> = </a:t>
            </a:r>
            <a:r>
              <a:rPr kumimoji="1" lang="en-US" dirty="0" err="1">
                <a:latin typeface="Times New Roman" pitchFamily="18" charset="0"/>
              </a:rPr>
              <a:t>g</a:t>
            </a:r>
            <a:r>
              <a:rPr kumimoji="1" lang="en-US" baseline="-250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kumimoji="1"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1" lang="en-US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kumimoji="1" lang="en-US" baseline="300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1" lang="en-US" baseline="-25000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  <a:cs typeface="Times New Roman" pitchFamily="18" charset="0"/>
              </a:rPr>
              <a:t> – 2 + 2M</a:t>
            </a:r>
            <a:r>
              <a:rPr kumimoji="1" lang="en-US" baseline="-250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  <a:cs typeface="Times New Roman" pitchFamily="18" charset="0"/>
              </a:rPr>
              <a:t>/E</a:t>
            </a:r>
            <a:r>
              <a:rPr kumimoji="1" lang="en-US" baseline="-250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  <a:cs typeface="Times New Roman" pitchFamily="18" charset="0"/>
              </a:rPr>
              <a:t>)/</a:t>
            </a:r>
            <a:r>
              <a:rPr kumimoji="1" lang="en-US" dirty="0">
                <a:latin typeface="Times New Roman" pitchFamily="18" charset="0"/>
              </a:rPr>
              <a:t>2M</a:t>
            </a:r>
            <a:r>
              <a:rPr kumimoji="1" lang="en-US" baseline="-25000" dirty="0">
                <a:latin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ru-RU" dirty="0">
                <a:latin typeface="Times New Roman" pitchFamily="18" charset="0"/>
                <a:cs typeface="Times New Roman" pitchFamily="18" charset="0"/>
              </a:rPr>
              <a:t> 				</a:t>
            </a:r>
            <a:r>
              <a:rPr kumimoji="1" lang="en-US" dirty="0" smtClean="0">
                <a:latin typeface="Times New Roman" pitchFamily="18" charset="0"/>
                <a:cs typeface="Times New Roman" pitchFamily="18" charset="0"/>
              </a:rPr>
              <a:t>            (</a:t>
            </a:r>
            <a:r>
              <a:rPr kumimoji="1" lang="en-US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kumimoji="1"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kumimoji="1"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178300" algn="l"/>
              </a:tabLst>
            </a:pPr>
            <a:r>
              <a:rPr kumimoji="1" lang="en-US" dirty="0" smtClean="0">
                <a:latin typeface="Times New Roman" pitchFamily="18" charset="0"/>
              </a:rPr>
              <a:t>Quark masses </a:t>
            </a:r>
            <a:r>
              <a:rPr kumimoji="1" lang="en-US" dirty="0">
                <a:latin typeface="Times New Roman" pitchFamily="18" charset="0"/>
              </a:rPr>
              <a:t>M</a:t>
            </a:r>
            <a:r>
              <a:rPr kumimoji="1" lang="en-US" baseline="-25000" dirty="0">
                <a:latin typeface="Times New Roman" pitchFamily="18" charset="0"/>
              </a:rPr>
              <a:t>U</a:t>
            </a:r>
            <a:r>
              <a:rPr kumimoji="1" lang="en-US" dirty="0">
                <a:latin typeface="Times New Roman" pitchFamily="18" charset="0"/>
              </a:rPr>
              <a:t> ≈ M</a:t>
            </a:r>
            <a:r>
              <a:rPr kumimoji="1" lang="en-US" baseline="-25000" dirty="0">
                <a:latin typeface="Times New Roman" pitchFamily="18" charset="0"/>
              </a:rPr>
              <a:t>D</a:t>
            </a:r>
            <a:r>
              <a:rPr kumimoji="1" lang="en-US" dirty="0">
                <a:latin typeface="Times New Roman" pitchFamily="18" charset="0"/>
              </a:rPr>
              <a:t> ≈ 0.3 </a:t>
            </a:r>
            <a:r>
              <a:rPr kumimoji="1" lang="en-US" dirty="0" err="1" smtClean="0">
                <a:latin typeface="Times New Roman" pitchFamily="18" charset="0"/>
              </a:rPr>
              <a:t>GeV</a:t>
            </a:r>
            <a:r>
              <a:rPr kumimoji="1" lang="ru-RU" dirty="0" smtClean="0">
                <a:latin typeface="Times New Roman" pitchFamily="18" charset="0"/>
              </a:rPr>
              <a:t>, </a:t>
            </a:r>
            <a:r>
              <a:rPr kumimoji="1" lang="en-US" dirty="0" smtClean="0">
                <a:latin typeface="Times New Roman" pitchFamily="18" charset="0"/>
              </a:rPr>
              <a:t> </a:t>
            </a:r>
            <a:r>
              <a:rPr kumimoji="1" lang="en-US" dirty="0">
                <a:latin typeface="Times New Roman" pitchFamily="18" charset="0"/>
              </a:rPr>
              <a:t>E</a:t>
            </a:r>
            <a:r>
              <a:rPr kumimoji="1" lang="en-US" baseline="-25000" dirty="0">
                <a:latin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</a:rPr>
              <a:t> </a:t>
            </a:r>
            <a:r>
              <a:rPr kumimoji="1" lang="ru-RU" dirty="0">
                <a:latin typeface="Times New Roman" pitchFamily="18" charset="0"/>
              </a:rPr>
              <a:t>– </a:t>
            </a:r>
            <a:r>
              <a:rPr kumimoji="1" lang="en-US" dirty="0" smtClean="0">
                <a:latin typeface="Times New Roman" pitchFamily="18" charset="0"/>
              </a:rPr>
              <a:t>quark energy in </a:t>
            </a:r>
            <a:r>
              <a:rPr kumimoji="1" lang="en-US" dirty="0" err="1" smtClean="0">
                <a:latin typeface="Times New Roman" pitchFamily="18" charset="0"/>
              </a:rPr>
              <a:t>c.m</a:t>
            </a:r>
            <a:r>
              <a:rPr kumimoji="1" lang="ru-RU" dirty="0" smtClean="0">
                <a:latin typeface="Times New Roman" pitchFamily="18" charset="0"/>
              </a:rPr>
              <a:t>.</a:t>
            </a:r>
            <a:r>
              <a:rPr kumimoji="1" lang="en-US" dirty="0" smtClean="0">
                <a:latin typeface="Times New Roman" pitchFamily="18" charset="0"/>
              </a:rPr>
              <a:t>  </a:t>
            </a:r>
            <a:r>
              <a:rPr kumimoji="1" lang="ru-RU" dirty="0" smtClean="0">
                <a:latin typeface="Times New Roman" pitchFamily="18" charset="0"/>
              </a:rPr>
              <a:t>     </a:t>
            </a:r>
            <a:r>
              <a:rPr kumimoji="1" lang="ru-RU" dirty="0">
                <a:latin typeface="Times New Roman" pitchFamily="18" charset="0"/>
              </a:rPr>
              <a:t>		</a:t>
            </a:r>
            <a:r>
              <a:rPr kumimoji="1" lang="en-US" b="1" dirty="0">
                <a:latin typeface="Times New Roman" pitchFamily="18" charset="0"/>
              </a:rPr>
              <a:t>	</a:t>
            </a:r>
            <a:r>
              <a:rPr kumimoji="1" lang="en-US" b="1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kumimoji="1" lang="en-US" b="1" dirty="0">
                <a:latin typeface="Times New Roman" pitchFamily="18" charset="0"/>
              </a:rPr>
              <a:t>	</a:t>
            </a:r>
            <a:endParaRPr kumimoji="1" lang="en-US" b="1" dirty="0">
              <a:solidFill>
                <a:srgbClr val="0000CC"/>
              </a:solidFill>
              <a:latin typeface="Times New Roman" pitchFamily="18" charset="0"/>
            </a:endParaRPr>
          </a:p>
          <a:p>
            <a:pPr>
              <a:tabLst>
                <a:tab pos="4178300" algn="l"/>
              </a:tabLst>
            </a:pPr>
            <a:r>
              <a:rPr kumimoji="1" lang="el-GR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Δμ</a:t>
            </a:r>
            <a:r>
              <a:rPr kumimoji="1" lang="en-US" b="1" baseline="30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1" lang="en-US" b="1" baseline="-25000" dirty="0" err="1">
                <a:solidFill>
                  <a:srgbClr val="0000CC"/>
                </a:solidFill>
                <a:latin typeface="Times New Roman" pitchFamily="18" charset="0"/>
              </a:rPr>
              <a:t>Q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=(g</a:t>
            </a:r>
            <a:r>
              <a:rPr kumimoji="1" lang="en-US" b="1" baseline="30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1" lang="en-US" b="1" baseline="-25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-2)/2</a:t>
            </a:r>
            <a:r>
              <a:rPr kumimoji="1" lang="en-US" dirty="0">
                <a:latin typeface="Times New Roman" pitchFamily="18" charset="0"/>
              </a:rPr>
              <a:t> </a:t>
            </a:r>
            <a:r>
              <a:rPr kumimoji="1" lang="en-US" b="1" dirty="0">
                <a:latin typeface="Times New Roman" pitchFamily="18" charset="0"/>
              </a:rPr>
              <a:t> </a:t>
            </a:r>
            <a:r>
              <a:rPr kumimoji="1" lang="en-US" dirty="0" smtClean="0">
                <a:latin typeface="Times New Roman" pitchFamily="18" charset="0"/>
              </a:rPr>
              <a:t>(quark anomalous </a:t>
            </a:r>
            <a:r>
              <a:rPr kumimoji="1" lang="en-US" dirty="0" err="1" smtClean="0">
                <a:latin typeface="Times New Roman" pitchFamily="18" charset="0"/>
              </a:rPr>
              <a:t>chromomagnetic</a:t>
            </a:r>
            <a:r>
              <a:rPr kumimoji="1" lang="en-US" dirty="0" smtClean="0">
                <a:latin typeface="Times New Roman" pitchFamily="18" charset="0"/>
              </a:rPr>
              <a:t> moment).      </a:t>
            </a:r>
            <a:endParaRPr kumimoji="1" lang="ru-RU" dirty="0">
              <a:latin typeface="Times New Roman" pitchFamily="18" charset="0"/>
            </a:endParaRPr>
          </a:p>
          <a:p>
            <a:pPr>
              <a:tabLst>
                <a:tab pos="4178300" algn="l"/>
              </a:tabLst>
            </a:pPr>
            <a:endParaRPr kumimoji="1" lang="en-US" dirty="0">
              <a:latin typeface="Times New Roman" pitchFamily="18" charset="0"/>
            </a:endParaRPr>
          </a:p>
          <a:p>
            <a:pPr>
              <a:buFont typeface="Wingdings" pitchFamily="2" charset="2"/>
              <a:buChar char="Ø"/>
              <a:tabLst>
                <a:tab pos="4178300" algn="l"/>
              </a:tabLst>
            </a:pPr>
            <a:r>
              <a:rPr kumimoji="1" lang="en-US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Due to the spontaneous breaking of </a:t>
            </a:r>
            <a:r>
              <a:rPr lang="en-US" dirty="0" err="1" smtClean="0">
                <a:solidFill>
                  <a:srgbClr val="FF0000"/>
                </a:solidFill>
                <a:latin typeface="+mn-lt"/>
              </a:rPr>
              <a:t>chiral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 symmetry appear the</a:t>
            </a:r>
            <a:r>
              <a:rPr kumimoji="1" lang="ru-RU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kumimoji="1"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kumimoji="1" lang="en-US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kumimoji="1" lang="en-US" baseline="-250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  <a:cs typeface="Times New Roman" pitchFamily="18" charset="0"/>
              </a:rPr>
              <a:t>(q</a:t>
            </a:r>
            <a:r>
              <a:rPr kumimoji="1"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1" lang="en-US" dirty="0">
                <a:latin typeface="Times New Roman" pitchFamily="18" charset="0"/>
              </a:rPr>
              <a:t> ≈ 0.3 </a:t>
            </a:r>
            <a:r>
              <a:rPr kumimoji="1" lang="en-US" dirty="0" err="1">
                <a:latin typeface="Times New Roman" pitchFamily="18" charset="0"/>
              </a:rPr>
              <a:t>GeV</a:t>
            </a:r>
            <a:r>
              <a:rPr kumimoji="1"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1"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kumimoji="1"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1" lang="el-GR" b="1" dirty="0">
                <a:latin typeface="Times New Roman" pitchFamily="18" charset="0"/>
              </a:rPr>
              <a:t>Δ</a:t>
            </a:r>
            <a:r>
              <a:rPr kumimoji="1" lang="el-GR" dirty="0">
                <a:latin typeface="Times New Roman" pitchFamily="18" charset="0"/>
                <a:cs typeface="Times New Roman" pitchFamily="18" charset="0"/>
              </a:rPr>
              <a:t>μ</a:t>
            </a:r>
            <a:r>
              <a:rPr kumimoji="1" lang="en-US" baseline="300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1" lang="en-US" baseline="-25000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  <a:cs typeface="Times New Roman" pitchFamily="18" charset="0"/>
              </a:rPr>
              <a:t>(q)</a:t>
            </a:r>
            <a:r>
              <a:rPr kumimoji="1"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the constituent quarks.</a:t>
            </a:r>
            <a:endParaRPr kumimoji="1"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178300" algn="l"/>
              </a:tabLst>
            </a:pPr>
            <a:endParaRPr kumimoji="1" lang="el-G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4178300" algn="l"/>
              </a:tabLst>
            </a:pPr>
            <a:r>
              <a:rPr kumimoji="1" lang="en-US" dirty="0" smtClean="0">
                <a:latin typeface="Times New Roman" pitchFamily="18" charset="0"/>
              </a:rPr>
              <a:t>In the </a:t>
            </a:r>
            <a:r>
              <a:rPr kumimoji="1" lang="en-US" dirty="0" err="1" smtClean="0">
                <a:latin typeface="Times New Roman" pitchFamily="18" charset="0"/>
              </a:rPr>
              <a:t>instanton</a:t>
            </a:r>
            <a:r>
              <a:rPr kumimoji="1" lang="ru-RU" dirty="0" smtClean="0">
                <a:latin typeface="Times New Roman" pitchFamily="18" charset="0"/>
              </a:rPr>
              <a:t> </a:t>
            </a:r>
            <a:r>
              <a:rPr kumimoji="1" lang="en-US" dirty="0" smtClean="0">
                <a:latin typeface="Times New Roman" pitchFamily="18" charset="0"/>
              </a:rPr>
              <a:t>model:</a:t>
            </a:r>
            <a:r>
              <a:rPr kumimoji="1" lang="en-US" b="1" dirty="0" smtClean="0">
                <a:latin typeface="Times New Roman" pitchFamily="18" charset="0"/>
              </a:rPr>
              <a:t> </a:t>
            </a:r>
            <a:r>
              <a:rPr kumimoji="1" lang="ru-RU" b="1" dirty="0" smtClean="0">
                <a:latin typeface="Times New Roman" pitchFamily="18" charset="0"/>
              </a:rPr>
              <a:t> </a:t>
            </a:r>
            <a:r>
              <a:rPr kumimoji="1" lang="en-US" b="1" dirty="0" smtClean="0">
                <a:latin typeface="Times New Roman" pitchFamily="18" charset="0"/>
              </a:rPr>
              <a:t>     </a:t>
            </a:r>
            <a:r>
              <a:rPr kumimoji="1" lang="el-GR" b="1" dirty="0" smtClean="0">
                <a:solidFill>
                  <a:srgbClr val="0000CC"/>
                </a:solidFill>
                <a:latin typeface="Times New Roman" pitchFamily="18" charset="0"/>
              </a:rPr>
              <a:t>Δμ</a:t>
            </a:r>
            <a:r>
              <a:rPr kumimoji="1" lang="en-US" b="1" baseline="30000" dirty="0" err="1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 baseline="-25000" dirty="0" err="1">
                <a:solidFill>
                  <a:srgbClr val="0000CC"/>
                </a:solidFill>
                <a:latin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</a:rPr>
              <a:t> (0) 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</a:rPr>
              <a:t>≈ </a:t>
            </a:r>
            <a:r>
              <a:rPr kumimoji="1" lang="en-US" i="1" dirty="0">
                <a:solidFill>
                  <a:srgbClr val="0000CC"/>
                </a:solidFill>
                <a:latin typeface="Times New Roman" pitchFamily="18" charset="0"/>
              </a:rPr>
              <a:t>–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</a:rPr>
              <a:t>0.4 </a:t>
            </a:r>
            <a:r>
              <a:rPr kumimoji="1" lang="ru-RU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</a:rPr>
              <a:t>      </a:t>
            </a:r>
            <a:r>
              <a:rPr kumimoji="1" lang="en-US" sz="2000" b="1" dirty="0" smtClean="0">
                <a:latin typeface="Times New Roman" pitchFamily="18" charset="0"/>
              </a:rPr>
              <a:t>(N. </a:t>
            </a:r>
            <a:r>
              <a:rPr kumimoji="1" lang="en-US" sz="2000" b="1" dirty="0" err="1" smtClean="0">
                <a:latin typeface="Times New Roman" pitchFamily="18" charset="0"/>
              </a:rPr>
              <a:t>Kochelev</a:t>
            </a:r>
            <a:r>
              <a:rPr kumimoji="1" lang="en-US" sz="2000" b="1" dirty="0" smtClean="0">
                <a:latin typeface="Times New Roman" pitchFamily="18" charset="0"/>
              </a:rPr>
              <a:t>)</a:t>
            </a:r>
            <a:r>
              <a:rPr kumimoji="1" lang="en-US" b="1" dirty="0" smtClean="0">
                <a:latin typeface="Times New Roman" pitchFamily="18" charset="0"/>
              </a:rPr>
              <a:t>;                                   </a:t>
            </a:r>
            <a:endParaRPr kumimoji="1" lang="en-US" b="1" dirty="0">
              <a:latin typeface="Times New Roman" pitchFamily="18" charset="0"/>
            </a:endParaRPr>
          </a:p>
          <a:p>
            <a:pPr>
              <a:tabLst>
                <a:tab pos="4178300" algn="l"/>
              </a:tabLst>
            </a:pPr>
            <a:r>
              <a:rPr kumimoji="1" lang="en-US" b="1" dirty="0">
                <a:latin typeface="Times New Roman" pitchFamily="18" charset="0"/>
              </a:rPr>
              <a:t>                                 </a:t>
            </a:r>
            <a:r>
              <a:rPr kumimoji="1" lang="ru-RU" b="1" dirty="0">
                <a:latin typeface="Times New Roman" pitchFamily="18" charset="0"/>
              </a:rPr>
              <a:t>           </a:t>
            </a:r>
            <a:r>
              <a:rPr kumimoji="1" lang="el-GR" b="1" dirty="0">
                <a:solidFill>
                  <a:srgbClr val="0000CC"/>
                </a:solidFill>
                <a:latin typeface="Times New Roman" pitchFamily="18" charset="0"/>
              </a:rPr>
              <a:t>Δμ</a:t>
            </a:r>
            <a:r>
              <a:rPr kumimoji="1" lang="en-US" b="1" baseline="30000" dirty="0" err="1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 baseline="-25000" dirty="0" err="1">
                <a:solidFill>
                  <a:srgbClr val="0000CC"/>
                </a:solidFill>
                <a:latin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</a:rPr>
              <a:t> (0) 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</a:rPr>
              <a:t>≈ </a:t>
            </a:r>
            <a:r>
              <a:rPr kumimoji="1" lang="en-US" i="1" dirty="0">
                <a:solidFill>
                  <a:srgbClr val="0000CC"/>
                </a:solidFill>
                <a:latin typeface="Times New Roman" pitchFamily="18" charset="0"/>
              </a:rPr>
              <a:t>–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</a:rPr>
              <a:t>1.6 </a:t>
            </a:r>
            <a:r>
              <a:rPr kumimoji="1" lang="ru-RU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</a:rPr>
              <a:t>    </a:t>
            </a:r>
            <a:r>
              <a:rPr kumimoji="1" lang="ru-RU" b="1" dirty="0">
                <a:solidFill>
                  <a:srgbClr val="0000CC"/>
                </a:solidFill>
                <a:latin typeface="Times New Roman" pitchFamily="18" charset="0"/>
              </a:rPr>
              <a:t>  </a:t>
            </a:r>
            <a:r>
              <a:rPr kumimoji="1" lang="en-US" sz="2000" b="1" dirty="0" smtClean="0">
                <a:latin typeface="Times New Roman" pitchFamily="18" charset="0"/>
              </a:rPr>
              <a:t>(D. </a:t>
            </a:r>
            <a:r>
              <a:rPr kumimoji="1" lang="en-US" sz="2000" b="1" dirty="0" err="1" smtClean="0">
                <a:latin typeface="Times New Roman" pitchFamily="18" charset="0"/>
              </a:rPr>
              <a:t>Diakonov</a:t>
            </a:r>
            <a:r>
              <a:rPr kumimoji="1" lang="en-US" sz="2000" b="1" dirty="0" smtClean="0">
                <a:latin typeface="Times New Roman" pitchFamily="18" charset="0"/>
              </a:rPr>
              <a:t>)</a:t>
            </a:r>
            <a:r>
              <a:rPr kumimoji="1" lang="ru-RU" sz="2000" b="1" dirty="0">
                <a:latin typeface="Times New Roman" pitchFamily="18" charset="0"/>
              </a:rPr>
              <a:t>.</a:t>
            </a:r>
            <a:endParaRPr kumimoji="1"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tabLst>
                <a:tab pos="4178300" algn="l"/>
              </a:tabLst>
            </a:pPr>
            <a:r>
              <a:rPr kumimoji="1"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Model-dependent  (CPQ) estimate</a:t>
            </a:r>
            <a:r>
              <a:rPr kumimoji="1" lang="ru-RU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kumimoji="1" lang="en-US" dirty="0" smtClean="0">
                <a:solidFill>
                  <a:srgbClr val="FF0000"/>
                </a:solidFill>
                <a:latin typeface="+mn-lt"/>
              </a:rPr>
              <a:t>of </a:t>
            </a:r>
            <a:r>
              <a:rPr kumimoji="1" lang="el-GR" b="1" dirty="0" smtClean="0">
                <a:solidFill>
                  <a:srgbClr val="FF0000"/>
                </a:solidFill>
                <a:latin typeface="+mn-lt"/>
              </a:rPr>
              <a:t>Δμ</a:t>
            </a:r>
            <a:r>
              <a:rPr kumimoji="1" lang="en-US" b="1" baseline="30000" dirty="0" err="1" smtClean="0">
                <a:solidFill>
                  <a:srgbClr val="FF0000"/>
                </a:solidFill>
                <a:latin typeface="+mn-lt"/>
              </a:rPr>
              <a:t>a</a:t>
            </a:r>
            <a:r>
              <a:rPr kumimoji="1" lang="en-US" b="1" baseline="-25000" dirty="0" err="1" smtClean="0">
                <a:solidFill>
                  <a:srgbClr val="FF0000"/>
                </a:solidFill>
                <a:latin typeface="+mn-lt"/>
              </a:rPr>
              <a:t>Q</a:t>
            </a:r>
            <a:r>
              <a:rPr kumimoji="1" lang="en-US" dirty="0" smtClean="0">
                <a:solidFill>
                  <a:srgbClr val="FF0000"/>
                </a:solidFill>
                <a:latin typeface="+mn-lt"/>
              </a:rPr>
              <a:t> for </a:t>
            </a:r>
            <a:r>
              <a:rPr kumimoji="1" lang="en-US" dirty="0" err="1" smtClean="0">
                <a:solidFill>
                  <a:srgbClr val="FF0000"/>
                </a:solidFill>
                <a:latin typeface="+mn-lt"/>
              </a:rPr>
              <a:t>u,d,s,c,b</a:t>
            </a:r>
            <a:r>
              <a:rPr kumimoji="1" lang="en-US" dirty="0" smtClean="0">
                <a:solidFill>
                  <a:srgbClr val="FF0000"/>
                </a:solidFill>
                <a:latin typeface="+mn-lt"/>
              </a:rPr>
              <a:t>-quarks are obtained from the 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global analysis of polarization data</a:t>
            </a:r>
            <a:r>
              <a:rPr kumimoji="1" lang="ru-RU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:</a:t>
            </a:r>
            <a:endParaRPr kumimoji="1" lang="en-US" dirty="0">
              <a:solidFill>
                <a:srgbClr val="FF0000"/>
              </a:solidFill>
              <a:latin typeface="+mn-lt"/>
            </a:endParaRPr>
          </a:p>
          <a:p>
            <a:pPr>
              <a:buFont typeface="Wingdings" pitchFamily="2" charset="2"/>
              <a:buChar char="Ø"/>
              <a:tabLst>
                <a:tab pos="4178300" algn="l"/>
              </a:tabLst>
            </a:pPr>
            <a:r>
              <a:rPr kumimoji="1"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ru-RU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l-GR" b="1" dirty="0">
                <a:solidFill>
                  <a:srgbClr val="0000CC"/>
                </a:solidFill>
                <a:latin typeface="Times New Roman" pitchFamily="18" charset="0"/>
              </a:rPr>
              <a:t>Δμ</a:t>
            </a:r>
            <a:r>
              <a:rPr kumimoji="1" lang="en-US" b="1" baseline="30000" dirty="0" err="1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 baseline="-25000" dirty="0" err="1">
                <a:solidFill>
                  <a:srgbClr val="0000CC"/>
                </a:solidFill>
                <a:latin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</a:rPr>
              <a:t> (</a:t>
            </a:r>
            <a:r>
              <a:rPr kumimoji="1" lang="en-US" dirty="0" err="1">
                <a:latin typeface="Times New Roman" pitchFamily="18" charset="0"/>
              </a:rPr>
              <a:t>u,c</a:t>
            </a:r>
            <a:r>
              <a:rPr kumimoji="1" lang="en-US" dirty="0">
                <a:latin typeface="Times New Roman" pitchFamily="18" charset="0"/>
              </a:rPr>
              <a:t>) 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</a:rPr>
              <a:t>= -</a:t>
            </a:r>
            <a:r>
              <a:rPr kumimoji="1" lang="en-US" b="1" dirty="0" smtClean="0">
                <a:solidFill>
                  <a:srgbClr val="0000CC"/>
                </a:solidFill>
                <a:latin typeface="Times New Roman" pitchFamily="18" charset="0"/>
              </a:rPr>
              <a:t>0.4839±0.0017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</a:rPr>
              <a:t>,             </a:t>
            </a:r>
            <a:r>
              <a:rPr kumimoji="1"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dirty="0">
                <a:solidFill>
                  <a:srgbClr val="0000CC"/>
                </a:solidFill>
                <a:latin typeface="Times New Roman" pitchFamily="18" charset="0"/>
              </a:rPr>
              <a:t>q=+2/3;     </a:t>
            </a:r>
          </a:p>
          <a:p>
            <a:pPr>
              <a:buFont typeface="Wingdings" pitchFamily="2" charset="2"/>
              <a:buChar char="Ø"/>
              <a:tabLst>
                <a:tab pos="4178300" algn="l"/>
              </a:tabLst>
            </a:pPr>
            <a:r>
              <a:rPr kumimoji="1" lang="ru-RU" b="1" dirty="0">
                <a:solidFill>
                  <a:srgbClr val="0000CC"/>
                </a:solidFill>
                <a:latin typeface="Times New Roman" pitchFamily="18" charset="0"/>
              </a:rPr>
              <a:t>  </a:t>
            </a:r>
            <a:r>
              <a:rPr kumimoji="1" lang="el-GR" b="1" dirty="0">
                <a:solidFill>
                  <a:srgbClr val="0000CC"/>
                </a:solidFill>
                <a:latin typeface="Times New Roman" pitchFamily="18" charset="0"/>
              </a:rPr>
              <a:t>Δμ</a:t>
            </a:r>
            <a:r>
              <a:rPr kumimoji="1" lang="en-US" b="1" baseline="30000" dirty="0" err="1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 baseline="-25000" dirty="0" err="1">
                <a:solidFill>
                  <a:srgbClr val="0000CC"/>
                </a:solidFill>
                <a:latin typeface="Times New Roman" pitchFamily="18" charset="0"/>
              </a:rPr>
              <a:t>Q</a:t>
            </a:r>
            <a:r>
              <a:rPr kumimoji="1" lang="en-US" dirty="0">
                <a:latin typeface="Times New Roman" pitchFamily="18" charset="0"/>
              </a:rPr>
              <a:t> (</a:t>
            </a:r>
            <a:r>
              <a:rPr kumimoji="1" lang="en-US" dirty="0" err="1">
                <a:latin typeface="Times New Roman" pitchFamily="18" charset="0"/>
              </a:rPr>
              <a:t>d,s,b</a:t>
            </a:r>
            <a:r>
              <a:rPr kumimoji="1" lang="en-US" dirty="0">
                <a:latin typeface="Times New Roman" pitchFamily="18" charset="0"/>
              </a:rPr>
              <a:t>) 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</a:rPr>
              <a:t>≈  </a:t>
            </a:r>
            <a:r>
              <a:rPr kumimoji="1" lang="en-US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√(2/3) </a:t>
            </a:r>
            <a:r>
              <a:rPr kumimoji="1" lang="el-GR" b="1" dirty="0">
                <a:solidFill>
                  <a:srgbClr val="0000CC"/>
                </a:solidFill>
                <a:latin typeface="Times New Roman" pitchFamily="18" charset="0"/>
              </a:rPr>
              <a:t>Δμ</a:t>
            </a:r>
            <a:r>
              <a:rPr kumimoji="1" lang="en-US" b="1" baseline="30000" dirty="0" err="1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 baseline="-25000" dirty="0" err="1">
                <a:solidFill>
                  <a:srgbClr val="0000CC"/>
                </a:solidFill>
                <a:latin typeface="Times New Roman" pitchFamily="18" charset="0"/>
              </a:rPr>
              <a:t>Q</a:t>
            </a:r>
            <a:r>
              <a:rPr kumimoji="1" lang="en-US" dirty="0">
                <a:solidFill>
                  <a:srgbClr val="0000CC"/>
                </a:solidFill>
                <a:latin typeface="Times New Roman" pitchFamily="18" charset="0"/>
              </a:rPr>
              <a:t>(</a:t>
            </a:r>
            <a:r>
              <a:rPr kumimoji="1" lang="en-US" b="1" dirty="0" err="1">
                <a:solidFill>
                  <a:srgbClr val="0000CC"/>
                </a:solidFill>
                <a:latin typeface="Times New Roman" pitchFamily="18" charset="0"/>
              </a:rPr>
              <a:t>u,c</a:t>
            </a:r>
            <a:r>
              <a:rPr kumimoji="1" lang="en-US" dirty="0">
                <a:solidFill>
                  <a:srgbClr val="0000CC"/>
                </a:solidFill>
                <a:latin typeface="Times New Roman" pitchFamily="18" charset="0"/>
              </a:rPr>
              <a:t>),         q=-1/3. </a:t>
            </a:r>
            <a:endParaRPr kumimoji="1" lang="ru-RU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8569325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20</a:t>
            </a:r>
            <a:endParaRPr lang="ru-RU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23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7475"/>
            <a:ext cx="8569325" cy="431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 Quark counting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rules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for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el-GR" dirty="0" smtClean="0">
                <a:solidFill>
                  <a:srgbClr val="0000CC"/>
                </a:solidFill>
              </a:rPr>
              <a:t>ν</a:t>
            </a:r>
            <a:r>
              <a:rPr lang="en-US" baseline="-25000" dirty="0" smtClean="0">
                <a:solidFill>
                  <a:srgbClr val="0000CC"/>
                </a:solidFill>
              </a:rPr>
              <a:t>A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(A + B </a:t>
            </a:r>
            <a:r>
              <a:rPr lang="ru-RU" dirty="0" smtClean="0">
                <a:solidFill>
                  <a:srgbClr val="0000CC"/>
                </a:solidFill>
              </a:rPr>
              <a:t>→</a:t>
            </a:r>
            <a:r>
              <a:rPr lang="en-US" dirty="0" smtClean="0">
                <a:solidFill>
                  <a:srgbClr val="0000CC"/>
                </a:solidFill>
              </a:rPr>
              <a:t> C + X) 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07950" y="5410200"/>
            <a:ext cx="89296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  <a:tabLst>
                <a:tab pos="4178300" algn="l"/>
              </a:tabLst>
            </a:pPr>
            <a:r>
              <a:rPr kumimoji="1"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S.P. Baranov, Phys. Rev. D54, 3228 (1996).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    </a:t>
            </a:r>
            <a:r>
              <a:rPr lang="en-US" b="1" dirty="0" smtClean="0">
                <a:latin typeface="Times New Roman" pitchFamily="18" charset="0"/>
              </a:rPr>
              <a:t>|</a:t>
            </a:r>
            <a:r>
              <a:rPr lang="el-GR" b="1" dirty="0" smtClean="0">
                <a:latin typeface="Times New Roman" pitchFamily="18" charset="0"/>
              </a:rPr>
              <a:t>ψ</a:t>
            </a:r>
            <a:r>
              <a:rPr lang="en-US" b="1" dirty="0" smtClean="0">
                <a:latin typeface="Times New Roman" pitchFamily="18" charset="0"/>
              </a:rPr>
              <a:t>|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dirty="0">
                <a:latin typeface="Times New Roman" pitchFamily="18" charset="0"/>
              </a:rPr>
              <a:t>~</a:t>
            </a: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b="1" baseline="-250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dirty="0">
                <a:latin typeface="Times New Roman" pitchFamily="18" charset="0"/>
              </a:rPr>
              <a:t>)</a:t>
            </a:r>
            <a:r>
              <a:rPr lang="en-US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16)</a:t>
            </a:r>
            <a:endParaRPr kumimoji="1" lang="en-US" dirty="0">
              <a:latin typeface="Times New Roman" pitchFamily="18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  <a:tabLst>
                <a:tab pos="4178300" algn="l"/>
              </a:tabLst>
            </a:pPr>
            <a:r>
              <a:rPr lang="en-US" b="1" dirty="0">
                <a:latin typeface="Times New Roman" pitchFamily="18" charset="0"/>
              </a:rPr>
              <a:t> </a:t>
            </a:r>
            <a:r>
              <a:rPr lang="el-GR" b="1" dirty="0">
                <a:latin typeface="Times New Roman" pitchFamily="18" charset="0"/>
              </a:rPr>
              <a:t>λ</a:t>
            </a:r>
            <a:r>
              <a:rPr lang="en-US" b="1" dirty="0">
                <a:latin typeface="Times New Roman" pitchFamily="18" charset="0"/>
              </a:rPr>
              <a:t> = −|</a:t>
            </a:r>
            <a:r>
              <a:rPr lang="el-GR" b="1" dirty="0">
                <a:latin typeface="Times New Roman" pitchFamily="18" charset="0"/>
              </a:rPr>
              <a:t>ψ</a:t>
            </a:r>
            <a:r>
              <a:rPr lang="en-US" b="1" baseline="-25000" dirty="0" err="1">
                <a:latin typeface="Times New Roman" pitchFamily="18" charset="0"/>
              </a:rPr>
              <a:t>qq</a:t>
            </a:r>
            <a:r>
              <a:rPr lang="en-US" b="1" dirty="0">
                <a:latin typeface="Times New Roman" pitchFamily="18" charset="0"/>
              </a:rPr>
              <a:t>(0)|</a:t>
            </a:r>
            <a:r>
              <a:rPr lang="en-US" b="1" baseline="30000" dirty="0">
                <a:latin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</a:rPr>
              <a:t> /|</a:t>
            </a:r>
            <a:r>
              <a:rPr lang="el-GR" b="1" dirty="0">
                <a:latin typeface="Times New Roman" pitchFamily="18" charset="0"/>
              </a:rPr>
              <a:t>ψ</a:t>
            </a:r>
            <a:r>
              <a:rPr lang="en-US" b="1" baseline="-25000" dirty="0">
                <a:latin typeface="Times New Roman" pitchFamily="18" charset="0"/>
              </a:rPr>
              <a:t>q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baseline="-25000" dirty="0">
                <a:latin typeface="Times New Roman" pitchFamily="18" charset="0"/>
              </a:rPr>
              <a:t>q</a:t>
            </a:r>
            <a:r>
              <a:rPr lang="en-US" b="1" dirty="0">
                <a:latin typeface="Times New Roman" pitchFamily="18" charset="0"/>
              </a:rPr>
              <a:t>̃(0)|</a:t>
            </a:r>
            <a:r>
              <a:rPr lang="en-US" b="1" baseline="30000" dirty="0">
                <a:latin typeface="Times New Roman" pitchFamily="18" charset="0"/>
              </a:rPr>
              <a:t>2</a:t>
            </a:r>
            <a:r>
              <a:rPr lang="en-US" b="1" dirty="0">
                <a:latin typeface="Times New Roman" pitchFamily="18" charset="0"/>
              </a:rPr>
              <a:t>  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 1-e</a:t>
            </a:r>
            <a:r>
              <a:rPr lang="en-US" b="1" baseline="30000" dirty="0">
                <a:latin typeface="Times New Roman" pitchFamily="18" charset="0"/>
                <a:sym typeface="Symbol" pitchFamily="18" charset="2"/>
              </a:rPr>
              <a:t>1/8 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 -0.133</a:t>
            </a:r>
            <a:r>
              <a:rPr lang="ru-RU" b="1" dirty="0">
                <a:latin typeface="Times New Roman" pitchFamily="18" charset="0"/>
                <a:sym typeface="Symbol" pitchFamily="18" charset="2"/>
              </a:rPr>
              <a:t>2 </a:t>
            </a:r>
            <a:r>
              <a:rPr lang="en-US" b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 dirty="0" smtClean="0">
                <a:latin typeface="Times New Roman" pitchFamily="18" charset="0"/>
                <a:sym typeface="Symbol" pitchFamily="18" charset="2"/>
              </a:rPr>
              <a:t>         color factor </a:t>
            </a:r>
            <a:r>
              <a:rPr lang="ru-RU" dirty="0" smtClean="0">
                <a:latin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</a:rPr>
              <a:t>7</a:t>
            </a:r>
            <a:r>
              <a:rPr lang="en-US" dirty="0" smtClean="0">
                <a:latin typeface="Times New Roman" pitchFamily="18" charset="0"/>
              </a:rPr>
              <a:t>)</a:t>
            </a:r>
            <a:endParaRPr kumimoji="1" lang="el-GR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0000"/>
              </a:buClr>
              <a:buFont typeface="Wingdings" pitchFamily="2" charset="2"/>
              <a:buChar char="Ø"/>
              <a:tabLst>
                <a:tab pos="4178300" algn="l"/>
              </a:tabLst>
            </a:pPr>
            <a:r>
              <a:rPr kumimoji="1" lang="en-US" b="1" dirty="0">
                <a:latin typeface="Times New Roman" pitchFamily="18" charset="0"/>
              </a:rPr>
              <a:t> </a:t>
            </a:r>
            <a:r>
              <a:rPr lang="el-GR" b="1" dirty="0">
                <a:latin typeface="Times New Roman" pitchFamily="18" charset="0"/>
              </a:rPr>
              <a:t>λ</a:t>
            </a:r>
            <a:r>
              <a:rPr lang="en-US" b="1" dirty="0">
                <a:latin typeface="Times New Roman" pitchFamily="18" charset="0"/>
              </a:rPr>
              <a:t> = −</a:t>
            </a:r>
            <a:r>
              <a:rPr lang="ru-RU" b="1" dirty="0" smtClean="0">
                <a:latin typeface="Times New Roman" pitchFamily="18" charset="0"/>
              </a:rPr>
              <a:t>0.13</a:t>
            </a:r>
            <a:r>
              <a:rPr lang="en-US" b="1" dirty="0" smtClean="0">
                <a:latin typeface="Times New Roman" pitchFamily="18" charset="0"/>
              </a:rPr>
              <a:t>63±</a:t>
            </a:r>
            <a:r>
              <a:rPr lang="ru-RU" b="1" dirty="0">
                <a:latin typeface="Times New Roman" pitchFamily="18" charset="0"/>
              </a:rPr>
              <a:t>0</a:t>
            </a:r>
            <a:r>
              <a:rPr lang="en-US" b="1" dirty="0" smtClean="0">
                <a:latin typeface="Times New Roman" pitchFamily="18" charset="0"/>
              </a:rPr>
              <a:t>.000</a:t>
            </a:r>
            <a:r>
              <a:rPr lang="en-US" b="1" dirty="0">
                <a:latin typeface="Times New Roman" pitchFamily="18" charset="0"/>
              </a:rPr>
              <a:t>3</a:t>
            </a:r>
            <a:r>
              <a:rPr lang="en-US" b="1" dirty="0" smtClean="0">
                <a:latin typeface="Times New Roman" pitchFamily="18" charset="0"/>
              </a:rPr>
              <a:t>,   </a:t>
            </a:r>
            <a:r>
              <a:rPr kumimoji="1" lang="el-GR" b="1" dirty="0">
                <a:latin typeface="Times New Roman" pitchFamily="18" charset="0"/>
              </a:rPr>
              <a:t>τ</a:t>
            </a:r>
            <a:r>
              <a:rPr kumimoji="1" lang="en-US" b="1" dirty="0">
                <a:latin typeface="Times New Roman" pitchFamily="18" charset="0"/>
              </a:rPr>
              <a:t> = 0.0</a:t>
            </a:r>
            <a:r>
              <a:rPr kumimoji="1" lang="ru-RU" b="1" dirty="0">
                <a:latin typeface="Times New Roman" pitchFamily="18" charset="0"/>
              </a:rPr>
              <a:t>2</a:t>
            </a:r>
            <a:r>
              <a:rPr kumimoji="1" lang="en-US" b="1" dirty="0" smtClean="0">
                <a:latin typeface="Times New Roman" pitchFamily="18" charset="0"/>
              </a:rPr>
              <a:t>67</a:t>
            </a:r>
            <a:r>
              <a:rPr lang="en-US" b="1" dirty="0" smtClean="0">
                <a:latin typeface="Times New Roman" pitchFamily="18" charset="0"/>
              </a:rPr>
              <a:t>±0.0012,   fit  for </a:t>
            </a:r>
            <a:r>
              <a:rPr lang="ru-RU" b="1" dirty="0" smtClean="0">
                <a:latin typeface="Times New Roman" pitchFamily="18" charset="0"/>
              </a:rPr>
              <a:t>8</a:t>
            </a:r>
            <a:r>
              <a:rPr lang="en-US" b="1" dirty="0" smtClean="0">
                <a:latin typeface="Times New Roman" pitchFamily="18" charset="0"/>
              </a:rPr>
              <a:t>1 reactions.</a:t>
            </a:r>
            <a:endParaRPr lang="en-US" b="1" dirty="0">
              <a:latin typeface="Times New Roman" pitchFamily="18" charset="0"/>
            </a:endParaRPr>
          </a:p>
        </p:txBody>
      </p:sp>
      <p:pic>
        <p:nvPicPr>
          <p:cNvPr id="29700" name="Picture 11"/>
          <p:cNvPicPr>
            <a:picLocks noChangeAspect="1" noChangeArrowheads="1"/>
          </p:cNvPicPr>
          <p:nvPr/>
        </p:nvPicPr>
        <p:blipFill>
          <a:blip r:embed="rId3" cstate="print"/>
          <a:srcRect l="19104" t="5786" r="16785" b="69139"/>
          <a:stretch>
            <a:fillRect/>
          </a:stretch>
        </p:blipFill>
        <p:spPr bwMode="auto">
          <a:xfrm>
            <a:off x="4571752" y="571500"/>
            <a:ext cx="4176712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Text Box 12"/>
          <p:cNvSpPr txBox="1">
            <a:spLocks noChangeArrowheads="1"/>
          </p:cNvSpPr>
          <p:nvPr/>
        </p:nvSpPr>
        <p:spPr bwMode="auto">
          <a:xfrm>
            <a:off x="8639621" y="1341438"/>
            <a:ext cx="396875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Times New Roman" pitchFamily="18" charset="0"/>
              </a:rPr>
              <a:t>SPECTATORS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9702" name="Text Box 14"/>
          <p:cNvSpPr txBox="1">
            <a:spLocks noChangeArrowheads="1"/>
          </p:cNvSpPr>
          <p:nvPr/>
        </p:nvSpPr>
        <p:spPr bwMode="auto">
          <a:xfrm>
            <a:off x="4427538" y="2997200"/>
            <a:ext cx="453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sym typeface="Symbol" pitchFamily="18" charset="2"/>
              </a:rPr>
              <a:t>∫</a:t>
            </a:r>
            <a:r>
              <a:rPr lang="en-US" b="1">
                <a:latin typeface="Times New Roman" pitchFamily="18" charset="0"/>
              </a:rPr>
              <a:t>E</a:t>
            </a:r>
            <a:r>
              <a:rPr lang="en-US" b="1" baseline="30000">
                <a:latin typeface="Times New Roman" pitchFamily="18" charset="0"/>
              </a:rPr>
              <a:t>a</a:t>
            </a:r>
            <a:r>
              <a:rPr lang="en-US">
                <a:latin typeface="Times New Roman" pitchFamily="18" charset="0"/>
              </a:rPr>
              <a:t> </a:t>
            </a:r>
            <a:r>
              <a:rPr kumimoji="1" lang="en-US">
                <a:latin typeface="Times New Roman" pitchFamily="18" charset="0"/>
              </a:rPr>
              <a:t>~</a:t>
            </a:r>
            <a:r>
              <a:rPr lang="en-US">
                <a:latin typeface="Times New Roman" pitchFamily="18" charset="0"/>
                <a:sym typeface="Symbol" pitchFamily="18" charset="2"/>
              </a:rPr>
              <a:t> ∫</a:t>
            </a:r>
            <a:r>
              <a:rPr lang="en-US" b="1">
                <a:latin typeface="Times New Roman" pitchFamily="18" charset="0"/>
              </a:rPr>
              <a:t>B</a:t>
            </a:r>
            <a:r>
              <a:rPr lang="en-US" b="1" baseline="30000">
                <a:latin typeface="Times New Roman" pitchFamily="18" charset="0"/>
              </a:rPr>
              <a:t>a   </a:t>
            </a:r>
            <a:r>
              <a:rPr kumimoji="1" lang="en-US">
                <a:latin typeface="Times New Roman" pitchFamily="18" charset="0"/>
              </a:rPr>
              <a:t>~ </a:t>
            </a:r>
            <a:r>
              <a:rPr kumimoji="1" lang="el-GR">
                <a:latin typeface="Times New Roman" pitchFamily="18" charset="0"/>
                <a:cs typeface="Times New Roman" pitchFamily="18" charset="0"/>
              </a:rPr>
              <a:t>ν</a:t>
            </a:r>
            <a:r>
              <a:rPr kumimoji="1" lang="en-US" baseline="-25000"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1" lang="en-US">
                <a:latin typeface="Times New Roman" pitchFamily="18" charset="0"/>
                <a:cs typeface="Times New Roman" pitchFamily="18" charset="0"/>
              </a:rPr>
              <a:t>=[2 </a:t>
            </a:r>
            <a:r>
              <a:rPr kumimoji="1" lang="en-US">
                <a:latin typeface="Times New Roman" pitchFamily="18" charset="0"/>
              </a:rPr>
              <a:t>+ 2</a:t>
            </a:r>
            <a:r>
              <a:rPr kumimoji="1" lang="el-GR">
                <a:latin typeface="Times New Roman" pitchFamily="18" charset="0"/>
                <a:cs typeface="Times New Roman" pitchFamily="18" charset="0"/>
              </a:rPr>
              <a:t>λ</a:t>
            </a:r>
            <a:r>
              <a:rPr kumimoji="1" lang="en-US">
                <a:latin typeface="Times New Roman" pitchFamily="18" charset="0"/>
                <a:cs typeface="Times New Roman" pitchFamily="18" charset="0"/>
              </a:rPr>
              <a:t> - 3</a:t>
            </a:r>
            <a:r>
              <a:rPr kumimoji="1" lang="el-GR">
                <a:latin typeface="Times New Roman" pitchFamily="18" charset="0"/>
                <a:cs typeface="Times New Roman" pitchFamily="18" charset="0"/>
              </a:rPr>
              <a:t>τ </a:t>
            </a:r>
            <a:r>
              <a:rPr kumimoji="1" lang="el-GR">
                <a:latin typeface="Times New Roman" pitchFamily="18" charset="0"/>
              </a:rPr>
              <a:t>λ</a:t>
            </a:r>
            <a:r>
              <a:rPr kumimoji="1" lang="en-US">
                <a:latin typeface="Times New Roman" pitchFamily="18" charset="0"/>
              </a:rPr>
              <a:t>] &gt;0</a:t>
            </a:r>
          </a:p>
        </p:txBody>
      </p:sp>
      <p:sp>
        <p:nvSpPr>
          <p:cNvPr id="29703" name="Text Box 16"/>
          <p:cNvSpPr txBox="1">
            <a:spLocks noChangeArrowheads="1"/>
          </p:cNvSpPr>
          <p:nvPr/>
        </p:nvSpPr>
        <p:spPr bwMode="auto">
          <a:xfrm>
            <a:off x="539750" y="3644900"/>
            <a:ext cx="3887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lang="en-US" b="1" baseline="-25000">
                <a:solidFill>
                  <a:srgbClr val="0000CC"/>
                </a:solidFill>
                <a:latin typeface="Times New Roman" pitchFamily="18" charset="0"/>
              </a:rPr>
              <a:t>N</a:t>
            </a: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b="1">
                <a:solidFill>
                  <a:srgbClr val="0000CC"/>
                </a:solidFill>
                <a:latin typeface="Times New Roman" pitchFamily="18" charset="0"/>
              </a:rPr>
              <a:t>~ P</a:t>
            </a:r>
            <a:r>
              <a:rPr kumimoji="1" lang="en-US" b="1" baseline="-25000">
                <a:solidFill>
                  <a:srgbClr val="0000CC"/>
                </a:solidFill>
                <a:latin typeface="Times New Roman" pitchFamily="18" charset="0"/>
              </a:rPr>
              <a:t>U</a:t>
            </a:r>
            <a:r>
              <a:rPr kumimoji="1" lang="el-GR" b="1">
                <a:solidFill>
                  <a:srgbClr val="0000CC"/>
                </a:solidFill>
                <a:latin typeface="Times New Roman" pitchFamily="18" charset="0"/>
              </a:rPr>
              <a:t>ν</a:t>
            </a:r>
            <a:r>
              <a:rPr kumimoji="1" lang="en-US" b="1" baseline="-2500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>
                <a:solidFill>
                  <a:srgbClr val="0000CC"/>
                </a:solidFill>
                <a:latin typeface="Times New Roman" pitchFamily="18" charset="0"/>
              </a:rPr>
              <a:t>(g</a:t>
            </a:r>
            <a:r>
              <a:rPr kumimoji="1" lang="en-US" b="1" baseline="3000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 baseline="-25000">
                <a:solidFill>
                  <a:srgbClr val="0000CC"/>
                </a:solidFill>
                <a:latin typeface="Times New Roman" pitchFamily="18" charset="0"/>
              </a:rPr>
              <a:t>U</a:t>
            </a:r>
            <a:r>
              <a:rPr kumimoji="1" lang="ru-RU" b="1" baseline="-2500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b="1">
                <a:solidFill>
                  <a:srgbClr val="0000CC"/>
                </a:solidFill>
                <a:latin typeface="Times New Roman" pitchFamily="18" charset="0"/>
              </a:rPr>
              <a:t>- 2)/2M</a:t>
            </a:r>
            <a:r>
              <a:rPr kumimoji="1" lang="en-US" b="1" baseline="-25000">
                <a:solidFill>
                  <a:srgbClr val="0000CC"/>
                </a:solidFill>
                <a:latin typeface="Times New Roman" pitchFamily="18" charset="0"/>
              </a:rPr>
              <a:t>U</a:t>
            </a:r>
            <a:r>
              <a:rPr kumimoji="1" lang="en-US" b="1">
                <a:solidFill>
                  <a:srgbClr val="0000CC"/>
                </a:solidFill>
                <a:latin typeface="Times New Roman" pitchFamily="18" charset="0"/>
              </a:rPr>
              <a:t> &gt; 0;</a:t>
            </a:r>
            <a:r>
              <a:rPr kumimoji="1" lang="en-US"/>
              <a:t> </a:t>
            </a:r>
            <a:endParaRPr kumimoji="1" lang="ru-RU"/>
          </a:p>
        </p:txBody>
      </p:sp>
      <p:pic>
        <p:nvPicPr>
          <p:cNvPr id="29704" name="Picture 6"/>
          <p:cNvPicPr>
            <a:picLocks noChangeAspect="1" noChangeArrowheads="1"/>
          </p:cNvPicPr>
          <p:nvPr/>
        </p:nvPicPr>
        <p:blipFill>
          <a:blip r:embed="rId4" cstate="print"/>
          <a:srcRect l="19504" t="6248" r="17592" b="70866"/>
          <a:stretch>
            <a:fillRect/>
          </a:stretch>
        </p:blipFill>
        <p:spPr bwMode="auto">
          <a:xfrm>
            <a:off x="107950" y="620713"/>
            <a:ext cx="4319588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5" name="Text Box 14"/>
          <p:cNvSpPr txBox="1">
            <a:spLocks noChangeArrowheads="1"/>
          </p:cNvSpPr>
          <p:nvPr/>
        </p:nvSpPr>
        <p:spPr bwMode="auto">
          <a:xfrm>
            <a:off x="323850" y="2971800"/>
            <a:ext cx="3960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sym typeface="Symbol" pitchFamily="18" charset="2"/>
              </a:rPr>
              <a:t>∫</a:t>
            </a:r>
            <a:r>
              <a:rPr lang="en-US" b="1">
                <a:latin typeface="Times New Roman" pitchFamily="18" charset="0"/>
              </a:rPr>
              <a:t>E</a:t>
            </a:r>
            <a:r>
              <a:rPr lang="en-US" b="1" baseline="30000">
                <a:latin typeface="Times New Roman" pitchFamily="18" charset="0"/>
              </a:rPr>
              <a:t>a</a:t>
            </a:r>
            <a:r>
              <a:rPr lang="en-US">
                <a:latin typeface="Times New Roman" pitchFamily="18" charset="0"/>
              </a:rPr>
              <a:t> </a:t>
            </a:r>
            <a:r>
              <a:rPr kumimoji="1" lang="en-US">
                <a:latin typeface="Times New Roman" pitchFamily="18" charset="0"/>
              </a:rPr>
              <a:t>~</a:t>
            </a:r>
            <a:r>
              <a:rPr lang="en-US">
                <a:latin typeface="Times New Roman" pitchFamily="18" charset="0"/>
                <a:sym typeface="Symbol" pitchFamily="18" charset="2"/>
              </a:rPr>
              <a:t> ∫</a:t>
            </a:r>
            <a:r>
              <a:rPr lang="en-US" b="1">
                <a:latin typeface="Times New Roman" pitchFamily="18" charset="0"/>
              </a:rPr>
              <a:t>B</a:t>
            </a:r>
            <a:r>
              <a:rPr lang="en-US" b="1" baseline="30000">
                <a:latin typeface="Times New Roman" pitchFamily="18" charset="0"/>
              </a:rPr>
              <a:t>a   </a:t>
            </a:r>
            <a:r>
              <a:rPr kumimoji="1" lang="en-US">
                <a:latin typeface="Times New Roman" pitchFamily="18" charset="0"/>
              </a:rPr>
              <a:t>~ </a:t>
            </a:r>
            <a:r>
              <a:rPr kumimoji="1" lang="el-GR">
                <a:latin typeface="Times New Roman" pitchFamily="18" charset="0"/>
                <a:cs typeface="Times New Roman" pitchFamily="18" charset="0"/>
              </a:rPr>
              <a:t>ν</a:t>
            </a:r>
            <a:r>
              <a:rPr kumimoji="1" lang="en-US" baseline="-25000"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1" lang="en-US"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1" lang="ru-RU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>
                <a:latin typeface="Times New Roman" pitchFamily="18" charset="0"/>
                <a:cs typeface="Times New Roman" pitchFamily="18" charset="0"/>
              </a:rPr>
              <a:t>[</a:t>
            </a:r>
            <a:r>
              <a:rPr kumimoji="1" lang="ru-RU"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1" lang="el-GR">
                <a:latin typeface="Times New Roman" pitchFamily="18" charset="0"/>
                <a:cs typeface="Times New Roman" pitchFamily="18" charset="0"/>
              </a:rPr>
              <a:t>λ</a:t>
            </a:r>
            <a:r>
              <a:rPr kumimoji="1" lang="en-US">
                <a:latin typeface="Times New Roman" pitchFamily="18" charset="0"/>
                <a:cs typeface="Times New Roman" pitchFamily="18" charset="0"/>
              </a:rPr>
              <a:t> - 3</a:t>
            </a:r>
            <a:r>
              <a:rPr kumimoji="1" lang="el-GR">
                <a:latin typeface="Times New Roman" pitchFamily="18" charset="0"/>
                <a:cs typeface="Times New Roman" pitchFamily="18" charset="0"/>
              </a:rPr>
              <a:t>τ </a:t>
            </a:r>
            <a:r>
              <a:rPr kumimoji="1" lang="el-GR">
                <a:latin typeface="Times New Roman" pitchFamily="18" charset="0"/>
              </a:rPr>
              <a:t>λ</a:t>
            </a:r>
            <a:r>
              <a:rPr kumimoji="1" lang="en-US">
                <a:latin typeface="Times New Roman" pitchFamily="18" charset="0"/>
              </a:rPr>
              <a:t>] &lt;0;</a:t>
            </a:r>
          </a:p>
        </p:txBody>
      </p:sp>
      <p:sp>
        <p:nvSpPr>
          <p:cNvPr id="29706" name="Text Box 16"/>
          <p:cNvSpPr txBox="1">
            <a:spLocks noChangeArrowheads="1"/>
          </p:cNvSpPr>
          <p:nvPr/>
        </p:nvSpPr>
        <p:spPr bwMode="auto">
          <a:xfrm>
            <a:off x="5003800" y="3644900"/>
            <a:ext cx="338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P</a:t>
            </a:r>
            <a:r>
              <a:rPr lang="en-US" b="1" baseline="-25000">
                <a:solidFill>
                  <a:srgbClr val="0000CC"/>
                </a:solidFill>
                <a:latin typeface="Times New Roman" pitchFamily="18" charset="0"/>
              </a:rPr>
              <a:t>N</a:t>
            </a:r>
            <a:r>
              <a:rPr lang="en-US" b="1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b="1">
                <a:solidFill>
                  <a:srgbClr val="0000CC"/>
                </a:solidFill>
                <a:latin typeface="Times New Roman" pitchFamily="18" charset="0"/>
              </a:rPr>
              <a:t>~ </a:t>
            </a:r>
            <a:r>
              <a:rPr kumimoji="1" lang="el-GR" b="1">
                <a:solidFill>
                  <a:srgbClr val="0000CC"/>
                </a:solidFill>
                <a:latin typeface="Times New Roman" pitchFamily="18" charset="0"/>
              </a:rPr>
              <a:t>ν</a:t>
            </a:r>
            <a:r>
              <a:rPr kumimoji="1" lang="en-US" b="1" baseline="-2500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>
                <a:solidFill>
                  <a:srgbClr val="0000CC"/>
                </a:solidFill>
                <a:latin typeface="Times New Roman" pitchFamily="18" charset="0"/>
              </a:rPr>
              <a:t>(g</a:t>
            </a:r>
            <a:r>
              <a:rPr kumimoji="1" lang="en-US" b="1" baseline="3000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kumimoji="1" lang="en-US" b="1" baseline="-25000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kumimoji="1" lang="ru-RU" b="1" baseline="-2500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b="1">
                <a:solidFill>
                  <a:srgbClr val="0000CC"/>
                </a:solidFill>
                <a:latin typeface="Times New Roman" pitchFamily="18" charset="0"/>
              </a:rPr>
              <a:t>-2)/2M</a:t>
            </a:r>
            <a:r>
              <a:rPr kumimoji="1" lang="en-US" b="1" baseline="-25000">
                <a:solidFill>
                  <a:srgbClr val="0000CC"/>
                </a:solidFill>
                <a:latin typeface="Times New Roman" pitchFamily="18" charset="0"/>
              </a:rPr>
              <a:t>S</a:t>
            </a:r>
            <a:r>
              <a:rPr kumimoji="1" lang="en-US" b="1">
                <a:solidFill>
                  <a:srgbClr val="0000CC"/>
                </a:solidFill>
                <a:latin typeface="Times New Roman" pitchFamily="18" charset="0"/>
              </a:rPr>
              <a:t> &lt; 0.</a:t>
            </a:r>
            <a:r>
              <a:rPr kumimoji="1" lang="en-US"/>
              <a:t> </a:t>
            </a:r>
            <a:endParaRPr kumimoji="1" lang="ru-RU"/>
          </a:p>
        </p:txBody>
      </p:sp>
      <p:sp>
        <p:nvSpPr>
          <p:cNvPr id="29707" name="Text Box 13"/>
          <p:cNvSpPr txBox="1">
            <a:spLocks noChangeArrowheads="1"/>
          </p:cNvSpPr>
          <p:nvPr/>
        </p:nvSpPr>
        <p:spPr bwMode="auto">
          <a:xfrm>
            <a:off x="179388" y="4356100"/>
            <a:ext cx="871378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rgbClr val="0000CC"/>
                </a:solidFill>
                <a:latin typeface="Arial" charset="0"/>
              </a:rPr>
              <a:t>qq</a:t>
            </a:r>
            <a:r>
              <a:rPr lang="en-US" sz="2000" dirty="0">
                <a:solidFill>
                  <a:srgbClr val="0000CC"/>
                </a:solidFill>
                <a:latin typeface="Arial" charset="0"/>
              </a:rPr>
              <a:t>, </a:t>
            </a:r>
            <a:r>
              <a:rPr lang="en-US" sz="2000" dirty="0" err="1">
                <a:solidFill>
                  <a:srgbClr val="0000CC"/>
                </a:solidFill>
                <a:latin typeface="Arial" charset="0"/>
              </a:rPr>
              <a:t>q</a:t>
            </a:r>
            <a:r>
              <a:rPr lang="en-US" sz="2000" dirty="0" err="1">
                <a:solidFill>
                  <a:srgbClr val="0000CC"/>
                </a:solidFill>
                <a:latin typeface="Arial" charset="0"/>
                <a:cs typeface="Arial" charset="0"/>
              </a:rPr>
              <a:t>̃</a:t>
            </a:r>
            <a:r>
              <a:rPr lang="en-US" sz="2000" dirty="0" err="1">
                <a:solidFill>
                  <a:srgbClr val="0000CC"/>
                </a:solidFill>
                <a:latin typeface="Arial" charset="0"/>
              </a:rPr>
              <a:t>q</a:t>
            </a:r>
            <a:r>
              <a:rPr lang="en-US" sz="2000" dirty="0">
                <a:solidFill>
                  <a:srgbClr val="0000CC"/>
                </a:solidFill>
                <a:latin typeface="Arial" charset="0"/>
                <a:cs typeface="Arial" charset="0"/>
              </a:rPr>
              <a:t>̃</a:t>
            </a:r>
            <a:r>
              <a:rPr lang="ru-RU" sz="20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000" dirty="0">
                <a:solidFill>
                  <a:srgbClr val="0000CC"/>
                </a:solidFill>
                <a:latin typeface="Arial" charset="0"/>
              </a:rPr>
              <a:t>-SU(3)</a:t>
            </a:r>
            <a:r>
              <a:rPr lang="en-US" sz="2000" baseline="-25000" dirty="0">
                <a:solidFill>
                  <a:srgbClr val="0000CC"/>
                </a:solidFill>
                <a:latin typeface="Arial" charset="0"/>
              </a:rPr>
              <a:t>c</a:t>
            </a:r>
            <a:r>
              <a:rPr lang="ru-RU" sz="20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0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000" dirty="0" err="1" smtClean="0">
                <a:solidFill>
                  <a:srgbClr val="0000CC"/>
                </a:solidFill>
                <a:latin typeface="Arial" charset="0"/>
              </a:rPr>
              <a:t>antitriplet</a:t>
            </a:r>
            <a:r>
              <a:rPr lang="ru-RU" sz="2000" dirty="0" smtClean="0">
                <a:solidFill>
                  <a:srgbClr val="0000CC"/>
                </a:solidFill>
                <a:latin typeface="Arial" charset="0"/>
              </a:rPr>
              <a:t>,</a:t>
            </a:r>
            <a:r>
              <a:rPr lang="en-US" sz="2000" dirty="0" smtClean="0">
                <a:solidFill>
                  <a:srgbClr val="0000CC"/>
                </a:solidFill>
                <a:latin typeface="Arial" charset="0"/>
              </a:rPr>
              <a:t>  weight </a:t>
            </a:r>
            <a:r>
              <a:rPr lang="ru-RU" sz="2000" dirty="0" smtClean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altLang="ja-JP" sz="2000" dirty="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</a:rPr>
              <a:t>ν </a:t>
            </a:r>
            <a:r>
              <a:rPr lang="en-US" altLang="ja-JP" sz="2000" dirty="0">
                <a:solidFill>
                  <a:srgbClr val="0000CC"/>
                </a:solidFill>
                <a:latin typeface="Arial" charset="0"/>
                <a:ea typeface="ＭＳ Ｐゴシック" pitchFamily="34" charset="-128"/>
              </a:rPr>
              <a:t>= </a:t>
            </a:r>
            <a:r>
              <a:rPr kumimoji="1" lang="el-GR" sz="2000" dirty="0">
                <a:solidFill>
                  <a:srgbClr val="0000CC"/>
                </a:solidFill>
                <a:latin typeface="Times New Roman" pitchFamily="18" charset="0"/>
              </a:rPr>
              <a:t>λ</a:t>
            </a:r>
            <a:r>
              <a:rPr kumimoji="1" lang="en-US" sz="2000" dirty="0">
                <a:solidFill>
                  <a:srgbClr val="0000CC"/>
                </a:solidFill>
                <a:latin typeface="Times New Roman" pitchFamily="18" charset="0"/>
              </a:rPr>
              <a:t>;</a:t>
            </a:r>
            <a:r>
              <a:rPr lang="en-US" sz="2000" dirty="0">
                <a:solidFill>
                  <a:srgbClr val="0000CC"/>
                </a:solidFill>
                <a:latin typeface="Arial" charset="0"/>
              </a:rPr>
              <a:t>    </a:t>
            </a:r>
            <a:r>
              <a:rPr lang="ru-RU" sz="20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Arial" charset="0"/>
              </a:rPr>
              <a:t>      </a:t>
            </a: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C</a:t>
            </a:r>
            <a:r>
              <a:rPr lang="en-US" sz="2000" baseline="-25000" dirty="0" smtClean="0">
                <a:solidFill>
                  <a:srgbClr val="FF0000"/>
                </a:solidFill>
                <a:latin typeface="Arial" charset="0"/>
              </a:rPr>
              <a:t>F</a:t>
            </a: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rial" charset="0"/>
              </a:rPr>
              <a:t>= 2/3 –</a:t>
            </a:r>
            <a:r>
              <a:rPr lang="ru-RU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color factor </a:t>
            </a:r>
            <a:endParaRPr lang="ru-RU" sz="2000" dirty="0">
              <a:solidFill>
                <a:srgbClr val="FF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000" dirty="0" err="1">
                <a:solidFill>
                  <a:srgbClr val="0000CC"/>
                </a:solidFill>
                <a:latin typeface="Arial" charset="0"/>
              </a:rPr>
              <a:t>qq</a:t>
            </a:r>
            <a:r>
              <a:rPr lang="en-US" sz="2000" dirty="0">
                <a:solidFill>
                  <a:srgbClr val="0000CC"/>
                </a:solidFill>
                <a:latin typeface="Arial" charset="0"/>
                <a:cs typeface="Courier New" pitchFamily="49" charset="0"/>
              </a:rPr>
              <a:t>̃, </a:t>
            </a:r>
            <a:r>
              <a:rPr lang="en-US" sz="2000" dirty="0" err="1">
                <a:solidFill>
                  <a:srgbClr val="0000CC"/>
                </a:solidFill>
                <a:latin typeface="Arial" charset="0"/>
                <a:cs typeface="Courier New" pitchFamily="49" charset="0"/>
              </a:rPr>
              <a:t>q</a:t>
            </a:r>
            <a:r>
              <a:rPr lang="en-US" sz="2000" dirty="0" err="1">
                <a:solidFill>
                  <a:srgbClr val="0000CC"/>
                </a:solidFill>
                <a:latin typeface="Arial" charset="0"/>
                <a:cs typeface="Arial" charset="0"/>
              </a:rPr>
              <a:t>̃</a:t>
            </a:r>
            <a:r>
              <a:rPr lang="en-US" sz="2000" dirty="0" err="1">
                <a:solidFill>
                  <a:srgbClr val="0000CC"/>
                </a:solidFill>
                <a:latin typeface="Arial" charset="0"/>
                <a:cs typeface="Courier New" pitchFamily="49" charset="0"/>
              </a:rPr>
              <a:t>q</a:t>
            </a:r>
            <a:r>
              <a:rPr lang="ru-RU" sz="2000" dirty="0">
                <a:solidFill>
                  <a:srgbClr val="0000CC"/>
                </a:solidFill>
                <a:latin typeface="Arial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CC"/>
                </a:solidFill>
                <a:latin typeface="Arial" charset="0"/>
              </a:rPr>
              <a:t>-SU(3)</a:t>
            </a:r>
            <a:r>
              <a:rPr lang="en-US" sz="2000" baseline="-25000" dirty="0">
                <a:solidFill>
                  <a:srgbClr val="0000CC"/>
                </a:solidFill>
                <a:latin typeface="Arial" charset="0"/>
              </a:rPr>
              <a:t>c</a:t>
            </a:r>
            <a:r>
              <a:rPr lang="en-US" sz="20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ru-RU" sz="2000" dirty="0">
                <a:solidFill>
                  <a:srgbClr val="0000CC"/>
                </a:solidFill>
                <a:latin typeface="Arial" charset="0"/>
              </a:rPr>
              <a:t>  </a:t>
            </a:r>
            <a:r>
              <a:rPr lang="en-US" sz="2000" dirty="0" smtClean="0">
                <a:solidFill>
                  <a:srgbClr val="0000CC"/>
                </a:solidFill>
                <a:latin typeface="Arial" charset="0"/>
              </a:rPr>
              <a:t>singlet,     weight</a:t>
            </a:r>
            <a:r>
              <a:rPr lang="ru-RU" sz="2000" dirty="0" smtClean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en-US" altLang="ja-JP" sz="2000" dirty="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</a:rPr>
              <a:t>ν</a:t>
            </a:r>
            <a:r>
              <a:rPr lang="ru-RU" altLang="ja-JP" sz="2000" baseline="-25000" dirty="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ru-RU" altLang="ja-JP" sz="2000" dirty="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en-US" altLang="ja-JP" sz="2000" dirty="0">
                <a:solidFill>
                  <a:srgbClr val="0000CC"/>
                </a:solidFill>
                <a:latin typeface="Arial" charset="0"/>
                <a:ea typeface="ＭＳ Ｐゴシック" pitchFamily="34" charset="-128"/>
              </a:rPr>
              <a:t>= </a:t>
            </a:r>
            <a:r>
              <a:rPr kumimoji="1" lang="en-US" altLang="ja-JP" sz="2000" dirty="0">
                <a:solidFill>
                  <a:srgbClr val="0000CC"/>
                </a:solidFill>
                <a:latin typeface="Times New Roman" pitchFamily="18" charset="0"/>
                <a:ea typeface="ＭＳ Ｐゴシック" pitchFamily="34" charset="-128"/>
              </a:rPr>
              <a:t>1.</a:t>
            </a:r>
            <a:r>
              <a:rPr lang="en-US" dirty="0"/>
              <a:t>  </a:t>
            </a:r>
            <a:r>
              <a:rPr lang="ru-RU" dirty="0"/>
              <a:t> </a:t>
            </a:r>
            <a:r>
              <a:rPr lang="en-US" dirty="0"/>
              <a:t> </a:t>
            </a:r>
            <a:r>
              <a:rPr lang="en-US" sz="2000" dirty="0">
                <a:solidFill>
                  <a:srgbClr val="FF0000"/>
                </a:solidFill>
                <a:latin typeface="Arial" charset="0"/>
              </a:rPr>
              <a:t>C</a:t>
            </a:r>
            <a:r>
              <a:rPr lang="en-US" sz="2000" baseline="-25000" dirty="0">
                <a:solidFill>
                  <a:srgbClr val="FF0000"/>
                </a:solidFill>
                <a:latin typeface="Arial" charset="0"/>
              </a:rPr>
              <a:t>F</a:t>
            </a:r>
            <a:r>
              <a:rPr lang="en-US" sz="2000" dirty="0">
                <a:solidFill>
                  <a:srgbClr val="FF0000"/>
                </a:solidFill>
                <a:latin typeface="Arial" charset="0"/>
              </a:rPr>
              <a:t> = 4/3 –</a:t>
            </a:r>
            <a:r>
              <a:rPr lang="ru-RU" sz="20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color</a:t>
            </a:r>
            <a:r>
              <a:rPr lang="ru-RU" sz="20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Arial" charset="0"/>
              </a:rPr>
              <a:t>factor </a:t>
            </a:r>
            <a:endParaRPr lang="ru-RU" sz="20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29708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21</a:t>
            </a:r>
            <a:endParaRPr lang="ru-RU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8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7475"/>
            <a:ext cx="8569325" cy="431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 Model parameters (</a:t>
            </a:r>
            <a:r>
              <a:rPr lang="en-US" dirty="0" smtClean="0">
                <a:solidFill>
                  <a:schemeClr val="tx1"/>
                </a:solidFill>
              </a:rPr>
              <a:t>global</a:t>
            </a:r>
            <a:r>
              <a:rPr lang="en-US" dirty="0" smtClean="0">
                <a:solidFill>
                  <a:srgbClr val="0000CC"/>
                </a:solidFill>
              </a:rPr>
              <a:t> and local) </a:t>
            </a:r>
          </a:p>
        </p:txBody>
      </p:sp>
      <p:sp>
        <p:nvSpPr>
          <p:cNvPr id="29708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22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512" y="692696"/>
            <a:ext cx="878497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en-US" sz="2000" dirty="0" smtClean="0">
                <a:latin typeface="+mn-lt"/>
              </a:rPr>
              <a:t>m</a:t>
            </a:r>
            <a:r>
              <a:rPr lang="en-US" sz="2000" baseline="-25000" dirty="0" smtClean="0">
                <a:latin typeface="+mn-lt"/>
              </a:rPr>
              <a:t>s</a:t>
            </a:r>
            <a:r>
              <a:rPr lang="en-US" sz="2000" dirty="0" smtClean="0">
                <a:latin typeface="+mn-lt"/>
              </a:rPr>
              <a:t> = 98±2 </a:t>
            </a:r>
            <a:r>
              <a:rPr lang="en-US" sz="2000" dirty="0" err="1" smtClean="0">
                <a:latin typeface="+mn-lt"/>
              </a:rPr>
              <a:t>MeV</a:t>
            </a:r>
            <a:r>
              <a:rPr lang="en-US" sz="2000" dirty="0" smtClean="0">
                <a:latin typeface="+mn-lt"/>
              </a:rPr>
              <a:t>;          2) m</a:t>
            </a:r>
            <a:r>
              <a:rPr lang="en-US" sz="2000" baseline="-25000" dirty="0" smtClean="0">
                <a:latin typeface="+mn-lt"/>
              </a:rPr>
              <a:t>c</a:t>
            </a:r>
            <a:r>
              <a:rPr lang="en-US" sz="2000" dirty="0" smtClean="0">
                <a:latin typeface="+mn-lt"/>
              </a:rPr>
              <a:t> = 1264±17 </a:t>
            </a:r>
            <a:r>
              <a:rPr lang="en-US" sz="2000" dirty="0" err="1" smtClean="0">
                <a:latin typeface="+mn-lt"/>
              </a:rPr>
              <a:t>MeV</a:t>
            </a:r>
            <a:r>
              <a:rPr lang="en-US" sz="2000" dirty="0" smtClean="0">
                <a:latin typeface="+mn-lt"/>
              </a:rPr>
              <a:t>;      3) 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Δμ</a:t>
            </a:r>
            <a:r>
              <a:rPr kumimoji="1" lang="en-US" sz="2000" baseline="30000" dirty="0" smtClean="0">
                <a:latin typeface="+mn-lt"/>
                <a:cs typeface="Times New Roman" pitchFamily="18" charset="0"/>
              </a:rPr>
              <a:t>a</a:t>
            </a:r>
            <a:r>
              <a:rPr kumimoji="1" lang="en-US" sz="2000" baseline="-25000" dirty="0" smtClean="0">
                <a:latin typeface="+mn-lt"/>
              </a:rPr>
              <a:t>u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 = -0.4839</a:t>
            </a:r>
            <a:r>
              <a:rPr lang="en-US" sz="2000" dirty="0" smtClean="0">
                <a:latin typeface="+mn-lt"/>
              </a:rPr>
              <a:t>±0.0017;</a:t>
            </a:r>
          </a:p>
          <a:p>
            <a:pPr marL="457200" indent="-457200"/>
            <a:r>
              <a:rPr kumimoji="1" lang="en-US" sz="2000" dirty="0" smtClean="0">
                <a:latin typeface="+mn-lt"/>
              </a:rPr>
              <a:t> </a:t>
            </a:r>
            <a:endParaRPr lang="ru-RU" sz="2000" dirty="0" smtClean="0">
              <a:latin typeface="+mn-lt"/>
            </a:endParaRPr>
          </a:p>
          <a:p>
            <a:r>
              <a:rPr lang="en-US" sz="2000" dirty="0" smtClean="0">
                <a:latin typeface="+mn-lt"/>
              </a:rPr>
              <a:t>4) 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Δ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M</a:t>
            </a:r>
            <a:r>
              <a:rPr kumimoji="1" lang="en-US" sz="2000" baseline="-25000" dirty="0" smtClean="0">
                <a:latin typeface="+mn-lt"/>
              </a:rPr>
              <a:t>u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 = 0.2665</a:t>
            </a:r>
            <a:r>
              <a:rPr lang="en-US" sz="2000" dirty="0" smtClean="0">
                <a:latin typeface="+mn-lt"/>
              </a:rPr>
              <a:t>±0.0012;   5) 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Δ</a:t>
            </a:r>
            <a:r>
              <a:rPr kumimoji="1" lang="en-US" sz="2000" dirty="0" err="1" smtClean="0">
                <a:latin typeface="+mn-lt"/>
                <a:cs typeface="Times New Roman" pitchFamily="18" charset="0"/>
              </a:rPr>
              <a:t>M</a:t>
            </a:r>
            <a:r>
              <a:rPr kumimoji="1" lang="en-US" sz="2000" baseline="-25000" dirty="0" err="1" smtClean="0">
                <a:latin typeface="+mn-lt"/>
              </a:rPr>
              <a:t>d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 = 0.3033</a:t>
            </a:r>
            <a:r>
              <a:rPr lang="en-US" sz="2000" dirty="0" smtClean="0">
                <a:latin typeface="+mn-lt"/>
              </a:rPr>
              <a:t>±0.0013;  6) 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Δ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M</a:t>
            </a:r>
            <a:r>
              <a:rPr kumimoji="1" lang="en-US" sz="2000" baseline="-25000" dirty="0" smtClean="0">
                <a:latin typeface="+mn-lt"/>
              </a:rPr>
              <a:t>s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 = 0.3703</a:t>
            </a:r>
            <a:r>
              <a:rPr lang="en-US" sz="2000" dirty="0" smtClean="0">
                <a:latin typeface="+mn-lt"/>
              </a:rPr>
              <a:t>±0.0020; </a:t>
            </a:r>
          </a:p>
          <a:p>
            <a:endParaRPr lang="en-US" sz="2000" dirty="0" smtClean="0">
              <a:latin typeface="+mn-lt"/>
            </a:endParaRPr>
          </a:p>
          <a:p>
            <a:r>
              <a:rPr lang="en-US" sz="2000" dirty="0" smtClean="0">
                <a:latin typeface="+mn-lt"/>
              </a:rPr>
              <a:t>7) 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τ 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= 0.0267 </a:t>
            </a:r>
            <a:r>
              <a:rPr lang="en-US" sz="2000" smtClean="0">
                <a:latin typeface="+mn-lt"/>
              </a:rPr>
              <a:t>±0.0005; </a:t>
            </a:r>
            <a:r>
              <a:rPr kumimoji="1" lang="en-US" sz="2000" smtClean="0">
                <a:latin typeface="+mn-lt"/>
              </a:rPr>
              <a:t>       8</a:t>
            </a:r>
            <a:r>
              <a:rPr kumimoji="1" lang="en-US" sz="2000" dirty="0" smtClean="0">
                <a:latin typeface="+mn-lt"/>
              </a:rPr>
              <a:t>) </a:t>
            </a:r>
            <a:r>
              <a:rPr kumimoji="1" lang="el-GR" sz="2000" dirty="0" smtClean="0">
                <a:latin typeface="+mn-lt"/>
              </a:rPr>
              <a:t>λ</a:t>
            </a:r>
            <a:r>
              <a:rPr kumimoji="1" lang="en-US" sz="2000" dirty="0" smtClean="0">
                <a:latin typeface="+mn-lt"/>
              </a:rPr>
              <a:t>  = -0.1363 </a:t>
            </a:r>
            <a:r>
              <a:rPr lang="en-US" sz="2000" dirty="0" smtClean="0">
                <a:latin typeface="+mn-lt"/>
              </a:rPr>
              <a:t>±0.0003;    9)</a:t>
            </a:r>
            <a:r>
              <a:rPr kumimoji="1" lang="en-US" sz="2000" dirty="0" smtClean="0">
                <a:latin typeface="+mn-lt"/>
              </a:rPr>
              <a:t> </a:t>
            </a:r>
            <a:r>
              <a:rPr lang="el-GR" sz="2000" dirty="0" smtClean="0">
                <a:latin typeface="+mn-lt"/>
              </a:rPr>
              <a:t>ε</a:t>
            </a:r>
            <a:r>
              <a:rPr lang="en-US" sz="2000" dirty="0" smtClean="0">
                <a:latin typeface="+mn-lt"/>
              </a:rPr>
              <a:t> = -0.00497±0.00009; </a:t>
            </a:r>
          </a:p>
          <a:p>
            <a:endParaRPr lang="en-US" sz="2000" dirty="0" smtClean="0">
              <a:latin typeface="+mn-lt"/>
            </a:endParaRPr>
          </a:p>
          <a:p>
            <a:pPr marL="457200" indent="-457200">
              <a:buAutoNum type="arabicParenR" startAt="10"/>
            </a:pPr>
            <a:r>
              <a:rPr lang="en-US" sz="2000" dirty="0" smtClean="0">
                <a:latin typeface="+mn-lt"/>
              </a:rPr>
              <a:t>W</a:t>
            </a:r>
            <a:r>
              <a:rPr lang="en-US" sz="2000" baseline="-25000" dirty="0" smtClean="0">
                <a:latin typeface="+mn-lt"/>
              </a:rPr>
              <a:t>0</a:t>
            </a:r>
            <a:r>
              <a:rPr lang="en-US" sz="2000" dirty="0" smtClean="0">
                <a:latin typeface="+mn-lt"/>
              </a:rPr>
              <a:t>=275.6 ±1.3 </a:t>
            </a:r>
            <a:r>
              <a:rPr lang="en-US" sz="2000" dirty="0" err="1" smtClean="0">
                <a:latin typeface="+mn-lt"/>
              </a:rPr>
              <a:t>GeV</a:t>
            </a:r>
            <a:r>
              <a:rPr lang="en-US" sz="2000" dirty="0" smtClean="0">
                <a:latin typeface="+mn-lt"/>
              </a:rPr>
              <a:t>;  11) P</a:t>
            </a:r>
            <a:r>
              <a:rPr lang="en-US" sz="2000" baseline="-25000" dirty="0" smtClean="0">
                <a:latin typeface="+mn-lt"/>
              </a:rPr>
              <a:t>N </a:t>
            </a:r>
            <a:r>
              <a:rPr lang="en-US" sz="2000" dirty="0" smtClean="0">
                <a:latin typeface="+mn-lt"/>
              </a:rPr>
              <a:t>= 84.7 ± 0.4 </a:t>
            </a:r>
            <a:r>
              <a:rPr lang="en-US" sz="2000" dirty="0" err="1" smtClean="0">
                <a:latin typeface="+mn-lt"/>
              </a:rPr>
              <a:t>GeV</a:t>
            </a:r>
            <a:r>
              <a:rPr lang="en-US" sz="2000" dirty="0" smtClean="0">
                <a:latin typeface="+mn-lt"/>
              </a:rPr>
              <a:t>;  12) </a:t>
            </a:r>
            <a:r>
              <a:rPr lang="en-US" sz="2000" dirty="0" err="1" smtClean="0">
                <a:latin typeface="+mn-lt"/>
              </a:rPr>
              <a:t>m</a:t>
            </a:r>
            <a:r>
              <a:rPr lang="en-US" sz="2000" baseline="-25000" dirty="0" err="1" smtClean="0">
                <a:latin typeface="+mn-lt"/>
              </a:rPr>
              <a:t>r</a:t>
            </a:r>
            <a:r>
              <a:rPr lang="en-US" sz="2000" dirty="0" smtClean="0">
                <a:latin typeface="+mn-lt"/>
              </a:rPr>
              <a:t> = 0.3573±0.0016 </a:t>
            </a:r>
            <a:r>
              <a:rPr lang="en-US" sz="2000" dirty="0" err="1" smtClean="0">
                <a:latin typeface="+mn-lt"/>
              </a:rPr>
              <a:t>GeV</a:t>
            </a:r>
            <a:r>
              <a:rPr lang="en-US" sz="2000" dirty="0" smtClean="0">
                <a:latin typeface="+mn-lt"/>
              </a:rPr>
              <a:t>;</a:t>
            </a:r>
          </a:p>
          <a:p>
            <a:pPr marL="457200" indent="-457200">
              <a:buAutoNum type="arabicParenR" startAt="10"/>
            </a:pPr>
            <a:endParaRPr lang="en-US" sz="2000" dirty="0" smtClean="0">
              <a:latin typeface="+mn-lt"/>
            </a:endParaRPr>
          </a:p>
          <a:p>
            <a:pPr marL="457200" indent="-457200">
              <a:buAutoNum type="arabicParenR" startAt="13"/>
            </a:pPr>
            <a:r>
              <a:rPr lang="en-US" sz="2000" dirty="0" err="1" smtClean="0">
                <a:latin typeface="+mn-lt"/>
              </a:rPr>
              <a:t>n</a:t>
            </a:r>
            <a:r>
              <a:rPr lang="en-US" sz="2000" baseline="-25000" dirty="0" err="1" smtClean="0">
                <a:latin typeface="+mn-lt"/>
              </a:rPr>
              <a:t>q</a:t>
            </a:r>
            <a:r>
              <a:rPr lang="en-US" sz="2000" dirty="0" smtClean="0">
                <a:latin typeface="+mn-lt"/>
              </a:rPr>
              <a:t> = 4.671±0.018;        14)  </a:t>
            </a:r>
            <a:r>
              <a:rPr lang="en-US" sz="2000" dirty="0" err="1" smtClean="0">
                <a:latin typeface="+mn-lt"/>
              </a:rPr>
              <a:t>A</a:t>
            </a:r>
            <a:r>
              <a:rPr lang="en-US" sz="2000" baseline="-25000" dirty="0" err="1" smtClean="0">
                <a:latin typeface="+mn-lt"/>
              </a:rPr>
              <a:t>a</a:t>
            </a:r>
            <a:r>
              <a:rPr lang="en-US" sz="2000" dirty="0" smtClean="0">
                <a:latin typeface="+mn-lt"/>
              </a:rPr>
              <a:t> = 10.35±0.55;       15)  </a:t>
            </a:r>
            <a:r>
              <a:rPr lang="en-US" sz="2000" dirty="0" err="1" smtClean="0">
                <a:latin typeface="+mn-lt"/>
              </a:rPr>
              <a:t>A</a:t>
            </a:r>
            <a:r>
              <a:rPr lang="en-US" sz="2000" baseline="-25000" dirty="0" err="1" smtClean="0">
                <a:latin typeface="+mn-lt"/>
              </a:rPr>
              <a:t>b</a:t>
            </a:r>
            <a:r>
              <a:rPr lang="en-US" sz="2000" dirty="0" smtClean="0">
                <a:latin typeface="+mn-lt"/>
              </a:rPr>
              <a:t>= 0.3084±0.0012;</a:t>
            </a:r>
          </a:p>
          <a:p>
            <a:pPr marL="457200" indent="-457200">
              <a:buAutoNum type="arabicParenR" startAt="13"/>
            </a:pPr>
            <a:endParaRPr lang="en-US" sz="2000" dirty="0" smtClean="0">
              <a:latin typeface="+mn-lt"/>
            </a:endParaRPr>
          </a:p>
          <a:p>
            <a:pPr marL="457200" indent="-457200">
              <a:buAutoNum type="arabicParenR" startAt="16"/>
            </a:pPr>
            <a:r>
              <a:rPr lang="en-US" sz="2000" dirty="0" smtClean="0">
                <a:latin typeface="+mn-lt"/>
              </a:rPr>
              <a:t>A</a:t>
            </a:r>
            <a:r>
              <a:rPr lang="en-US" sz="2000" baseline="-25000" dirty="0" smtClean="0">
                <a:latin typeface="+mn-lt"/>
              </a:rPr>
              <a:t>T</a:t>
            </a:r>
            <a:r>
              <a:rPr lang="en-US" sz="2000" dirty="0" smtClean="0">
                <a:latin typeface="+mn-lt"/>
              </a:rPr>
              <a:t> = 59.6±5.8;             17) </a:t>
            </a:r>
            <a:r>
              <a:rPr lang="el-GR" sz="2000" dirty="0" smtClean="0">
                <a:latin typeface="+mn-lt"/>
              </a:rPr>
              <a:t>δ</a:t>
            </a:r>
            <a:r>
              <a:rPr lang="en-US" sz="2000" baseline="-25000" dirty="0" smtClean="0">
                <a:latin typeface="+mn-lt"/>
              </a:rPr>
              <a:t>R</a:t>
            </a:r>
            <a:r>
              <a:rPr lang="en-US" sz="2000" dirty="0" smtClean="0">
                <a:latin typeface="+mn-lt"/>
              </a:rPr>
              <a:t> = 0.2907±0.0026;   18)  </a:t>
            </a:r>
            <a:r>
              <a:rPr lang="en-US" sz="2000" dirty="0" err="1" smtClean="0">
                <a:latin typeface="+mn-lt"/>
              </a:rPr>
              <a:t>a</a:t>
            </a:r>
            <a:r>
              <a:rPr lang="en-US" sz="2000" baseline="-25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 = 3.092±0.047; </a:t>
            </a:r>
          </a:p>
          <a:p>
            <a:pPr marL="457200" indent="-457200">
              <a:buAutoNum type="arabicParenR" startAt="16"/>
            </a:pPr>
            <a:endParaRPr lang="en-US" sz="2000" dirty="0" smtClean="0">
              <a:latin typeface="+mn-lt"/>
            </a:endParaRPr>
          </a:p>
          <a:p>
            <a:pPr marL="457200" indent="-457200">
              <a:buAutoNum type="arabicParenR" startAt="19"/>
            </a:pPr>
            <a:r>
              <a:rPr lang="en-US" sz="2000" dirty="0" smtClean="0">
                <a:latin typeface="+mn-lt"/>
              </a:rPr>
              <a:t>V</a:t>
            </a:r>
            <a:r>
              <a:rPr lang="en-US" sz="2000" baseline="-25000" dirty="0" smtClean="0">
                <a:latin typeface="+mn-lt"/>
              </a:rPr>
              <a:t>T</a:t>
            </a:r>
            <a:r>
              <a:rPr lang="en-US" sz="2000" dirty="0" smtClean="0">
                <a:latin typeface="+mn-lt"/>
              </a:rPr>
              <a:t> = 0.1437±0.062;     20) p</a:t>
            </a:r>
            <a:r>
              <a:rPr lang="en-US" sz="2000" baseline="-25000" dirty="0" smtClean="0">
                <a:latin typeface="+mn-lt"/>
              </a:rPr>
              <a:t>m</a:t>
            </a:r>
            <a:r>
              <a:rPr lang="en-US" sz="2000" dirty="0" smtClean="0">
                <a:latin typeface="+mn-lt"/>
              </a:rPr>
              <a:t> = 0.152±0.038 </a:t>
            </a:r>
            <a:r>
              <a:rPr lang="en-US" sz="2000" dirty="0" err="1" smtClean="0">
                <a:latin typeface="+mn-lt"/>
              </a:rPr>
              <a:t>GeV</a:t>
            </a:r>
            <a:r>
              <a:rPr lang="en-US" sz="2000" dirty="0" smtClean="0">
                <a:latin typeface="+mn-lt"/>
              </a:rPr>
              <a:t>;   21) </a:t>
            </a:r>
            <a:r>
              <a:rPr lang="en-US" sz="2000" dirty="0">
                <a:latin typeface="+mn-lt"/>
              </a:rPr>
              <a:t>a</a:t>
            </a:r>
            <a:r>
              <a:rPr lang="en-US" sz="2000" baseline="-25000" dirty="0">
                <a:latin typeface="+mn-lt"/>
              </a:rPr>
              <a:t>81</a:t>
            </a:r>
            <a:r>
              <a:rPr lang="en-US" sz="2000" dirty="0">
                <a:latin typeface="+mn-lt"/>
              </a:rPr>
              <a:t> = 1.622±0.050; </a:t>
            </a:r>
            <a:endParaRPr lang="en-US" sz="2000" dirty="0" smtClean="0">
              <a:latin typeface="+mn-lt"/>
            </a:endParaRPr>
          </a:p>
          <a:p>
            <a:pPr marL="457200" indent="-457200">
              <a:buAutoNum type="arabicParenR" startAt="19"/>
            </a:pPr>
            <a:endParaRPr lang="en-US" sz="2000" dirty="0" smtClean="0">
              <a:solidFill>
                <a:srgbClr val="0000CC"/>
              </a:solidFill>
              <a:latin typeface="+mn-lt"/>
            </a:endParaRPr>
          </a:p>
          <a:p>
            <a:r>
              <a:rPr lang="en-US" sz="2000" dirty="0" smtClean="0">
                <a:latin typeface="+mn-lt"/>
              </a:rPr>
              <a:t>22) </a:t>
            </a:r>
            <a:r>
              <a:rPr lang="en-US" sz="2000" dirty="0">
                <a:latin typeface="+mn-lt"/>
              </a:rPr>
              <a:t>a</a:t>
            </a:r>
            <a:r>
              <a:rPr lang="en-US" sz="2000" baseline="-25000" dirty="0">
                <a:latin typeface="+mn-lt"/>
              </a:rPr>
              <a:t>56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smtClean="0">
                <a:latin typeface="+mn-lt"/>
              </a:rPr>
              <a:t>= 0.4220±0.0013 </a:t>
            </a:r>
            <a:r>
              <a:rPr lang="en-US" sz="2000" dirty="0" err="1">
                <a:latin typeface="+mn-lt"/>
              </a:rPr>
              <a:t>GeV</a:t>
            </a:r>
            <a:r>
              <a:rPr lang="en-US" sz="2000" dirty="0">
                <a:latin typeface="+mn-lt"/>
              </a:rPr>
              <a:t>;</a:t>
            </a:r>
            <a:r>
              <a:rPr lang="en-US" sz="2000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23) E</a:t>
            </a:r>
            <a:r>
              <a:rPr lang="en-US" sz="2000" baseline="-25000" dirty="0" smtClean="0">
                <a:solidFill>
                  <a:srgbClr val="0000CC"/>
                </a:solidFill>
                <a:latin typeface="+mn-lt"/>
              </a:rPr>
              <a:t>0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= -83.8±0.4 </a:t>
            </a:r>
            <a:r>
              <a:rPr lang="en-US" sz="2000" dirty="0" err="1" smtClean="0">
                <a:solidFill>
                  <a:srgbClr val="0000CC"/>
                </a:solidFill>
                <a:latin typeface="+mn-lt"/>
              </a:rPr>
              <a:t>GeV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;   23) a</a:t>
            </a:r>
            <a:r>
              <a:rPr lang="en-US" sz="2000" baseline="-25000" dirty="0" smtClean="0">
                <a:solidFill>
                  <a:srgbClr val="0000CC"/>
                </a:solidFill>
                <a:latin typeface="+mn-lt"/>
              </a:rPr>
              <a:t>51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=0.0236±0.0015;    </a:t>
            </a:r>
          </a:p>
          <a:p>
            <a:pPr marL="457200" indent="-457200"/>
            <a:endParaRPr lang="en-US" sz="2000" dirty="0" smtClean="0">
              <a:solidFill>
                <a:srgbClr val="0000CC"/>
              </a:solidFill>
              <a:latin typeface="+mn-lt"/>
            </a:endParaRPr>
          </a:p>
          <a:p>
            <a:pPr marL="457200" indent="-457200"/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25) </a:t>
            </a:r>
            <a:r>
              <a:rPr lang="en-US" sz="2000" dirty="0" err="1" smtClean="0">
                <a:solidFill>
                  <a:srgbClr val="0000CC"/>
                </a:solidFill>
                <a:latin typeface="+mn-lt"/>
              </a:rPr>
              <a:t>E</a:t>
            </a:r>
            <a:r>
              <a:rPr lang="en-US" sz="2000" baseline="-25000" dirty="0" err="1" smtClean="0">
                <a:solidFill>
                  <a:srgbClr val="0000CC"/>
                </a:solidFill>
                <a:latin typeface="+mn-lt"/>
              </a:rPr>
              <a:t>c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= 0.000511±0.000003;   26)</a:t>
            </a:r>
            <a:r>
              <a:rPr lang="en-US" sz="2000" dirty="0">
                <a:solidFill>
                  <a:srgbClr val="0000CC"/>
                </a:solidFill>
                <a:latin typeface="+mn-lt"/>
              </a:rPr>
              <a:t> a</a:t>
            </a:r>
            <a:r>
              <a:rPr lang="en-US" sz="2000" baseline="-25000" dirty="0">
                <a:solidFill>
                  <a:srgbClr val="0000CC"/>
                </a:solidFill>
                <a:latin typeface="+mn-lt"/>
              </a:rPr>
              <a:t>41</a:t>
            </a:r>
            <a:r>
              <a:rPr lang="en-US" sz="2000" dirty="0">
                <a:solidFill>
                  <a:srgbClr val="0000CC"/>
                </a:solidFill>
                <a:latin typeface="+mn-lt"/>
              </a:rPr>
              <a:t>=0.1428±0.0013;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27) 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η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= -1.761±1.18;</a:t>
            </a:r>
            <a:endParaRPr lang="ru-RU" sz="2000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1" y="6165304"/>
            <a:ext cx="87319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+mn-lt"/>
              </a:rPr>
              <a:t>W</a:t>
            </a:r>
            <a:r>
              <a:rPr lang="en-US" sz="2000" baseline="-25000" dirty="0" smtClean="0">
                <a:latin typeface="+mn-lt"/>
              </a:rPr>
              <a:t>0 </a:t>
            </a:r>
            <a:r>
              <a:rPr lang="en-US" sz="2000" dirty="0" smtClean="0">
                <a:latin typeface="+mn-lt"/>
              </a:rPr>
              <a:t>≈ m</a:t>
            </a:r>
            <a:r>
              <a:rPr lang="en-US" sz="2000" baseline="-25000" dirty="0" smtClean="0">
                <a:latin typeface="+mn-lt"/>
              </a:rPr>
              <a:t>p</a:t>
            </a:r>
            <a:r>
              <a:rPr lang="en-US" sz="2000" baseline="30000" dirty="0" smtClean="0">
                <a:latin typeface="+mn-lt"/>
              </a:rPr>
              <a:t>2</a:t>
            </a:r>
            <a:r>
              <a:rPr lang="en-US" sz="2000" dirty="0" smtClean="0">
                <a:latin typeface="+mn-lt"/>
              </a:rPr>
              <a:t>/m</a:t>
            </a:r>
            <a:r>
              <a:rPr lang="en-US" sz="2000" baseline="-25000" dirty="0" smtClean="0">
                <a:latin typeface="+mn-lt"/>
              </a:rPr>
              <a:t>q</a:t>
            </a:r>
            <a:r>
              <a:rPr lang="en-US" sz="2000" dirty="0" smtClean="0">
                <a:latin typeface="+mn-lt"/>
              </a:rPr>
              <a:t>≈255±24 </a:t>
            </a:r>
            <a:r>
              <a:rPr lang="en-US" sz="2000" dirty="0" err="1" smtClean="0">
                <a:latin typeface="+mn-lt"/>
              </a:rPr>
              <a:t>GeV</a:t>
            </a:r>
            <a:r>
              <a:rPr lang="en-US" sz="2000" dirty="0" smtClean="0">
                <a:latin typeface="+mn-lt"/>
              </a:rPr>
              <a:t>; </a:t>
            </a:r>
            <a:r>
              <a:rPr lang="en-US" sz="2000" dirty="0" err="1" smtClean="0">
                <a:latin typeface="+mn-lt"/>
              </a:rPr>
              <a:t>m</a:t>
            </a:r>
            <a:r>
              <a:rPr lang="en-US" sz="2000" baseline="-25000" dirty="0" err="1" smtClean="0">
                <a:latin typeface="+mn-lt"/>
              </a:rPr>
              <a:t>q</a:t>
            </a:r>
            <a:r>
              <a:rPr lang="en-US" sz="2000" dirty="0" smtClean="0">
                <a:latin typeface="+mn-lt"/>
              </a:rPr>
              <a:t>≈(</a:t>
            </a:r>
            <a:r>
              <a:rPr lang="en-US" sz="2000" dirty="0" err="1" smtClean="0">
                <a:latin typeface="+mn-lt"/>
              </a:rPr>
              <a:t>m</a:t>
            </a:r>
            <a:r>
              <a:rPr lang="en-US" sz="2000" baseline="-25000" dirty="0" err="1" smtClean="0">
                <a:latin typeface="+mn-lt"/>
              </a:rPr>
              <a:t>u</a:t>
            </a:r>
            <a:r>
              <a:rPr lang="en-US" sz="2000" dirty="0" err="1" smtClean="0">
                <a:latin typeface="+mn-lt"/>
              </a:rPr>
              <a:t>+m</a:t>
            </a:r>
            <a:r>
              <a:rPr lang="en-US" sz="2000" baseline="-25000" dirty="0" err="1" smtClean="0">
                <a:latin typeface="+mn-lt"/>
              </a:rPr>
              <a:t>d</a:t>
            </a:r>
            <a:r>
              <a:rPr lang="en-US" sz="2000" dirty="0" smtClean="0">
                <a:latin typeface="+mn-lt"/>
              </a:rPr>
              <a:t>)/2≈3.45±0.33MeV; </a:t>
            </a:r>
            <a:r>
              <a:rPr kumimoji="1" lang="el-GR" sz="2000" dirty="0" smtClean="0">
                <a:latin typeface="+mn-lt"/>
              </a:rPr>
              <a:t>λ</a:t>
            </a:r>
            <a:r>
              <a:rPr lang="en-US" sz="2000" dirty="0" smtClean="0">
                <a:latin typeface="+mn-lt"/>
              </a:rPr>
              <a:t> ≈1-exp(1/8)≈-0.133;</a:t>
            </a:r>
            <a:r>
              <a:rPr kumimoji="1" lang="en-US" sz="2000" dirty="0" smtClean="0">
                <a:latin typeface="+mn-lt"/>
              </a:rPr>
              <a:t>  </a:t>
            </a:r>
            <a:r>
              <a:rPr lang="en-US" sz="2000" dirty="0" smtClean="0">
                <a:latin typeface="+mn-lt"/>
              </a:rPr>
              <a:t> </a:t>
            </a:r>
            <a:endParaRPr lang="ru-RU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6682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44624"/>
            <a:ext cx="6248400" cy="609600"/>
          </a:xfrm>
        </p:spPr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       Global Data Analysis</a:t>
            </a:r>
            <a:r>
              <a:rPr lang="ru-RU" dirty="0" smtClean="0">
                <a:solidFill>
                  <a:srgbClr val="0000CC"/>
                </a:solidFill>
              </a:rPr>
              <a:t>: </a:t>
            </a:r>
            <a:r>
              <a:rPr lang="en-US" dirty="0" smtClean="0">
                <a:solidFill>
                  <a:srgbClr val="0000CC"/>
                </a:solidFill>
              </a:rPr>
              <a:t>A</a:t>
            </a:r>
            <a:r>
              <a:rPr lang="en-US" baseline="-25000" dirty="0" smtClean="0">
                <a:solidFill>
                  <a:srgbClr val="0000CC"/>
                </a:solidFill>
              </a:rPr>
              <a:t>N</a:t>
            </a:r>
            <a:endParaRPr lang="ru-RU" baseline="-25000" dirty="0" smtClean="0">
              <a:solidFill>
                <a:srgbClr val="0000CC"/>
              </a:solidFill>
            </a:endParaRP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323850" y="692696"/>
            <a:ext cx="83518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</a:rPr>
              <a:t>Inclusive reactions, in </a:t>
            </a:r>
            <a:r>
              <a:rPr lang="en-US" smtClean="0">
                <a:latin typeface="Times New Roman" pitchFamily="18" charset="0"/>
              </a:rPr>
              <a:t>which was measured </a:t>
            </a:r>
            <a:r>
              <a:rPr lang="en-US" dirty="0" smtClean="0">
                <a:latin typeface="Times New Roman" pitchFamily="18" charset="0"/>
              </a:rPr>
              <a:t>single-spin asymmetry in </a:t>
            </a:r>
            <a:r>
              <a:rPr lang="en-US" dirty="0" err="1" smtClean="0">
                <a:latin typeface="Times New Roman" pitchFamily="18" charset="0"/>
              </a:rPr>
              <a:t>hadron-hadron</a:t>
            </a:r>
            <a:r>
              <a:rPr lang="en-US" dirty="0" smtClean="0">
                <a:latin typeface="Times New Roman" pitchFamily="18" charset="0"/>
              </a:rPr>
              <a:t> collisions </a:t>
            </a:r>
            <a:r>
              <a:rPr lang="ru-RU" dirty="0" smtClean="0">
                <a:latin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</a:rPr>
              <a:t> 26 reactions</a:t>
            </a:r>
            <a:r>
              <a:rPr lang="ru-RU" dirty="0" smtClean="0">
                <a:latin typeface="Times New Roman" pitchFamily="18" charset="0"/>
              </a:rPr>
              <a:t>).</a:t>
            </a:r>
            <a:endParaRPr lang="ru-RU" dirty="0">
              <a:latin typeface="Times New Roman" pitchFamily="18" charset="0"/>
            </a:endParaRPr>
          </a:p>
        </p:txBody>
      </p:sp>
      <p:graphicFrame>
        <p:nvGraphicFramePr>
          <p:cNvPr id="497668" name="Group 4"/>
          <p:cNvGraphicFramePr>
            <a:graphicFrameLocks noGrp="1"/>
          </p:cNvGraphicFramePr>
          <p:nvPr>
            <p:ph idx="1"/>
          </p:nvPr>
        </p:nvGraphicFramePr>
        <p:xfrm>
          <a:off x="457200" y="1965226"/>
          <a:ext cx="8178800" cy="4056062"/>
        </p:xfrm>
        <a:graphic>
          <a:graphicData uri="http://schemas.openxmlformats.org/drawingml/2006/table">
            <a:tbl>
              <a:tblPr/>
              <a:tblGrid>
                <a:gridCol w="569913"/>
                <a:gridCol w="2133600"/>
                <a:gridCol w="569912"/>
                <a:gridCol w="2133600"/>
                <a:gridCol w="568325"/>
                <a:gridCol w="220345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Reaction</a:t>
                      </a:r>
                      <a:endParaRPr kumimoji="1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Reaction</a:t>
                      </a:r>
                      <a:endParaRPr kumimoji="1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Reaction</a:t>
                      </a:r>
                      <a:endParaRPr kumimoji="1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72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1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2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3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4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5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6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p(A)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p(A)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p(A)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p(A)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1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p(A)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p(A)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p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en-US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14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15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16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J/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ψ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η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η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p̃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d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en-US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20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22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24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d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1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d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η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p̃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604250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23</a:t>
            </a:r>
            <a:endParaRPr lang="ru-RU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61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88640"/>
            <a:ext cx="6248400" cy="609600"/>
          </a:xfrm>
        </p:spPr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Global Data Analysis</a:t>
            </a:r>
            <a:r>
              <a:rPr lang="ru-RU" dirty="0" smtClean="0">
                <a:solidFill>
                  <a:srgbClr val="0000CC"/>
                </a:solidFill>
              </a:rPr>
              <a:t>: </a:t>
            </a:r>
            <a:r>
              <a:rPr lang="en-US" dirty="0" smtClean="0">
                <a:solidFill>
                  <a:srgbClr val="0000CC"/>
                </a:solidFill>
              </a:rPr>
              <a:t>P</a:t>
            </a:r>
            <a:r>
              <a:rPr lang="en-US" baseline="-25000" dirty="0" smtClean="0">
                <a:solidFill>
                  <a:srgbClr val="0000CC"/>
                </a:solidFill>
              </a:rPr>
              <a:t>N</a:t>
            </a:r>
            <a:endParaRPr lang="ru-RU" baseline="-25000" dirty="0" smtClean="0">
              <a:solidFill>
                <a:srgbClr val="0000CC"/>
              </a:solidFill>
            </a:endParaRP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611561" y="836712"/>
            <a:ext cx="828091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</a:rPr>
              <a:t>Inclusive reactions, in which was measured </a:t>
            </a:r>
            <a:r>
              <a:rPr lang="en-US" dirty="0" err="1" smtClean="0">
                <a:latin typeface="Times New Roman" pitchFamily="18" charset="0"/>
              </a:rPr>
              <a:t>hyperon</a:t>
            </a:r>
            <a:r>
              <a:rPr lang="en-US" dirty="0" smtClean="0">
                <a:latin typeface="Times New Roman" pitchFamily="18" charset="0"/>
              </a:rPr>
              <a:t> polarization in </a:t>
            </a:r>
            <a:r>
              <a:rPr lang="en-US" dirty="0" err="1" smtClean="0">
                <a:latin typeface="Times New Roman" pitchFamily="18" charset="0"/>
              </a:rPr>
              <a:t>hadron-hadron</a:t>
            </a:r>
            <a:r>
              <a:rPr lang="en-US" dirty="0" smtClean="0">
                <a:latin typeface="Times New Roman" pitchFamily="18" charset="0"/>
              </a:rPr>
              <a:t> collisions </a:t>
            </a:r>
            <a:r>
              <a:rPr lang="ru-RU" dirty="0" smtClean="0">
                <a:latin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</a:rPr>
              <a:t> 31 reactions</a:t>
            </a:r>
            <a:r>
              <a:rPr lang="ru-RU" dirty="0" smtClean="0">
                <a:latin typeface="Times New Roman" pitchFamily="18" charset="0"/>
              </a:rPr>
              <a:t>).</a:t>
            </a:r>
          </a:p>
        </p:txBody>
      </p:sp>
      <p:graphicFrame>
        <p:nvGraphicFramePr>
          <p:cNvPr id="498692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772733"/>
              </p:ext>
            </p:extLst>
          </p:nvPr>
        </p:nvGraphicFramePr>
        <p:xfrm>
          <a:off x="611560" y="1772816"/>
          <a:ext cx="8178800" cy="4693920"/>
        </p:xfrm>
        <a:graphic>
          <a:graphicData uri="http://schemas.openxmlformats.org/drawingml/2006/table">
            <a:tbl>
              <a:tblPr/>
              <a:tblGrid>
                <a:gridCol w="506413"/>
                <a:gridCol w="2219325"/>
                <a:gridCol w="531812"/>
                <a:gridCol w="2195513"/>
                <a:gridCol w="557212"/>
                <a:gridCol w="2168525"/>
              </a:tblGrid>
              <a:tr h="12573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Reaction</a:t>
                      </a:r>
                      <a:endParaRPr kumimoji="1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Reaction</a:t>
                      </a:r>
                      <a:endParaRPr kumimoji="1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Reaction</a:t>
                      </a:r>
                      <a:endParaRPr kumimoji="1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36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35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(A)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Ξ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Ξ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Ω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Ω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–↑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46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47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+↑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Ξ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Ξ̃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Ξ̃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Σ̃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A</a:t>
                      </a:r>
                      <a:r>
                        <a:rPr kumimoji="1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+A</a:t>
                      </a:r>
                      <a:r>
                        <a:rPr kumimoji="1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Au+Au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↑(Glob)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Au+Au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↑(</a:t>
                      </a:r>
                      <a:r>
                        <a:rPr kumimoji="1" lang="en-US" sz="2000" b="1" i="0" u="none" strike="noStrike" cap="none" normalizeH="0" baseline="3000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GloB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49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57</a:t>
                      </a: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Ξ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–↑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Ξ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–↑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Ξ̃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604250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24</a:t>
            </a:r>
            <a:endParaRPr lang="ru-RU" sz="12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61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64666" y="44624"/>
            <a:ext cx="7651750" cy="609600"/>
          </a:xfrm>
        </p:spPr>
        <p:txBody>
          <a:bodyPr/>
          <a:lstStyle/>
          <a:p>
            <a:r>
              <a:rPr lang="en-US" dirty="0" smtClean="0">
                <a:solidFill>
                  <a:srgbClr val="0000CC"/>
                </a:solidFill>
              </a:rPr>
              <a:t>Global Data Analysis</a:t>
            </a:r>
            <a:r>
              <a:rPr lang="ru-RU" dirty="0" smtClean="0">
                <a:solidFill>
                  <a:srgbClr val="0000CC"/>
                </a:solidFill>
              </a:rPr>
              <a:t>: </a:t>
            </a:r>
            <a:r>
              <a:rPr lang="en-US" dirty="0" smtClean="0">
                <a:solidFill>
                  <a:srgbClr val="0000CC"/>
                </a:solidFill>
              </a:rPr>
              <a:t>A</a:t>
            </a:r>
            <a:r>
              <a:rPr lang="en-US" baseline="-25000" dirty="0" smtClean="0">
                <a:solidFill>
                  <a:srgbClr val="0000CC"/>
                </a:solidFill>
              </a:rPr>
              <a:t>N</a:t>
            </a:r>
            <a:r>
              <a:rPr lang="en-US" dirty="0" smtClean="0">
                <a:solidFill>
                  <a:srgbClr val="0000CC"/>
                </a:solidFill>
              </a:rPr>
              <a:t>, P</a:t>
            </a:r>
            <a:r>
              <a:rPr lang="en-US" baseline="-25000" dirty="0" smtClean="0">
                <a:solidFill>
                  <a:srgbClr val="0000CC"/>
                </a:solidFill>
              </a:rPr>
              <a:t>N</a:t>
            </a:r>
            <a:r>
              <a:rPr lang="en-US" dirty="0" smtClean="0">
                <a:solidFill>
                  <a:srgbClr val="0000CC"/>
                </a:solidFill>
              </a:rPr>
              <a:t>, </a:t>
            </a:r>
            <a:r>
              <a:rPr lang="el-GR" dirty="0" smtClean="0">
                <a:solidFill>
                  <a:srgbClr val="0000CC"/>
                </a:solidFill>
                <a:cs typeface="Times New Roman" pitchFamily="18" charset="0"/>
              </a:rPr>
              <a:t>ρ</a:t>
            </a:r>
            <a:r>
              <a:rPr lang="en-US" baseline="-25000" dirty="0" smtClean="0">
                <a:solidFill>
                  <a:srgbClr val="0000CC"/>
                </a:solidFill>
                <a:cs typeface="Times New Roman" pitchFamily="18" charset="0"/>
              </a:rPr>
              <a:t>00</a:t>
            </a:r>
            <a:endParaRPr lang="el-GR" baseline="-25000" dirty="0" smtClean="0">
              <a:solidFill>
                <a:srgbClr val="0000CC"/>
              </a:solidFill>
              <a:cs typeface="Times New Roman" pitchFamily="18" charset="0"/>
            </a:endParaRP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323528" y="620688"/>
            <a:ext cx="835216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latin typeface="Times New Roman" pitchFamily="18" charset="0"/>
              </a:rPr>
              <a:t>Other inclusive reactions, in which was measured vector meson polarization and lepton induced reactions </a:t>
            </a:r>
            <a:r>
              <a:rPr lang="ru-RU" dirty="0" smtClean="0">
                <a:latin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</a:rPr>
              <a:t> 24 reactions</a:t>
            </a:r>
            <a:r>
              <a:rPr lang="ru-RU" dirty="0" smtClean="0">
                <a:latin typeface="Times New Roman" pitchFamily="18" charset="0"/>
              </a:rPr>
              <a:t>).</a:t>
            </a:r>
          </a:p>
        </p:txBody>
      </p:sp>
      <p:graphicFrame>
        <p:nvGraphicFramePr>
          <p:cNvPr id="499716" name="Group 4"/>
          <p:cNvGraphicFramePr>
            <a:graphicFrameLocks noGrp="1"/>
          </p:cNvGraphicFramePr>
          <p:nvPr>
            <p:ph idx="1"/>
          </p:nvPr>
        </p:nvGraphicFramePr>
        <p:xfrm>
          <a:off x="251520" y="1628800"/>
          <a:ext cx="8713787" cy="4394460"/>
        </p:xfrm>
        <a:graphic>
          <a:graphicData uri="http://schemas.openxmlformats.org/drawingml/2006/table">
            <a:tbl>
              <a:tblPr/>
              <a:tblGrid>
                <a:gridCol w="509587"/>
                <a:gridCol w="2232025"/>
                <a:gridCol w="787400"/>
                <a:gridCol w="2879824"/>
                <a:gridCol w="504056"/>
                <a:gridCol w="1800895"/>
              </a:tblGrid>
              <a:tr h="82829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Reaction</a:t>
                      </a:r>
                      <a:endParaRPr kumimoji="1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Reaction</a:t>
                      </a:r>
                      <a:endParaRPr kumimoji="1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№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Reaction</a:t>
                      </a:r>
                      <a:endParaRPr kumimoji="1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690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59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J/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ψ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J/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ψ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(1S)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(2S)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(1S)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↑(</a:t>
                      </a:r>
                      <a:r>
                        <a:rPr kumimoji="1" lang="el-GR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(2S)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↑(</a:t>
                      </a:r>
                      <a:r>
                        <a:rPr kumimoji="1" lang="el-GR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(3S)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↑(</a:t>
                      </a:r>
                      <a:r>
                        <a:rPr kumimoji="1" lang="el-GR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(1S)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Ү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(2S)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endParaRPr kumimoji="1" lang="en-US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69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n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K*(892)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n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K*(892)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 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φ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(1020)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p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ρ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(770)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AuAu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→K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̃*(892)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AuAu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φ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(1020)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78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79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80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  <a:r>
                        <a:rPr kumimoji="1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Λ̃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1" lang="en-US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π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kumimoji="1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e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p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K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μ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6LiD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h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μ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6LiD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h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ν</a:t>
                      </a:r>
                      <a:r>
                        <a:rPr kumimoji="1" lang="el-GR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μ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</a:rPr>
                        <a:t> A </a:t>
                      </a:r>
                      <a:r>
                        <a:rPr kumimoji="1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→ </a:t>
                      </a:r>
                      <a:r>
                        <a:rPr kumimoji="1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r>
                        <a:rPr kumimoji="1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Monotype Sorts" pitchFamily="2" charset="2"/>
                        <a:buNone/>
                        <a:tabLst/>
                      </a:pPr>
                      <a:endParaRPr kumimoji="1" lang="ru-RU" sz="20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604250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25</a:t>
            </a:r>
            <a:endParaRPr lang="ru-RU" sz="12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9388" y="115888"/>
            <a:ext cx="88566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dirty="0">
                <a:latin typeface="Arial" charset="0"/>
              </a:rPr>
              <a:t>			</a:t>
            </a:r>
            <a:r>
              <a:rPr lang="en-US" sz="2800" b="1" dirty="0" smtClean="0">
                <a:solidFill>
                  <a:srgbClr val="FF0000"/>
                </a:solidFill>
                <a:latin typeface="+mn-lt"/>
              </a:rPr>
              <a:t>Introduction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8569325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3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908720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Transverse polarization (P</a:t>
            </a:r>
            <a:r>
              <a:rPr lang="en-US" baseline="-25000" dirty="0" smtClean="0">
                <a:latin typeface="+mn-lt"/>
              </a:rPr>
              <a:t>N</a:t>
            </a:r>
            <a:r>
              <a:rPr lang="en-US" dirty="0" smtClean="0">
                <a:latin typeface="+mn-lt"/>
              </a:rPr>
              <a:t>) of cascade hyperons (</a:t>
            </a:r>
            <a:r>
              <a:rPr lang="el-GR" dirty="0" smtClean="0">
                <a:latin typeface="+mn-lt"/>
              </a:rPr>
              <a:t>Ξ</a:t>
            </a:r>
            <a:r>
              <a:rPr lang="en-US" baseline="30000" dirty="0" smtClean="0">
                <a:latin typeface="+mn-lt"/>
              </a:rPr>
              <a:t>0 </a:t>
            </a:r>
            <a:r>
              <a:rPr lang="en-US" dirty="0" smtClean="0">
                <a:latin typeface="+mn-lt"/>
              </a:rPr>
              <a:t>and </a:t>
            </a:r>
            <a:r>
              <a:rPr lang="el-GR" dirty="0" smtClean="0">
                <a:latin typeface="+mn-lt"/>
              </a:rPr>
              <a:t>Ξ</a:t>
            </a:r>
            <a:r>
              <a:rPr lang="en-US" baseline="30000" dirty="0" smtClean="0">
                <a:latin typeface="+mn-lt"/>
              </a:rPr>
              <a:t>-</a:t>
            </a:r>
            <a:r>
              <a:rPr lang="en-US" dirty="0" smtClean="0">
                <a:latin typeface="+mn-lt"/>
              </a:rPr>
              <a:t>) and their corresponding </a:t>
            </a:r>
            <a:r>
              <a:rPr lang="en-US" dirty="0" err="1" smtClean="0">
                <a:latin typeface="+mn-lt"/>
              </a:rPr>
              <a:t>antihyperons</a:t>
            </a:r>
            <a:r>
              <a:rPr lang="en-US" dirty="0" smtClean="0">
                <a:latin typeface="+mn-lt"/>
              </a:rPr>
              <a:t> especially interesting because it is very sensitive to the mechanism of formation of these particles.</a:t>
            </a:r>
          </a:p>
          <a:p>
            <a:endParaRPr lang="en-US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Hyperon </a:t>
            </a:r>
            <a:r>
              <a:rPr lang="en-US" dirty="0" smtClean="0">
                <a:latin typeface="+mn-lt"/>
              </a:rPr>
              <a:t>polarization is considered in framework of the model of </a:t>
            </a:r>
            <a:r>
              <a:rPr lang="en-US" dirty="0" err="1" smtClean="0">
                <a:latin typeface="+mn-lt"/>
              </a:rPr>
              <a:t>chromomagnetic</a:t>
            </a:r>
            <a:r>
              <a:rPr lang="en-US" dirty="0" smtClean="0">
                <a:latin typeface="+mn-lt"/>
              </a:rPr>
              <a:t> polarization of quarks. In these processes, a strong </a:t>
            </a:r>
            <a:r>
              <a:rPr lang="en-US" dirty="0" err="1" smtClean="0">
                <a:latin typeface="+mn-lt"/>
              </a:rPr>
              <a:t>chromomagnetic</a:t>
            </a:r>
            <a:r>
              <a:rPr lang="en-US" dirty="0" smtClean="0">
                <a:latin typeface="+mn-lt"/>
              </a:rPr>
              <a:t> field is expected in the interaction region due to the presence of a large number of strange quark or </a:t>
            </a:r>
            <a:r>
              <a:rPr lang="en-US" dirty="0" err="1" smtClean="0">
                <a:latin typeface="+mn-lt"/>
              </a:rPr>
              <a:t>antiquark</a:t>
            </a:r>
            <a:r>
              <a:rPr lang="en-US" dirty="0" smtClean="0">
                <a:latin typeface="+mn-lt"/>
              </a:rPr>
              <a:t> - spectators. </a:t>
            </a:r>
          </a:p>
          <a:p>
            <a:r>
              <a:rPr lang="en-US" dirty="0" smtClean="0">
                <a:latin typeface="+mn-lt"/>
              </a:rPr>
              <a:t>As a result, </a:t>
            </a:r>
            <a:r>
              <a:rPr lang="en-US" dirty="0" smtClean="0">
                <a:latin typeface="+mn-lt"/>
              </a:rPr>
              <a:t>q</a:t>
            </a:r>
            <a:r>
              <a:rPr lang="en-US" dirty="0" smtClean="0">
                <a:latin typeface="+mn-lt"/>
              </a:rPr>
              <a:t>uark </a:t>
            </a:r>
            <a:r>
              <a:rPr lang="en-US" dirty="0">
                <a:latin typeface="+mn-lt"/>
              </a:rPr>
              <a:t>spin precession </a:t>
            </a:r>
            <a:r>
              <a:rPr lang="en-US" dirty="0" smtClean="0">
                <a:latin typeface="+mn-lt"/>
              </a:rPr>
              <a:t>occurs, as well as polarization oscillations, depending on Feynman variable </a:t>
            </a:r>
            <a:r>
              <a:rPr lang="en-US" dirty="0" err="1" smtClean="0">
                <a:latin typeface="+mn-lt"/>
              </a:rPr>
              <a:t>x</a:t>
            </a:r>
            <a:r>
              <a:rPr lang="en-US" baseline="-25000" dirty="0" err="1" smtClean="0">
                <a:latin typeface="+mn-lt"/>
              </a:rPr>
              <a:t>F</a:t>
            </a:r>
            <a:r>
              <a:rPr lang="en-US" dirty="0" smtClean="0">
                <a:latin typeface="+mn-lt"/>
              </a:rPr>
              <a:t>. This is a major feature of the CPQ model, which can be checked experimentally.</a:t>
            </a:r>
          </a:p>
          <a:p>
            <a:endParaRPr lang="en-US" dirty="0" smtClean="0">
              <a:latin typeface="+mn-lt"/>
            </a:endParaRPr>
          </a:p>
          <a:p>
            <a:r>
              <a:rPr lang="en-US" dirty="0" err="1" smtClean="0">
                <a:latin typeface="+mn-lt"/>
              </a:rPr>
              <a:t>Hyperon</a:t>
            </a:r>
            <a:r>
              <a:rPr lang="en-US" dirty="0" smtClean="0">
                <a:latin typeface="+mn-lt"/>
              </a:rPr>
              <a:t> polarization predictions are made depending on energy and other variables.</a:t>
            </a:r>
            <a:endParaRPr lang="ru-RU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2" y="44450"/>
            <a:ext cx="8568628" cy="576263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0000CC"/>
                </a:solidFill>
              </a:rPr>
              <a:t>Model of </a:t>
            </a:r>
            <a:r>
              <a:rPr lang="en-US" sz="2800" dirty="0" err="1">
                <a:solidFill>
                  <a:srgbClr val="0000CC"/>
                </a:solidFill>
              </a:rPr>
              <a:t>chromomagnetic</a:t>
            </a:r>
            <a:r>
              <a:rPr lang="en-US" sz="2800" dirty="0">
                <a:solidFill>
                  <a:srgbClr val="0000CC"/>
                </a:solidFill>
              </a:rPr>
              <a:t> polarization  of </a:t>
            </a:r>
            <a:r>
              <a:rPr lang="en-US" sz="2800" dirty="0" smtClean="0">
                <a:solidFill>
                  <a:srgbClr val="0000CC"/>
                </a:solidFill>
              </a:rPr>
              <a:t>quarks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251520" y="2780928"/>
            <a:ext cx="864165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000" b="1" dirty="0" smtClean="0">
                <a:solidFill>
                  <a:srgbClr val="0000CC"/>
                </a:solidFill>
                <a:latin typeface="+mn-lt"/>
              </a:rPr>
              <a:t>In the CPQ</a:t>
            </a:r>
            <a:r>
              <a:rPr lang="en-US" sz="2000" b="1" dirty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000" b="1" dirty="0" smtClean="0">
                <a:solidFill>
                  <a:srgbClr val="0000CC"/>
                </a:solidFill>
                <a:latin typeface="+mn-lt"/>
              </a:rPr>
              <a:t>model the interaction region can be considered as a microscopic Stern-</a:t>
            </a:r>
            <a:r>
              <a:rPr lang="en-US" sz="2000" b="1" dirty="0" err="1" smtClean="0">
                <a:solidFill>
                  <a:srgbClr val="0000CC"/>
                </a:solidFill>
                <a:latin typeface="+mn-lt"/>
              </a:rPr>
              <a:t>Gerlach</a:t>
            </a:r>
            <a:r>
              <a:rPr lang="en-US" sz="2000" b="1" dirty="0" smtClean="0">
                <a:solidFill>
                  <a:srgbClr val="0000CC"/>
                </a:solidFill>
                <a:latin typeface="+mn-lt"/>
              </a:rPr>
              <a:t> apparatus:</a:t>
            </a:r>
            <a:endParaRPr kumimoji="1" lang="en-US" sz="2000" b="1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250825" y="2060848"/>
            <a:ext cx="878567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kumimoji="1" lang="el-GR" sz="2000" b="1" dirty="0">
                <a:solidFill>
                  <a:srgbClr val="800080"/>
                </a:solidFill>
                <a:latin typeface="Times New Roman" pitchFamily="18" charset="0"/>
              </a:rPr>
              <a:t>μ</a:t>
            </a:r>
            <a:r>
              <a:rPr kumimoji="1" lang="en-US" sz="2000" b="1" baseline="30000" dirty="0" err="1">
                <a:solidFill>
                  <a:srgbClr val="800080"/>
                </a:solidFill>
                <a:latin typeface="Times New Roman" pitchFamily="18" charset="0"/>
              </a:rPr>
              <a:t>a</a:t>
            </a:r>
            <a:r>
              <a:rPr kumimoji="1" lang="en-US" sz="2000" b="1" baseline="-25000" dirty="0" err="1">
                <a:solidFill>
                  <a:srgbClr val="800080"/>
                </a:solidFill>
                <a:latin typeface="Times New Roman" pitchFamily="18" charset="0"/>
              </a:rPr>
              <a:t>Q</a:t>
            </a:r>
            <a:r>
              <a:rPr kumimoji="1" lang="en-US" sz="2000" b="1" dirty="0">
                <a:solidFill>
                  <a:srgbClr val="800080"/>
                </a:solidFill>
                <a:latin typeface="Times New Roman" pitchFamily="18" charset="0"/>
              </a:rPr>
              <a:t> = </a:t>
            </a:r>
            <a:r>
              <a:rPr kumimoji="1" lang="en-US" sz="2000" b="1" dirty="0" err="1">
                <a:solidFill>
                  <a:srgbClr val="800080"/>
                </a:solidFill>
                <a:latin typeface="Times New Roman" pitchFamily="18" charset="0"/>
              </a:rPr>
              <a:t>s</a:t>
            </a:r>
            <a:r>
              <a:rPr kumimoji="1" lang="en-US" sz="2000" i="1" dirty="0" err="1">
                <a:solidFill>
                  <a:srgbClr val="800080"/>
                </a:solidFill>
                <a:latin typeface="Times New Roman" pitchFamily="18" charset="0"/>
              </a:rPr>
              <a:t>g</a:t>
            </a:r>
            <a:r>
              <a:rPr kumimoji="1" lang="en-US" sz="2000" i="1" baseline="30000" dirty="0" err="1">
                <a:solidFill>
                  <a:srgbClr val="800080"/>
                </a:solidFill>
                <a:latin typeface="Times New Roman" pitchFamily="18" charset="0"/>
              </a:rPr>
              <a:t>a</a:t>
            </a:r>
            <a:r>
              <a:rPr kumimoji="1" lang="en-US" sz="2000" i="1" dirty="0" err="1">
                <a:solidFill>
                  <a:srgbClr val="800080"/>
                </a:solidFill>
                <a:latin typeface="Times New Roman" pitchFamily="18" charset="0"/>
              </a:rPr>
              <a:t>g</a:t>
            </a:r>
            <a:r>
              <a:rPr kumimoji="1" lang="en-US" sz="2000" b="1" baseline="-25000" dirty="0" err="1">
                <a:solidFill>
                  <a:srgbClr val="800080"/>
                </a:solidFill>
                <a:latin typeface="Times New Roman" pitchFamily="18" charset="0"/>
              </a:rPr>
              <a:t>s</a:t>
            </a:r>
            <a:r>
              <a:rPr kumimoji="1" lang="en-US" sz="2000" b="1" dirty="0">
                <a:solidFill>
                  <a:srgbClr val="800080"/>
                </a:solidFill>
                <a:latin typeface="Times New Roman" pitchFamily="18" charset="0"/>
              </a:rPr>
              <a:t>/</a:t>
            </a:r>
            <a:r>
              <a:rPr kumimoji="1" lang="en-US" sz="2000" dirty="0">
                <a:solidFill>
                  <a:srgbClr val="800080"/>
                </a:solidFill>
                <a:latin typeface="Times New Roman" pitchFamily="18" charset="0"/>
              </a:rPr>
              <a:t>2</a:t>
            </a:r>
            <a:r>
              <a:rPr kumimoji="1" lang="en-US" sz="2000" i="1" dirty="0">
                <a:solidFill>
                  <a:srgbClr val="800080"/>
                </a:solidFill>
                <a:latin typeface="Times New Roman" pitchFamily="18" charset="0"/>
              </a:rPr>
              <a:t>M</a:t>
            </a:r>
            <a:r>
              <a:rPr kumimoji="1" lang="en-US" sz="2000" baseline="-25000" dirty="0">
                <a:solidFill>
                  <a:srgbClr val="800080"/>
                </a:solidFill>
                <a:latin typeface="Times New Roman" pitchFamily="18" charset="0"/>
              </a:rPr>
              <a:t>Q</a:t>
            </a:r>
            <a:r>
              <a:rPr kumimoji="1" lang="en-US" sz="2000" b="1" dirty="0">
                <a:solidFill>
                  <a:srgbClr val="800080"/>
                </a:solidFill>
                <a:latin typeface="Times New Roman" pitchFamily="18" charset="0"/>
              </a:rPr>
              <a:t> </a:t>
            </a:r>
            <a:r>
              <a:rPr kumimoji="1" lang="en-US" sz="2000" b="1" dirty="0" smtClean="0">
                <a:solidFill>
                  <a:srgbClr val="800080"/>
                </a:solidFill>
                <a:latin typeface="Times New Roman" pitchFamily="18" charset="0"/>
              </a:rPr>
              <a:t>  </a:t>
            </a:r>
            <a:r>
              <a:rPr kumimoji="1" lang="en-US" sz="2000" b="1" dirty="0" smtClean="0">
                <a:solidFill>
                  <a:srgbClr val="800080"/>
                </a:solidFill>
                <a:latin typeface="+mn-lt"/>
              </a:rPr>
              <a:t>– </a:t>
            </a:r>
            <a:r>
              <a:rPr kumimoji="1" lang="en-US" sz="2000" dirty="0" smtClean="0">
                <a:solidFill>
                  <a:srgbClr val="800080"/>
                </a:solidFill>
                <a:latin typeface="+mn-lt"/>
              </a:rPr>
              <a:t>the</a:t>
            </a:r>
            <a:r>
              <a:rPr kumimoji="1" lang="en-US" sz="2000" b="1" dirty="0" smtClean="0">
                <a:solidFill>
                  <a:srgbClr val="800080"/>
                </a:solidFill>
                <a:latin typeface="+mn-lt"/>
              </a:rPr>
              <a:t> </a:t>
            </a:r>
            <a:r>
              <a:rPr lang="en-US" sz="2000" dirty="0" err="1" smtClean="0">
                <a:solidFill>
                  <a:srgbClr val="800080"/>
                </a:solidFill>
                <a:latin typeface="+mn-lt"/>
              </a:rPr>
              <a:t>chromomagnetic</a:t>
            </a:r>
            <a:r>
              <a:rPr lang="en-US" sz="2000" dirty="0" smtClean="0">
                <a:solidFill>
                  <a:srgbClr val="800080"/>
                </a:solidFill>
                <a:latin typeface="+mn-lt"/>
              </a:rPr>
              <a:t> dipole moment of the constituent quark</a:t>
            </a:r>
            <a:r>
              <a:rPr lang="en-US" sz="2000" dirty="0">
                <a:solidFill>
                  <a:srgbClr val="800080"/>
                </a:solidFill>
                <a:latin typeface="+mn-lt"/>
              </a:rPr>
              <a:t> </a:t>
            </a:r>
            <a:r>
              <a:rPr lang="en-US" sz="2000" dirty="0" smtClean="0">
                <a:solidFill>
                  <a:srgbClr val="800080"/>
                </a:solidFill>
                <a:latin typeface="+mn-lt"/>
              </a:rPr>
              <a:t>interacts with the inhomogeneous </a:t>
            </a:r>
            <a:r>
              <a:rPr lang="en-US" sz="2000" dirty="0" err="1" smtClean="0">
                <a:solidFill>
                  <a:srgbClr val="800080"/>
                </a:solidFill>
                <a:latin typeface="+mn-lt"/>
              </a:rPr>
              <a:t>chromomagnetic</a:t>
            </a:r>
            <a:r>
              <a:rPr lang="en-US" sz="2000" dirty="0" smtClean="0">
                <a:solidFill>
                  <a:srgbClr val="800080"/>
                </a:solidFill>
                <a:latin typeface="+mn-lt"/>
              </a:rPr>
              <a:t> field (Stern-</a:t>
            </a:r>
            <a:r>
              <a:rPr lang="en-US" sz="2000" dirty="0" err="1" smtClean="0">
                <a:solidFill>
                  <a:srgbClr val="800080"/>
                </a:solidFill>
                <a:latin typeface="+mn-lt"/>
              </a:rPr>
              <a:t>Gerlach</a:t>
            </a:r>
            <a:r>
              <a:rPr lang="en-US" sz="2000" dirty="0" smtClean="0">
                <a:solidFill>
                  <a:srgbClr val="800080"/>
                </a:solidFill>
                <a:latin typeface="+mn-lt"/>
              </a:rPr>
              <a:t> like force)</a:t>
            </a:r>
            <a:r>
              <a:rPr kumimoji="1" lang="en-US" sz="2000" dirty="0" smtClean="0">
                <a:solidFill>
                  <a:srgbClr val="800080"/>
                </a:solidFill>
                <a:latin typeface="+mn-lt"/>
              </a:rPr>
              <a:t>.</a:t>
            </a:r>
            <a:endParaRPr kumimoji="1" lang="ru-RU" sz="2000" dirty="0">
              <a:solidFill>
                <a:srgbClr val="800080"/>
              </a:solidFill>
              <a:latin typeface="+mn-lt"/>
            </a:endParaRPr>
          </a:p>
        </p:txBody>
      </p:sp>
      <p:pic>
        <p:nvPicPr>
          <p:cNvPr id="24581" name="Picture 9" descr="obra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1" y="3573016"/>
            <a:ext cx="7128469" cy="213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4"/>
          <p:cNvSpPr txBox="1">
            <a:spLocks noChangeArrowheads="1"/>
          </p:cNvSpPr>
          <p:nvPr/>
        </p:nvSpPr>
        <p:spPr bwMode="auto">
          <a:xfrm>
            <a:off x="8569325" y="6524625"/>
            <a:ext cx="5397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4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24583" name="Text Box 5"/>
          <p:cNvSpPr txBox="1">
            <a:spLocks noChangeArrowheads="1"/>
          </p:cNvSpPr>
          <p:nvPr/>
        </p:nvSpPr>
        <p:spPr bwMode="auto">
          <a:xfrm>
            <a:off x="358774" y="692150"/>
            <a:ext cx="85337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 smtClean="0">
                <a:latin typeface="+mn-lt"/>
              </a:rPr>
              <a:t>It is assumed in the CPQ model, that there are a longitudinal </a:t>
            </a:r>
            <a:r>
              <a:rPr lang="en-US" sz="2000" dirty="0" err="1" smtClean="0">
                <a:latin typeface="+mn-lt"/>
              </a:rPr>
              <a:t>chromoelectric</a:t>
            </a:r>
            <a:r>
              <a:rPr lang="en-US" sz="2000" dirty="0" smtClean="0">
                <a:latin typeface="+mn-lt"/>
              </a:rPr>
              <a:t> field</a:t>
            </a:r>
            <a:r>
              <a:rPr lang="en-US" sz="2000" b="1" dirty="0" smtClean="0">
                <a:latin typeface="+mn-lt"/>
              </a:rPr>
              <a:t> E</a:t>
            </a:r>
            <a:r>
              <a:rPr lang="en-US" sz="2000" b="1" baseline="30000" dirty="0" smtClean="0">
                <a:latin typeface="+mn-lt"/>
              </a:rPr>
              <a:t>a</a:t>
            </a:r>
            <a:r>
              <a:rPr lang="en-US" sz="2000" dirty="0" smtClean="0">
                <a:latin typeface="+mn-lt"/>
              </a:rPr>
              <a:t> and a circular transverse </a:t>
            </a:r>
            <a:r>
              <a:rPr lang="en-US" sz="2000" dirty="0" err="1" smtClean="0">
                <a:latin typeface="+mn-lt"/>
              </a:rPr>
              <a:t>chromomagnetic</a:t>
            </a:r>
            <a:r>
              <a:rPr lang="en-US" sz="2000" dirty="0" smtClean="0">
                <a:latin typeface="+mn-lt"/>
              </a:rPr>
              <a:t> field </a:t>
            </a:r>
            <a:r>
              <a:rPr lang="en-US" sz="2000" b="1" dirty="0" smtClean="0">
                <a:latin typeface="Times New Roman" pitchFamily="18" charset="0"/>
              </a:rPr>
              <a:t>B</a:t>
            </a:r>
            <a:r>
              <a:rPr lang="en-US" sz="2000" b="1" baseline="30000" dirty="0" smtClean="0">
                <a:latin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</a:rPr>
              <a:t> in the interaction region. 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24584" name="Text Box 6"/>
          <p:cNvSpPr txBox="1">
            <a:spLocks noChangeArrowheads="1"/>
          </p:cNvSpPr>
          <p:nvPr/>
        </p:nvSpPr>
        <p:spPr bwMode="auto">
          <a:xfrm>
            <a:off x="4500562" y="1429906"/>
            <a:ext cx="453593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 dirty="0" err="1">
                <a:latin typeface="Times New Roman" pitchFamily="18" charset="0"/>
              </a:rPr>
              <a:t>A.B.Migdal</a:t>
            </a:r>
            <a:r>
              <a:rPr lang="en-US" sz="1400" b="1" dirty="0">
                <a:latin typeface="Times New Roman" pitchFamily="18" charset="0"/>
              </a:rPr>
              <a:t>, </a:t>
            </a:r>
            <a:r>
              <a:rPr lang="en-US" sz="1400" b="1" dirty="0" err="1">
                <a:latin typeface="Times New Roman" pitchFamily="18" charset="0"/>
              </a:rPr>
              <a:t>S.B.Khohlachev</a:t>
            </a:r>
            <a:r>
              <a:rPr lang="en-US" sz="1400" b="1" dirty="0">
                <a:latin typeface="Times New Roman" pitchFamily="18" charset="0"/>
              </a:rPr>
              <a:t>, JETP </a:t>
            </a:r>
            <a:r>
              <a:rPr lang="en-US" sz="1400" b="1" dirty="0" err="1">
                <a:latin typeface="Times New Roman" pitchFamily="18" charset="0"/>
              </a:rPr>
              <a:t>Lett</a:t>
            </a:r>
            <a:r>
              <a:rPr lang="en-US" sz="1400" b="1" dirty="0">
                <a:latin typeface="Times New Roman" pitchFamily="18" charset="0"/>
              </a:rPr>
              <a:t>. </a:t>
            </a:r>
            <a:r>
              <a:rPr lang="en-US" sz="1400" b="1" dirty="0" smtClean="0">
                <a:latin typeface="Times New Roman" pitchFamily="18" charset="0"/>
              </a:rPr>
              <a:t>41 </a:t>
            </a:r>
            <a:r>
              <a:rPr lang="en-US" sz="1400" b="1" dirty="0">
                <a:latin typeface="Times New Roman" pitchFamily="18" charset="0"/>
              </a:rPr>
              <a:t>(1985</a:t>
            </a:r>
            <a:r>
              <a:rPr lang="en-US" sz="1400" b="1" dirty="0" smtClean="0">
                <a:latin typeface="Times New Roman" pitchFamily="18" charset="0"/>
              </a:rPr>
              <a:t>) 194.</a:t>
            </a:r>
            <a:endParaRPr lang="ru-RU" sz="14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1400" b="1" dirty="0" smtClean="0">
                <a:latin typeface="+mn-lt"/>
              </a:rPr>
              <a:t>M.G. </a:t>
            </a:r>
            <a:r>
              <a:rPr lang="en-US" sz="1400" b="1" dirty="0" err="1" smtClean="0">
                <a:latin typeface="+mn-lt"/>
              </a:rPr>
              <a:t>Ryskin</a:t>
            </a:r>
            <a:r>
              <a:rPr lang="en-US" sz="1400" b="1" dirty="0" smtClean="0">
                <a:latin typeface="+mn-lt"/>
              </a:rPr>
              <a:t>, </a:t>
            </a:r>
            <a:r>
              <a:rPr lang="en-US" sz="1400" b="1" dirty="0" err="1" smtClean="0">
                <a:latin typeface="+mn-lt"/>
              </a:rPr>
              <a:t>Sov</a:t>
            </a:r>
            <a:r>
              <a:rPr lang="en-US" sz="1400" b="1" dirty="0" smtClean="0">
                <a:latin typeface="+mn-lt"/>
              </a:rPr>
              <a:t>. J. </a:t>
            </a:r>
            <a:r>
              <a:rPr lang="en-US" sz="1400" b="1" dirty="0" err="1" smtClean="0">
                <a:latin typeface="+mn-lt"/>
              </a:rPr>
              <a:t>Nucl</a:t>
            </a:r>
            <a:r>
              <a:rPr lang="en-US" sz="1400" b="1" dirty="0" smtClean="0">
                <a:latin typeface="+mn-lt"/>
              </a:rPr>
              <a:t>. Phys. 48 (1988) 708.</a:t>
            </a:r>
            <a:r>
              <a:rPr lang="ru-RU" sz="1400" dirty="0" smtClean="0">
                <a:latin typeface="+mn-lt"/>
              </a:rPr>
              <a:t> </a:t>
            </a:r>
            <a:endParaRPr lang="en-US" sz="1400" dirty="0" smtClean="0">
              <a:latin typeface="+mn-lt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58774" y="5817458"/>
            <a:ext cx="853370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178300" algn="l"/>
              </a:tabLst>
              <a:defRPr sz="2400"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sz="2000" b="1" dirty="0" smtClean="0">
                <a:solidFill>
                  <a:srgbClr val="0000CC"/>
                </a:solidFill>
                <a:latin typeface="+mn-lt"/>
              </a:rPr>
              <a:t>The quark spin precession in the </a:t>
            </a:r>
            <a:r>
              <a:rPr lang="en-US" sz="2000" b="1" dirty="0" err="1" smtClean="0">
                <a:solidFill>
                  <a:srgbClr val="0000CC"/>
                </a:solidFill>
                <a:latin typeface="+mn-lt"/>
              </a:rPr>
              <a:t>chromomagnetic</a:t>
            </a:r>
            <a:r>
              <a:rPr lang="en-US" sz="2000" b="1" dirty="0" smtClean="0">
                <a:solidFill>
                  <a:srgbClr val="0000CC"/>
                </a:solidFill>
                <a:latin typeface="+mn-lt"/>
              </a:rPr>
              <a:t> field changes the Stern-</a:t>
            </a:r>
            <a:r>
              <a:rPr lang="en-US" sz="2000" b="1" dirty="0" err="1" smtClean="0">
                <a:solidFill>
                  <a:srgbClr val="0000CC"/>
                </a:solidFill>
                <a:latin typeface="+mn-lt"/>
              </a:rPr>
              <a:t>Gerlach</a:t>
            </a:r>
            <a:r>
              <a:rPr lang="en-US" sz="2000" b="1" dirty="0" smtClean="0">
                <a:solidFill>
                  <a:srgbClr val="0000CC"/>
                </a:solidFill>
                <a:latin typeface="+mn-lt"/>
              </a:rPr>
              <a:t> force and leads to an oscillation of P</a:t>
            </a:r>
            <a:r>
              <a:rPr lang="en-US" sz="2000" b="1" baseline="-25000" dirty="0" smtClean="0">
                <a:solidFill>
                  <a:srgbClr val="0000CC"/>
                </a:solidFill>
                <a:latin typeface="+mn-lt"/>
              </a:rPr>
              <a:t>N</a:t>
            </a:r>
            <a:r>
              <a:rPr lang="en-US" sz="2000" b="1" dirty="0" smtClean="0">
                <a:solidFill>
                  <a:srgbClr val="0000CC"/>
                </a:solidFill>
                <a:latin typeface="+mn-lt"/>
              </a:rPr>
              <a:t> as a function of  its arguments. </a:t>
            </a:r>
            <a:endParaRPr kumimoji="1" lang="en-US" sz="2000" b="1" dirty="0">
              <a:solidFill>
                <a:srgbClr val="0000CC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72517" y="116632"/>
            <a:ext cx="7127875" cy="431800"/>
          </a:xfrm>
        </p:spPr>
        <p:txBody>
          <a:bodyPr/>
          <a:lstStyle/>
          <a:p>
            <a:pPr algn="ctr"/>
            <a:r>
              <a:rPr lang="en-US" sz="2800" dirty="0" smtClean="0"/>
              <a:t>Equation for</a:t>
            </a:r>
            <a:r>
              <a:rPr lang="ru-RU" sz="2800" dirty="0" smtClean="0"/>
              <a:t> </a:t>
            </a:r>
            <a:r>
              <a:rPr lang="en-US" sz="2800" dirty="0" smtClean="0"/>
              <a:t>A</a:t>
            </a:r>
            <a:r>
              <a:rPr lang="en-US" sz="2800" baseline="-25000" dirty="0" smtClean="0"/>
              <a:t>N</a:t>
            </a:r>
            <a:r>
              <a:rPr lang="ru-RU" sz="2800" dirty="0" smtClean="0"/>
              <a:t>, </a:t>
            </a:r>
            <a:r>
              <a:rPr lang="en-US" sz="2800" dirty="0" smtClean="0"/>
              <a:t>P</a:t>
            </a:r>
            <a:r>
              <a:rPr lang="en-US" sz="2800" baseline="-25000" dirty="0" smtClean="0"/>
              <a:t>N </a:t>
            </a:r>
            <a:r>
              <a:rPr lang="ru-RU" sz="2800" dirty="0" smtClean="0"/>
              <a:t> </a:t>
            </a:r>
            <a:r>
              <a:rPr lang="en-US" sz="2800" dirty="0" smtClean="0"/>
              <a:t>and </a:t>
            </a:r>
            <a:r>
              <a:rPr lang="ru-RU" sz="2800" dirty="0" smtClean="0"/>
              <a:t>(</a:t>
            </a:r>
            <a:r>
              <a:rPr lang="el-GR" sz="2800" dirty="0" smtClean="0">
                <a:cs typeface="Times New Roman" pitchFamily="18" charset="0"/>
              </a:rPr>
              <a:t>ρ</a:t>
            </a:r>
            <a:r>
              <a:rPr lang="en-US" sz="2800" baseline="-25000" dirty="0" smtClean="0">
                <a:cs typeface="Times New Roman" pitchFamily="18" charset="0"/>
              </a:rPr>
              <a:t>00</a:t>
            </a:r>
            <a:r>
              <a:rPr lang="en-US" sz="2800" dirty="0" smtClean="0">
                <a:cs typeface="Times New Roman" pitchFamily="18" charset="0"/>
              </a:rPr>
              <a:t>-1/3</a:t>
            </a:r>
            <a:r>
              <a:rPr lang="ru-RU" sz="2800" dirty="0" smtClean="0">
                <a:cs typeface="Times New Roman" pitchFamily="18" charset="0"/>
              </a:rPr>
              <a:t>)</a:t>
            </a:r>
            <a:endParaRPr lang="en-US" sz="2800" baseline="-25000" dirty="0" smtClean="0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79388" y="548680"/>
            <a:ext cx="86407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178300" algn="l"/>
              </a:tabLst>
            </a:pPr>
            <a:r>
              <a:rPr kumimoji="1" lang="en-US" sz="2000" b="1" dirty="0">
                <a:latin typeface="Times New Roman" pitchFamily="18" charset="0"/>
              </a:rPr>
              <a:t>P</a:t>
            </a:r>
            <a:r>
              <a:rPr kumimoji="1" lang="en-US" sz="2000" b="1" baseline="-25000" dirty="0" smtClean="0">
                <a:latin typeface="Times New Roman" pitchFamily="18" charset="0"/>
              </a:rPr>
              <a:t>N</a:t>
            </a:r>
            <a:r>
              <a:rPr kumimoji="1" lang="en-US" sz="2000" b="1" dirty="0" smtClean="0">
                <a:latin typeface="Times New Roman" pitchFamily="18" charset="0"/>
              </a:rPr>
              <a:t> </a:t>
            </a:r>
            <a:r>
              <a:rPr kumimoji="1" lang="en-US" sz="2000" b="1" dirty="0">
                <a:latin typeface="Times New Roman" pitchFamily="18" charset="0"/>
              </a:rPr>
              <a:t>≈</a:t>
            </a:r>
            <a:r>
              <a:rPr kumimoji="1" lang="ru-RU" sz="2000" b="1" dirty="0">
                <a:latin typeface="Times New Roman" pitchFamily="18" charset="0"/>
              </a:rPr>
              <a:t> </a:t>
            </a:r>
            <a:r>
              <a:rPr kumimoji="1" lang="en-US" sz="2000" b="1" dirty="0">
                <a:latin typeface="Times New Roman" pitchFamily="18" charset="0"/>
              </a:rPr>
              <a:t>C(</a:t>
            </a:r>
            <a:r>
              <a:rPr kumimoji="1" lang="en-US" sz="2000" b="1" i="1" dirty="0">
                <a:latin typeface="Times New Roman" pitchFamily="18" charset="0"/>
              </a:rPr>
              <a:t>√s</a:t>
            </a:r>
            <a:r>
              <a:rPr kumimoji="1" lang="en-US" sz="2000" b="1" dirty="0">
                <a:latin typeface="Times New Roman" pitchFamily="18" charset="0"/>
              </a:rPr>
              <a:t>) F(</a:t>
            </a:r>
            <a:r>
              <a:rPr kumimoji="1" lang="en-US" sz="2000" b="1" dirty="0" err="1">
                <a:latin typeface="Times New Roman" pitchFamily="18" charset="0"/>
              </a:rPr>
              <a:t>p</a:t>
            </a:r>
            <a:r>
              <a:rPr kumimoji="1" lang="en-US" sz="2000" b="1" baseline="-25000" dirty="0" err="1">
                <a:latin typeface="Times New Roman" pitchFamily="18" charset="0"/>
              </a:rPr>
              <a:t>T</a:t>
            </a:r>
            <a:r>
              <a:rPr kumimoji="1" lang="en-US" sz="2000" b="1" dirty="0">
                <a:latin typeface="Times New Roman" pitchFamily="18" charset="0"/>
              </a:rPr>
              <a:t>, A)[G(</a:t>
            </a:r>
            <a:r>
              <a:rPr lang="el-GR" sz="2000" b="1" dirty="0">
                <a:latin typeface="Times New Roman" pitchFamily="18" charset="0"/>
              </a:rPr>
              <a:t>φ</a:t>
            </a:r>
            <a:r>
              <a:rPr kumimoji="1" lang="en-US" sz="2000" b="1" baseline="-25000" dirty="0">
                <a:latin typeface="Times New Roman" pitchFamily="18" charset="0"/>
              </a:rPr>
              <a:t>A</a:t>
            </a:r>
            <a:r>
              <a:rPr kumimoji="1" lang="en-US" sz="2000" b="1" dirty="0">
                <a:latin typeface="Times New Roman" pitchFamily="18" charset="0"/>
              </a:rPr>
              <a:t>) – </a:t>
            </a:r>
            <a:r>
              <a:rPr kumimoji="1" lang="el-GR" sz="2000" b="1" dirty="0">
                <a:latin typeface="Times New Roman" pitchFamily="18" charset="0"/>
                <a:cs typeface="Times New Roman" pitchFamily="18" charset="0"/>
              </a:rPr>
              <a:t>σ</a:t>
            </a:r>
            <a:r>
              <a:rPr kumimoji="1" lang="en-US" sz="2000" b="1" dirty="0">
                <a:latin typeface="Times New Roman" pitchFamily="18" charset="0"/>
              </a:rPr>
              <a:t>G(</a:t>
            </a:r>
            <a:r>
              <a:rPr lang="el-GR" sz="2000" b="1" dirty="0">
                <a:latin typeface="Times New Roman" pitchFamily="18" charset="0"/>
              </a:rPr>
              <a:t>φ</a:t>
            </a:r>
            <a:r>
              <a:rPr kumimoji="1" lang="en-US" sz="2000" b="1" baseline="-25000" dirty="0">
                <a:latin typeface="Times New Roman" pitchFamily="18" charset="0"/>
              </a:rPr>
              <a:t>B</a:t>
            </a:r>
            <a:r>
              <a:rPr kumimoji="1" lang="en-US" sz="2000" b="1" dirty="0">
                <a:latin typeface="Times New Roman" pitchFamily="18" charset="0"/>
              </a:rPr>
              <a:t>) ], </a:t>
            </a:r>
            <a:r>
              <a:rPr kumimoji="1" lang="en-US" sz="2000" b="1" dirty="0" smtClean="0">
                <a:latin typeface="Times New Roman" pitchFamily="18" charset="0"/>
              </a:rPr>
              <a:t>                                                               </a:t>
            </a:r>
            <a:r>
              <a:rPr kumimoji="1" lang="en-US" sz="2000" dirty="0" smtClean="0">
                <a:latin typeface="Times New Roman" pitchFamily="18" charset="0"/>
              </a:rPr>
              <a:t>(1)</a:t>
            </a:r>
            <a:r>
              <a:rPr kumimoji="1" lang="en-US" sz="2000" b="1" dirty="0" smtClean="0">
                <a:latin typeface="Times New Roman" pitchFamily="18" charset="0"/>
              </a:rPr>
              <a:t> </a:t>
            </a:r>
            <a:endParaRPr kumimoji="1" lang="ru-RU" sz="2000" b="1" dirty="0">
              <a:latin typeface="Times New Roman" pitchFamily="18" charset="0"/>
            </a:endParaRPr>
          </a:p>
          <a:p>
            <a:pPr>
              <a:tabLst>
                <a:tab pos="4178300" algn="l"/>
              </a:tabLst>
            </a:pPr>
            <a:endParaRPr kumimoji="1" lang="ru-RU" sz="2000" b="1" dirty="0">
              <a:latin typeface="Times New Roman" pitchFamily="18" charset="0"/>
            </a:endParaRPr>
          </a:p>
          <a:p>
            <a:pPr>
              <a:tabLst>
                <a:tab pos="4178300" algn="l"/>
              </a:tabLst>
            </a:pPr>
            <a:r>
              <a:rPr kumimoji="1" lang="en-US" sz="2000" b="1" dirty="0">
                <a:latin typeface="Times New Roman" pitchFamily="18" charset="0"/>
              </a:rPr>
              <a:t>G(</a:t>
            </a:r>
            <a:r>
              <a:rPr kumimoji="1" lang="en-US" sz="2000" b="1" dirty="0">
                <a:latin typeface="Times New Roman" pitchFamily="18" charset="0"/>
                <a:sym typeface="Symbol" pitchFamily="18" charset="2"/>
              </a:rPr>
              <a:t></a:t>
            </a:r>
            <a:r>
              <a:rPr kumimoji="1" lang="en-US" sz="2000" b="1" baseline="-25000" dirty="0">
                <a:latin typeface="Times New Roman" pitchFamily="18" charset="0"/>
                <a:sym typeface="Symbol" pitchFamily="18" charset="2"/>
              </a:rPr>
              <a:t>A</a:t>
            </a:r>
            <a:r>
              <a:rPr kumimoji="1" lang="en-US" sz="2000" b="1" dirty="0">
                <a:latin typeface="Times New Roman" pitchFamily="18" charset="0"/>
                <a:sym typeface="Symbol" pitchFamily="18" charset="2"/>
              </a:rPr>
              <a:t>) </a:t>
            </a:r>
            <a:r>
              <a:rPr kumimoji="1" lang="en-US" sz="2000" b="1" dirty="0">
                <a:latin typeface="Times New Roman" pitchFamily="18" charset="0"/>
              </a:rPr>
              <a:t>= [1 – </a:t>
            </a:r>
            <a:r>
              <a:rPr kumimoji="1" lang="en-US" sz="2000" b="1" dirty="0" err="1">
                <a:latin typeface="Times New Roman" pitchFamily="18" charset="0"/>
              </a:rPr>
              <a:t>cos</a:t>
            </a:r>
            <a:r>
              <a:rPr kumimoji="1" lang="en-US" sz="2000" b="1" dirty="0">
                <a:latin typeface="Times New Roman" pitchFamily="18" charset="0"/>
              </a:rPr>
              <a:t> </a:t>
            </a:r>
            <a:r>
              <a:rPr kumimoji="1" lang="en-US" sz="2000" b="1" dirty="0">
                <a:latin typeface="Times New Roman" pitchFamily="18" charset="0"/>
                <a:sym typeface="Symbol" pitchFamily="18" charset="2"/>
              </a:rPr>
              <a:t></a:t>
            </a:r>
            <a:r>
              <a:rPr kumimoji="1" lang="en-US" sz="2000" b="1" baseline="-25000" dirty="0">
                <a:latin typeface="Times New Roman" pitchFamily="18" charset="0"/>
                <a:sym typeface="Symbol" pitchFamily="18" charset="2"/>
              </a:rPr>
              <a:t>A</a:t>
            </a:r>
            <a:r>
              <a:rPr kumimoji="1" lang="en-US" sz="2000" b="1" dirty="0">
                <a:latin typeface="Times New Roman" pitchFamily="18" charset="0"/>
              </a:rPr>
              <a:t>]/</a:t>
            </a:r>
            <a:r>
              <a:rPr kumimoji="1" lang="en-US" sz="2000" b="1" dirty="0">
                <a:latin typeface="Times New Roman" pitchFamily="18" charset="0"/>
                <a:sym typeface="Symbol" pitchFamily="18" charset="2"/>
              </a:rPr>
              <a:t></a:t>
            </a:r>
            <a:r>
              <a:rPr kumimoji="1" lang="en-US" sz="2000" b="1" baseline="-25000" dirty="0">
                <a:latin typeface="Times New Roman" pitchFamily="18" charset="0"/>
                <a:sym typeface="Symbol" pitchFamily="18" charset="2"/>
              </a:rPr>
              <a:t>A</a:t>
            </a:r>
            <a:r>
              <a:rPr kumimoji="1" lang="en-US" sz="2000" b="1" dirty="0">
                <a:latin typeface="Times New Roman" pitchFamily="18" charset="0"/>
                <a:sym typeface="Symbol" pitchFamily="18" charset="2"/>
              </a:rPr>
              <a:t> + </a:t>
            </a:r>
            <a:r>
              <a:rPr lang="el-GR" sz="2000" b="1" dirty="0">
                <a:solidFill>
                  <a:srgbClr val="800080"/>
                </a:solidFill>
                <a:latin typeface="Times New Roman" pitchFamily="18" charset="0"/>
              </a:rPr>
              <a:t>ε</a:t>
            </a:r>
            <a:r>
              <a:rPr lang="el-GR" sz="2000" b="1" dirty="0">
                <a:latin typeface="Times New Roman" pitchFamily="18" charset="0"/>
              </a:rPr>
              <a:t>φ</a:t>
            </a:r>
            <a:r>
              <a:rPr lang="en-US" sz="2000" b="1" baseline="-25000" dirty="0">
                <a:latin typeface="Times New Roman" pitchFamily="18" charset="0"/>
              </a:rPr>
              <a:t>A</a:t>
            </a:r>
            <a:r>
              <a:rPr kumimoji="1"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1"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is a result of the spin precession and S-G force </a:t>
            </a:r>
            <a:r>
              <a:rPr kumimoji="1" lang="en-US" sz="2000" dirty="0" smtClean="0">
                <a:latin typeface="Times New Roman" pitchFamily="18" charset="0"/>
                <a:sym typeface="Symbol" pitchFamily="18" charset="2"/>
              </a:rPr>
              <a:t>(2)</a:t>
            </a:r>
            <a:endParaRPr kumimoji="1" lang="en-US" sz="2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5</a:t>
            </a:r>
            <a:endParaRPr lang="ru-RU" sz="1200" dirty="0"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5" t="40786" r="8431" b="816"/>
          <a:stretch/>
        </p:blipFill>
        <p:spPr bwMode="auto">
          <a:xfrm>
            <a:off x="35496" y="2693352"/>
            <a:ext cx="3421847" cy="3327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250824" y="1772816"/>
            <a:ext cx="87856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tabLst>
                <a:tab pos="4178300" algn="l"/>
              </a:tabLst>
            </a:pPr>
            <a:r>
              <a:rPr lang="en-US" sz="2000" dirty="0">
                <a:latin typeface="Times New Roman" pitchFamily="18" charset="0"/>
              </a:rPr>
              <a:t>w</a:t>
            </a:r>
            <a:r>
              <a:rPr lang="en-US" sz="2000" dirty="0" smtClean="0">
                <a:latin typeface="Times New Roman" pitchFamily="18" charset="0"/>
              </a:rPr>
              <a:t>ere</a:t>
            </a:r>
            <a:r>
              <a:rPr lang="en-US" sz="2000" b="1" dirty="0" smtClean="0">
                <a:latin typeface="Times New Roman" pitchFamily="18" charset="0"/>
              </a:rPr>
              <a:t> </a:t>
            </a:r>
            <a:r>
              <a:rPr lang="el-GR" sz="2000" b="1" dirty="0" smtClean="0">
                <a:latin typeface="Times New Roman" pitchFamily="18" charset="0"/>
              </a:rPr>
              <a:t>φ</a:t>
            </a:r>
            <a:r>
              <a:rPr lang="en-US" sz="2000" b="1" baseline="-25000" dirty="0" smtClean="0">
                <a:latin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</a:rPr>
              <a:t>,</a:t>
            </a:r>
            <a:r>
              <a:rPr kumimoji="1" lang="en-US" sz="2000" dirty="0" smtClean="0">
                <a:latin typeface="Times New Roman" pitchFamily="18" charset="0"/>
              </a:rPr>
              <a:t>  </a:t>
            </a:r>
            <a:r>
              <a:rPr lang="el-GR" sz="2000" b="1" dirty="0">
                <a:latin typeface="Times New Roman" pitchFamily="18" charset="0"/>
              </a:rPr>
              <a:t>φ</a:t>
            </a:r>
            <a:r>
              <a:rPr lang="en-US" sz="2000" b="1" baseline="-25000" dirty="0" smtClean="0">
                <a:latin typeface="Times New Roman" pitchFamily="18" charset="0"/>
              </a:rPr>
              <a:t>B</a:t>
            </a:r>
            <a:r>
              <a:rPr kumimoji="1" lang="en-US" sz="2000" dirty="0" smtClean="0">
                <a:latin typeface="Times New Roman" pitchFamily="18" charset="0"/>
              </a:rPr>
              <a:t> – are the integral</a:t>
            </a:r>
            <a:r>
              <a:rPr kumimoji="1" lang="ru-RU" sz="2000" dirty="0" smtClean="0">
                <a:latin typeface="Times New Roman" pitchFamily="18" charset="0"/>
              </a:rPr>
              <a:t> </a:t>
            </a:r>
            <a:r>
              <a:rPr kumimoji="1" lang="en-US" sz="2000" dirty="0" smtClean="0">
                <a:latin typeface="Times New Roman" pitchFamily="18" charset="0"/>
              </a:rPr>
              <a:t>“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spin</a:t>
            </a:r>
            <a:r>
              <a:rPr kumimoji="1" lang="en-US" sz="2000" dirty="0" smtClean="0">
                <a:latin typeface="Times New Roman" pitchFamily="18" charset="0"/>
              </a:rPr>
              <a:t> 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precession</a:t>
            </a:r>
            <a:r>
              <a:rPr kumimoji="1" lang="ru-RU" sz="2000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kumimoji="1" lang="en-US" sz="2000" dirty="0" smtClean="0">
                <a:solidFill>
                  <a:srgbClr val="0000CC"/>
                </a:solidFill>
                <a:latin typeface="Times New Roman" pitchFamily="18" charset="0"/>
              </a:rPr>
              <a:t>angles”</a:t>
            </a:r>
            <a:r>
              <a:rPr kumimoji="1" lang="ru-RU" sz="2000" dirty="0" smtClean="0">
                <a:latin typeface="Times New Roman" pitchFamily="18" charset="0"/>
              </a:rPr>
              <a:t>  </a:t>
            </a:r>
            <a:r>
              <a:rPr kumimoji="1" lang="en-US" sz="2000" dirty="0" smtClean="0">
                <a:latin typeface="Times New Roman" pitchFamily="18" charset="0"/>
              </a:rPr>
              <a:t>in the fragmentation regions of  the projectile A and the target B, respectively. </a:t>
            </a:r>
            <a:r>
              <a:rPr lang="el-GR" sz="2000" b="1" dirty="0" smtClean="0">
                <a:solidFill>
                  <a:srgbClr val="800080"/>
                </a:solidFill>
                <a:latin typeface="Times New Roman" pitchFamily="18" charset="0"/>
              </a:rPr>
              <a:t>ε</a:t>
            </a:r>
            <a:r>
              <a:rPr lang="en-US" sz="2000" b="1" dirty="0" smtClean="0">
                <a:solidFill>
                  <a:srgbClr val="800080"/>
                </a:solidFill>
                <a:latin typeface="Times New Roman" pitchFamily="18" charset="0"/>
              </a:rPr>
              <a:t> </a:t>
            </a:r>
            <a:r>
              <a:rPr lang="en-US" sz="2000" dirty="0" smtClean="0">
                <a:latin typeface="+mn-lt"/>
              </a:rPr>
              <a:t>=  -0.00497 ± 0.00009. </a:t>
            </a:r>
            <a:r>
              <a:rPr kumimoji="1" lang="en-US" sz="2000" dirty="0" smtClean="0">
                <a:latin typeface="+mn-lt"/>
              </a:rPr>
              <a:t> </a:t>
            </a:r>
            <a:endParaRPr kumimoji="1" lang="en-US" sz="20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1760" y="3140968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</a:rPr>
              <a:t>Max at </a:t>
            </a:r>
            <a:r>
              <a:rPr lang="el-GR" sz="1400" b="1" dirty="0" smtClean="0">
                <a:latin typeface="Times New Roman" pitchFamily="18" charset="0"/>
              </a:rPr>
              <a:t>φ</a:t>
            </a:r>
            <a:r>
              <a:rPr lang="en-US" sz="1400" b="1" baseline="-25000" dirty="0" smtClean="0">
                <a:latin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</a:rPr>
              <a:t>=2.3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2267744" y="472514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Times New Roman" pitchFamily="18" charset="0"/>
              </a:rPr>
              <a:t>Min at </a:t>
            </a:r>
            <a:r>
              <a:rPr lang="el-GR" sz="1400" b="1" dirty="0" smtClean="0">
                <a:latin typeface="Times New Roman" pitchFamily="18" charset="0"/>
              </a:rPr>
              <a:t>φ</a:t>
            </a:r>
            <a:r>
              <a:rPr lang="en-US" sz="1400" b="1" baseline="-25000" dirty="0" smtClean="0">
                <a:latin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</a:rPr>
              <a:t>=-2.3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491880" y="2636912"/>
            <a:ext cx="554389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+mn-lt"/>
              </a:rPr>
              <a:t>φ</a:t>
            </a:r>
            <a:r>
              <a:rPr lang="en-US" sz="2000" b="1" baseline="-25000" dirty="0" smtClean="0">
                <a:latin typeface="+mn-lt"/>
              </a:rPr>
              <a:t>A</a:t>
            </a:r>
            <a:r>
              <a:rPr lang="en-US" sz="2000" b="1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000" b="1" dirty="0" smtClean="0">
                <a:latin typeface="+mn-lt"/>
              </a:rPr>
              <a:t>= </a:t>
            </a:r>
            <a:r>
              <a:rPr lang="en-US" sz="2000" b="1" dirty="0" smtClean="0">
                <a:latin typeface="+mn-lt"/>
                <a:cs typeface="Times New Roman" pitchFamily="18" charset="0"/>
              </a:rPr>
              <a:t> </a:t>
            </a:r>
            <a:r>
              <a:rPr lang="el-GR" sz="2000" b="1" dirty="0" smtClean="0">
                <a:latin typeface="+mn-lt"/>
              </a:rPr>
              <a:t>ω</a:t>
            </a:r>
            <a:r>
              <a:rPr lang="en-US" sz="2000" b="1" baseline="30000" dirty="0" smtClean="0">
                <a:latin typeface="+mn-lt"/>
              </a:rPr>
              <a:t>0</a:t>
            </a:r>
            <a:r>
              <a:rPr lang="en-US" sz="2000" b="1" baseline="-25000" dirty="0" smtClean="0">
                <a:latin typeface="+mn-lt"/>
              </a:rPr>
              <a:t>A</a:t>
            </a:r>
            <a:r>
              <a:rPr lang="en-US" sz="2000" b="1" dirty="0" smtClean="0">
                <a:latin typeface="+mn-lt"/>
              </a:rPr>
              <a:t>y</a:t>
            </a:r>
            <a:r>
              <a:rPr lang="en-US" sz="2000" b="1" baseline="-25000" dirty="0" smtClean="0">
                <a:latin typeface="+mn-lt"/>
              </a:rPr>
              <a:t>A</a:t>
            </a:r>
            <a:r>
              <a:rPr lang="en-US" sz="2000" dirty="0" smtClean="0">
                <a:latin typeface="+mn-lt"/>
              </a:rPr>
              <a:t>,</a:t>
            </a:r>
            <a:r>
              <a:rPr kumimoji="1" lang="en-US" sz="2000" dirty="0" smtClean="0">
                <a:latin typeface="+mn-lt"/>
              </a:rPr>
              <a:t>    </a:t>
            </a:r>
            <a:r>
              <a:rPr lang="el-GR" sz="2000" b="1" dirty="0" smtClean="0">
                <a:latin typeface="+mn-lt"/>
              </a:rPr>
              <a:t>φ</a:t>
            </a:r>
            <a:r>
              <a:rPr lang="en-US" sz="2000" b="1" baseline="-25000" dirty="0" smtClean="0">
                <a:latin typeface="+mn-lt"/>
              </a:rPr>
              <a:t>B</a:t>
            </a:r>
            <a:r>
              <a:rPr lang="en-US" sz="2000" b="1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000" b="1" dirty="0" smtClean="0">
                <a:latin typeface="+mn-lt"/>
              </a:rPr>
              <a:t>= </a:t>
            </a:r>
            <a:r>
              <a:rPr lang="el-GR" sz="2000" b="1" dirty="0" smtClean="0">
                <a:latin typeface="+mn-lt"/>
              </a:rPr>
              <a:t>ω</a:t>
            </a:r>
            <a:r>
              <a:rPr lang="en-US" sz="2000" b="1" baseline="30000" dirty="0" smtClean="0">
                <a:latin typeface="+mn-lt"/>
              </a:rPr>
              <a:t>0</a:t>
            </a:r>
            <a:r>
              <a:rPr lang="en-US" sz="2000" b="1" baseline="-25000" dirty="0" smtClean="0">
                <a:latin typeface="+mn-lt"/>
              </a:rPr>
              <a:t>B</a:t>
            </a:r>
            <a:r>
              <a:rPr lang="en-US" sz="2000" b="1" dirty="0" smtClean="0">
                <a:latin typeface="+mn-lt"/>
              </a:rPr>
              <a:t>y</a:t>
            </a:r>
            <a:r>
              <a:rPr lang="en-US" sz="2000" b="1" baseline="-25000" dirty="0" smtClean="0">
                <a:latin typeface="+mn-lt"/>
              </a:rPr>
              <a:t>B </a:t>
            </a:r>
            <a:r>
              <a:rPr kumimoji="1" lang="en-US" sz="2000" b="1" dirty="0" smtClean="0">
                <a:latin typeface="Times New Roman" pitchFamily="18" charset="0"/>
              </a:rPr>
              <a:t>;</a:t>
            </a:r>
            <a:endParaRPr lang="en-US" sz="2000" dirty="0" smtClean="0">
              <a:latin typeface="+mn-lt"/>
            </a:endParaRPr>
          </a:p>
          <a:p>
            <a:endParaRPr lang="en-US" sz="2000" dirty="0" smtClean="0">
              <a:latin typeface="+mn-lt"/>
            </a:endParaRPr>
          </a:p>
          <a:p>
            <a:r>
              <a:rPr lang="el-GR" sz="2000" b="1" dirty="0" smtClean="0">
                <a:latin typeface="+mn-lt"/>
              </a:rPr>
              <a:t>ω</a:t>
            </a:r>
            <a:r>
              <a:rPr lang="en-US" sz="2000" b="1" baseline="30000" dirty="0" smtClean="0">
                <a:latin typeface="+mn-lt"/>
              </a:rPr>
              <a:t>0</a:t>
            </a:r>
            <a:r>
              <a:rPr lang="en-US" sz="2000" b="1" baseline="-25000" dirty="0" smtClean="0">
                <a:latin typeface="+mn-lt"/>
              </a:rPr>
              <a:t>A(B)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b="1" dirty="0" smtClean="0">
                <a:latin typeface="+mn-lt"/>
              </a:rPr>
              <a:t>= </a:t>
            </a:r>
            <a:r>
              <a:rPr lang="en-US" sz="2000" b="1" dirty="0" err="1" smtClean="0">
                <a:latin typeface="+mn-lt"/>
              </a:rPr>
              <a:t>g</a:t>
            </a:r>
            <a:r>
              <a:rPr lang="en-US" sz="2000" b="1" baseline="-25000" dirty="0" err="1" smtClean="0">
                <a:latin typeface="+mn-lt"/>
              </a:rPr>
              <a:t>s</a:t>
            </a:r>
            <a:r>
              <a:rPr lang="el-GR" sz="2000" b="1" dirty="0" smtClean="0">
                <a:latin typeface="+mn-lt"/>
              </a:rPr>
              <a:t>α</a:t>
            </a:r>
            <a:r>
              <a:rPr lang="en-US" sz="2000" b="1" baseline="-25000" dirty="0" smtClean="0">
                <a:latin typeface="+mn-lt"/>
              </a:rPr>
              <a:t>s</a:t>
            </a:r>
            <a:r>
              <a:rPr kumimoji="1" lang="el-GR" sz="2000" b="1" dirty="0" smtClean="0">
                <a:solidFill>
                  <a:srgbClr val="0000CC"/>
                </a:solidFill>
                <a:latin typeface="+mn-lt"/>
              </a:rPr>
              <a:t>ν</a:t>
            </a:r>
            <a:r>
              <a:rPr kumimoji="1" lang="en-US" sz="2000" b="1" baseline="-25000" dirty="0" smtClean="0">
                <a:solidFill>
                  <a:srgbClr val="0000CC"/>
                </a:solidFill>
                <a:latin typeface="+mn-lt"/>
              </a:rPr>
              <a:t>A(B)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b="1" dirty="0" smtClean="0">
                <a:latin typeface="+mn-lt"/>
              </a:rPr>
              <a:t>S</a:t>
            </a:r>
            <a:r>
              <a:rPr lang="en-US" sz="2000" b="1" baseline="-25000" dirty="0" smtClean="0">
                <a:latin typeface="+mn-lt"/>
              </a:rPr>
              <a:t>0</a:t>
            </a:r>
            <a:r>
              <a:rPr kumimoji="1" lang="en-US" sz="2000" b="1" dirty="0" smtClean="0">
                <a:latin typeface="+mn-lt"/>
              </a:rPr>
              <a:t>(</a:t>
            </a:r>
            <a:r>
              <a:rPr kumimoji="1" lang="en-US" sz="2000" b="1" dirty="0" err="1" smtClean="0">
                <a:latin typeface="+mn-lt"/>
              </a:rPr>
              <a:t>g</a:t>
            </a:r>
            <a:r>
              <a:rPr kumimoji="1" lang="en-US" sz="2000" b="1" baseline="30000" dirty="0" err="1" smtClean="0">
                <a:latin typeface="+mn-lt"/>
              </a:rPr>
              <a:t>a</a:t>
            </a:r>
            <a:r>
              <a:rPr kumimoji="1" lang="en-US" sz="2000" b="1" baseline="-25000" dirty="0" err="1" smtClean="0">
                <a:latin typeface="+mn-lt"/>
              </a:rPr>
              <a:t>Q</a:t>
            </a:r>
            <a:r>
              <a:rPr kumimoji="1" lang="en-US" sz="2000" b="1" dirty="0" smtClean="0">
                <a:latin typeface="+mn-lt"/>
              </a:rPr>
              <a:t> – 2)/(M</a:t>
            </a:r>
            <a:r>
              <a:rPr kumimoji="1" lang="en-US" sz="2000" b="1" baseline="-25000" dirty="0" smtClean="0">
                <a:latin typeface="+mn-lt"/>
              </a:rPr>
              <a:t>Q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b="1" dirty="0" smtClean="0">
                <a:latin typeface="+mn-lt"/>
              </a:rPr>
              <a:t>c</a:t>
            </a:r>
            <a:r>
              <a:rPr lang="el-GR" sz="2000" b="1" dirty="0" smtClean="0">
                <a:latin typeface="+mn-lt"/>
              </a:rPr>
              <a:t>ρ</a:t>
            </a:r>
            <a:r>
              <a:rPr lang="en-US" sz="2000" b="1" baseline="30000" dirty="0" smtClean="0">
                <a:latin typeface="+mn-lt"/>
              </a:rPr>
              <a:t>2</a:t>
            </a:r>
            <a:r>
              <a:rPr lang="en-US" sz="2000" b="1" dirty="0" smtClean="0">
                <a:latin typeface="+mn-lt"/>
              </a:rPr>
              <a:t>)</a:t>
            </a:r>
            <a:r>
              <a:rPr kumimoji="1" lang="en-US" sz="2000" b="1" dirty="0" smtClean="0">
                <a:latin typeface="Times New Roman" pitchFamily="18" charset="0"/>
              </a:rPr>
              <a:t> ;</a:t>
            </a:r>
            <a:endParaRPr lang="en-US" sz="2000" b="1" dirty="0" smtClean="0">
              <a:latin typeface="+mn-lt"/>
            </a:endParaRPr>
          </a:p>
          <a:p>
            <a:endParaRPr lang="en-US" sz="2000" b="1" dirty="0" smtClean="0">
              <a:latin typeface="+mn-lt"/>
            </a:endParaRPr>
          </a:p>
          <a:p>
            <a:r>
              <a:rPr kumimoji="1" lang="en-US" sz="2000" b="1" i="1" dirty="0" err="1" smtClean="0">
                <a:latin typeface="+mn-lt"/>
              </a:rPr>
              <a:t>y</a:t>
            </a:r>
            <a:r>
              <a:rPr kumimoji="1" lang="en-US" sz="2000" b="1" i="1" baseline="-25000" dirty="0" err="1" smtClean="0">
                <a:latin typeface="+mn-lt"/>
              </a:rPr>
              <a:t>A</a:t>
            </a:r>
            <a:r>
              <a:rPr kumimoji="1" lang="en-US" sz="2000" b="1" i="1" dirty="0" smtClean="0">
                <a:latin typeface="+mn-lt"/>
              </a:rPr>
              <a:t> =</a:t>
            </a:r>
            <a:r>
              <a:rPr kumimoji="1" lang="ru-RU" sz="2000" b="1" i="1" dirty="0" smtClean="0">
                <a:latin typeface="+mn-lt"/>
              </a:rPr>
              <a:t> </a:t>
            </a:r>
            <a:r>
              <a:rPr kumimoji="1" lang="en-US" sz="2000" b="1" i="1" dirty="0" err="1" smtClean="0">
                <a:solidFill>
                  <a:srgbClr val="0000CC"/>
                </a:solidFill>
                <a:latin typeface="+mn-lt"/>
              </a:rPr>
              <a:t>x</a:t>
            </a:r>
            <a:r>
              <a:rPr kumimoji="1" lang="en-US" sz="2000" b="1" i="1" baseline="-25000" dirty="0" err="1" smtClean="0">
                <a:solidFill>
                  <a:srgbClr val="0000CC"/>
                </a:solidFill>
                <a:latin typeface="+mn-lt"/>
              </a:rPr>
              <a:t>A</a:t>
            </a:r>
            <a:r>
              <a:rPr kumimoji="1" lang="en-US" sz="2000" b="1" i="1" baseline="-25000" dirty="0" smtClean="0">
                <a:solidFill>
                  <a:srgbClr val="0000CC"/>
                </a:solidFill>
                <a:latin typeface="+mn-lt"/>
              </a:rPr>
              <a:t>  </a:t>
            </a:r>
            <a:r>
              <a:rPr kumimoji="1" lang="en-US" sz="2000" b="1" dirty="0" smtClean="0">
                <a:latin typeface="+mn-lt"/>
              </a:rPr>
              <a:t>– (</a:t>
            </a:r>
            <a:r>
              <a:rPr kumimoji="1" lang="en-US" sz="2000" b="1" dirty="0" smtClean="0">
                <a:latin typeface="+mn-lt"/>
                <a:cs typeface="Times New Roman" pitchFamily="18" charset="0"/>
              </a:rPr>
              <a:t>E</a:t>
            </a:r>
            <a:r>
              <a:rPr kumimoji="1" lang="en-US" sz="2000" b="1" baseline="-25000" dirty="0" smtClean="0">
                <a:latin typeface="+mn-lt"/>
                <a:cs typeface="Times New Roman" pitchFamily="18" charset="0"/>
              </a:rPr>
              <a:t>0</a:t>
            </a:r>
            <a:r>
              <a:rPr kumimoji="1" lang="en-US" sz="2000" b="1" dirty="0" smtClean="0">
                <a:latin typeface="+mn-lt"/>
                <a:cs typeface="Times New Roman" pitchFamily="18" charset="0"/>
              </a:rPr>
              <a:t>/</a:t>
            </a:r>
            <a:r>
              <a:rPr kumimoji="1" lang="en-US" sz="2000" b="1" i="1" dirty="0" smtClean="0">
                <a:latin typeface="+mn-lt"/>
              </a:rPr>
              <a:t>√s </a:t>
            </a:r>
            <a:r>
              <a:rPr kumimoji="1" lang="en-US" sz="2000" b="1" dirty="0" smtClean="0">
                <a:latin typeface="+mn-lt"/>
              </a:rPr>
              <a:t>+ f</a:t>
            </a:r>
            <a:r>
              <a:rPr kumimoji="1" lang="ru-RU" sz="2000" b="1" baseline="-25000" dirty="0" smtClean="0">
                <a:latin typeface="+mn-lt"/>
              </a:rPr>
              <a:t>0</a:t>
            </a:r>
            <a:r>
              <a:rPr kumimoji="1" lang="en-US" sz="2000" b="1" baseline="-25000" dirty="0" smtClean="0">
                <a:latin typeface="+mn-lt"/>
              </a:rPr>
              <a:t> </a:t>
            </a:r>
            <a:r>
              <a:rPr kumimoji="1" lang="en-US" sz="2000" b="1" dirty="0" smtClean="0">
                <a:latin typeface="+mn-lt"/>
              </a:rPr>
              <a:t>)[1 </a:t>
            </a:r>
            <a:r>
              <a:rPr kumimoji="1" lang="en-US" sz="2000" b="1" dirty="0" smtClean="0">
                <a:latin typeface="+mn-lt"/>
                <a:cs typeface="Times New Roman" pitchFamily="18" charset="0"/>
              </a:rPr>
              <a:t>+</a:t>
            </a:r>
            <a:r>
              <a:rPr kumimoji="1" lang="en-US" sz="2000" dirty="0" smtClean="0">
                <a:latin typeface="+mn-lt"/>
              </a:rPr>
              <a:t> </a:t>
            </a:r>
            <a:r>
              <a:rPr kumimoji="1" lang="en-US" sz="2000" b="1" dirty="0" err="1" smtClean="0">
                <a:latin typeface="+mn-lt"/>
              </a:rPr>
              <a:t>cos</a:t>
            </a:r>
            <a:r>
              <a:rPr kumimoji="1" lang="el-GR" sz="2000" b="1" dirty="0" smtClean="0">
                <a:latin typeface="+mn-lt"/>
              </a:rPr>
              <a:t>θ</a:t>
            </a:r>
            <a:r>
              <a:rPr kumimoji="1" lang="en-US" sz="2000" b="1" baseline="-25000" dirty="0" smtClean="0">
                <a:latin typeface="+mn-lt"/>
              </a:rPr>
              <a:t>cm</a:t>
            </a:r>
            <a:r>
              <a:rPr kumimoji="1" lang="en-US" sz="2000" b="1" dirty="0" smtClean="0">
                <a:latin typeface="+mn-lt"/>
              </a:rPr>
              <a:t> ]</a:t>
            </a:r>
            <a:r>
              <a:rPr kumimoji="1" lang="en-US" sz="2000" dirty="0" smtClean="0">
                <a:latin typeface="+mn-lt"/>
              </a:rPr>
              <a:t> </a:t>
            </a:r>
            <a:r>
              <a:rPr kumimoji="1" lang="en-US" sz="2000" b="1" i="1" dirty="0" smtClean="0">
                <a:latin typeface="+mn-lt"/>
              </a:rPr>
              <a:t>+ </a:t>
            </a:r>
            <a:r>
              <a:rPr kumimoji="1" lang="en-US" sz="2000" b="1" dirty="0" smtClean="0">
                <a:latin typeface="+mn-lt"/>
              </a:rPr>
              <a:t>a</a:t>
            </a:r>
            <a:r>
              <a:rPr kumimoji="1" lang="en-US" sz="2000" b="1" baseline="-25000" dirty="0" smtClean="0">
                <a:latin typeface="+mn-lt"/>
              </a:rPr>
              <a:t>0</a:t>
            </a:r>
            <a:r>
              <a:rPr kumimoji="1" lang="en-US" sz="2000" b="1" dirty="0" smtClean="0">
                <a:latin typeface="+mn-lt"/>
              </a:rPr>
              <a:t>[1 –</a:t>
            </a:r>
            <a:r>
              <a:rPr kumimoji="1" lang="en-US" sz="2000" dirty="0" smtClean="0">
                <a:latin typeface="+mn-lt"/>
              </a:rPr>
              <a:t> </a:t>
            </a:r>
            <a:r>
              <a:rPr kumimoji="1" lang="en-US" sz="2000" b="1" dirty="0" err="1" smtClean="0">
                <a:latin typeface="+mn-lt"/>
              </a:rPr>
              <a:t>cos</a:t>
            </a:r>
            <a:r>
              <a:rPr kumimoji="1" lang="el-GR" sz="2000" b="1" dirty="0" smtClean="0">
                <a:latin typeface="+mn-lt"/>
              </a:rPr>
              <a:t>θ</a:t>
            </a:r>
            <a:r>
              <a:rPr kumimoji="1" lang="en-US" sz="2000" b="1" baseline="-25000" dirty="0" smtClean="0">
                <a:latin typeface="+mn-lt"/>
              </a:rPr>
              <a:t>cm</a:t>
            </a:r>
            <a:r>
              <a:rPr kumimoji="1" lang="en-US" sz="2000" b="1" dirty="0" smtClean="0">
                <a:latin typeface="+mn-lt"/>
              </a:rPr>
              <a:t> ]</a:t>
            </a:r>
          </a:p>
          <a:p>
            <a:endParaRPr kumimoji="1" lang="en-US" sz="2000" b="1" dirty="0" smtClean="0">
              <a:latin typeface="+mn-lt"/>
            </a:endParaRPr>
          </a:p>
          <a:p>
            <a:r>
              <a:rPr kumimoji="1" lang="en-US" sz="2000" b="1" i="1" dirty="0" err="1" smtClean="0">
                <a:latin typeface="+mn-lt"/>
              </a:rPr>
              <a:t>y</a:t>
            </a:r>
            <a:r>
              <a:rPr kumimoji="1" lang="en-US" sz="2000" b="1" i="1" baseline="-25000" dirty="0" err="1" smtClean="0">
                <a:latin typeface="+mn-lt"/>
              </a:rPr>
              <a:t>B</a:t>
            </a:r>
            <a:r>
              <a:rPr kumimoji="1" lang="en-US" sz="2000" b="1" i="1" dirty="0" smtClean="0">
                <a:latin typeface="+mn-lt"/>
              </a:rPr>
              <a:t> =</a:t>
            </a:r>
            <a:r>
              <a:rPr kumimoji="1" lang="ru-RU" sz="2000" b="1" i="1" dirty="0" smtClean="0">
                <a:latin typeface="+mn-lt"/>
              </a:rPr>
              <a:t> </a:t>
            </a:r>
            <a:r>
              <a:rPr kumimoji="1" lang="en-US" sz="2000" b="1" i="1" dirty="0" err="1" smtClean="0">
                <a:solidFill>
                  <a:srgbClr val="0000CC"/>
                </a:solidFill>
                <a:latin typeface="+mn-lt"/>
              </a:rPr>
              <a:t>x</a:t>
            </a:r>
            <a:r>
              <a:rPr kumimoji="1" lang="en-US" sz="2000" b="1" i="1" baseline="-25000" dirty="0" err="1" smtClean="0">
                <a:solidFill>
                  <a:srgbClr val="0000CC"/>
                </a:solidFill>
                <a:latin typeface="+mn-lt"/>
              </a:rPr>
              <a:t>B</a:t>
            </a:r>
            <a:r>
              <a:rPr kumimoji="1" lang="en-US" sz="2000" b="1" i="1" baseline="-25000" dirty="0" smtClean="0">
                <a:solidFill>
                  <a:srgbClr val="0000CC"/>
                </a:solidFill>
                <a:latin typeface="+mn-lt"/>
              </a:rPr>
              <a:t>  </a:t>
            </a:r>
            <a:r>
              <a:rPr kumimoji="1" lang="en-US" sz="2000" b="1" dirty="0" smtClean="0">
                <a:latin typeface="+mn-lt"/>
              </a:rPr>
              <a:t>– (E</a:t>
            </a:r>
            <a:r>
              <a:rPr kumimoji="1" lang="en-US" sz="2000" b="1" baseline="-25000" dirty="0" smtClean="0">
                <a:latin typeface="+mn-lt"/>
              </a:rPr>
              <a:t>0</a:t>
            </a:r>
            <a:r>
              <a:rPr kumimoji="1" lang="en-US" sz="2000" b="1" dirty="0" smtClean="0">
                <a:latin typeface="+mn-lt"/>
              </a:rPr>
              <a:t>/</a:t>
            </a:r>
            <a:r>
              <a:rPr kumimoji="1" lang="en-US" sz="2000" b="1" i="1" dirty="0" smtClean="0">
                <a:latin typeface="+mn-lt"/>
              </a:rPr>
              <a:t>√s </a:t>
            </a:r>
            <a:r>
              <a:rPr kumimoji="1" lang="en-US" sz="2000" b="1" dirty="0" smtClean="0">
                <a:latin typeface="+mn-lt"/>
              </a:rPr>
              <a:t>+ f</a:t>
            </a:r>
            <a:r>
              <a:rPr kumimoji="1" lang="ru-RU" sz="2000" b="1" baseline="-25000" dirty="0" smtClean="0">
                <a:latin typeface="+mn-lt"/>
              </a:rPr>
              <a:t>0</a:t>
            </a:r>
            <a:r>
              <a:rPr kumimoji="1" lang="en-US" sz="2000" b="1" baseline="-25000" dirty="0" smtClean="0">
                <a:latin typeface="+mn-lt"/>
              </a:rPr>
              <a:t> </a:t>
            </a:r>
            <a:r>
              <a:rPr kumimoji="1" lang="en-US" sz="2000" b="1" dirty="0" smtClean="0">
                <a:latin typeface="+mn-lt"/>
              </a:rPr>
              <a:t>)[1 –</a:t>
            </a:r>
            <a:r>
              <a:rPr kumimoji="1" lang="en-US" sz="2000" dirty="0" smtClean="0">
                <a:latin typeface="+mn-lt"/>
              </a:rPr>
              <a:t> </a:t>
            </a:r>
            <a:r>
              <a:rPr kumimoji="1" lang="en-US" sz="2000" b="1" dirty="0" err="1" smtClean="0">
                <a:latin typeface="+mn-lt"/>
              </a:rPr>
              <a:t>cos</a:t>
            </a:r>
            <a:r>
              <a:rPr kumimoji="1" lang="el-GR" sz="2000" b="1" dirty="0" smtClean="0">
                <a:latin typeface="+mn-lt"/>
              </a:rPr>
              <a:t>θ</a:t>
            </a:r>
            <a:r>
              <a:rPr kumimoji="1" lang="en-US" sz="2000" b="1" baseline="-25000" dirty="0" smtClean="0">
                <a:latin typeface="+mn-lt"/>
              </a:rPr>
              <a:t>cm</a:t>
            </a:r>
            <a:r>
              <a:rPr kumimoji="1" lang="en-US" sz="2000" b="1" dirty="0" smtClean="0">
                <a:latin typeface="+mn-lt"/>
              </a:rPr>
              <a:t> ]</a:t>
            </a:r>
            <a:r>
              <a:rPr kumimoji="1" lang="en-US" sz="2000" b="1" i="1" dirty="0" smtClean="0">
                <a:latin typeface="+mn-lt"/>
              </a:rPr>
              <a:t> + </a:t>
            </a:r>
            <a:r>
              <a:rPr kumimoji="1" lang="en-US" sz="2000" b="1" dirty="0" smtClean="0">
                <a:latin typeface="+mn-lt"/>
              </a:rPr>
              <a:t>a</a:t>
            </a:r>
            <a:r>
              <a:rPr kumimoji="1" lang="en-US" sz="2000" b="1" baseline="-25000" dirty="0" smtClean="0">
                <a:latin typeface="+mn-lt"/>
              </a:rPr>
              <a:t>0</a:t>
            </a:r>
            <a:r>
              <a:rPr kumimoji="1" lang="en-US" sz="2000" b="1" dirty="0" smtClean="0">
                <a:latin typeface="+mn-lt"/>
              </a:rPr>
              <a:t>[1 + </a:t>
            </a:r>
            <a:r>
              <a:rPr kumimoji="1" lang="en-US" sz="2000" b="1" dirty="0" err="1" smtClean="0">
                <a:latin typeface="+mn-lt"/>
              </a:rPr>
              <a:t>cos</a:t>
            </a:r>
            <a:r>
              <a:rPr kumimoji="1" lang="el-GR" sz="2000" b="1" dirty="0" smtClean="0">
                <a:latin typeface="+mn-lt"/>
              </a:rPr>
              <a:t>θ</a:t>
            </a:r>
            <a:r>
              <a:rPr kumimoji="1" lang="en-US" sz="2000" b="1" baseline="-25000" dirty="0" smtClean="0">
                <a:latin typeface="+mn-lt"/>
              </a:rPr>
              <a:t>cm </a:t>
            </a:r>
            <a:r>
              <a:rPr kumimoji="1" lang="en-US" sz="2000" b="1" dirty="0" smtClean="0">
                <a:latin typeface="+mn-lt"/>
              </a:rPr>
              <a:t>]</a:t>
            </a:r>
          </a:p>
          <a:p>
            <a:endParaRPr lang="en-US" sz="2000" b="1" dirty="0" smtClean="0">
              <a:latin typeface="+mn-lt"/>
            </a:endParaRPr>
          </a:p>
          <a:p>
            <a:r>
              <a:rPr kumimoji="1" lang="en-US" sz="2000" b="1" dirty="0" err="1" smtClean="0">
                <a:latin typeface="+mn-lt"/>
              </a:rPr>
              <a:t>x</a:t>
            </a:r>
            <a:r>
              <a:rPr kumimoji="1" lang="en-US" sz="2000" b="1" baseline="-25000" dirty="0" err="1" smtClean="0">
                <a:latin typeface="+mn-lt"/>
              </a:rPr>
              <a:t>A</a:t>
            </a:r>
            <a:r>
              <a:rPr kumimoji="1" lang="en-US" sz="2000" b="1" dirty="0" smtClean="0">
                <a:latin typeface="+mn-lt"/>
              </a:rPr>
              <a:t> = (</a:t>
            </a:r>
            <a:r>
              <a:rPr kumimoji="1" lang="en-US" sz="2000" b="1" dirty="0" err="1" smtClean="0">
                <a:latin typeface="+mn-lt"/>
              </a:rPr>
              <a:t>x</a:t>
            </a:r>
            <a:r>
              <a:rPr kumimoji="1" lang="en-US" sz="2000" b="1" baseline="-25000" dirty="0" err="1" smtClean="0">
                <a:latin typeface="+mn-lt"/>
              </a:rPr>
              <a:t>R</a:t>
            </a:r>
            <a:r>
              <a:rPr kumimoji="1" lang="en-US" sz="2000" b="1" dirty="0" err="1" smtClean="0">
                <a:latin typeface="+mn-lt"/>
              </a:rPr>
              <a:t>+x</a:t>
            </a:r>
            <a:r>
              <a:rPr kumimoji="1" lang="en-US" sz="2000" b="1" baseline="-25000" dirty="0" err="1" smtClean="0">
                <a:latin typeface="+mn-lt"/>
              </a:rPr>
              <a:t>F</a:t>
            </a:r>
            <a:r>
              <a:rPr kumimoji="1" lang="en-US" sz="2000" b="1" dirty="0" smtClean="0">
                <a:latin typeface="+mn-lt"/>
              </a:rPr>
              <a:t>)/2,    </a:t>
            </a:r>
            <a:r>
              <a:rPr kumimoji="1" lang="en-US" sz="2000" b="1" dirty="0" err="1" smtClean="0">
                <a:latin typeface="+mn-lt"/>
              </a:rPr>
              <a:t>x</a:t>
            </a:r>
            <a:r>
              <a:rPr kumimoji="1" lang="en-US" sz="2000" b="1" baseline="-25000" dirty="0" err="1" smtClean="0">
                <a:latin typeface="+mn-lt"/>
              </a:rPr>
              <a:t>B</a:t>
            </a:r>
            <a:r>
              <a:rPr kumimoji="1" lang="en-US" sz="2000" b="1" dirty="0" smtClean="0">
                <a:latin typeface="+mn-lt"/>
              </a:rPr>
              <a:t>= (</a:t>
            </a:r>
            <a:r>
              <a:rPr kumimoji="1" lang="en-US" sz="2000" b="1" dirty="0" err="1" smtClean="0">
                <a:latin typeface="+mn-lt"/>
              </a:rPr>
              <a:t>x</a:t>
            </a:r>
            <a:r>
              <a:rPr kumimoji="1" lang="en-US" sz="2000" b="1" baseline="-25000" dirty="0" err="1" smtClean="0">
                <a:latin typeface="+mn-lt"/>
              </a:rPr>
              <a:t>R</a:t>
            </a:r>
            <a:r>
              <a:rPr kumimoji="1" lang="en-US" sz="2000" b="1" dirty="0" err="1" smtClean="0">
                <a:latin typeface="+mn-lt"/>
              </a:rPr>
              <a:t>-x</a:t>
            </a:r>
            <a:r>
              <a:rPr kumimoji="1" lang="en-US" sz="2000" b="1" baseline="-25000" dirty="0" err="1" smtClean="0">
                <a:latin typeface="+mn-lt"/>
              </a:rPr>
              <a:t>F</a:t>
            </a:r>
            <a:r>
              <a:rPr kumimoji="1" lang="en-US" sz="2000" b="1" dirty="0" smtClean="0">
                <a:latin typeface="+mn-lt"/>
              </a:rPr>
              <a:t>)/2  -  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</a:rPr>
              <a:t>scaling</a:t>
            </a:r>
            <a:r>
              <a:rPr kumimoji="1" lang="ru-RU" sz="20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</a:rPr>
              <a:t>variables.</a:t>
            </a:r>
            <a:endParaRPr lang="en-US" sz="2000" b="1" dirty="0" smtClean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6021288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l-GR" b="1" dirty="0" smtClean="0">
                <a:solidFill>
                  <a:srgbClr val="0000CC"/>
                </a:solidFill>
                <a:latin typeface="Times New Roman" pitchFamily="18" charset="0"/>
              </a:rPr>
              <a:t>ν</a:t>
            </a:r>
            <a:r>
              <a:rPr kumimoji="1" lang="en-US" b="1" baseline="-25000" dirty="0" smtClean="0">
                <a:solidFill>
                  <a:srgbClr val="0000CC"/>
                </a:solidFill>
                <a:latin typeface="Times New Roman" pitchFamily="18" charset="0"/>
              </a:rPr>
              <a:t>A(B)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</a:rPr>
              <a:t>-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effective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contributions of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the spectator quarks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to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the field</a:t>
            </a:r>
            <a:r>
              <a:rPr lang="ru-RU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dirty="0" err="1" smtClean="0">
                <a:solidFill>
                  <a:srgbClr val="0000CC"/>
                </a:solidFill>
                <a:latin typeface="Times New Roman" pitchFamily="18" charset="0"/>
              </a:rPr>
              <a:t>B</a:t>
            </a:r>
            <a:r>
              <a:rPr lang="en-US" baseline="30000" dirty="0" err="1" smtClean="0">
                <a:solidFill>
                  <a:srgbClr val="0000CC"/>
                </a:solidFill>
                <a:latin typeface="Times New Roman" pitchFamily="18" charset="0"/>
              </a:rPr>
              <a:t>a</a:t>
            </a:r>
            <a:r>
              <a:rPr lang="en-US" dirty="0" smtClean="0">
                <a:solidFill>
                  <a:srgbClr val="0000CC"/>
                </a:solidFill>
                <a:latin typeface="Times New Roman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79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7475"/>
            <a:ext cx="8569325" cy="431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 Quark counting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rules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for</a:t>
            </a:r>
            <a:r>
              <a:rPr lang="ru-RU" dirty="0" smtClean="0">
                <a:solidFill>
                  <a:srgbClr val="0000CC"/>
                </a:solidFill>
              </a:rPr>
              <a:t> </a:t>
            </a:r>
            <a:r>
              <a:rPr lang="en-US" dirty="0" smtClean="0">
                <a:solidFill>
                  <a:srgbClr val="0000CC"/>
                </a:solidFill>
              </a:rPr>
              <a:t>the p + p </a:t>
            </a:r>
            <a:r>
              <a:rPr lang="ru-RU" dirty="0" smtClean="0">
                <a:solidFill>
                  <a:srgbClr val="0000CC"/>
                </a:solidFill>
              </a:rPr>
              <a:t>→</a:t>
            </a:r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l-GR" b="0" dirty="0" smtClean="0">
                <a:solidFill>
                  <a:srgbClr val="0000CC"/>
                </a:solidFill>
              </a:rPr>
              <a:t>Ξ</a:t>
            </a:r>
            <a:r>
              <a:rPr lang="en-US" b="0" baseline="30000" dirty="0" smtClean="0">
                <a:solidFill>
                  <a:srgbClr val="0000CC"/>
                </a:solidFill>
              </a:rPr>
              <a:t>-</a:t>
            </a:r>
            <a:r>
              <a:rPr lang="en-US" b="0" dirty="0" smtClean="0">
                <a:solidFill>
                  <a:srgbClr val="0000CC"/>
                </a:solidFill>
              </a:rPr>
              <a:t> + X </a:t>
            </a:r>
          </a:p>
        </p:txBody>
      </p:sp>
      <p:sp>
        <p:nvSpPr>
          <p:cNvPr id="29701" name="Text Box 12"/>
          <p:cNvSpPr txBox="1">
            <a:spLocks noChangeArrowheads="1"/>
          </p:cNvSpPr>
          <p:nvPr/>
        </p:nvSpPr>
        <p:spPr bwMode="auto">
          <a:xfrm>
            <a:off x="8639621" y="1771526"/>
            <a:ext cx="396875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latin typeface="Times New Roman" pitchFamily="18" charset="0"/>
              </a:rPr>
              <a:t>SPECTATORS</a:t>
            </a:r>
            <a:endParaRPr lang="ru-RU" sz="1400" b="1" dirty="0">
              <a:latin typeface="Times New Roman" pitchFamily="18" charset="0"/>
            </a:endParaRPr>
          </a:p>
        </p:txBody>
      </p:sp>
      <p:sp>
        <p:nvSpPr>
          <p:cNvPr id="29708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6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9512" y="620688"/>
            <a:ext cx="40324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l-GR" sz="2000" dirty="0" smtClean="0">
                <a:latin typeface="+mn-lt"/>
                <a:cs typeface="Times New Roman" pitchFamily="18" charset="0"/>
              </a:rPr>
              <a:t>ν</a:t>
            </a:r>
            <a:r>
              <a:rPr kumimoji="1" lang="en-US" sz="2000" baseline="-25000" dirty="0" smtClean="0">
                <a:latin typeface="+mn-lt"/>
                <a:cs typeface="Times New Roman" pitchFamily="18" charset="0"/>
              </a:rPr>
              <a:t>A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= 2 </a:t>
            </a:r>
            <a:r>
              <a:rPr kumimoji="1" lang="en-US" sz="2000" dirty="0" smtClean="0">
                <a:latin typeface="+mn-lt"/>
              </a:rPr>
              <a:t>+ 2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λ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 – 3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τ </a:t>
            </a:r>
            <a:r>
              <a:rPr kumimoji="1" lang="el-GR" sz="2000" dirty="0" smtClean="0">
                <a:latin typeface="+mn-lt"/>
              </a:rPr>
              <a:t>λ</a:t>
            </a:r>
            <a:r>
              <a:rPr kumimoji="1" lang="en-US" sz="2000" dirty="0" smtClean="0">
                <a:latin typeface="+mn-lt"/>
              </a:rPr>
              <a:t>                 (</a:t>
            </a:r>
            <a:r>
              <a:rPr kumimoji="1" lang="en-US" sz="2000" dirty="0">
                <a:latin typeface="+mn-lt"/>
              </a:rPr>
              <a:t>3</a:t>
            </a:r>
            <a:r>
              <a:rPr kumimoji="1" lang="en-US" sz="2000" dirty="0" smtClean="0">
                <a:latin typeface="+mn-lt"/>
              </a:rPr>
              <a:t>)</a:t>
            </a:r>
          </a:p>
          <a:p>
            <a:r>
              <a:rPr kumimoji="1" lang="el-GR" sz="2000" dirty="0" smtClean="0">
                <a:latin typeface="+mn-lt"/>
                <a:cs typeface="Times New Roman" pitchFamily="18" charset="0"/>
              </a:rPr>
              <a:t>ν</a:t>
            </a:r>
            <a:r>
              <a:rPr kumimoji="1" lang="en-US" sz="2000" baseline="-25000" dirty="0" smtClean="0">
                <a:latin typeface="+mn-lt"/>
                <a:cs typeface="Times New Roman" pitchFamily="18" charset="0"/>
              </a:rPr>
              <a:t>B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= 3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λ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  - 2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τ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(</a:t>
            </a:r>
            <a:r>
              <a:rPr kumimoji="1" lang="el-GR" sz="2000" dirty="0" smtClean="0">
                <a:latin typeface="+mn-lt"/>
              </a:rPr>
              <a:t>λ</a:t>
            </a:r>
            <a:r>
              <a:rPr kumimoji="1" lang="en-US" sz="2000" dirty="0" smtClean="0">
                <a:latin typeface="+mn-lt"/>
              </a:rPr>
              <a:t>+1)                 (</a:t>
            </a:r>
            <a:r>
              <a:rPr kumimoji="1" lang="en-US" sz="2000" dirty="0">
                <a:latin typeface="+mn-lt"/>
              </a:rPr>
              <a:t>4</a:t>
            </a:r>
            <a:r>
              <a:rPr kumimoji="1" lang="en-US" sz="2000" dirty="0" smtClean="0">
                <a:latin typeface="+mn-lt"/>
              </a:rPr>
              <a:t>)    where global parameters </a:t>
            </a:r>
            <a:r>
              <a:rPr lang="en-US" sz="2000" dirty="0" smtClean="0">
                <a:latin typeface="+mn-lt"/>
              </a:rPr>
              <a:t>for </a:t>
            </a:r>
            <a:r>
              <a:rPr lang="ru-RU" sz="2000" dirty="0" smtClean="0">
                <a:latin typeface="+mn-lt"/>
              </a:rPr>
              <a:t>8</a:t>
            </a:r>
            <a:r>
              <a:rPr lang="en-US" sz="2000" dirty="0" smtClean="0">
                <a:latin typeface="+mn-lt"/>
              </a:rPr>
              <a:t>1 reactions </a:t>
            </a:r>
            <a:r>
              <a:rPr kumimoji="1" lang="en-US" sz="2000" dirty="0" smtClean="0">
                <a:latin typeface="+mn-lt"/>
              </a:rPr>
              <a:t>are:</a:t>
            </a:r>
            <a:endParaRPr lang="en-US" sz="2000" dirty="0" smtClean="0">
              <a:latin typeface="+mn-lt"/>
            </a:endParaRPr>
          </a:p>
          <a:p>
            <a:r>
              <a:rPr lang="el-GR" sz="2000" dirty="0" smtClean="0">
                <a:latin typeface="+mn-lt"/>
              </a:rPr>
              <a:t>λ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−</a:t>
            </a:r>
            <a:r>
              <a:rPr lang="ru-RU" sz="2000" dirty="0">
                <a:latin typeface="+mn-lt"/>
              </a:rPr>
              <a:t>0.13</a:t>
            </a:r>
            <a:r>
              <a:rPr lang="en-US" sz="2000" dirty="0" smtClean="0">
                <a:latin typeface="+mn-lt"/>
              </a:rPr>
              <a:t>63±</a:t>
            </a:r>
            <a:r>
              <a:rPr lang="ru-RU" sz="2000" dirty="0">
                <a:latin typeface="+mn-lt"/>
              </a:rPr>
              <a:t>0</a:t>
            </a:r>
            <a:r>
              <a:rPr lang="en-US" sz="2000" dirty="0">
                <a:latin typeface="+mn-lt"/>
              </a:rPr>
              <a:t>.0003,   </a:t>
            </a:r>
            <a:r>
              <a:rPr lang="en-US" sz="2000" dirty="0" smtClean="0">
                <a:latin typeface="+mn-lt"/>
              </a:rPr>
              <a:t>                          </a:t>
            </a:r>
            <a:r>
              <a:rPr kumimoji="1" lang="el-GR" sz="2000" dirty="0" smtClean="0">
                <a:latin typeface="+mn-lt"/>
              </a:rPr>
              <a:t>τ</a:t>
            </a:r>
            <a:r>
              <a:rPr kumimoji="1" lang="en-US" sz="2000" dirty="0" smtClean="0">
                <a:latin typeface="+mn-lt"/>
              </a:rPr>
              <a:t> </a:t>
            </a:r>
            <a:r>
              <a:rPr kumimoji="1" lang="en-US" sz="2000" dirty="0">
                <a:latin typeface="+mn-lt"/>
              </a:rPr>
              <a:t>= 0.0</a:t>
            </a:r>
            <a:r>
              <a:rPr kumimoji="1" lang="ru-RU" sz="2000" dirty="0">
                <a:latin typeface="+mn-lt"/>
              </a:rPr>
              <a:t>2</a:t>
            </a:r>
            <a:r>
              <a:rPr kumimoji="1" lang="en-US" sz="2000" dirty="0" smtClean="0">
                <a:latin typeface="+mn-lt"/>
              </a:rPr>
              <a:t>67</a:t>
            </a:r>
            <a:r>
              <a:rPr lang="en-US" sz="2000" dirty="0" smtClean="0">
                <a:latin typeface="+mn-lt"/>
              </a:rPr>
              <a:t>±0.0005.</a:t>
            </a:r>
            <a:endParaRPr lang="en-US" sz="20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36" y="2708920"/>
            <a:ext cx="43204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For comparison is shown a quark flow in reaction p + p </a:t>
            </a:r>
            <a:r>
              <a:rPr lang="ru-RU" sz="2000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Λ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+ X.</a:t>
            </a:r>
          </a:p>
          <a:p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The effective number of quarks is:</a:t>
            </a:r>
          </a:p>
          <a:p>
            <a:r>
              <a:rPr kumimoji="1" lang="el-GR" sz="2000" dirty="0" smtClean="0">
                <a:latin typeface="+mn-lt"/>
                <a:cs typeface="Times New Roman" pitchFamily="18" charset="0"/>
              </a:rPr>
              <a:t>ν</a:t>
            </a:r>
            <a:r>
              <a:rPr kumimoji="1" lang="en-US" sz="2000" baseline="-25000" dirty="0" smtClean="0">
                <a:latin typeface="+mn-lt"/>
                <a:cs typeface="Times New Roman" pitchFamily="18" charset="0"/>
              </a:rPr>
              <a:t>A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= 1 </a:t>
            </a:r>
            <a:r>
              <a:rPr kumimoji="1" lang="en-US" sz="2000" dirty="0" smtClean="0">
                <a:latin typeface="+mn-lt"/>
              </a:rPr>
              <a:t>+ 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λ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 – 3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τ </a:t>
            </a:r>
            <a:r>
              <a:rPr kumimoji="1" lang="el-GR" sz="2000" dirty="0" smtClean="0">
                <a:latin typeface="+mn-lt"/>
              </a:rPr>
              <a:t>λ</a:t>
            </a:r>
            <a:r>
              <a:rPr kumimoji="1" lang="en-US" sz="2000" dirty="0" smtClean="0">
                <a:latin typeface="+mn-lt"/>
              </a:rPr>
              <a:t>                 (5)</a:t>
            </a:r>
          </a:p>
          <a:p>
            <a:r>
              <a:rPr kumimoji="1" lang="el-GR" sz="2000" dirty="0" smtClean="0">
                <a:latin typeface="+mn-lt"/>
                <a:cs typeface="Times New Roman" pitchFamily="18" charset="0"/>
              </a:rPr>
              <a:t>ν</a:t>
            </a:r>
            <a:r>
              <a:rPr kumimoji="1" lang="en-US" sz="2000" baseline="-25000" dirty="0" smtClean="0">
                <a:latin typeface="+mn-lt"/>
                <a:cs typeface="Times New Roman" pitchFamily="18" charset="0"/>
              </a:rPr>
              <a:t>B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= 3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λ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  - </a:t>
            </a:r>
            <a:r>
              <a:rPr kumimoji="1" lang="el-GR" sz="2000" dirty="0" smtClean="0">
                <a:latin typeface="+mn-lt"/>
                <a:cs typeface="Times New Roman" pitchFamily="18" charset="0"/>
              </a:rPr>
              <a:t>τ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(</a:t>
            </a:r>
            <a:r>
              <a:rPr kumimoji="1" lang="el-GR" sz="2000" dirty="0" smtClean="0">
                <a:latin typeface="+mn-lt"/>
              </a:rPr>
              <a:t>λ</a:t>
            </a:r>
            <a:r>
              <a:rPr kumimoji="1" lang="en-US" sz="2000" dirty="0" smtClean="0">
                <a:latin typeface="+mn-lt"/>
              </a:rPr>
              <a:t>+1)                 (6)</a:t>
            </a:r>
          </a:p>
          <a:p>
            <a:endParaRPr kumimoji="1" lang="en-US" sz="2000" dirty="0" smtClean="0">
              <a:solidFill>
                <a:srgbClr val="0000CC"/>
              </a:solidFill>
              <a:latin typeface="+mn-lt"/>
            </a:endParaRPr>
          </a:p>
          <a:p>
            <a:r>
              <a:rPr kumimoji="1" lang="en-US" sz="2000" dirty="0" smtClean="0">
                <a:solidFill>
                  <a:srgbClr val="0000CC"/>
                </a:solidFill>
                <a:latin typeface="+mn-lt"/>
              </a:rPr>
              <a:t>So, in case of reaction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p + p </a:t>
            </a:r>
            <a:r>
              <a:rPr lang="ru-RU" sz="2000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sz="2000" baseline="30000" dirty="0" smtClean="0">
                <a:solidFill>
                  <a:srgbClr val="0000CC"/>
                </a:solidFill>
                <a:latin typeface="+mn-lt"/>
              </a:rPr>
              <a:t>-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+ X </a:t>
            </a:r>
          </a:p>
          <a:p>
            <a:r>
              <a:rPr kumimoji="1" lang="el-GR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ν</a:t>
            </a:r>
            <a:r>
              <a:rPr kumimoji="1" lang="en-US" sz="2000" baseline="-25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A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 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is approximately two times higher, </a:t>
            </a:r>
            <a:r>
              <a:rPr kumimoji="1" lang="en-US" sz="2000" dirty="0" smtClean="0">
                <a:latin typeface="+mn-lt"/>
                <a:cs typeface="Times New Roman" pitchFamily="18" charset="0"/>
              </a:rPr>
              <a:t>than in case   of  </a:t>
            </a:r>
            <a:r>
              <a:rPr lang="en-US" sz="2000" dirty="0" smtClean="0">
                <a:latin typeface="+mn-lt"/>
              </a:rPr>
              <a:t>p + p </a:t>
            </a:r>
            <a:r>
              <a:rPr lang="ru-RU" sz="2000" dirty="0" smtClean="0">
                <a:latin typeface="+mn-lt"/>
              </a:rPr>
              <a:t>→</a:t>
            </a:r>
            <a:r>
              <a:rPr lang="en-US" sz="2000" dirty="0" smtClean="0">
                <a:latin typeface="+mn-lt"/>
              </a:rPr>
              <a:t> </a:t>
            </a:r>
            <a:r>
              <a:rPr lang="el-GR" sz="2000" dirty="0" smtClean="0">
                <a:latin typeface="+mn-lt"/>
              </a:rPr>
              <a:t>Λ</a:t>
            </a:r>
            <a:r>
              <a:rPr lang="en-US" sz="2000" dirty="0" smtClean="0">
                <a:latin typeface="+mn-lt"/>
              </a:rPr>
              <a:t> + X.         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As a result, P</a:t>
            </a:r>
            <a:r>
              <a:rPr lang="en-US" sz="2000" baseline="-25000" dirty="0" smtClean="0">
                <a:solidFill>
                  <a:srgbClr val="0000CC"/>
                </a:solidFill>
                <a:latin typeface="+mn-lt"/>
              </a:rPr>
              <a:t>N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(</a:t>
            </a:r>
            <a:r>
              <a:rPr lang="en-US" sz="2000" dirty="0" err="1" smtClean="0">
                <a:solidFill>
                  <a:srgbClr val="0000CC"/>
                </a:solidFill>
                <a:latin typeface="+mn-lt"/>
              </a:rPr>
              <a:t>x</a:t>
            </a:r>
            <a:r>
              <a:rPr lang="en-US" sz="2000" baseline="-25000" dirty="0" err="1" smtClean="0">
                <a:solidFill>
                  <a:srgbClr val="0000CC"/>
                </a:solidFill>
                <a:latin typeface="+mn-lt"/>
              </a:rPr>
              <a:t>F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) should oscillates with </a:t>
            </a:r>
            <a:r>
              <a:rPr kumimoji="1" lang="en-US" sz="2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approximately 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two times higher frequency for p + p </a:t>
            </a:r>
            <a:r>
              <a:rPr lang="ru-RU" sz="2000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sz="2000" baseline="30000" dirty="0" smtClean="0">
                <a:solidFill>
                  <a:srgbClr val="0000CC"/>
                </a:solidFill>
                <a:latin typeface="+mn-lt"/>
              </a:rPr>
              <a:t>-</a:t>
            </a:r>
            <a:r>
              <a:rPr lang="en-US" sz="2000" dirty="0" smtClean="0">
                <a:solidFill>
                  <a:srgbClr val="0000CC"/>
                </a:solidFill>
                <a:latin typeface="+mn-lt"/>
              </a:rPr>
              <a:t> + X reaction.</a:t>
            </a:r>
          </a:p>
        </p:txBody>
      </p:sp>
      <p:pic>
        <p:nvPicPr>
          <p:cNvPr id="8" name="Рисунок 7"/>
          <p:cNvPicPr/>
          <p:nvPr/>
        </p:nvPicPr>
        <p:blipFill rotWithShape="1">
          <a:blip r:embed="rId3" cstate="print"/>
          <a:srcRect l="14636" t="6321" r="12703" b="69912"/>
          <a:stretch/>
        </p:blipFill>
        <p:spPr bwMode="auto">
          <a:xfrm>
            <a:off x="4211960" y="548680"/>
            <a:ext cx="4464496" cy="223224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6" t="6461" r="16635" b="61089"/>
          <a:stretch/>
        </p:blipFill>
        <p:spPr bwMode="auto">
          <a:xfrm>
            <a:off x="4695267" y="3429794"/>
            <a:ext cx="4197213" cy="2951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7475"/>
            <a:ext cx="8569325" cy="431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The existing data</a:t>
            </a:r>
            <a:r>
              <a:rPr lang="ru-RU" sz="28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for</a:t>
            </a:r>
            <a:r>
              <a:rPr lang="ru-RU" sz="28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the p + A </a:t>
            </a:r>
            <a:r>
              <a:rPr lang="ru-RU" sz="2800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sz="28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sz="2800" baseline="30000" dirty="0" smtClean="0">
                <a:solidFill>
                  <a:srgbClr val="0000CC"/>
                </a:solidFill>
                <a:latin typeface="+mn-lt"/>
              </a:rPr>
              <a:t>-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 + X reaction</a:t>
            </a:r>
          </a:p>
        </p:txBody>
      </p:sp>
      <p:sp>
        <p:nvSpPr>
          <p:cNvPr id="29708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7</a:t>
            </a:r>
            <a:endParaRPr lang="ru-RU" sz="1200" dirty="0"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6539" t="40885" r="8827" b="962"/>
          <a:stretch>
            <a:fillRect/>
          </a:stretch>
        </p:blipFill>
        <p:spPr bwMode="auto">
          <a:xfrm>
            <a:off x="35496" y="655720"/>
            <a:ext cx="4392488" cy="4273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95536" y="5013176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We can see, that P</a:t>
            </a:r>
            <a:r>
              <a:rPr lang="en-US" baseline="-25000" dirty="0" smtClean="0">
                <a:latin typeface="+mn-lt"/>
              </a:rPr>
              <a:t>N</a:t>
            </a:r>
            <a:r>
              <a:rPr lang="en-US" dirty="0" smtClean="0">
                <a:latin typeface="+mn-lt"/>
              </a:rPr>
              <a:t>(</a:t>
            </a:r>
            <a:r>
              <a:rPr lang="en-US" dirty="0" err="1" smtClean="0">
                <a:latin typeface="+mn-lt"/>
              </a:rPr>
              <a:t>x</a:t>
            </a:r>
            <a:r>
              <a:rPr lang="en-US" baseline="-25000" dirty="0" err="1" smtClean="0">
                <a:latin typeface="+mn-lt"/>
              </a:rPr>
              <a:t>F</a:t>
            </a:r>
            <a:r>
              <a:rPr lang="en-US" dirty="0" smtClean="0">
                <a:latin typeface="+mn-lt"/>
              </a:rPr>
              <a:t>) for the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p + A </a:t>
            </a:r>
            <a:r>
              <a:rPr lang="ru-RU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baseline="30000" dirty="0" smtClean="0">
                <a:solidFill>
                  <a:srgbClr val="0000CC"/>
                </a:solidFill>
                <a:latin typeface="+mn-lt"/>
              </a:rPr>
              <a:t>-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+ X</a:t>
            </a:r>
            <a:r>
              <a:rPr lang="en-US" dirty="0" smtClean="0">
                <a:latin typeface="+mn-lt"/>
              </a:rPr>
              <a:t> reaction is not monotonic (it oscillates) , while in case of the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p + A </a:t>
            </a:r>
            <a:r>
              <a:rPr lang="ru-RU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CC"/>
                </a:solidFill>
                <a:latin typeface="+mn-lt"/>
                <a:cs typeface="Times New Roman"/>
              </a:rPr>
              <a:t>Λ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+ X</a:t>
            </a:r>
            <a:r>
              <a:rPr lang="en-US" dirty="0" smtClean="0">
                <a:latin typeface="+mn-lt"/>
              </a:rPr>
              <a:t> reaction it increases almost linearly up to </a:t>
            </a:r>
            <a:r>
              <a:rPr lang="en-US" dirty="0" err="1" smtClean="0">
                <a:latin typeface="+mn-lt"/>
              </a:rPr>
              <a:t>x</a:t>
            </a:r>
            <a:r>
              <a:rPr lang="en-US" baseline="-25000" dirty="0" err="1" smtClean="0">
                <a:latin typeface="+mn-lt"/>
              </a:rPr>
              <a:t>F</a:t>
            </a:r>
            <a:r>
              <a:rPr lang="en-US" dirty="0" smtClean="0">
                <a:latin typeface="+mn-lt"/>
              </a:rPr>
              <a:t> ≈ 0.75. This is in agreement with the CPQ model predictions, shown by curves.</a:t>
            </a:r>
            <a:endParaRPr lang="ru-RU" dirty="0">
              <a:latin typeface="+mn-lt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 cstate="print"/>
          <a:srcRect l="6539" t="41116" r="8827" b="731"/>
          <a:stretch>
            <a:fillRect/>
          </a:stretch>
        </p:blipFill>
        <p:spPr bwMode="auto">
          <a:xfrm>
            <a:off x="4644008" y="692696"/>
            <a:ext cx="4338340" cy="422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7475"/>
            <a:ext cx="8569325" cy="431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The existing data</a:t>
            </a:r>
            <a:r>
              <a:rPr lang="ru-RU" sz="28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for</a:t>
            </a:r>
            <a:r>
              <a:rPr lang="ru-RU" sz="28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the p + A </a:t>
            </a:r>
            <a:r>
              <a:rPr lang="ru-RU" sz="2800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sz="28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sz="2800" baseline="30000" dirty="0" smtClean="0">
                <a:solidFill>
                  <a:srgbClr val="0000CC"/>
                </a:solidFill>
                <a:latin typeface="+mn-lt"/>
              </a:rPr>
              <a:t>0</a:t>
            </a:r>
            <a:r>
              <a:rPr lang="en-US" sz="2800" dirty="0" smtClean="0">
                <a:solidFill>
                  <a:srgbClr val="0000CC"/>
                </a:solidFill>
                <a:latin typeface="+mn-lt"/>
              </a:rPr>
              <a:t> + X reaction</a:t>
            </a:r>
          </a:p>
        </p:txBody>
      </p:sp>
      <p:sp>
        <p:nvSpPr>
          <p:cNvPr id="29708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8</a:t>
            </a:r>
            <a:endParaRPr lang="ru-RU" sz="1200" dirty="0">
              <a:latin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6539" t="40885" r="8827" b="962"/>
          <a:stretch>
            <a:fillRect/>
          </a:stretch>
        </p:blipFill>
        <p:spPr bwMode="auto">
          <a:xfrm>
            <a:off x="35496" y="655720"/>
            <a:ext cx="4392488" cy="4273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51520" y="5013176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 P</a:t>
            </a:r>
            <a:r>
              <a:rPr lang="en-US" baseline="-25000" dirty="0" smtClean="0">
                <a:latin typeface="+mn-lt"/>
              </a:rPr>
              <a:t>N</a:t>
            </a:r>
            <a:r>
              <a:rPr lang="en-US" dirty="0" smtClean="0">
                <a:latin typeface="+mn-lt"/>
              </a:rPr>
              <a:t>(</a:t>
            </a:r>
            <a:r>
              <a:rPr lang="en-US" dirty="0" err="1" smtClean="0">
                <a:latin typeface="+mn-lt"/>
              </a:rPr>
              <a:t>x</a:t>
            </a:r>
            <a:r>
              <a:rPr lang="en-US" baseline="-25000" dirty="0" err="1" smtClean="0">
                <a:latin typeface="+mn-lt"/>
              </a:rPr>
              <a:t>F</a:t>
            </a:r>
            <a:r>
              <a:rPr lang="en-US" dirty="0" smtClean="0">
                <a:latin typeface="+mn-lt"/>
              </a:rPr>
              <a:t>) for the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p + A </a:t>
            </a:r>
            <a:r>
              <a:rPr lang="ru-RU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baseline="30000" dirty="0" smtClean="0">
                <a:solidFill>
                  <a:srgbClr val="0000CC"/>
                </a:solidFill>
                <a:latin typeface="+mn-lt"/>
              </a:rPr>
              <a:t>0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+ X</a:t>
            </a:r>
            <a:r>
              <a:rPr lang="en-US" dirty="0" smtClean="0">
                <a:latin typeface="+mn-lt"/>
              </a:rPr>
              <a:t> reaction looks similar (it oscillates) , as in case of the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p + A </a:t>
            </a:r>
            <a:r>
              <a:rPr lang="ru-RU" dirty="0" smtClean="0">
                <a:solidFill>
                  <a:srgbClr val="0000CC"/>
                </a:solidFill>
                <a:latin typeface="+mn-lt"/>
              </a:rPr>
              <a:t>→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l-GR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baseline="30000" dirty="0" smtClean="0">
                <a:solidFill>
                  <a:srgbClr val="0000CC"/>
                </a:solidFill>
                <a:latin typeface="+mn-lt"/>
              </a:rPr>
              <a:t>-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+ X</a:t>
            </a:r>
            <a:r>
              <a:rPr lang="en-US" dirty="0" smtClean="0">
                <a:latin typeface="+mn-lt"/>
              </a:rPr>
              <a:t> reaction. The magnitude of P</a:t>
            </a:r>
            <a:r>
              <a:rPr lang="en-US" baseline="-25000" dirty="0" smtClean="0">
                <a:latin typeface="+mn-lt"/>
              </a:rPr>
              <a:t>N</a:t>
            </a:r>
            <a:r>
              <a:rPr lang="en-US" dirty="0" smtClean="0">
                <a:latin typeface="+mn-lt"/>
              </a:rPr>
              <a:t>(</a:t>
            </a:r>
            <a:r>
              <a:rPr lang="en-US" dirty="0" err="1" smtClean="0">
                <a:latin typeface="+mn-lt"/>
              </a:rPr>
              <a:t>x</a:t>
            </a:r>
            <a:r>
              <a:rPr lang="en-US" baseline="-25000" dirty="0" err="1" smtClean="0">
                <a:latin typeface="+mn-lt"/>
              </a:rPr>
              <a:t>F</a:t>
            </a:r>
            <a:r>
              <a:rPr lang="en-US" dirty="0" smtClean="0">
                <a:latin typeface="+mn-lt"/>
              </a:rPr>
              <a:t>) is near its maximum near </a:t>
            </a:r>
            <a:r>
              <a:rPr lang="en-US" dirty="0" err="1" smtClean="0">
                <a:latin typeface="+mn-lt"/>
              </a:rPr>
              <a:t>x</a:t>
            </a:r>
            <a:r>
              <a:rPr lang="en-US" baseline="-25000" dirty="0" err="1" smtClean="0">
                <a:latin typeface="+mn-lt"/>
              </a:rPr>
              <a:t>F</a:t>
            </a:r>
            <a:r>
              <a:rPr lang="en-US" dirty="0" smtClean="0">
                <a:latin typeface="+mn-lt"/>
              </a:rPr>
              <a:t> ≈ 0.6. This is also in agreement with the CPQ model predictions, shown by curves.</a:t>
            </a:r>
            <a:endParaRPr lang="ru-RU" dirty="0"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 l="6539" t="40885" r="9970" b="962"/>
          <a:stretch>
            <a:fillRect/>
          </a:stretch>
        </p:blipFill>
        <p:spPr bwMode="auto">
          <a:xfrm>
            <a:off x="4572000" y="620688"/>
            <a:ext cx="4392488" cy="4332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9512" y="117475"/>
            <a:ext cx="8784976" cy="431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00CC"/>
                </a:solidFill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Quark flow diagrams</a:t>
            </a:r>
            <a:r>
              <a:rPr lang="ru-RU" sz="2400" dirty="0" smtClean="0">
                <a:solidFill>
                  <a:srgbClr val="0000CC"/>
                </a:solidFill>
                <a:latin typeface="+mn-lt"/>
              </a:rPr>
              <a:t> </a:t>
            </a: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for the cascade </a:t>
            </a:r>
            <a:r>
              <a:rPr lang="en-US" sz="2400" dirty="0" err="1" smtClean="0">
                <a:solidFill>
                  <a:srgbClr val="0000CC"/>
                </a:solidFill>
                <a:latin typeface="+mn-lt"/>
              </a:rPr>
              <a:t>antihyperon</a:t>
            </a:r>
            <a:r>
              <a:rPr lang="en-US" sz="2400" dirty="0" smtClean="0">
                <a:solidFill>
                  <a:srgbClr val="0000CC"/>
                </a:solidFill>
                <a:latin typeface="+mn-lt"/>
              </a:rPr>
              <a:t> production </a:t>
            </a:r>
          </a:p>
        </p:txBody>
      </p:sp>
      <p:sp>
        <p:nvSpPr>
          <p:cNvPr id="29708" name="Text Box 4"/>
          <p:cNvSpPr txBox="1">
            <a:spLocks noChangeArrowheads="1"/>
          </p:cNvSpPr>
          <p:nvPr/>
        </p:nvSpPr>
        <p:spPr bwMode="auto">
          <a:xfrm>
            <a:off x="8713788" y="6467475"/>
            <a:ext cx="3952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Times New Roman" pitchFamily="18" charset="0"/>
              </a:rPr>
              <a:t>9</a:t>
            </a:r>
            <a:endParaRPr lang="ru-RU" sz="1200" dirty="0"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520" y="3109024"/>
            <a:ext cx="87129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CC"/>
                </a:solidFill>
                <a:latin typeface="+mn-lt"/>
              </a:rPr>
              <a:t>In case of ͡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baseline="30000" dirty="0" smtClean="0">
                <a:solidFill>
                  <a:srgbClr val="0000CC"/>
                </a:solidFill>
                <a:latin typeface="+mn-lt"/>
              </a:rPr>
              <a:t>+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and ͡</a:t>
            </a:r>
            <a:r>
              <a:rPr lang="el-GR" sz="2000" dirty="0" smtClean="0">
                <a:solidFill>
                  <a:srgbClr val="0000CC"/>
                </a:solidFill>
                <a:latin typeface="+mn-lt"/>
              </a:rPr>
              <a:t>Ξ</a:t>
            </a:r>
            <a:r>
              <a:rPr lang="en-US" baseline="30000" dirty="0" smtClean="0">
                <a:solidFill>
                  <a:srgbClr val="0000CC"/>
                </a:solidFill>
                <a:latin typeface="+mn-lt"/>
              </a:rPr>
              <a:t>0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 production in </a:t>
            </a:r>
            <a:r>
              <a:rPr lang="en-US" dirty="0" err="1" smtClean="0">
                <a:solidFill>
                  <a:srgbClr val="0000CC"/>
                </a:solidFill>
                <a:latin typeface="+mn-lt"/>
              </a:rPr>
              <a:t>pA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-collisions  the quark flow diagrams look similar. But constituent masses of u and d are different.</a:t>
            </a:r>
          </a:p>
          <a:p>
            <a:endParaRPr lang="en-US" dirty="0" smtClean="0">
              <a:solidFill>
                <a:srgbClr val="0000CC"/>
              </a:solidFill>
              <a:latin typeface="+mn-lt"/>
            </a:endParaRPr>
          </a:p>
          <a:p>
            <a:r>
              <a:rPr lang="en-US" dirty="0" smtClean="0">
                <a:latin typeface="+mn-lt"/>
              </a:rPr>
              <a:t>Six spectator quarks interact with each of active valence quark of </a:t>
            </a:r>
            <a:r>
              <a:rPr lang="en-US" dirty="0" err="1" smtClean="0">
                <a:latin typeface="+mn-lt"/>
              </a:rPr>
              <a:t>antihyperon</a:t>
            </a:r>
            <a:r>
              <a:rPr lang="en-US" dirty="0" smtClean="0">
                <a:latin typeface="+mn-lt"/>
              </a:rPr>
              <a:t> and create a very strong </a:t>
            </a:r>
            <a:r>
              <a:rPr lang="en-US" dirty="0" err="1" smtClean="0">
                <a:latin typeface="+mn-lt"/>
              </a:rPr>
              <a:t>chomomagnetic</a:t>
            </a:r>
            <a:r>
              <a:rPr lang="en-US" dirty="0" smtClean="0">
                <a:latin typeface="+mn-lt"/>
              </a:rPr>
              <a:t> field. </a:t>
            </a:r>
          </a:p>
          <a:p>
            <a:endParaRPr lang="en-US" dirty="0" smtClean="0">
              <a:solidFill>
                <a:srgbClr val="0000CC"/>
              </a:solidFill>
              <a:latin typeface="+mn-lt"/>
            </a:endParaRPr>
          </a:p>
          <a:p>
            <a:r>
              <a:rPr lang="en-US" dirty="0" smtClean="0">
                <a:solidFill>
                  <a:srgbClr val="0000CC"/>
                </a:solidFill>
                <a:latin typeface="+mn-lt"/>
              </a:rPr>
              <a:t>Large values of </a:t>
            </a:r>
            <a:r>
              <a:rPr kumimoji="1" lang="el-GR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ν</a:t>
            </a:r>
            <a:r>
              <a:rPr kumimoji="1" lang="en-US" baseline="-25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A</a:t>
            </a:r>
            <a:r>
              <a:rPr kumimoji="1" lang="en-US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= 6 – 3</a:t>
            </a:r>
            <a:r>
              <a:rPr kumimoji="1" lang="el-GR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τ </a:t>
            </a:r>
            <a:r>
              <a:rPr kumimoji="1" lang="en-US" dirty="0" smtClean="0">
                <a:solidFill>
                  <a:srgbClr val="0000CC"/>
                </a:solidFill>
                <a:latin typeface="+mn-lt"/>
              </a:rPr>
              <a:t> and </a:t>
            </a:r>
            <a:r>
              <a:rPr kumimoji="1" lang="el-GR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ν</a:t>
            </a:r>
            <a:r>
              <a:rPr kumimoji="1" lang="en-US" baseline="-25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B</a:t>
            </a:r>
            <a:r>
              <a:rPr kumimoji="1" lang="en-US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= 3  - 6</a:t>
            </a:r>
            <a:r>
              <a:rPr kumimoji="1" lang="el-GR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τ</a:t>
            </a:r>
            <a:r>
              <a:rPr kumimoji="1" lang="en-US" dirty="0" smtClean="0">
                <a:solidFill>
                  <a:srgbClr val="0000CC"/>
                </a:solidFill>
                <a:latin typeface="+mn-lt"/>
              </a:rPr>
              <a:t> lead to a very high quark spin precession frequency and the corresponding high oscillation frequency </a:t>
            </a:r>
            <a:r>
              <a:rPr lang="el-GR" b="1" dirty="0" smtClean="0">
                <a:latin typeface="Times New Roman" pitchFamily="18" charset="0"/>
              </a:rPr>
              <a:t>ω</a:t>
            </a:r>
            <a:r>
              <a:rPr lang="en-US" b="1" baseline="30000" dirty="0" smtClean="0">
                <a:latin typeface="Times New Roman" pitchFamily="18" charset="0"/>
              </a:rPr>
              <a:t>0</a:t>
            </a:r>
            <a:r>
              <a:rPr lang="en-US" b="1" baseline="-25000" dirty="0" smtClean="0">
                <a:latin typeface="Times New Roman" pitchFamily="18" charset="0"/>
              </a:rPr>
              <a:t>A(B)</a:t>
            </a:r>
            <a:r>
              <a:rPr lang="en-US" dirty="0" smtClean="0">
                <a:latin typeface="Times New Roman" pitchFamily="18" charset="0"/>
              </a:rPr>
              <a:t> </a:t>
            </a:r>
            <a:r>
              <a:rPr kumimoji="1" lang="en-US" dirty="0" smtClean="0">
                <a:solidFill>
                  <a:srgbClr val="0000CC"/>
                </a:solidFill>
                <a:latin typeface="+mn-lt"/>
              </a:rPr>
              <a:t>for 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P</a:t>
            </a:r>
            <a:r>
              <a:rPr lang="en-US" baseline="-25000" dirty="0" smtClean="0">
                <a:solidFill>
                  <a:srgbClr val="0000CC"/>
                </a:solidFill>
                <a:latin typeface="+mn-lt"/>
              </a:rPr>
              <a:t>N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(</a:t>
            </a:r>
            <a:r>
              <a:rPr lang="en-US" dirty="0" err="1" smtClean="0">
                <a:solidFill>
                  <a:srgbClr val="0000CC"/>
                </a:solidFill>
                <a:latin typeface="+mn-lt"/>
              </a:rPr>
              <a:t>x</a:t>
            </a:r>
            <a:r>
              <a:rPr lang="en-US" baseline="-25000" dirty="0" err="1" smtClean="0">
                <a:solidFill>
                  <a:srgbClr val="0000CC"/>
                </a:solidFill>
                <a:latin typeface="+mn-lt"/>
              </a:rPr>
              <a:t>F</a:t>
            </a:r>
            <a:r>
              <a:rPr lang="en-US" dirty="0" smtClean="0">
                <a:solidFill>
                  <a:srgbClr val="0000CC"/>
                </a:solidFill>
                <a:latin typeface="+mn-lt"/>
              </a:rPr>
              <a:t>), which is proportional to </a:t>
            </a:r>
            <a:r>
              <a:rPr kumimoji="1" lang="el-GR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ν</a:t>
            </a:r>
            <a:r>
              <a:rPr kumimoji="1" lang="en-US" baseline="-25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A</a:t>
            </a:r>
            <a:r>
              <a:rPr kumimoji="1" lang="en-US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 or </a:t>
            </a:r>
            <a:r>
              <a:rPr kumimoji="1" lang="el-GR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ν</a:t>
            </a:r>
            <a:r>
              <a:rPr kumimoji="1" lang="en-US" baseline="-25000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B</a:t>
            </a:r>
            <a:r>
              <a:rPr kumimoji="1" lang="en-US" dirty="0" smtClean="0">
                <a:solidFill>
                  <a:srgbClr val="0000CC"/>
                </a:solidFill>
                <a:latin typeface="+mn-lt"/>
                <a:cs typeface="Times New Roman" pitchFamily="18" charset="0"/>
              </a:rPr>
              <a:t>.</a:t>
            </a:r>
            <a:r>
              <a:rPr kumimoji="1" lang="en-US" dirty="0" smtClean="0">
                <a:solidFill>
                  <a:srgbClr val="0000CC"/>
                </a:solidFill>
                <a:latin typeface="+mn-lt"/>
              </a:rPr>
              <a:t>             </a:t>
            </a:r>
            <a:endParaRPr lang="en-US" dirty="0" smtClean="0">
              <a:solidFill>
                <a:srgbClr val="0000CC"/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 l="15689" t="8577" r="14545" b="63154"/>
          <a:stretch>
            <a:fillRect/>
          </a:stretch>
        </p:blipFill>
        <p:spPr bwMode="auto">
          <a:xfrm>
            <a:off x="107504" y="548680"/>
            <a:ext cx="439248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 l="14545" t="8577" r="14545" b="63154"/>
          <a:stretch>
            <a:fillRect/>
          </a:stretch>
        </p:blipFill>
        <p:spPr bwMode="auto">
          <a:xfrm>
            <a:off x="4572000" y="620688"/>
            <a:ext cx="4464496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_fods">
  <a:themeElements>
    <a:clrScheme name="va_fods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va_fo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a_fods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_fods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_fods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_fods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_fods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_fods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_fods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a_fods">
  <a:themeElements>
    <a:clrScheme name="va_fods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va_fo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a_fods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_fods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_fods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_fods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_fods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_fods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_fods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H:\powerpoint\tr_bnl.pot</Template>
  <TotalTime>57392</TotalTime>
  <Words>3503</Words>
  <Application>Microsoft Office PowerPoint</Application>
  <PresentationFormat>Экран (4:3)</PresentationFormat>
  <Paragraphs>430</Paragraphs>
  <Slides>25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va_fods</vt:lpstr>
      <vt:lpstr>1_va_fods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Model of chromomagnetic polarization  of quarks</vt:lpstr>
      <vt:lpstr>Equation for AN, PN  and (ρ00-1/3)</vt:lpstr>
      <vt:lpstr> Quark counting rules for the p + p → Ξ- + X </vt:lpstr>
      <vt:lpstr> The existing data for the p + A → Ξ- + X reaction</vt:lpstr>
      <vt:lpstr> The existing data for the p + A → Ξ0 + X reaction</vt:lpstr>
      <vt:lpstr> Quark flow diagrams for the cascade antihyperon production </vt:lpstr>
      <vt:lpstr> The data for cascade antihyperon polarization</vt:lpstr>
      <vt:lpstr> Predictions for the cascade hyperon polarization</vt:lpstr>
      <vt:lpstr> Predictions for the cascade antihyperon polarization</vt:lpstr>
      <vt:lpstr>References to the Chromo-magnetic polarization of quarks model</vt:lpstr>
      <vt:lpstr>References to the experimental data</vt:lpstr>
      <vt:lpstr>Conclusions</vt:lpstr>
      <vt:lpstr>Презентация PowerPoint</vt:lpstr>
      <vt:lpstr>Equations for AN, PN  and (ρ00-1/3)</vt:lpstr>
      <vt:lpstr>Презентация PowerPoint</vt:lpstr>
      <vt:lpstr>Презентация PowerPoint</vt:lpstr>
      <vt:lpstr>Quark spin precession in the color field</vt:lpstr>
      <vt:lpstr> Quark counting rules for νA (A + B → C + X) </vt:lpstr>
      <vt:lpstr> Model parameters (global and local) </vt:lpstr>
      <vt:lpstr>       Global Data Analysis: AN</vt:lpstr>
      <vt:lpstr>Global Data Analysis: PN</vt:lpstr>
      <vt:lpstr>Global Data Analysis: AN, PN, ρ00</vt:lpstr>
    </vt:vector>
  </TitlesOfParts>
  <Company>Instinute for High Energy Physics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A-dependence of Neutron SSA</dc:title>
  <dc:creator>Victor Abramov</dc:creator>
  <cp:keywords>Single Spin Transverse Asymmetry</cp:keywords>
  <cp:lastModifiedBy>vmochalov</cp:lastModifiedBy>
  <cp:revision>10140</cp:revision>
  <cp:lastPrinted>2001-06-29T00:45:57Z</cp:lastPrinted>
  <dcterms:created xsi:type="dcterms:W3CDTF">2000-08-05T16:59:08Z</dcterms:created>
  <dcterms:modified xsi:type="dcterms:W3CDTF">2019-09-01T19:30:03Z</dcterms:modified>
  <cp:category>FODS-2</cp:category>
</cp:coreProperties>
</file>