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64" r:id="rId1"/>
  </p:sldMasterIdLst>
  <p:notesMasterIdLst>
    <p:notesMasterId r:id="rId24"/>
  </p:notesMasterIdLst>
  <p:sldIdLst>
    <p:sldId id="256" r:id="rId2"/>
    <p:sldId id="339" r:id="rId3"/>
    <p:sldId id="340" r:id="rId4"/>
    <p:sldId id="311" r:id="rId5"/>
    <p:sldId id="315" r:id="rId6"/>
    <p:sldId id="350" r:id="rId7"/>
    <p:sldId id="332" r:id="rId8"/>
    <p:sldId id="345" r:id="rId9"/>
    <p:sldId id="263" r:id="rId10"/>
    <p:sldId id="305" r:id="rId11"/>
    <p:sldId id="335" r:id="rId12"/>
    <p:sldId id="287" r:id="rId13"/>
    <p:sldId id="271" r:id="rId14"/>
    <p:sldId id="336" r:id="rId15"/>
    <p:sldId id="347" r:id="rId16"/>
    <p:sldId id="337" r:id="rId17"/>
    <p:sldId id="338" r:id="rId18"/>
    <p:sldId id="349" r:id="rId19"/>
    <p:sldId id="343" r:id="rId20"/>
    <p:sldId id="342" r:id="rId21"/>
    <p:sldId id="344" r:id="rId22"/>
    <p:sldId id="3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95F5AE"/>
    <a:srgbClr val="B7EEFB"/>
    <a:srgbClr val="F1D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0" autoAdjust="0"/>
  </p:normalViewPr>
  <p:slideViewPr>
    <p:cSldViewPr>
      <p:cViewPr>
        <p:scale>
          <a:sx n="60" d="100"/>
          <a:sy n="60" d="100"/>
        </p:scale>
        <p:origin x="-120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1C84C-A10A-4E9F-B0B6-BCD0CD9DF9C7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6422-9086-490B-AA61-84325599E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6CA2A-B31F-4FF7-8E7F-63F5486A881C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26, February, 2007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V. Mochalov, Seminar at Osaka University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B5B3DC-112B-42B0-8D38-B9E2C2446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18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22.10.2014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V. Mochalov, SPASCHARM experiment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22.10.2014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SPASCHARM experiment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22.10.2014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SPASCHARM experiment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22.10.2014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SPASCHARM experiment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22.10.2014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V. Mochalov, SPASCHARM experiment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20.09.2012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SPIN-2012, IHEP spin program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22</a:t>
            </a:r>
            <a:r>
              <a:rPr lang="ru-RU" dirty="0" smtClean="0"/>
              <a:t>.</a:t>
            </a:r>
            <a:r>
              <a:rPr lang="en-US" dirty="0" smtClean="0"/>
              <a:t>10</a:t>
            </a:r>
            <a:r>
              <a:rPr lang="ru-RU" dirty="0" smtClean="0"/>
              <a:t>.201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V. Mochalov, SPASCHARM experiment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5B2E33C-257C-48E3-8EEE-A705C2039F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7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8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7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ihep.ru/Redirect/arxiv.org/abs/hep-ex/06090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12709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1D499"/>
                </a:solidFill>
              </a:rPr>
              <a:t>V. Mochalov (IHEP, </a:t>
            </a:r>
            <a:r>
              <a:rPr lang="en-US" sz="2800" dirty="0" err="1" smtClean="0">
                <a:solidFill>
                  <a:srgbClr val="F1D499"/>
                </a:solidFill>
              </a:rPr>
              <a:t>Protvino</a:t>
            </a:r>
            <a:r>
              <a:rPr lang="en-US" sz="2800" dirty="0" smtClean="0">
                <a:solidFill>
                  <a:srgbClr val="F1D499"/>
                </a:solidFill>
              </a:rPr>
              <a:t> and </a:t>
            </a:r>
            <a:r>
              <a:rPr lang="en-US" sz="2800" dirty="0" err="1" smtClean="0">
                <a:solidFill>
                  <a:srgbClr val="F1D499"/>
                </a:solidFill>
              </a:rPr>
              <a:t>MEPhI</a:t>
            </a:r>
            <a:r>
              <a:rPr lang="en-US" sz="2800" dirty="0" smtClean="0">
                <a:solidFill>
                  <a:srgbClr val="F1D499"/>
                </a:solidFill>
              </a:rPr>
              <a:t>, Moscow) </a:t>
            </a:r>
          </a:p>
          <a:p>
            <a:r>
              <a:rPr lang="en-US" sz="2800" dirty="0" smtClean="0">
                <a:solidFill>
                  <a:srgbClr val="95F5AE"/>
                </a:solidFill>
              </a:rPr>
              <a:t>on behalf of the SPASCHARM collaboration</a:t>
            </a:r>
            <a:endParaRPr lang="ru-RU" sz="2800" dirty="0">
              <a:solidFill>
                <a:srgbClr val="95F5A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209153"/>
          </a:xfrm>
        </p:spPr>
        <p:txBody>
          <a:bodyPr/>
          <a:lstStyle/>
          <a:p>
            <a:r>
              <a:rPr lang="en-US" sz="4800" dirty="0"/>
              <a:t>The SPASCHARM experiment at U-70 accelerator of IHEP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660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en-US" dirty="0" smtClean="0"/>
              <a:t>DETECTOR 2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92080" y="6356350"/>
            <a:ext cx="1946920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10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7992888" cy="5184576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DC9E1F"/>
              </a:buClr>
            </a:pPr>
            <a:r>
              <a:rPr lang="en-US" sz="2200" b="1" dirty="0">
                <a:latin typeface="Tahoma" pitchFamily="34" charset="0"/>
                <a:ea typeface="Tahoma" pitchFamily="34" charset="0"/>
              </a:rPr>
              <a:t>Calorimetry</a:t>
            </a:r>
            <a:r>
              <a:rPr lang="en-US" sz="2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:</a:t>
            </a:r>
          </a:p>
          <a:p>
            <a:pPr marL="685800" lvl="1">
              <a:buClr>
                <a:srgbClr val="DC9E1F"/>
              </a:buClr>
            </a:pP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Lead-glass calorimeter (720 of </a:t>
            </a:r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3.8x3.8x21 cm</a:t>
            </a:r>
            <a:r>
              <a:rPr lang="en-US" sz="2200" baseline="30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3</a:t>
            </a:r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cells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)</a:t>
            </a:r>
          </a:p>
          <a:p>
            <a:pPr marL="685800" lvl="1">
              <a:buClr>
                <a:srgbClr val="DC9E1F"/>
              </a:buClr>
            </a:pP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Fine-segmented 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lead-scintillator electromagnetic calorimeter (</a:t>
            </a:r>
            <a:r>
              <a:rPr lang="en-US" sz="22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shashlyk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-type): 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sym typeface="Symbol"/>
              </a:rPr>
              <a:t>(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E)/E=1.3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sym typeface="Symbol"/>
              </a:rPr>
              <a:t>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2.8/</a:t>
            </a:r>
            <a:r>
              <a:rPr lang="en-US" sz="22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sqrt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(E), 5.5x5.5 cm cell size 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(Area covered 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2x3 m</a:t>
            </a:r>
            <a:r>
              <a:rPr lang="en-US" sz="2200" baseline="30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) 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R&amp;D 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completed</a:t>
            </a:r>
            <a:endParaRPr lang="en-US" sz="2200" dirty="0">
              <a:solidFill>
                <a:srgbClr val="00B050"/>
              </a:solidFill>
              <a:latin typeface="Tahoma" pitchFamily="34" charset="0"/>
              <a:ea typeface="Tahoma" pitchFamily="34" charset="0"/>
            </a:endParaRPr>
          </a:p>
          <a:p>
            <a:pPr marL="685800" lvl="1">
              <a:buClr>
                <a:srgbClr val="DC9E1F"/>
              </a:buClr>
            </a:pP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Compensated lead-scintillator hadron-calorimeter (sandwich, 7 int. length,  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resolution about 50%/</a:t>
            </a:r>
            <a:r>
              <a:rPr lang="en-US" sz="22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sqrt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(E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)) </a:t>
            </a:r>
            <a:endParaRPr lang="en-US" sz="22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marL="285750" lvl="0" indent="-285750">
              <a:buClr>
                <a:srgbClr val="DC9E1F"/>
              </a:buClr>
            </a:pPr>
            <a:r>
              <a:rPr lang="en-US" sz="2200" b="1" dirty="0">
                <a:latin typeface="Tahoma" pitchFamily="34" charset="0"/>
                <a:ea typeface="Tahoma" pitchFamily="34" charset="0"/>
              </a:rPr>
              <a:t>Beam detectors</a:t>
            </a:r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: 3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Scintillation </a:t>
            </a:r>
            <a:r>
              <a:rPr lang="en-US" sz="220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hodoscopes</a:t>
            </a:r>
            <a:r>
              <a:rPr lang="en-US" sz="22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1 fiber </a:t>
            </a:r>
            <a:r>
              <a:rPr lang="en-US" sz="2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hodoscope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 will be ready by Spring 2017</a:t>
            </a:r>
            <a:endParaRPr lang="en-US" sz="22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</a:endParaRPr>
          </a:p>
          <a:p>
            <a:pPr lvl="0">
              <a:buClr>
                <a:srgbClr val="DC9E1F"/>
              </a:buClr>
            </a:pPr>
            <a:r>
              <a:rPr lang="en-US" sz="2400" b="1" dirty="0">
                <a:solidFill>
                  <a:srgbClr val="FFFFFF"/>
                </a:solidFill>
              </a:rPr>
              <a:t>New DAQ with parallel </a:t>
            </a:r>
            <a:r>
              <a:rPr lang="en-US" sz="2400" b="1" dirty="0" smtClean="0">
                <a:solidFill>
                  <a:srgbClr val="FFFFFF"/>
                </a:solidFill>
              </a:rPr>
              <a:t>readout:</a:t>
            </a:r>
            <a:r>
              <a:rPr lang="en-US" sz="2400" b="1" spc="0" dirty="0" smtClean="0">
                <a:solidFill>
                  <a:srgbClr val="FFFF00"/>
                </a:solidFill>
              </a:rPr>
              <a:t> </a:t>
            </a:r>
            <a:r>
              <a:rPr lang="en-US" sz="2400" b="1" spc="0" dirty="0">
                <a:solidFill>
                  <a:srgbClr val="FFFF00"/>
                </a:solidFill>
              </a:rPr>
              <a:t>Expected – up to 50 </a:t>
            </a:r>
            <a:r>
              <a:rPr lang="en-US" sz="2400" b="1" spc="0" dirty="0" err="1" smtClean="0">
                <a:solidFill>
                  <a:srgbClr val="FFFF00"/>
                </a:solidFill>
              </a:rPr>
              <a:t>kEv</a:t>
            </a:r>
            <a:r>
              <a:rPr lang="en-US" sz="2400" b="1" spc="0" dirty="0">
                <a:solidFill>
                  <a:srgbClr val="FFFF00"/>
                </a:solidFill>
              </a:rPr>
              <a:t> </a:t>
            </a:r>
            <a:r>
              <a:rPr lang="en-US" sz="2400" b="1" spc="0" dirty="0" smtClean="0">
                <a:solidFill>
                  <a:srgbClr val="FFFF00"/>
                </a:solidFill>
              </a:rPr>
              <a:t>per 2 sec cycle, </a:t>
            </a:r>
            <a:r>
              <a:rPr lang="en-US" sz="2400" b="1" spc="0" dirty="0" smtClean="0">
                <a:solidFill>
                  <a:srgbClr val="00B050"/>
                </a:solidFill>
              </a:rPr>
              <a:t>Achieved </a:t>
            </a:r>
            <a:r>
              <a:rPr lang="en-US" sz="2400" b="1" spc="0" dirty="0">
                <a:solidFill>
                  <a:srgbClr val="00B050"/>
                </a:solidFill>
              </a:rPr>
              <a:t>– </a:t>
            </a:r>
            <a:r>
              <a:rPr lang="en-US" sz="2400" b="1" spc="0" dirty="0" smtClean="0">
                <a:solidFill>
                  <a:srgbClr val="00B050"/>
                </a:solidFill>
              </a:rPr>
              <a:t>10 </a:t>
            </a:r>
            <a:r>
              <a:rPr lang="en-US" sz="2400" b="1" spc="0" dirty="0" err="1" smtClean="0">
                <a:solidFill>
                  <a:srgbClr val="00B050"/>
                </a:solidFill>
              </a:rPr>
              <a:t>kEv</a:t>
            </a:r>
            <a:r>
              <a:rPr lang="en-US" sz="2400" b="1" spc="0" dirty="0" smtClean="0">
                <a:solidFill>
                  <a:srgbClr val="00B050"/>
                </a:solidFill>
              </a:rPr>
              <a:t> per 0.8 sec. cycle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2016 and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2108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2016 </a:t>
            </a:r>
            <a:r>
              <a:rPr lang="en-US" sz="2400" b="1" dirty="0" smtClean="0"/>
              <a:t>fall </a:t>
            </a:r>
            <a:r>
              <a:rPr lang="en-US" sz="2400" b="1" dirty="0"/>
              <a:t>– </a:t>
            </a:r>
            <a:r>
              <a:rPr lang="en-US" sz="2400" b="1" dirty="0" smtClean="0"/>
              <a:t>commission of Chamber 4, adjusting of polarized target magnet, test data taking with “</a:t>
            </a:r>
            <a:r>
              <a:rPr lang="en-US" sz="2400" b="1" dirty="0" err="1" smtClean="0"/>
              <a:t>pions</a:t>
            </a:r>
            <a:r>
              <a:rPr lang="en-US" sz="2400" b="1" dirty="0" smtClean="0"/>
              <a:t>” (without Cherenkov counters) - 4 stations of DT stations, EMC: single-spin asymmetry in production of h+, h-, </a:t>
            </a:r>
            <a:r>
              <a:rPr lang="ru-RU" sz="2400" b="1" dirty="0"/>
              <a:t>ρ(770), ω(782), </a:t>
            </a:r>
            <a:r>
              <a:rPr lang="ru-RU" sz="2400" b="1" dirty="0">
                <a:sym typeface="Symbol"/>
              </a:rPr>
              <a:t></a:t>
            </a:r>
            <a:r>
              <a:rPr lang="ru-RU" sz="2400" b="1" baseline="30000" dirty="0"/>
              <a:t>/</a:t>
            </a:r>
            <a:r>
              <a:rPr lang="ru-RU" sz="2400" b="1" dirty="0"/>
              <a:t>(958), </a:t>
            </a:r>
            <a:r>
              <a:rPr lang="en-US" sz="2400" b="1" dirty="0"/>
              <a:t>f</a:t>
            </a:r>
            <a:r>
              <a:rPr lang="ru-RU" sz="2400" b="1" baseline="-25000" dirty="0"/>
              <a:t>0</a:t>
            </a:r>
            <a:r>
              <a:rPr lang="ru-RU" sz="2400" b="1" dirty="0"/>
              <a:t>(980), </a:t>
            </a:r>
            <a:r>
              <a:rPr lang="en-US" sz="2400" b="1" dirty="0"/>
              <a:t>a</a:t>
            </a:r>
            <a:r>
              <a:rPr lang="ru-RU" sz="2400" b="1" baseline="-25000" dirty="0"/>
              <a:t>0</a:t>
            </a:r>
            <a:r>
              <a:rPr lang="ru-RU" sz="2400" b="1" dirty="0"/>
              <a:t>(980</a:t>
            </a:r>
            <a:r>
              <a:rPr lang="ru-RU" sz="2400" b="1" dirty="0" smtClean="0"/>
              <a:t>), </a:t>
            </a:r>
            <a:r>
              <a:rPr lang="en-US" sz="2400" b="1" dirty="0"/>
              <a:t>f</a:t>
            </a:r>
            <a:r>
              <a:rPr lang="ru-RU" sz="2400" b="1" baseline="-25000" dirty="0"/>
              <a:t>2</a:t>
            </a:r>
            <a:r>
              <a:rPr lang="ru-RU" sz="2400" b="1" dirty="0"/>
              <a:t>(1270</a:t>
            </a:r>
            <a:r>
              <a:rPr lang="ru-RU" sz="2400" dirty="0"/>
              <a:t>).</a:t>
            </a:r>
            <a:r>
              <a:rPr lang="en-US" sz="2400" b="1" dirty="0" smtClean="0"/>
              <a:t>omega, </a:t>
            </a:r>
            <a:r>
              <a:rPr lang="en-US" sz="2400" b="1" dirty="0"/>
              <a:t>delta isobars</a:t>
            </a:r>
          </a:p>
          <a:p>
            <a:r>
              <a:rPr lang="en-US" sz="2400" b="1" dirty="0" smtClean="0"/>
              <a:t>2017 spring – data taking with “</a:t>
            </a:r>
            <a:r>
              <a:rPr lang="en-US" sz="2400" b="1" dirty="0" err="1" smtClean="0"/>
              <a:t>pions</a:t>
            </a:r>
            <a:r>
              <a:rPr lang="en-US" sz="2400" b="1" dirty="0" smtClean="0"/>
              <a:t>”, test prototype of Chamber 5</a:t>
            </a:r>
          </a:p>
          <a:p>
            <a:r>
              <a:rPr lang="en-US" sz="2400" b="1" dirty="0" smtClean="0"/>
              <a:t>2017 </a:t>
            </a:r>
            <a:r>
              <a:rPr lang="en-US" sz="2400" b="1" dirty="0"/>
              <a:t>fall </a:t>
            </a:r>
            <a:r>
              <a:rPr lang="en-US" sz="2400" b="1" dirty="0" smtClean="0"/>
              <a:t>– addition of </a:t>
            </a:r>
            <a:r>
              <a:rPr lang="en-US" sz="2400" b="1" dirty="0"/>
              <a:t>one C</a:t>
            </a:r>
            <a:r>
              <a:rPr lang="en-US" sz="2400" b="1" dirty="0" smtClean="0"/>
              <a:t>herenkov </a:t>
            </a:r>
            <a:r>
              <a:rPr lang="en-US" sz="2400" b="1" dirty="0"/>
              <a:t>counter </a:t>
            </a:r>
            <a:r>
              <a:rPr lang="en-US" sz="2400" b="1" dirty="0" smtClean="0"/>
              <a:t>in order to select </a:t>
            </a:r>
            <a:r>
              <a:rPr lang="en-US" sz="2400" b="1" dirty="0" err="1" smtClean="0"/>
              <a:t>kaons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smtClean="0"/>
              <a:t>reconstruct </a:t>
            </a:r>
            <a:r>
              <a:rPr lang="ru-RU" sz="2400" dirty="0" smtClean="0"/>
              <a:t>ϕ</a:t>
            </a:r>
            <a:r>
              <a:rPr lang="en-US" sz="2400" dirty="0" smtClean="0"/>
              <a:t>-</a:t>
            </a:r>
            <a:r>
              <a:rPr lang="en-US" sz="2400" b="1" dirty="0" smtClean="0"/>
              <a:t>meson</a:t>
            </a:r>
            <a:r>
              <a:rPr lang="ru-RU" sz="2400" dirty="0" smtClean="0"/>
              <a:t>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2016-2020 – Preparation of the polarized beam channel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148064" y="6356350"/>
            <a:ext cx="2090936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SPASCHARM polarized beam option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4"/>
          </p:nvPr>
        </p:nvSpPr>
        <p:spPr>
          <a:xfrm>
            <a:off x="5364088" y="6356350"/>
            <a:ext cx="1874912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F5B2E33C-257C-48E3-8EEE-A705C2039FFD}" type="slidenum">
              <a:rPr lang="ru-RU" smtClean="0"/>
              <a:t>12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424936" cy="4968552"/>
          </a:xfrm>
        </p:spPr>
        <p:txBody>
          <a:bodyPr>
            <a:noAutofit/>
          </a:bodyPr>
          <a:lstStyle/>
          <a:p>
            <a:pPr marL="285750" indent="-285750"/>
            <a:r>
              <a:rPr lang="en-US" sz="3000" dirty="0"/>
              <a:t>P</a:t>
            </a:r>
            <a:r>
              <a:rPr lang="en-US" sz="3000" dirty="0" smtClean="0"/>
              <a:t>olarized proton and </a:t>
            </a:r>
            <a:r>
              <a:rPr lang="en-US" sz="3000" dirty="0" smtClean="0">
                <a:solidFill>
                  <a:srgbClr val="00B050"/>
                </a:solidFill>
              </a:rPr>
              <a:t>antiproton</a:t>
            </a:r>
            <a:r>
              <a:rPr lang="en-US" sz="3000" dirty="0" smtClean="0"/>
              <a:t> beam channel is currently under development (</a:t>
            </a:r>
            <a:r>
              <a:rPr lang="en-US" sz="3000" dirty="0" smtClean="0">
                <a:solidFill>
                  <a:srgbClr val="FFFF00"/>
                </a:solidFill>
              </a:rPr>
              <a:t>3 Talks this Conference</a:t>
            </a:r>
            <a:r>
              <a:rPr lang="en-US" sz="3000" dirty="0" smtClean="0"/>
              <a:t>):</a:t>
            </a:r>
          </a:p>
          <a:p>
            <a:pPr marL="685800" lvl="1"/>
            <a:r>
              <a:rPr lang="en-US" sz="2800" dirty="0" smtClean="0"/>
              <a:t>V. Rykov - Polarized </a:t>
            </a:r>
            <a:r>
              <a:rPr lang="en-US" sz="2800" dirty="0"/>
              <a:t>proton and antiproton beams for the SPASCHARM experiment at U-70 </a:t>
            </a:r>
            <a:r>
              <a:rPr lang="en-US" sz="2800" dirty="0" smtClean="0"/>
              <a:t>accelerator (Thursday)</a:t>
            </a:r>
          </a:p>
          <a:p>
            <a:pPr marL="685800" lvl="1"/>
            <a:r>
              <a:rPr lang="en-US" sz="2800" dirty="0" smtClean="0"/>
              <a:t>P. </a:t>
            </a:r>
            <a:r>
              <a:rPr lang="en-US" sz="2800" dirty="0"/>
              <a:t>Semenov - Tagging system for the polarized beams at U-70 </a:t>
            </a:r>
            <a:r>
              <a:rPr lang="en-US" sz="2800" dirty="0" smtClean="0"/>
              <a:t>accelerator (Thursday)</a:t>
            </a:r>
          </a:p>
          <a:p>
            <a:pPr marL="685800" lvl="1"/>
            <a:r>
              <a:rPr lang="en-US" sz="2800" dirty="0" smtClean="0"/>
              <a:t>A. </a:t>
            </a:r>
            <a:r>
              <a:rPr lang="en-US" sz="2800" dirty="0" err="1" smtClean="0"/>
              <a:t>Bogdanov</a:t>
            </a:r>
            <a:r>
              <a:rPr lang="en-US" sz="2800" dirty="0"/>
              <a:t> - Beam polarimetry at the SPASCHARM experiment at IHEP U-70 </a:t>
            </a:r>
            <a:r>
              <a:rPr lang="en-US" sz="2800" dirty="0" smtClean="0"/>
              <a:t>accelerator (Tuesday)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20072" y="6356350"/>
            <a:ext cx="2018928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F5B2E33C-257C-48E3-8EEE-A705C2039FFD}" type="slidenum">
              <a:rPr lang="ru-RU" smtClean="0"/>
              <a:t>13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496944" cy="5040560"/>
          </a:xfrm>
        </p:spPr>
        <p:txBody>
          <a:bodyPr>
            <a:noAutofit/>
          </a:bodyPr>
          <a:lstStyle/>
          <a:p>
            <a:r>
              <a:rPr lang="en-US" sz="2600" b="1" dirty="0"/>
              <a:t>N</a:t>
            </a:r>
            <a:r>
              <a:rPr lang="en-US" sz="2600" b="1" dirty="0" smtClean="0"/>
              <a:t>ew </a:t>
            </a:r>
            <a:r>
              <a:rPr lang="en-US" sz="2600" b="1" dirty="0"/>
              <a:t>experiment SPASCHARM, devoted to systematic study of polarization phenomena in </a:t>
            </a:r>
            <a:r>
              <a:rPr lang="en-US" sz="2600" b="1" dirty="0" smtClean="0"/>
              <a:t>hadron-hadron interactions, is under </a:t>
            </a:r>
            <a:r>
              <a:rPr lang="en-US" sz="2600" b="1" dirty="0" err="1" smtClean="0"/>
              <a:t>commisioning</a:t>
            </a:r>
            <a:endParaRPr lang="en-US" sz="2600" b="1" dirty="0" smtClean="0"/>
          </a:p>
          <a:p>
            <a:r>
              <a:rPr lang="en-US" sz="2600" b="1" dirty="0" smtClean="0"/>
              <a:t>Detection </a:t>
            </a:r>
            <a:r>
              <a:rPr lang="en-US" sz="2600" b="1" dirty="0"/>
              <a:t>of charged and neutral particles in the final state in a wide solid angle will allow to explore dozens of reactions </a:t>
            </a:r>
            <a:r>
              <a:rPr lang="en-US" sz="2600" b="1" dirty="0" smtClean="0"/>
              <a:t>(spin PDG) using various </a:t>
            </a:r>
            <a:r>
              <a:rPr lang="en-US" sz="2600" b="1" dirty="0"/>
              <a:t>beams and targets</a:t>
            </a:r>
          </a:p>
          <a:p>
            <a:r>
              <a:rPr lang="en-US" sz="2600" b="1" dirty="0" smtClean="0"/>
              <a:t>A </a:t>
            </a:r>
            <a:r>
              <a:rPr lang="en-US" sz="2600" b="1" dirty="0"/>
              <a:t>special </a:t>
            </a:r>
            <a:r>
              <a:rPr lang="en-US" sz="2600" b="1" dirty="0" smtClean="0"/>
              <a:t>feature of the experiment is </a:t>
            </a:r>
            <a:r>
              <a:rPr lang="en-US" sz="2600" b="1" dirty="0"/>
              <a:t>the simultaneous </a:t>
            </a:r>
            <a:r>
              <a:rPr lang="en-US" sz="2600" b="1" dirty="0" smtClean="0"/>
              <a:t>measurements </a:t>
            </a:r>
            <a:r>
              <a:rPr lang="en-US" sz="2600" b="1" dirty="0"/>
              <a:t>of </a:t>
            </a:r>
            <a:r>
              <a:rPr lang="en-US" sz="2600" b="1" dirty="0" smtClean="0"/>
              <a:t>various </a:t>
            </a:r>
            <a:r>
              <a:rPr lang="en-US" sz="2600" b="1" dirty="0"/>
              <a:t>spin-dependent </a:t>
            </a:r>
            <a:r>
              <a:rPr lang="en-US" sz="2600" b="1" dirty="0" smtClean="0"/>
              <a:t>physics observables (SSA, polarization </a:t>
            </a:r>
            <a:r>
              <a:rPr lang="en-US" sz="2600" b="1" dirty="0"/>
              <a:t>of </a:t>
            </a:r>
            <a:r>
              <a:rPr lang="en-US" sz="2600" b="1" dirty="0" smtClean="0"/>
              <a:t>hyperons, spin </a:t>
            </a:r>
            <a:r>
              <a:rPr lang="en-US" sz="2600" b="1" dirty="0"/>
              <a:t>density matrix elements for vector mesons, </a:t>
            </a:r>
            <a:r>
              <a:rPr lang="en-US" sz="2600" b="1" dirty="0" smtClean="0"/>
              <a:t>spin transfer parameters)</a:t>
            </a:r>
            <a:endParaRPr lang="en-US" sz="2600" b="1" dirty="0"/>
          </a:p>
          <a:p>
            <a:endParaRPr lang="en-US" sz="2400" dirty="0">
              <a:solidFill>
                <a:srgbClr val="95F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dirty="0" smtClean="0"/>
              <a:t>stage 1 physics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2840" cy="51845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Systematic study of spin effects for the </a:t>
            </a:r>
            <a:r>
              <a:rPr lang="en-US" sz="2400" dirty="0" smtClean="0"/>
              <a:t>hadrons built from </a:t>
            </a:r>
            <a:r>
              <a:rPr lang="en-US" sz="2400" dirty="0"/>
              <a:t>light (</a:t>
            </a:r>
            <a:r>
              <a:rPr lang="en-US" sz="2400" dirty="0" err="1"/>
              <a:t>u,d,s</a:t>
            </a:r>
            <a:r>
              <a:rPr lang="en-US" sz="2400" dirty="0"/>
              <a:t>) quarks</a:t>
            </a:r>
            <a:r>
              <a:rPr lang="ru-RU" sz="2400" dirty="0"/>
              <a:t>:</a:t>
            </a:r>
          </a:p>
          <a:p>
            <a:pPr lvl="1"/>
            <a:r>
              <a:rPr lang="de-DE" sz="2400" dirty="0"/>
              <a:t>Single-spin </a:t>
            </a:r>
            <a:r>
              <a:rPr lang="de-DE" sz="2400" dirty="0" err="1"/>
              <a:t>asymmetry</a:t>
            </a:r>
            <a:r>
              <a:rPr lang="de-DE" sz="2400" dirty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fragmentation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unpolarized</a:t>
            </a:r>
            <a:r>
              <a:rPr lang="de-DE" sz="2400" dirty="0" smtClean="0"/>
              <a:t> beam </a:t>
            </a:r>
            <a:r>
              <a:rPr lang="de-DE" sz="2400" dirty="0" err="1" smtClean="0"/>
              <a:t>particles</a:t>
            </a:r>
            <a:r>
              <a:rPr lang="de-DE" sz="2400" dirty="0" smtClean="0"/>
              <a:t> </a:t>
            </a:r>
            <a:endParaRPr lang="de-DE" sz="2400" dirty="0"/>
          </a:p>
          <a:p>
            <a:pPr lvl="2">
              <a:buClr>
                <a:srgbClr val="DC9E1F"/>
              </a:buClr>
            </a:pPr>
            <a:r>
              <a:rPr lang="de-DE" sz="2400" dirty="0" err="1"/>
              <a:t>Exclusive</a:t>
            </a:r>
            <a:r>
              <a:rPr lang="de-DE" sz="2400" dirty="0"/>
              <a:t> </a:t>
            </a:r>
            <a:r>
              <a:rPr lang="de-DE" sz="2400" dirty="0" err="1"/>
              <a:t>meson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en-US" sz="2400" dirty="0">
                <a:solidFill>
                  <a:srgbClr val="FFFFFF"/>
                </a:solidFill>
              </a:rPr>
              <a:t> with </a:t>
            </a:r>
            <a:r>
              <a:rPr lang="en-US" sz="2400" dirty="0" smtClean="0">
                <a:solidFill>
                  <a:srgbClr val="FFFFFF"/>
                </a:solidFill>
              </a:rPr>
              <a:t>registration the both </a:t>
            </a:r>
            <a:r>
              <a:rPr lang="en-US" sz="2400" dirty="0">
                <a:solidFill>
                  <a:srgbClr val="FFFFFF"/>
                </a:solidFill>
              </a:rPr>
              <a:t>neutral and charged particle. </a:t>
            </a:r>
            <a:r>
              <a:rPr lang="en-US" sz="2400" dirty="0" smtClean="0">
                <a:solidFill>
                  <a:srgbClr val="FFFFFF"/>
                </a:solidFill>
              </a:rPr>
              <a:t>An expected </a:t>
            </a:r>
            <a:r>
              <a:rPr lang="en-US" sz="2400" dirty="0">
                <a:solidFill>
                  <a:srgbClr val="FFFFFF"/>
                </a:solidFill>
              </a:rPr>
              <a:t>asymmetry 30-40% </a:t>
            </a:r>
          </a:p>
          <a:p>
            <a:pPr lvl="2">
              <a:buClr>
                <a:srgbClr val="DC9E1F"/>
              </a:buClr>
            </a:pPr>
            <a:r>
              <a:rPr lang="en-US" sz="2400" dirty="0">
                <a:solidFill>
                  <a:srgbClr val="FFFFFF"/>
                </a:solidFill>
              </a:rPr>
              <a:t>Asymmetry in the reaction </a:t>
            </a:r>
            <a:r>
              <a:rPr lang="ru-RU" sz="2400" dirty="0">
                <a:solidFill>
                  <a:srgbClr val="FFFFFF"/>
                </a:solidFill>
                <a:sym typeface="Symbol"/>
              </a:rPr>
              <a:t></a:t>
            </a:r>
            <a:r>
              <a:rPr lang="ru-RU" sz="2400" baseline="30000" dirty="0">
                <a:solidFill>
                  <a:srgbClr val="FFFFFF"/>
                </a:solidFill>
              </a:rPr>
              <a:t>-</a:t>
            </a:r>
            <a:r>
              <a:rPr lang="en-US" sz="2400" dirty="0">
                <a:solidFill>
                  <a:srgbClr val="FFFFFF"/>
                </a:solidFill>
              </a:rPr>
              <a:t>p</a:t>
            </a:r>
            <a:r>
              <a:rPr lang="en-US" sz="2400" baseline="-25000" dirty="0">
                <a:solidFill>
                  <a:srgbClr val="FFFFFF"/>
                </a:solidFill>
                <a:sym typeface="Symbol"/>
              </a:rPr>
              <a:t></a:t>
            </a:r>
            <a:r>
              <a:rPr lang="en-US" sz="2400" dirty="0">
                <a:solidFill>
                  <a:srgbClr val="FFFFFF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FFFF"/>
                </a:solidFill>
              </a:rPr>
              <a:t> a</a:t>
            </a:r>
            <a:r>
              <a:rPr lang="ru-RU" sz="2400" baseline="-25000" dirty="0">
                <a:solidFill>
                  <a:srgbClr val="FFFFFF"/>
                </a:solidFill>
              </a:rPr>
              <a:t>0</a:t>
            </a:r>
            <a:r>
              <a:rPr lang="ru-RU" sz="2400" dirty="0">
                <a:solidFill>
                  <a:srgbClr val="FFFFFF"/>
                </a:solidFill>
              </a:rPr>
              <a:t>(980)</a:t>
            </a:r>
            <a:r>
              <a:rPr lang="en-US" sz="2400" dirty="0">
                <a:solidFill>
                  <a:srgbClr val="FFFFFF"/>
                </a:solidFill>
              </a:rPr>
              <a:t>n-&gt;</a:t>
            </a:r>
            <a:r>
              <a:rPr lang="ru-RU" sz="2400" dirty="0">
                <a:solidFill>
                  <a:srgbClr val="FFFFFF"/>
                </a:solidFill>
                <a:sym typeface="Symbol"/>
              </a:rPr>
              <a:t></a:t>
            </a:r>
            <a:r>
              <a:rPr lang="ru-RU" sz="2400" dirty="0">
                <a:solidFill>
                  <a:srgbClr val="FFFFFF"/>
                </a:solidFill>
              </a:rPr>
              <a:t>(550)</a:t>
            </a:r>
            <a:r>
              <a:rPr lang="ru-RU" sz="2400" dirty="0">
                <a:solidFill>
                  <a:srgbClr val="FFFFFF"/>
                </a:solidFill>
                <a:sym typeface="Symbol"/>
              </a:rPr>
              <a:t></a:t>
            </a:r>
            <a:r>
              <a:rPr lang="ru-RU" sz="2400" baseline="30000" dirty="0">
                <a:solidFill>
                  <a:srgbClr val="FFFFFF"/>
                </a:solidFill>
              </a:rPr>
              <a:t>0</a:t>
            </a:r>
            <a:r>
              <a:rPr lang="en-US" sz="2400" dirty="0">
                <a:solidFill>
                  <a:srgbClr val="FFFFFF"/>
                </a:solidFill>
              </a:rPr>
              <a:t>n will be measured for the first time</a:t>
            </a:r>
            <a:r>
              <a:rPr lang="de-DE" sz="2400" dirty="0"/>
              <a:t>I</a:t>
            </a:r>
          </a:p>
          <a:p>
            <a:pPr lvl="2">
              <a:buClr>
                <a:srgbClr val="DC9E1F"/>
              </a:buClr>
            </a:pPr>
            <a:r>
              <a:rPr lang="de-DE" sz="2400" dirty="0"/>
              <a:t>Inclusive </a:t>
            </a:r>
            <a:r>
              <a:rPr lang="de-DE" sz="2400" dirty="0" err="1"/>
              <a:t>reactions</a:t>
            </a:r>
            <a:endParaRPr lang="de-DE" sz="2400" dirty="0"/>
          </a:p>
          <a:p>
            <a:pPr lvl="2">
              <a:buClr>
                <a:srgbClr val="DC9E1F"/>
              </a:buClr>
            </a:pPr>
            <a:r>
              <a:rPr lang="de-DE" sz="2400" dirty="0"/>
              <a:t>Hyperon(?)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vector</a:t>
            </a:r>
            <a:r>
              <a:rPr lang="de-DE" sz="2400" dirty="0"/>
              <a:t>-meson </a:t>
            </a:r>
            <a:r>
              <a:rPr lang="de-DE" sz="2400" dirty="0" err="1"/>
              <a:t>study</a:t>
            </a:r>
            <a:endParaRPr lang="de-DE" sz="2400" dirty="0"/>
          </a:p>
          <a:p>
            <a:r>
              <a:rPr lang="de-DE" sz="2400" dirty="0"/>
              <a:t>Single </a:t>
            </a:r>
            <a:r>
              <a:rPr lang="de-DE" sz="2400" dirty="0" err="1"/>
              <a:t>spin</a:t>
            </a:r>
            <a:r>
              <a:rPr lang="de-DE" sz="2400" dirty="0"/>
              <a:t> </a:t>
            </a:r>
            <a:r>
              <a:rPr lang="de-DE" sz="2400" dirty="0" err="1"/>
              <a:t>effects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polarized</a:t>
            </a:r>
            <a:r>
              <a:rPr lang="de-DE" sz="2400" dirty="0"/>
              <a:t> </a:t>
            </a:r>
            <a:r>
              <a:rPr lang="de-DE" sz="2400" dirty="0" err="1"/>
              <a:t>proton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antiproton</a:t>
            </a:r>
            <a:r>
              <a:rPr lang="de-DE" sz="2400" dirty="0"/>
              <a:t> </a:t>
            </a:r>
            <a:r>
              <a:rPr lang="de-DE" sz="2400" dirty="0" err="1" smtClean="0"/>
              <a:t>beams</a:t>
            </a:r>
            <a:endParaRPr lang="de-DE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436096" y="6356350"/>
            <a:ext cx="1802904" cy="365125"/>
          </a:xfrm>
        </p:spPr>
        <p:txBody>
          <a:bodyPr/>
          <a:lstStyle/>
          <a:p>
            <a:r>
              <a:rPr lang="en-US" dirty="0" smtClean="0"/>
              <a:t>ICPPA, October 10,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720080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SPASCHARM </a:t>
            </a:r>
            <a:r>
              <a:rPr lang="en-US" sz="2800" dirty="0" smtClean="0">
                <a:solidFill>
                  <a:srgbClr val="FFFFFF"/>
                </a:solidFill>
              </a:rPr>
              <a:t>with </a:t>
            </a:r>
            <a:r>
              <a:rPr lang="ru-RU" sz="28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К</a:t>
            </a:r>
            <a:r>
              <a:rPr lang="ru-RU" sz="2800" baseline="30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–</a:t>
            </a:r>
            <a:r>
              <a:rPr lang="en-US" sz="2800" baseline="30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-beam </a:t>
            </a:r>
            <a:r>
              <a:rPr lang="en-US" sz="28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and antiprotons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92080" y="6356350"/>
            <a:ext cx="1946920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V. Mochalov, SPASCHARM experiment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4800" cy="353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916766"/>
              </p:ext>
            </p:extLst>
          </p:nvPr>
        </p:nvGraphicFramePr>
        <p:xfrm>
          <a:off x="539552" y="4437112"/>
          <a:ext cx="8064896" cy="15819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9807"/>
                <a:gridCol w="1466345"/>
                <a:gridCol w="794628"/>
                <a:gridCol w="648072"/>
                <a:gridCol w="720080"/>
                <a:gridCol w="1728192"/>
                <a:gridCol w="819660"/>
                <a:gridCol w="100811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частица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</a:t>
                      </a:r>
                      <a:r>
                        <a:rPr lang="en-US" sz="1400" b="1" baseline="-25000">
                          <a:effectLst/>
                        </a:rPr>
                        <a:t>EV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S/B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частица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</a:t>
                      </a:r>
                      <a:r>
                        <a:rPr lang="en-US" sz="1400" b="1" baseline="-25000">
                          <a:effectLst/>
                        </a:rPr>
                        <a:t>EV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S/B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0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π</a:t>
                      </a:r>
                      <a:r>
                        <a:rPr lang="en-US" sz="1400" b="1" baseline="30000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r>
                        <a:rPr lang="en-US" sz="1400" b="1" dirty="0">
                          <a:effectLst/>
                        </a:rPr>
                        <a:t>1</a:t>
                      </a:r>
                      <a:r>
                        <a:rPr lang="ru-RU" sz="1400" b="1" dirty="0">
                          <a:effectLst/>
                        </a:rPr>
                        <a:t>·10</a:t>
                      </a:r>
                      <a:r>
                        <a:rPr lang="en-US" sz="1400" b="1" baseline="30000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r>
                        <a:rPr lang="en-US" sz="1400" b="1">
                          <a:effectLst/>
                        </a:rPr>
                        <a:t>.</a:t>
                      </a:r>
                      <a:r>
                        <a:rPr lang="ru-RU" sz="1400" b="1">
                          <a:effectLst/>
                        </a:rPr>
                        <a:t>6</a:t>
                      </a:r>
                      <a:r>
                        <a:rPr lang="en-US" sz="1400" b="1">
                          <a:effectLst/>
                        </a:rPr>
                        <a:t>·10</a:t>
                      </a:r>
                      <a:r>
                        <a:rPr lang="en-US" sz="1400" b="1" baseline="30000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50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π</a:t>
                      </a:r>
                      <a:r>
                        <a:rPr lang="en-US" sz="1400" b="1" baseline="30000" dirty="0">
                          <a:effectLst/>
                        </a:rPr>
                        <a:t>−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2.6·10</a:t>
                      </a:r>
                      <a:r>
                        <a:rPr lang="en-US" sz="1400" b="1" baseline="30000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ñ 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r>
                        <a:rPr lang="en-US" sz="1400" b="1">
                          <a:effectLst/>
                        </a:rPr>
                        <a:t>.</a:t>
                      </a:r>
                      <a:r>
                        <a:rPr lang="ru-RU" sz="1400" b="1">
                          <a:effectLst/>
                        </a:rPr>
                        <a:t>4</a:t>
                      </a:r>
                      <a:r>
                        <a:rPr lang="en-US" sz="1400" b="1">
                          <a:effectLst/>
                        </a:rPr>
                        <a:t>·10</a:t>
                      </a:r>
                      <a:r>
                        <a:rPr lang="en-US" sz="1400" b="1" baseline="30000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8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K</a:t>
                      </a:r>
                      <a:r>
                        <a:rPr lang="en-US" sz="1400" b="1" baseline="30000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1.7·10</a:t>
                      </a:r>
                      <a:r>
                        <a:rPr lang="en-US" sz="1400" b="1" baseline="30000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Λ</a:t>
                      </a:r>
                      <a:r>
                        <a:rPr lang="en-US" sz="1400" b="1">
                          <a:effectLst/>
                        </a:rPr>
                        <a:t>̃→  p</a:t>
                      </a:r>
                      <a:r>
                        <a:rPr lang="ru-RU" sz="1400" b="1">
                          <a:effectLst/>
                        </a:rPr>
                        <a:t>̃  π</a:t>
                      </a:r>
                      <a:r>
                        <a:rPr lang="en-US" sz="1400" b="1" baseline="30000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2.1·10</a:t>
                      </a:r>
                      <a:r>
                        <a:rPr lang="en-US" sz="1400" b="1" baseline="300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50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K</a:t>
                      </a:r>
                      <a:r>
                        <a:rPr lang="en-US" sz="1400" b="1" baseline="30000">
                          <a:effectLst/>
                        </a:rPr>
                        <a:t>–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2.2·10</a:t>
                      </a:r>
                      <a:r>
                        <a:rPr lang="en-US" sz="1400" b="1" baseline="30000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Λ</a:t>
                      </a:r>
                      <a:r>
                        <a:rPr lang="en-US" sz="1400" b="1" dirty="0">
                          <a:effectLst/>
                        </a:rPr>
                        <a:t>̃→ ñ </a:t>
                      </a:r>
                      <a:r>
                        <a:rPr lang="ru-RU" sz="1400" b="1" dirty="0">
                          <a:effectLst/>
                        </a:rPr>
                        <a:t>π</a:t>
                      </a:r>
                      <a:r>
                        <a:rPr lang="en-US" sz="1400" b="1" baseline="30000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1.1·10</a:t>
                      </a:r>
                      <a:r>
                        <a:rPr lang="en-US" sz="1400" b="1" baseline="30000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0.13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3018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1.6·10</a:t>
                      </a:r>
                      <a:r>
                        <a:rPr lang="en-US" sz="1400" b="1" baseline="30000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Δ</a:t>
                      </a:r>
                      <a:r>
                        <a:rPr lang="en-US" sz="1400" b="1">
                          <a:effectLst/>
                        </a:rPr>
                        <a:t>̃</a:t>
                      </a:r>
                      <a:r>
                        <a:rPr lang="ru-RU" sz="1400" b="1" baseline="30000">
                          <a:effectLst/>
                        </a:rPr>
                        <a:t>−−</a:t>
                      </a:r>
                      <a:r>
                        <a:rPr lang="ru-RU" sz="1400" b="1">
                          <a:effectLst/>
                        </a:rPr>
                        <a:t>→ </a:t>
                      </a:r>
                      <a:r>
                        <a:rPr lang="en-US" sz="1400" b="1">
                          <a:effectLst/>
                        </a:rPr>
                        <a:t>p</a:t>
                      </a:r>
                      <a:r>
                        <a:rPr lang="ru-RU" sz="1400" b="1">
                          <a:effectLst/>
                        </a:rPr>
                        <a:t>̃  π</a:t>
                      </a:r>
                      <a:r>
                        <a:rPr lang="ru-RU" sz="1400" b="1" baseline="30000">
                          <a:effectLst/>
                        </a:rPr>
                        <a:t>−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4.2·10</a:t>
                      </a:r>
                      <a:r>
                        <a:rPr lang="ru-RU" sz="1400" b="1" baseline="30000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0.14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  <a:tr h="18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̃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1.8·10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Ξ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−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→ Λ π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−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1.0·10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4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2"/>
          <p:cNvSpPr>
            <a:spLocks noGrp="1"/>
          </p:cNvSpPr>
          <p:nvPr>
            <p:ph type="dt" sz="half" idx="10"/>
          </p:nvPr>
        </p:nvSpPr>
        <p:spPr>
          <a:xfrm>
            <a:off x="5148064" y="6356350"/>
            <a:ext cx="2090936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dirty="0">
                <a:solidFill>
                  <a:srgbClr val="FFFFFF"/>
                </a:solidFill>
              </a:rPr>
              <a:t>V. Mochalov, SPASCHARM experiment</a:t>
            </a: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F09E-AF05-4744-AA5D-501EC45DDA91}" type="slidenum">
              <a:rPr lang="ru-RU" altLang="ru-RU">
                <a:solidFill>
                  <a:srgbClr val="FFFFFF"/>
                </a:solidFill>
              </a:rPr>
              <a:pPr/>
              <a:t>17</a:t>
            </a:fld>
            <a:endParaRPr lang="ru-RU" altLang="ru-RU">
              <a:solidFill>
                <a:srgbClr val="FFFFFF"/>
              </a:solidFill>
            </a:endParaRPr>
          </a:p>
        </p:txBody>
      </p:sp>
      <p:graphicFrame>
        <p:nvGraphicFramePr>
          <p:cNvPr id="284674" name="Object 2"/>
          <p:cNvGraphicFramePr>
            <a:graphicFrameLocks noChangeAspect="1"/>
          </p:cNvGraphicFramePr>
          <p:nvPr/>
        </p:nvGraphicFramePr>
        <p:xfrm>
          <a:off x="1849438" y="992188"/>
          <a:ext cx="55610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3" imgW="4533840" imgH="507960" progId="Equation.DSMT4">
                  <p:embed/>
                </p:oleObj>
              </mc:Choice>
              <mc:Fallback>
                <p:oleObj name="Equation" r:id="rId3" imgW="4533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992188"/>
                        <a:ext cx="556101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662463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4676" name="Object 4"/>
          <p:cNvGraphicFramePr>
            <a:graphicFrameLocks noChangeAspect="1"/>
          </p:cNvGraphicFramePr>
          <p:nvPr/>
        </p:nvGraphicFramePr>
        <p:xfrm>
          <a:off x="6659563" y="5373688"/>
          <a:ext cx="5365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373688"/>
                        <a:ext cx="5365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7019925" y="2420938"/>
          <a:ext cx="56038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420938"/>
                        <a:ext cx="56038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7019925" y="4508500"/>
          <a:ext cx="6318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508500"/>
                        <a:ext cx="6318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9" name="AutoShape 7"/>
          <p:cNvSpPr>
            <a:spLocks/>
          </p:cNvSpPr>
          <p:nvPr/>
        </p:nvSpPr>
        <p:spPr bwMode="auto">
          <a:xfrm>
            <a:off x="6353175" y="3376613"/>
            <a:ext cx="65088" cy="384175"/>
          </a:xfrm>
          <a:prstGeom prst="leftBrace">
            <a:avLst>
              <a:gd name="adj1" fmla="val 4918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5700713" y="2228850"/>
            <a:ext cx="684212" cy="1287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84681" name="Object 9"/>
          <p:cNvGraphicFramePr>
            <a:graphicFrameLocks noChangeAspect="1"/>
          </p:cNvGraphicFramePr>
          <p:nvPr/>
        </p:nvGraphicFramePr>
        <p:xfrm>
          <a:off x="4140200" y="1506538"/>
          <a:ext cx="25638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12" imgW="1625400" imgH="520560" progId="Equation.DSMT4">
                  <p:embed/>
                </p:oleObj>
              </mc:Choice>
              <mc:Fallback>
                <p:oleObj name="Equation" r:id="rId12" imgW="16254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506538"/>
                        <a:ext cx="25638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2876550" y="2216150"/>
            <a:ext cx="2808288" cy="1236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4683" name="AutoShape 11"/>
          <p:cNvSpPr>
            <a:spLocks/>
          </p:cNvSpPr>
          <p:nvPr/>
        </p:nvSpPr>
        <p:spPr bwMode="auto">
          <a:xfrm>
            <a:off x="2844800" y="3368675"/>
            <a:ext cx="71438" cy="431800"/>
          </a:xfrm>
          <a:prstGeom prst="rightBrace">
            <a:avLst>
              <a:gd name="adj1" fmla="val 5037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>
            <a:off x="3276600" y="4797425"/>
            <a:ext cx="2232025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H="1">
            <a:off x="5508625" y="4868863"/>
            <a:ext cx="576263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84686" name="Object 14"/>
          <p:cNvGraphicFramePr>
            <a:graphicFrameLocks noChangeAspect="1"/>
          </p:cNvGraphicFramePr>
          <p:nvPr/>
        </p:nvGraphicFramePr>
        <p:xfrm>
          <a:off x="5076825" y="5949950"/>
          <a:ext cx="10064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949950"/>
                        <a:ext cx="10064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i="1"/>
              <a:t> Registered x</a:t>
            </a:r>
            <a:r>
              <a:rPr lang="en-US" altLang="ru-RU" sz="4000" i="1" baseline="-25000"/>
              <a:t>F</a:t>
            </a:r>
            <a:r>
              <a:rPr lang="en-US" altLang="ru-RU" sz="4000" i="1"/>
              <a:t> </a:t>
            </a:r>
            <a:r>
              <a:rPr lang="en-US" altLang="ru-RU" sz="4000" i="1">
                <a:sym typeface="Wingdings" pitchFamily="2" charset="2"/>
              </a:rPr>
              <a:t>(x</a:t>
            </a:r>
            <a:r>
              <a:rPr lang="en-US" altLang="ru-RU" sz="4000" i="1" baseline="-25000">
                <a:sym typeface="Wingdings" pitchFamily="2" charset="2"/>
              </a:rPr>
              <a:t>1</a:t>
            </a:r>
            <a:r>
              <a:rPr lang="en-US" altLang="ru-RU" sz="4000" i="1">
                <a:sym typeface="Wingdings" pitchFamily="2" charset="2"/>
              </a:rPr>
              <a:t>,x</a:t>
            </a:r>
            <a:r>
              <a:rPr lang="en-US" altLang="ru-RU" sz="4000" i="1" baseline="-25000">
                <a:sym typeface="Wingdings" pitchFamily="2" charset="2"/>
              </a:rPr>
              <a:t>2</a:t>
            </a:r>
            <a:r>
              <a:rPr lang="en-US" altLang="ru-RU" sz="4000" i="1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01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CBA-A4DA-464F-BCFD-C6A728568B8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>
                <a:solidFill>
                  <a:srgbClr val="FF0066"/>
                </a:solidFill>
              </a:rPr>
              <a:t>Theoretical expectations of </a:t>
            </a:r>
            <a:r>
              <a:rPr lang="ru-RU" altLang="ru-RU" sz="3200">
                <a:solidFill>
                  <a:srgbClr val="FF0066"/>
                </a:solidFill>
              </a:rPr>
              <a:t>А</a:t>
            </a:r>
            <a:r>
              <a:rPr lang="en-US" altLang="ru-RU" sz="3200" baseline="-25000">
                <a:solidFill>
                  <a:srgbClr val="FF0066"/>
                </a:solidFill>
              </a:rPr>
              <a:t>LL</a:t>
            </a:r>
            <a:r>
              <a:rPr lang="ru-RU" altLang="ru-RU" sz="3200" baseline="-25000">
                <a:solidFill>
                  <a:srgbClr val="FF0066"/>
                </a:solidFill>
              </a:rPr>
              <a:t> </a:t>
            </a:r>
            <a:r>
              <a:rPr lang="ru-RU" altLang="ru-RU" sz="3200">
                <a:solidFill>
                  <a:srgbClr val="FF0066"/>
                </a:solidFill>
              </a:rPr>
              <a:t> </a:t>
            </a:r>
            <a:r>
              <a:rPr lang="en-US" altLang="ru-RU" sz="3200">
                <a:solidFill>
                  <a:srgbClr val="FF0066"/>
                </a:solidFill>
              </a:rPr>
              <a:t>in charmonium production. </a:t>
            </a:r>
            <a:endParaRPr lang="ru-RU" altLang="ru-RU" sz="3200">
              <a:solidFill>
                <a:srgbClr val="FF0066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30725"/>
          </a:xfrm>
        </p:spPr>
        <p:txBody>
          <a:bodyPr/>
          <a:lstStyle/>
          <a:p>
            <a:pPr marL="180975" indent="-180975">
              <a:lnSpc>
                <a:spcPct val="80000"/>
              </a:lnSpc>
            </a:pPr>
            <a:r>
              <a:rPr lang="en-US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Theoretical predictions of A</a:t>
            </a:r>
            <a:r>
              <a:rPr lang="en-US" altLang="ru-RU" sz="1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</a:t>
            </a:r>
            <a:r>
              <a:rPr lang="en-US" altLang="ru-RU" sz="1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mainly depend on two assumptions :</a:t>
            </a:r>
          </a:p>
          <a:p>
            <a:pPr marL="628650" lvl="1" indent="-180975">
              <a:lnSpc>
                <a:spcPct val="80000"/>
              </a:lnSpc>
            </a:pP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gluon polarization </a:t>
            </a:r>
            <a:r>
              <a:rPr lang="ru-RU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∆G/G</a:t>
            </a:r>
            <a:r>
              <a:rPr lang="ru-RU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</a:t>
            </a:r>
            <a:endParaRPr lang="ru-RU" altLang="ru-RU" sz="1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28650" lvl="1" indent="-180975">
              <a:lnSpc>
                <a:spcPct val="80000"/>
              </a:lnSpc>
            </a:pP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charmonium production mechanism which defines</a:t>
            </a:r>
            <a:r>
              <a:rPr lang="ru-RU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Â</a:t>
            </a:r>
            <a:r>
              <a:rPr lang="en-US" altLang="ru-RU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</a:t>
            </a:r>
            <a:r>
              <a:rPr lang="ru-RU" altLang="ru-RU" sz="1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the parton level (in parton-parton interaction)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ru-RU" sz="1800"/>
              <a:t>In the proposed experiment</a:t>
            </a:r>
            <a:r>
              <a:rPr lang="ru-RU" altLang="ru-RU" sz="1800"/>
              <a:t> </a:t>
            </a:r>
            <a:r>
              <a:rPr lang="en-US" altLang="ru-RU" sz="1800"/>
              <a:t> </a:t>
            </a:r>
            <a:r>
              <a:rPr lang="ru-RU" altLang="ru-RU" sz="1800"/>
              <a:t>х </a:t>
            </a:r>
            <a:r>
              <a:rPr lang="en-US" altLang="ru-RU" sz="1800"/>
              <a:t>~0.</a:t>
            </a:r>
            <a:r>
              <a:rPr lang="ru-RU" altLang="ru-RU" sz="1800"/>
              <a:t>3, </a:t>
            </a:r>
            <a:r>
              <a:rPr lang="en-US" altLang="ru-RU" sz="1800"/>
              <a:t> where </a:t>
            </a:r>
            <a:r>
              <a:rPr lang="ru-RU" altLang="ru-RU" sz="1800"/>
              <a:t> </a:t>
            </a:r>
            <a:r>
              <a:rPr lang="en-US" altLang="ru-RU" sz="1800"/>
              <a:t>∆G/G</a:t>
            </a:r>
            <a:r>
              <a:rPr lang="ru-RU" altLang="ru-RU" sz="1800"/>
              <a:t> </a:t>
            </a:r>
            <a:r>
              <a:rPr lang="en-US" altLang="ru-RU" sz="1800"/>
              <a:t>predicted in different theoretical models </a:t>
            </a:r>
            <a:r>
              <a:rPr lang="ru-RU" altLang="ru-RU" sz="1800"/>
              <a:t> </a:t>
            </a:r>
            <a:r>
              <a:rPr lang="en-US" altLang="ru-RU" sz="1800"/>
              <a:t>is in  the range between </a:t>
            </a:r>
            <a:r>
              <a:rPr lang="ru-RU" altLang="ru-RU" sz="1800"/>
              <a:t> 0.15</a:t>
            </a:r>
            <a:r>
              <a:rPr lang="en-US" altLang="ru-RU" sz="1800"/>
              <a:t> and </a:t>
            </a:r>
            <a:r>
              <a:rPr lang="ru-RU" altLang="ru-RU" sz="1800"/>
              <a:t> 1</a:t>
            </a:r>
            <a:r>
              <a:rPr lang="en-US" altLang="ru-RU" sz="1800"/>
              <a:t>. </a:t>
            </a:r>
          </a:p>
          <a:p>
            <a:pPr marL="180975" indent="-180975">
              <a:lnSpc>
                <a:spcPct val="80000"/>
              </a:lnSpc>
            </a:pPr>
            <a:r>
              <a:rPr lang="en-US" altLang="ru-RU" sz="1800"/>
              <a:t>Different models give different predictions for A</a:t>
            </a:r>
            <a:r>
              <a:rPr lang="en-US" altLang="ru-RU" sz="1800" baseline="-25000"/>
              <a:t>LL</a:t>
            </a:r>
            <a:r>
              <a:rPr lang="ru-RU" altLang="ru-RU" sz="1800"/>
              <a:t> :</a:t>
            </a:r>
            <a:endParaRPr lang="ru-RU" altLang="ru-RU" sz="1800">
              <a:sym typeface="Symbol" pitchFamily="18" charset="2"/>
            </a:endParaRPr>
          </a:p>
          <a:p>
            <a:pPr marL="628650" lvl="1" indent="-180975">
              <a:lnSpc>
                <a:spcPct val="80000"/>
              </a:lnSpc>
            </a:pPr>
            <a:r>
              <a:rPr lang="en-US" altLang="ru-RU" sz="1600">
                <a:sym typeface="Symbol" pitchFamily="18" charset="2"/>
              </a:rPr>
              <a:t>[Doncheski, Robinet] </a:t>
            </a:r>
            <a:r>
              <a:rPr lang="ru-RU" altLang="ru-RU" sz="1600">
                <a:sym typeface="Symbol" pitchFamily="18" charset="2"/>
              </a:rPr>
              <a:t>– </a:t>
            </a:r>
            <a:r>
              <a:rPr lang="en-US" altLang="ru-RU" sz="1600">
                <a:sym typeface="Symbol" pitchFamily="18" charset="2"/>
              </a:rPr>
              <a:t>gluon fusion: </a:t>
            </a:r>
            <a:r>
              <a:rPr lang="en-US" altLang="ru-RU" sz="1600"/>
              <a:t>A</a:t>
            </a:r>
            <a:r>
              <a:rPr lang="en-US" altLang="ru-RU" sz="1600" baseline="-25000"/>
              <a:t>LL</a:t>
            </a:r>
            <a:r>
              <a:rPr lang="ru-RU" altLang="ru-RU" sz="1600" baseline="-25000"/>
              <a:t> </a:t>
            </a:r>
            <a:r>
              <a:rPr lang="ru-RU" altLang="ru-RU" sz="1600"/>
              <a:t>= -24% </a:t>
            </a:r>
            <a:r>
              <a:rPr lang="en-US" altLang="ru-RU" sz="1600"/>
              <a:t>for</a:t>
            </a:r>
            <a:r>
              <a:rPr lang="ru-RU" altLang="ru-RU" sz="1600"/>
              <a:t> </a:t>
            </a:r>
            <a:r>
              <a:rPr lang="ru-RU" altLang="ru-RU" sz="1600">
                <a:sym typeface="Symbol" pitchFamily="18" charset="2"/>
              </a:rPr>
              <a:t></a:t>
            </a:r>
            <a:r>
              <a:rPr lang="en-US" altLang="ru-RU" sz="1600" baseline="-25000">
                <a:sym typeface="Symbol" pitchFamily="18" charset="2"/>
              </a:rPr>
              <a:t>2</a:t>
            </a:r>
            <a:r>
              <a:rPr lang="en-US" altLang="ru-RU" sz="1600">
                <a:sym typeface="Symbol" pitchFamily="18" charset="2"/>
              </a:rPr>
              <a:t> </a:t>
            </a:r>
            <a:r>
              <a:rPr lang="ru-RU" altLang="ru-RU" sz="1600">
                <a:sym typeface="Symbol" pitchFamily="18" charset="2"/>
              </a:rPr>
              <a:t> </a:t>
            </a:r>
            <a:r>
              <a:rPr lang="en-US" altLang="ru-RU" sz="1600">
                <a:sym typeface="Symbol" pitchFamily="18" charset="2"/>
              </a:rPr>
              <a:t>and</a:t>
            </a:r>
            <a:r>
              <a:rPr lang="ru-RU" altLang="ru-RU" sz="1600">
                <a:sym typeface="Symbol" pitchFamily="18" charset="2"/>
              </a:rPr>
              <a:t> -18% </a:t>
            </a:r>
            <a:r>
              <a:rPr lang="en-US" altLang="ru-RU" sz="1600">
                <a:sym typeface="Symbol" pitchFamily="18" charset="2"/>
              </a:rPr>
              <a:t>for</a:t>
            </a:r>
            <a:r>
              <a:rPr lang="ru-RU" altLang="ru-RU" sz="1600">
                <a:sym typeface="Symbol" pitchFamily="18" charset="2"/>
              </a:rPr>
              <a:t> </a:t>
            </a:r>
            <a:r>
              <a:rPr lang="en-US" altLang="ru-RU" sz="1600">
                <a:sym typeface="Symbol" pitchFamily="18" charset="2"/>
              </a:rPr>
              <a:t>J/</a:t>
            </a:r>
          </a:p>
          <a:p>
            <a:pPr marL="628650" lvl="1" indent="-180975">
              <a:lnSpc>
                <a:spcPct val="80000"/>
              </a:lnSpc>
            </a:pPr>
            <a:r>
              <a:rPr lang="en-US" altLang="ru-RU" sz="1600">
                <a:sym typeface="Symbol" pitchFamily="18" charset="2"/>
              </a:rPr>
              <a:t>[Contogoris] – color evaporation</a:t>
            </a:r>
            <a:r>
              <a:rPr lang="ru-RU" altLang="ru-RU" sz="1600">
                <a:sym typeface="Symbol" pitchFamily="18" charset="2"/>
              </a:rPr>
              <a:t>:</a:t>
            </a:r>
            <a:r>
              <a:rPr lang="en-US" altLang="ru-RU" sz="1600">
                <a:sym typeface="Symbol" pitchFamily="18" charset="2"/>
              </a:rPr>
              <a:t> </a:t>
            </a:r>
          </a:p>
          <a:p>
            <a:pPr marL="628650" lvl="1" indent="-180975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/>
              <a:t>	A</a:t>
            </a:r>
            <a:r>
              <a:rPr lang="en-US" altLang="ru-RU" sz="1600" baseline="-25000"/>
              <a:t>LL</a:t>
            </a:r>
            <a:r>
              <a:rPr lang="ru-RU" altLang="ru-RU" sz="1600"/>
              <a:t>= +</a:t>
            </a:r>
            <a:r>
              <a:rPr lang="en-US" altLang="ru-RU" sz="1600"/>
              <a:t>(</a:t>
            </a:r>
            <a:r>
              <a:rPr lang="ru-RU" altLang="ru-RU" sz="1600"/>
              <a:t>18-42</a:t>
            </a:r>
            <a:r>
              <a:rPr lang="en-US" altLang="ru-RU" sz="1600"/>
              <a:t>)</a:t>
            </a:r>
            <a:r>
              <a:rPr lang="ru-RU" altLang="ru-RU" sz="1600"/>
              <a:t>% </a:t>
            </a:r>
            <a:r>
              <a:rPr lang="en-US" altLang="ru-RU" sz="1600"/>
              <a:t>for both</a:t>
            </a:r>
            <a:r>
              <a:rPr lang="ru-RU" altLang="ru-RU" sz="1600"/>
              <a:t> </a:t>
            </a:r>
            <a:r>
              <a:rPr lang="ru-RU" altLang="ru-RU" sz="1600">
                <a:sym typeface="Symbol" pitchFamily="18" charset="2"/>
              </a:rPr>
              <a:t></a:t>
            </a:r>
            <a:r>
              <a:rPr lang="en-US" altLang="ru-RU" sz="1600" baseline="-25000">
                <a:sym typeface="Symbol" pitchFamily="18" charset="2"/>
              </a:rPr>
              <a:t>2</a:t>
            </a:r>
            <a:r>
              <a:rPr lang="en-US" altLang="ru-RU" sz="1600">
                <a:sym typeface="Symbol" pitchFamily="18" charset="2"/>
              </a:rPr>
              <a:t> </a:t>
            </a:r>
            <a:r>
              <a:rPr lang="ru-RU" altLang="ru-RU" sz="1600">
                <a:sym typeface="Symbol" pitchFamily="18" charset="2"/>
              </a:rPr>
              <a:t> </a:t>
            </a:r>
            <a:r>
              <a:rPr lang="en-US" altLang="ru-RU" sz="1600">
                <a:sym typeface="Symbol" pitchFamily="18" charset="2"/>
              </a:rPr>
              <a:t>and</a:t>
            </a:r>
            <a:r>
              <a:rPr lang="ru-RU" altLang="ru-RU" sz="1600">
                <a:sym typeface="Symbol" pitchFamily="18" charset="2"/>
              </a:rPr>
              <a:t>  </a:t>
            </a:r>
            <a:r>
              <a:rPr lang="en-US" altLang="ru-RU" sz="1600">
                <a:sym typeface="Symbol" pitchFamily="18" charset="2"/>
              </a:rPr>
              <a:t>J/</a:t>
            </a:r>
          </a:p>
          <a:p>
            <a:pPr marL="628650" lvl="1" indent="-180975">
              <a:lnSpc>
                <a:spcPct val="80000"/>
              </a:lnSpc>
            </a:pPr>
            <a:r>
              <a:rPr lang="en-US" altLang="ru-RU" sz="1600">
                <a:sym typeface="Symbol" pitchFamily="18" charset="2"/>
              </a:rPr>
              <a:t>COMPASS analysis (</a:t>
            </a:r>
            <a:r>
              <a:rPr lang="ru-RU" altLang="ru-RU" sz="1600">
                <a:sym typeface="Symbol" pitchFamily="18" charset="2"/>
                <a:hlinkClick r:id="rId3"/>
              </a:rPr>
              <a:t>hep-ex/0609038</a:t>
            </a:r>
            <a:r>
              <a:rPr lang="en-US" altLang="ru-RU" sz="1600">
                <a:sym typeface="Symbol" pitchFamily="18" charset="2"/>
              </a:rPr>
              <a:t>)</a:t>
            </a:r>
            <a:r>
              <a:rPr lang="ru-RU" altLang="ru-RU" sz="1600">
                <a:sym typeface="Symbol" pitchFamily="18" charset="2"/>
              </a:rPr>
              <a:t>      </a:t>
            </a:r>
          </a:p>
        </p:txBody>
      </p:sp>
      <p:pic>
        <p:nvPicPr>
          <p:cNvPr id="164870" name="Picture 6" descr="gluon_asy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73238"/>
            <a:ext cx="3394075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1" name="Picture 7" descr="delta_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51831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92080" y="6356350"/>
            <a:ext cx="1946920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19</a:t>
            </a:fld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8" y="1782917"/>
            <a:ext cx="6913463" cy="374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en-US" dirty="0" smtClean="0"/>
              <a:t>single-spin asymmetry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20072" y="6356350"/>
            <a:ext cx="2018928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</a:t>
            </a:fld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03641" cy="37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2" y="3068960"/>
            <a:ext cx="7924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92080" y="6356350"/>
            <a:ext cx="1946920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20</a:t>
            </a:fld>
            <a:endParaRPr lang="ru-RU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61304"/>
            <a:ext cx="3733800" cy="27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23974"/>
            <a:ext cx="3733800" cy="306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ON-line</a:t>
            </a:r>
            <a:r>
              <a:rPr lang="en-US" dirty="0" smtClean="0"/>
              <a:t> beam distributions profiles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92080" y="6356350"/>
            <a:ext cx="1946920" cy="38501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V. Mochalov, SPASCHARM experiment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7200800" cy="46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04511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New DAQ with parallel electronics readout:</a:t>
            </a:r>
          </a:p>
          <a:p>
            <a:r>
              <a:rPr lang="en-US" sz="2400" b="1" dirty="0" smtClean="0"/>
              <a:t>New ADC crate (see picture) – 6-20 </a:t>
            </a:r>
            <a:r>
              <a:rPr lang="en-US" sz="2400" b="1" dirty="0" err="1" smtClean="0"/>
              <a:t>ms</a:t>
            </a:r>
            <a:r>
              <a:rPr lang="en-US" sz="2400" b="1" dirty="0" smtClean="0"/>
              <a:t>/event</a:t>
            </a:r>
          </a:p>
          <a:p>
            <a:r>
              <a:rPr lang="en-US" sz="2400" b="1" dirty="0" smtClean="0"/>
              <a:t>New TDC crate </a:t>
            </a:r>
            <a:r>
              <a:rPr lang="ru-RU" sz="2400" b="1" dirty="0" smtClean="0"/>
              <a:t>30-50 </a:t>
            </a:r>
            <a:r>
              <a:rPr lang="en-US" sz="2400" b="1" dirty="0" err="1" smtClean="0"/>
              <a:t>ms</a:t>
            </a:r>
            <a:r>
              <a:rPr lang="en-US" sz="2400" b="1" dirty="0" smtClean="0"/>
              <a:t>/event</a:t>
            </a:r>
          </a:p>
          <a:p>
            <a:r>
              <a:rPr lang="en-US" sz="2400" b="1" dirty="0" smtClean="0"/>
              <a:t>New registers for the beam </a:t>
            </a:r>
            <a:r>
              <a:rPr lang="en-US" sz="2400" b="1" dirty="0" err="1" smtClean="0"/>
              <a:t>hodoscopes</a:t>
            </a:r>
            <a:r>
              <a:rPr lang="en-US" sz="2400" b="1" dirty="0" smtClean="0"/>
              <a:t> </a:t>
            </a:r>
          </a:p>
          <a:p>
            <a:r>
              <a:rPr lang="en-US" sz="2400" b="1" smtClean="0"/>
              <a:t>Achieved rate: 10000 </a:t>
            </a:r>
            <a:r>
              <a:rPr lang="en-US" sz="2400" b="1" dirty="0" smtClean="0"/>
              <a:t>event/0.8 sec</a:t>
            </a:r>
          </a:p>
          <a:p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acquisition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4048" y="6381328"/>
            <a:ext cx="2234952" cy="340147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V. Mochalov, SPASCHARM experiment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E33C-257C-48E3-8EEE-A705C2039FFD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25633" cy="30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9504" y="407707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Expected – up to 50 </a:t>
            </a:r>
            <a:r>
              <a:rPr lang="en-US" sz="2400" b="1" dirty="0" err="1">
                <a:solidFill>
                  <a:srgbClr val="FFFF00"/>
                </a:solidFill>
              </a:rPr>
              <a:t>kEv</a:t>
            </a:r>
            <a:r>
              <a:rPr lang="en-US" sz="2400" b="1" dirty="0">
                <a:solidFill>
                  <a:srgbClr val="FFFF00"/>
                </a:solidFill>
              </a:rPr>
              <a:t>/cycle (factor 2.5 -2 sec. exposition time, factor 2 –ADC improvement – was done after beam tests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(don’t) know about spin in strong interaction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076056" y="6356350"/>
            <a:ext cx="2162944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5697228"/>
              </p:ext>
            </p:extLst>
          </p:nvPr>
        </p:nvGraphicFramePr>
        <p:xfrm>
          <a:off x="609600" y="1600200"/>
          <a:ext cx="8064896" cy="96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682"/>
                <a:gridCol w="1545554"/>
                <a:gridCol w="1867660"/>
              </a:tblGrid>
              <a:tr h="3508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</a:t>
                      </a:r>
                      <a:endParaRPr lang="ru-RU" dirty="0"/>
                    </a:p>
                  </a:txBody>
                  <a:tcPr/>
                </a:tc>
              </a:tr>
              <a:tr h="5983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Quark contribution into the</a:t>
                      </a:r>
                      <a:r>
                        <a:rPr lang="en-US" b="1" baseline="0" dirty="0" smtClean="0"/>
                        <a:t> proton spin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/3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45505"/>
              </p:ext>
            </p:extLst>
          </p:nvPr>
        </p:nvGraphicFramePr>
        <p:xfrm>
          <a:off x="611560" y="2636913"/>
          <a:ext cx="8064896" cy="648071"/>
        </p:xfrm>
        <a:graphic>
          <a:graphicData uri="http://schemas.openxmlformats.org/drawingml/2006/table">
            <a:tbl>
              <a:tblPr firstRow="1" bandRow="1"/>
              <a:tblGrid>
                <a:gridCol w="4651682"/>
                <a:gridCol w="1545554"/>
                <a:gridCol w="1867660"/>
              </a:tblGrid>
              <a:tr h="648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Single-spin asymmetry in hadron</a:t>
                      </a:r>
                      <a:r>
                        <a:rPr lang="en-US" b="1" baseline="0" dirty="0" smtClean="0"/>
                        <a:t> interactions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&lt;</a:t>
                      </a:r>
                      <a:r>
                        <a:rPr lang="en-US" b="1" baseline="0" dirty="0" smtClean="0"/>
                        <a:t> 1%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Up</a:t>
                      </a:r>
                      <a:r>
                        <a:rPr lang="en-US" b="1" baseline="0" dirty="0" smtClean="0"/>
                        <a:t> to</a:t>
                      </a:r>
                      <a:r>
                        <a:rPr lang="ru-RU" b="1" dirty="0" smtClean="0"/>
                        <a:t> 40%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77420"/>
              </p:ext>
            </p:extLst>
          </p:nvPr>
        </p:nvGraphicFramePr>
        <p:xfrm>
          <a:off x="611560" y="3284984"/>
          <a:ext cx="8064896" cy="640080"/>
        </p:xfrm>
        <a:graphic>
          <a:graphicData uri="http://schemas.openxmlformats.org/drawingml/2006/table">
            <a:tbl>
              <a:tblPr firstRow="1" bandRow="1"/>
              <a:tblGrid>
                <a:gridCol w="4651682"/>
                <a:gridCol w="1545554"/>
                <a:gridCol w="1867660"/>
              </a:tblGrid>
              <a:tr h="614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Dependence of SSA</a:t>
                      </a:r>
                      <a:r>
                        <a:rPr lang="en-US" b="1" baseline="0" dirty="0" smtClean="0"/>
                        <a:t> on energy and transverse momentum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Decreased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Does not depend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931997"/>
              </p:ext>
            </p:extLst>
          </p:nvPr>
        </p:nvGraphicFramePr>
        <p:xfrm>
          <a:off x="611560" y="3933056"/>
          <a:ext cx="8064896" cy="614066"/>
        </p:xfrm>
        <a:graphic>
          <a:graphicData uri="http://schemas.openxmlformats.org/drawingml/2006/table">
            <a:tbl>
              <a:tblPr firstRow="1" bandRow="1"/>
              <a:tblGrid>
                <a:gridCol w="4651682"/>
                <a:gridCol w="1545554"/>
                <a:gridCol w="1867660"/>
              </a:tblGrid>
              <a:tr h="614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Spin</a:t>
                      </a:r>
                      <a:r>
                        <a:rPr lang="en-US" b="1" baseline="0" dirty="0" smtClean="0"/>
                        <a:t> effects with antiprotons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/>
                        <a:t>Too few data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97A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67728"/>
              </p:ext>
            </p:extLst>
          </p:nvPr>
        </p:nvGraphicFramePr>
        <p:xfrm>
          <a:off x="611560" y="4653136"/>
          <a:ext cx="8064896" cy="648071"/>
        </p:xfrm>
        <a:graphic>
          <a:graphicData uri="http://schemas.openxmlformats.org/drawingml/2006/table">
            <a:tbl>
              <a:tblPr firstRow="1" bandRow="1"/>
              <a:tblGrid>
                <a:gridCol w="4651682"/>
                <a:gridCol w="1545554"/>
                <a:gridCol w="1867660"/>
              </a:tblGrid>
              <a:tr h="648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Contribution</a:t>
                      </a:r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 of gluons to proton spin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Unknown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Close to zero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487728"/>
              </p:ext>
            </p:extLst>
          </p:nvPr>
        </p:nvGraphicFramePr>
        <p:xfrm>
          <a:off x="611560" y="5373216"/>
          <a:ext cx="8064896" cy="648071"/>
        </p:xfrm>
        <a:graphic>
          <a:graphicData uri="http://schemas.openxmlformats.org/drawingml/2006/table">
            <a:tbl>
              <a:tblPr firstRow="1" bandRow="1"/>
              <a:tblGrid>
                <a:gridCol w="4651682"/>
                <a:gridCol w="1545554"/>
                <a:gridCol w="1867660"/>
              </a:tblGrid>
              <a:tr h="648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Contribution</a:t>
                      </a:r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 of orbital momentum to proton spin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Unknown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There</a:t>
                      </a:r>
                      <a:r>
                        <a:rPr lang="en-US" b="1" baseline="0" dirty="0" smtClean="0">
                          <a:solidFill>
                            <a:schemeClr val="bg2"/>
                          </a:solidFill>
                        </a:rPr>
                        <a:t> are no data</a:t>
                      </a:r>
                      <a:endParaRPr lang="ru-RU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385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en-US" dirty="0" smtClean="0"/>
              <a:t>SPASCHARM Physics: stage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5F5AE"/>
                </a:solidFill>
              </a:rPr>
              <a:t>Single–spin </a:t>
            </a:r>
            <a:r>
              <a:rPr lang="en-US" sz="2400" b="1" dirty="0" err="1">
                <a:solidFill>
                  <a:srgbClr val="95F5AE"/>
                </a:solidFill>
              </a:rPr>
              <a:t>asymmeties</a:t>
            </a:r>
            <a:r>
              <a:rPr lang="en-US" sz="2400" dirty="0"/>
              <a:t>: </a:t>
            </a:r>
            <a:r>
              <a:rPr lang="en-US" sz="2400" dirty="0">
                <a:cs typeface="Times New Roman" pitchFamily="18" charset="0"/>
              </a:rPr>
              <a:t>inclusive and exclusive reactions, including elastic,</a:t>
            </a:r>
            <a:r>
              <a:rPr lang="en-US" sz="2400" dirty="0"/>
              <a:t> of the light </a:t>
            </a:r>
            <a:r>
              <a:rPr lang="ru-RU" sz="2400" dirty="0"/>
              <a:t>(</a:t>
            </a:r>
            <a:r>
              <a:rPr lang="en-US" sz="2400" dirty="0"/>
              <a:t>u, d, s – quarks) </a:t>
            </a:r>
            <a:r>
              <a:rPr lang="en-US" sz="2400" dirty="0">
                <a:cs typeface="Times New Roman" pitchFamily="18" charset="0"/>
              </a:rPr>
              <a:t>hadrons in the beam fragmentation region with polarized beam or target</a:t>
            </a:r>
          </a:p>
          <a:p>
            <a:r>
              <a:rPr lang="en-US" sz="2400" dirty="0">
                <a:cs typeface="Times New Roman" pitchFamily="18" charset="0"/>
              </a:rPr>
              <a:t>The hyperon and vector mesons </a:t>
            </a:r>
            <a:r>
              <a:rPr lang="en-US" sz="2400" b="1" dirty="0">
                <a:solidFill>
                  <a:srgbClr val="95F5AE"/>
                </a:solidFill>
                <a:cs typeface="Times New Roman" pitchFamily="18" charset="0"/>
              </a:rPr>
              <a:t>polarization</a:t>
            </a:r>
            <a:r>
              <a:rPr lang="en-US" sz="2400" dirty="0">
                <a:cs typeface="Times New Roman" pitchFamily="18" charset="0"/>
              </a:rPr>
              <a:t> and depolarization </a:t>
            </a:r>
          </a:p>
          <a:p>
            <a:r>
              <a:rPr lang="en-US" sz="2400" dirty="0">
                <a:cs typeface="Times New Roman" pitchFamily="18" charset="0"/>
              </a:rPr>
              <a:t>High-precision studies of spin effect dependences on kinematic variables (0&lt;</a:t>
            </a:r>
            <a:r>
              <a:rPr lang="en-US" sz="2400" dirty="0" err="1"/>
              <a:t>x</a:t>
            </a:r>
            <a:r>
              <a:rPr lang="en-US" sz="2400" baseline="-25000" dirty="0" err="1"/>
              <a:t>F</a:t>
            </a:r>
            <a:r>
              <a:rPr lang="en-US" sz="2400" dirty="0"/>
              <a:t> </a:t>
            </a:r>
            <a:r>
              <a:rPr lang="en-US" sz="2400" dirty="0">
                <a:cs typeface="Times New Roman" pitchFamily="18" charset="0"/>
              </a:rPr>
              <a:t>&lt;1, 0&lt;</a:t>
            </a:r>
            <a:r>
              <a:rPr lang="en-US" sz="2400" dirty="0"/>
              <a:t>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>
                <a:cs typeface="Times New Roman" pitchFamily="18" charset="0"/>
              </a:rPr>
              <a:t>&lt;2.5, 12&lt;</a:t>
            </a:r>
            <a:r>
              <a:rPr lang="en-US" sz="2400" dirty="0" err="1"/>
              <a:t>E</a:t>
            </a:r>
            <a:r>
              <a:rPr lang="en-US" sz="2400" baseline="-25000" dirty="0" err="1"/>
              <a:t>Beam</a:t>
            </a:r>
            <a:r>
              <a:rPr lang="en-US" sz="2400" dirty="0"/>
              <a:t> </a:t>
            </a:r>
            <a:r>
              <a:rPr lang="en-US" sz="2400" dirty="0">
                <a:cs typeface="Times New Roman" pitchFamily="18" charset="0"/>
              </a:rPr>
              <a:t>&lt;50 GeV), event multiplicity and atomic number with the wide acceptance SPASCHARM </a:t>
            </a:r>
            <a:r>
              <a:rPr lang="en-US" sz="2400" dirty="0" smtClean="0">
                <a:cs typeface="Times New Roman" pitchFamily="18" charset="0"/>
              </a:rPr>
              <a:t>universal </a:t>
            </a:r>
            <a:r>
              <a:rPr lang="en-US" sz="2400" dirty="0">
                <a:cs typeface="Times New Roman" pitchFamily="18" charset="0"/>
              </a:rPr>
              <a:t>spectrometer</a:t>
            </a:r>
          </a:p>
          <a:p>
            <a:r>
              <a:rPr lang="en-US" sz="2400" b="1" dirty="0" smtClean="0">
                <a:solidFill>
                  <a:srgbClr val="95F5AE"/>
                </a:solidFill>
              </a:rPr>
              <a:t>Double-spin </a:t>
            </a:r>
            <a:r>
              <a:rPr lang="en-US" sz="2400" b="1" dirty="0">
                <a:solidFill>
                  <a:srgbClr val="95F5AE"/>
                </a:solidFill>
              </a:rPr>
              <a:t>asymmetry </a:t>
            </a:r>
            <a:r>
              <a:rPr lang="en-US" sz="2400" dirty="0"/>
              <a:t>A</a:t>
            </a:r>
            <a:r>
              <a:rPr lang="en-US" sz="2400" baseline="-25000" dirty="0"/>
              <a:t>LL</a:t>
            </a:r>
            <a:r>
              <a:rPr lang="en-US" sz="2400" dirty="0"/>
              <a:t> in </a:t>
            </a:r>
            <a:r>
              <a:rPr lang="en-US" sz="2400" dirty="0" err="1"/>
              <a:t>charmonium</a:t>
            </a:r>
            <a:r>
              <a:rPr lang="en-US" sz="2400" dirty="0"/>
              <a:t> production to study gluon polarization </a:t>
            </a:r>
            <a:r>
              <a:rPr lang="ru-RU" sz="2400" i="1" dirty="0">
                <a:sym typeface="Symbol" pitchFamily="18" charset="2"/>
              </a:rPr>
              <a:t></a:t>
            </a:r>
            <a:r>
              <a:rPr lang="en-US" sz="2400" i="1" dirty="0"/>
              <a:t>G</a:t>
            </a:r>
            <a:r>
              <a:rPr lang="ru-RU" sz="2400" i="1" dirty="0"/>
              <a:t>/</a:t>
            </a:r>
            <a:r>
              <a:rPr lang="en-US" sz="2400" i="1" dirty="0"/>
              <a:t>G</a:t>
            </a:r>
            <a:r>
              <a:rPr lang="ru-RU" sz="2400" i="1" dirty="0"/>
              <a:t>(</a:t>
            </a:r>
            <a:r>
              <a:rPr lang="en-US" sz="2400" i="1" dirty="0"/>
              <a:t>x</a:t>
            </a:r>
            <a:r>
              <a:rPr lang="ru-RU" sz="2400" i="1" dirty="0"/>
              <a:t>)</a:t>
            </a:r>
            <a:r>
              <a:rPr lang="ru-RU" sz="2400" dirty="0"/>
              <a:t> </a:t>
            </a:r>
            <a:r>
              <a:rPr lang="en-US" sz="2400" dirty="0"/>
              <a:t>at large </a:t>
            </a:r>
            <a:r>
              <a:rPr lang="en-US" sz="2400" dirty="0" err="1"/>
              <a:t>x</a:t>
            </a:r>
            <a:r>
              <a:rPr lang="en-US" sz="2400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 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20072" y="6356350"/>
            <a:ext cx="2018928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06" y="116632"/>
            <a:ext cx="7924800" cy="562074"/>
          </a:xfrm>
        </p:spPr>
        <p:txBody>
          <a:bodyPr/>
          <a:lstStyle/>
          <a:p>
            <a:r>
              <a:rPr lang="en-US" dirty="0" smtClean="0"/>
              <a:t>Inclusive statistics with </a:t>
            </a:r>
            <a:r>
              <a:rPr lang="ru-RU" sz="32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π</a:t>
            </a:r>
            <a:r>
              <a:rPr lang="ru-RU" sz="3200" baseline="30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–</a:t>
            </a:r>
            <a:r>
              <a:rPr lang="en-US" sz="3200" baseline="300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-beam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364088" y="6356350"/>
            <a:ext cx="1874912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5</a:t>
            </a:fld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0" y="620688"/>
            <a:ext cx="8612760" cy="542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606" y="604253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reactions with beam </a:t>
            </a:r>
            <a:r>
              <a:rPr lang="en-US" sz="2000" b="1" dirty="0" err="1" smtClean="0"/>
              <a:t>Kaons</a:t>
            </a:r>
            <a:r>
              <a:rPr lang="en-US" sz="2000" b="1" dirty="0" smtClean="0"/>
              <a:t>, antiprotons and protons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354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en-US" sz="3600" dirty="0" smtClean="0"/>
              <a:t>SPASCHARM simulation</a:t>
            </a:r>
            <a:endParaRPr lang="ru-RU" sz="36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4294967295"/>
          </p:nvPr>
        </p:nvSpPr>
        <p:spPr>
          <a:xfrm>
            <a:off x="5292080" y="6356350"/>
            <a:ext cx="1946920" cy="385018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000" spc="60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V. Mochalov, SPASCHARM experiment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F5B2E33C-257C-48E3-8EEE-A705C2039FFD}" type="slidenum">
              <a:rPr lang="ru-RU" smtClean="0"/>
              <a:t>6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124744"/>
            <a:ext cx="4579614" cy="5062696"/>
          </a:xfrm>
        </p:spPr>
        <p:txBody>
          <a:bodyPr/>
          <a:lstStyle/>
          <a:p>
            <a:pPr marL="355600" lvl="1" indent="-260350" fontAlgn="base"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800" kern="0" dirty="0">
                <a:latin typeface="Arial"/>
                <a:sym typeface="Symbol" pitchFamily="18" charset="2"/>
              </a:rPr>
              <a:t>Statistical errors for spin asymmetry measurement in the reactions  </a:t>
            </a:r>
            <a:endParaRPr lang="en-US" sz="2800" kern="0" dirty="0" smtClean="0">
              <a:latin typeface="Arial"/>
              <a:sym typeface="Symbol" pitchFamily="18" charset="2"/>
            </a:endParaRPr>
          </a:p>
          <a:p>
            <a:pPr marL="355600" lvl="1" indent="0" fontAlgn="base">
              <a:spcAft>
                <a:spcPct val="0"/>
              </a:spcAft>
              <a:buClr>
                <a:srgbClr val="B2B2B2"/>
              </a:buClr>
              <a:buSzPct val="75000"/>
              <a:buNone/>
            </a:pPr>
            <a:r>
              <a:rPr lang="ru-RU" sz="2800" kern="0" dirty="0" smtClean="0">
                <a:latin typeface="Arial"/>
                <a:sym typeface="Symbol" pitchFamily="18" charset="2"/>
              </a:rPr>
              <a:t></a:t>
            </a:r>
            <a:r>
              <a:rPr lang="ru-RU" sz="2800" kern="0" baseline="30000" dirty="0" smtClean="0">
                <a:latin typeface="Arial"/>
              </a:rPr>
              <a:t>-</a:t>
            </a:r>
            <a:r>
              <a:rPr lang="ru-RU" sz="2800" kern="0" dirty="0" smtClean="0">
                <a:latin typeface="Arial"/>
              </a:rPr>
              <a:t>р</a:t>
            </a:r>
            <a:r>
              <a:rPr lang="ru-RU" sz="2800" kern="0" baseline="-25000" dirty="0" smtClean="0">
                <a:latin typeface="Arial"/>
                <a:cs typeface="Arial" charset="0"/>
              </a:rPr>
              <a:t>↑</a:t>
            </a:r>
            <a:r>
              <a:rPr lang="ru-RU" sz="2800" kern="0" dirty="0" smtClean="0">
                <a:latin typeface="Arial"/>
                <a:sym typeface="Symbol" pitchFamily="18" charset="2"/>
              </a:rPr>
              <a:t></a:t>
            </a:r>
            <a:r>
              <a:rPr lang="ru-RU" sz="2800" kern="0" dirty="0" smtClean="0">
                <a:latin typeface="Arial"/>
              </a:rPr>
              <a:t> ω(782)</a:t>
            </a:r>
            <a:r>
              <a:rPr lang="en-US" sz="2800" kern="0" dirty="0" smtClean="0">
                <a:latin typeface="Arial"/>
              </a:rPr>
              <a:t>X, </a:t>
            </a:r>
            <a:r>
              <a:rPr lang="el-GR" sz="2800" kern="0" dirty="0" smtClean="0">
                <a:latin typeface="Arial"/>
                <a:cs typeface="Arial" charset="0"/>
              </a:rPr>
              <a:t>ρ</a:t>
            </a:r>
            <a:r>
              <a:rPr lang="en-US" sz="2800" kern="0" dirty="0" smtClean="0">
                <a:latin typeface="Arial"/>
              </a:rPr>
              <a:t>X, </a:t>
            </a:r>
            <a:r>
              <a:rPr lang="ru-RU" sz="2800" kern="0" dirty="0" smtClean="0">
                <a:latin typeface="Arial"/>
                <a:sym typeface="Symbol" pitchFamily="18" charset="2"/>
              </a:rPr>
              <a:t></a:t>
            </a:r>
            <a:r>
              <a:rPr lang="en-US" sz="2800" kern="0" dirty="0" smtClean="0">
                <a:latin typeface="Arial"/>
                <a:sym typeface="Symbol" pitchFamily="18" charset="2"/>
              </a:rPr>
              <a:t>’</a:t>
            </a:r>
            <a:r>
              <a:rPr lang="ru-RU" sz="2800" kern="0" dirty="0" smtClean="0">
                <a:latin typeface="Arial"/>
              </a:rPr>
              <a:t>(958)</a:t>
            </a:r>
            <a:r>
              <a:rPr lang="en-US" sz="2800" kern="0" dirty="0" smtClean="0">
                <a:latin typeface="Arial"/>
              </a:rPr>
              <a:t>X varies from 0.3 to 3% depending on kinematic interval</a:t>
            </a:r>
          </a:p>
          <a:p>
            <a:pPr marL="355600" lvl="1" indent="-26035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800" kern="0" dirty="0" smtClean="0">
                <a:latin typeface="Arial"/>
                <a:sym typeface="Symbol" pitchFamily="18" charset="2"/>
              </a:rPr>
              <a:t>Accuracy in the reaction </a:t>
            </a:r>
            <a:r>
              <a:rPr lang="ru-RU" sz="2800" kern="0" dirty="0" smtClean="0">
                <a:latin typeface="Arial"/>
                <a:sym typeface="Symbol" pitchFamily="18" charset="2"/>
              </a:rPr>
              <a:t></a:t>
            </a:r>
            <a:r>
              <a:rPr lang="ru-RU" sz="2800" kern="0" baseline="30000" dirty="0" smtClean="0">
                <a:latin typeface="Arial"/>
              </a:rPr>
              <a:t>-</a:t>
            </a:r>
            <a:r>
              <a:rPr lang="en-US" sz="2800" kern="0" dirty="0" smtClean="0">
                <a:latin typeface="Arial"/>
              </a:rPr>
              <a:t>p</a:t>
            </a:r>
            <a:r>
              <a:rPr lang="en-US" sz="2800" kern="0" baseline="-25000" dirty="0" smtClean="0">
                <a:latin typeface="Arial"/>
                <a:sym typeface="Symbol" pitchFamily="18" charset="2"/>
              </a:rPr>
              <a:t></a:t>
            </a:r>
            <a:r>
              <a:rPr lang="ru-RU" sz="2800" kern="0" dirty="0" smtClean="0">
                <a:latin typeface="Arial"/>
                <a:sym typeface="Symbol" pitchFamily="18" charset="2"/>
              </a:rPr>
              <a:t></a:t>
            </a:r>
            <a:r>
              <a:rPr lang="ru-RU" sz="2800" kern="0" dirty="0" smtClean="0">
                <a:latin typeface="Arial"/>
              </a:rPr>
              <a:t> </a:t>
            </a:r>
            <a:r>
              <a:rPr lang="en-US" sz="2800" kern="0" dirty="0" smtClean="0">
                <a:latin typeface="Arial"/>
              </a:rPr>
              <a:t>f</a:t>
            </a:r>
            <a:r>
              <a:rPr lang="ru-RU" sz="2800" kern="0" baseline="-25000" dirty="0" smtClean="0">
                <a:latin typeface="Arial"/>
              </a:rPr>
              <a:t>2</a:t>
            </a:r>
            <a:r>
              <a:rPr lang="ru-RU" sz="2800" kern="0" dirty="0" smtClean="0">
                <a:latin typeface="Arial"/>
              </a:rPr>
              <a:t>(1270) </a:t>
            </a:r>
            <a:r>
              <a:rPr lang="en-US" sz="2800" kern="0" dirty="0" smtClean="0">
                <a:latin typeface="Arial"/>
              </a:rPr>
              <a:t>X</a:t>
            </a:r>
            <a:r>
              <a:rPr lang="ru-RU" sz="2800" kern="0" dirty="0" smtClean="0">
                <a:latin typeface="Arial"/>
              </a:rPr>
              <a:t> </a:t>
            </a:r>
            <a:r>
              <a:rPr lang="en-US" sz="2800" kern="0" dirty="0" smtClean="0">
                <a:latin typeface="Arial"/>
              </a:rPr>
              <a:t>is  better, at ~(0.1</a:t>
            </a:r>
            <a:r>
              <a:rPr lang="en-US" sz="2800" kern="0" dirty="0" smtClean="0">
                <a:latin typeface="Arial"/>
                <a:cs typeface="Arial" charset="0"/>
              </a:rPr>
              <a:t>÷</a:t>
            </a:r>
            <a:r>
              <a:rPr lang="en-US" sz="2800" kern="0" dirty="0" smtClean="0">
                <a:latin typeface="Arial"/>
              </a:rPr>
              <a:t>1%) </a:t>
            </a:r>
            <a:endParaRPr lang="ru-RU" sz="2800" kern="0" dirty="0" smtClean="0"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65" descr="inv_mass_om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68" y="1089035"/>
            <a:ext cx="35011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8" descr="inv_mass_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55" y="3356992"/>
            <a:ext cx="352171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SPASCHARM physics:  STAGE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en-US" sz="2400" kern="0" spc="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Stage </a:t>
            </a:r>
            <a:r>
              <a:rPr lang="en-US" sz="2400" kern="0" spc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2:</a:t>
            </a:r>
            <a:r>
              <a:rPr lang="en-US" sz="2400" kern="0" spc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400" kern="0" spc="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polarized </a:t>
            </a:r>
            <a:r>
              <a:rPr lang="en-US" sz="2400" kern="0" spc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and un-polarized beams </a:t>
            </a:r>
            <a:r>
              <a:rPr lang="en-US" sz="2400" kern="0" spc="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at un-polarized </a:t>
            </a:r>
            <a:r>
              <a:rPr lang="en-US" sz="2400" kern="0" spc="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target:</a:t>
            </a: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Single-spin asymmetry 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en-US" sz="2000" i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in 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J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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and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1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2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inclusive production polarized proton beam. Expected statistics (conservative) for 40 days of data taking is:</a:t>
            </a:r>
            <a:r>
              <a:rPr lang="en-US" sz="18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.</a:t>
            </a:r>
          </a:p>
          <a:p>
            <a:pPr lvl="2" algn="just" fontAlgn="base">
              <a:lnSpc>
                <a:spcPct val="80000"/>
              </a:lnSpc>
              <a:spcAft>
                <a:spcPct val="0"/>
              </a:spcAft>
              <a:buClr>
                <a:srgbClr val="666699"/>
              </a:buClr>
              <a:buSzPct val="75000"/>
              <a:buFont typeface="Wingdings" pitchFamily="2" charset="2"/>
              <a:buChar char="l"/>
            </a:pP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 (40 GeV) beam (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10</a:t>
            </a:r>
            <a:r>
              <a:rPr lang="en-US" sz="1800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7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р/</a:t>
            </a: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cycle): 2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0000 </a:t>
            </a:r>
            <a:r>
              <a:rPr lang="en-US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J</a:t>
            </a:r>
            <a:r>
              <a:rPr lang="ru-RU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ru-RU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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and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25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00 </a:t>
            </a:r>
            <a:r>
              <a:rPr lang="ru-RU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18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1</a:t>
            </a:r>
            <a:r>
              <a:rPr lang="ru-RU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ru-RU" sz="18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18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2</a:t>
            </a:r>
            <a:r>
              <a:rPr lang="ru-RU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states. </a:t>
            </a: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Statistic error </a:t>
            </a:r>
            <a:r>
              <a:rPr 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for 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J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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asymmetry measurements is 7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% </a:t>
            </a:r>
            <a:endParaRPr lang="en-US" sz="20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cross-section ratio for 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1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2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production will be measured to determine 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mechanism of </a:t>
            </a:r>
            <a:r>
              <a:rPr lang="en-US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charmonium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production using pion and proton beams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endParaRPr lang="en-US" sz="20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lvl="0" algn="just" fontAlgn="base">
              <a:lnSpc>
                <a:spcPct val="80000"/>
              </a:lnSpc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en-US" sz="2400" kern="0" spc="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Stage </a:t>
            </a:r>
            <a:r>
              <a:rPr lang="en-US" sz="2400" kern="0" spc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2:</a:t>
            </a:r>
            <a:r>
              <a:rPr lang="en-US" sz="2400" kern="0" spc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longitudinally </a:t>
            </a:r>
            <a:r>
              <a:rPr lang="en-US" sz="2400" kern="0" spc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polarized </a:t>
            </a:r>
            <a:r>
              <a:rPr lang="en-US" sz="2400" kern="0" spc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as beam as well as target</a:t>
            </a:r>
            <a:r>
              <a:rPr lang="en-US" sz="2400" kern="0" spc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Double-spin asymmetry 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en-US" sz="2000" i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measurements to study 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</a:t>
            </a:r>
            <a:r>
              <a:rPr lang="en-US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en-US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(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x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. </a:t>
            </a:r>
            <a:endParaRPr lang="en-US" sz="20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en-US" sz="2000" i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NN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measurements for </a:t>
            </a:r>
            <a:r>
              <a:rPr 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Drell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-Yan pairs to study </a:t>
            </a:r>
            <a:r>
              <a:rPr 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transverslity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ru-RU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ru-RU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en-US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Simultaneously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А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NN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and 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N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in 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J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/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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1</a:t>
            </a: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/</a:t>
            </a:r>
            <a:r>
              <a:rPr lang="ru-RU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</a:t>
            </a:r>
            <a:r>
              <a:rPr lang="en-US" sz="2000" i="1" kern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sym typeface="Symbol" pitchFamily="18" charset="2"/>
              </a:rPr>
              <a:t>2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production will be studied.  </a:t>
            </a:r>
          </a:p>
          <a:p>
            <a:pPr lvl="1" algn="just" fontAlgn="base">
              <a:lnSpc>
                <a:spcPct val="80000"/>
              </a:lnSpc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l"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Double spin asymmetry measurements </a:t>
            </a:r>
            <a:r>
              <a:rPr lang="en-US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in various reaction channels</a:t>
            </a: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220072" y="6356350"/>
            <a:ext cx="2018928" cy="36512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V. Mochalov, SPASCHARM experiment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B2E33C-257C-48E3-8EEE-A705C2039F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8407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SPASCHARM Setup – multipurpose detector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>
          <a:xfrm>
            <a:off x="5148064" y="6356350"/>
            <a:ext cx="2090936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F5B2E33C-257C-48E3-8EEE-A705C2039FFD}" type="slidenum">
              <a:rPr lang="ru-RU" smtClean="0"/>
              <a:t>8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" y="1255618"/>
            <a:ext cx="8979042" cy="411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44522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JINR Polarized frozen target, full azimuth coverage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97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</a:rPr>
              <a:t>Detector description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>
          <a:xfrm>
            <a:off x="5148064" y="6356350"/>
            <a:ext cx="2090936" cy="365125"/>
          </a:xfrm>
        </p:spPr>
        <p:txBody>
          <a:bodyPr/>
          <a:lstStyle/>
          <a:p>
            <a:r>
              <a:rPr lang="en-US" dirty="0"/>
              <a:t>ICPPA, October 10, 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>
          <a:xfrm>
            <a:off x="609600" y="6356350"/>
            <a:ext cx="2895600" cy="365125"/>
          </a:xfrm>
        </p:spPr>
        <p:txBody>
          <a:bodyPr/>
          <a:lstStyle/>
          <a:p>
            <a:r>
              <a:rPr lang="en-US" dirty="0"/>
              <a:t>V. Mochalov, SPASCHARM experiment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7543800" y="6356350"/>
            <a:ext cx="990600" cy="365125"/>
          </a:xfrm>
        </p:spPr>
        <p:txBody>
          <a:bodyPr/>
          <a:lstStyle/>
          <a:p>
            <a:fld id="{F5B2E33C-257C-48E3-8EEE-A705C2039FFD}" type="slidenum">
              <a:rPr lang="ru-RU" smtClean="0"/>
              <a:t>9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836712"/>
            <a:ext cx="8612062" cy="535072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5D5D"/>
                </a:solidFill>
                <a:latin typeface="Tahoma" pitchFamily="34" charset="0"/>
                <a:ea typeface="Tahoma" pitchFamily="34" charset="0"/>
              </a:rPr>
              <a:t>Tracking system </a:t>
            </a:r>
            <a:r>
              <a:rPr lang="el-GR" sz="2400" dirty="0" smtClean="0">
                <a:latin typeface="Tahoma" pitchFamily="34" charset="0"/>
                <a:ea typeface="Tahoma" pitchFamily="34" charset="0"/>
              </a:rPr>
              <a:t>Δ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P/P=0.4</a:t>
            </a:r>
            <a:r>
              <a:rPr lang="en-US" sz="2400" dirty="0">
                <a:latin typeface="Tahoma" pitchFamily="34" charset="0"/>
                <a:ea typeface="Tahoma" pitchFamily="34" charset="0"/>
              </a:rPr>
              <a:t>% at 10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</a:rPr>
              <a:t>GeV</a:t>
            </a:r>
            <a:r>
              <a:rPr lang="en-US" sz="2400" dirty="0" smtClean="0">
                <a:latin typeface="Tahoma" pitchFamily="34" charset="0"/>
                <a:ea typeface="Tahoma" pitchFamily="34" charset="0"/>
              </a:rPr>
              <a:t>/c:</a:t>
            </a:r>
          </a:p>
          <a:p>
            <a:pPr marL="457200" lvl="1" indent="-285750"/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S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pectrometer </a:t>
            </a:r>
            <a:r>
              <a:rPr lang="en-US" sz="220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magnet (1.5 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Tm Field maximum), </a:t>
            </a:r>
            <a:r>
              <a:rPr lang="de-DE" sz="220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full</a:t>
            </a:r>
            <a:r>
              <a:rPr lang="de-DE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aperture 250x500 </a:t>
            </a:r>
            <a:r>
              <a:rPr lang="en-US" sz="220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mrad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,</a:t>
            </a:r>
            <a:endParaRPr lang="en-US" sz="2200" dirty="0" smtClean="0">
              <a:solidFill>
                <a:srgbClr val="92D050"/>
              </a:solidFill>
              <a:latin typeface="Tahoma" pitchFamily="34" charset="0"/>
              <a:ea typeface="Tahoma" pitchFamily="34" charset="0"/>
            </a:endParaRPr>
          </a:p>
          <a:p>
            <a:pPr marL="457200" lvl="1"/>
            <a:r>
              <a:rPr lang="en-US" sz="2200" dirty="0" smtClean="0">
                <a:latin typeface="Tahoma" pitchFamily="34" charset="0"/>
                <a:ea typeface="Tahoma" pitchFamily="34" charset="0"/>
              </a:rPr>
              <a:t>GEM station – </a:t>
            </a: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on-board 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electronics required</a:t>
            </a:r>
            <a:r>
              <a:rPr lang="en-US" sz="2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</a:rPr>
              <a:t>, 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working </a:t>
            </a:r>
            <a:r>
              <a:rPr lang="en-US" sz="2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with </a:t>
            </a:r>
            <a:r>
              <a:rPr lang="en-US" sz="2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MEPhI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 on development and production</a:t>
            </a:r>
            <a:endParaRPr lang="en-US" sz="2200" dirty="0">
              <a:solidFill>
                <a:srgbClr val="FFFF00"/>
              </a:solidFill>
              <a:latin typeface="Tahoma" pitchFamily="34" charset="0"/>
              <a:ea typeface="Tahoma" pitchFamily="34" charset="0"/>
            </a:endParaRPr>
          </a:p>
          <a:p>
            <a:pPr marL="457200" lvl="1" indent="-285750"/>
            <a:r>
              <a:rPr lang="ru-RU" sz="2200" dirty="0" smtClean="0">
                <a:latin typeface="Tahoma" pitchFamily="34" charset="0"/>
                <a:ea typeface="Tahoma" pitchFamily="34" charset="0"/>
              </a:rPr>
              <a:t>5 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thin-wall </a:t>
            </a:r>
            <a:r>
              <a:rPr lang="en-US" sz="2200" dirty="0">
                <a:latin typeface="Tahoma" pitchFamily="34" charset="0"/>
                <a:ea typeface="Tahoma" pitchFamily="34" charset="0"/>
              </a:rPr>
              <a:t>d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rift tube chamber stations, </a:t>
            </a:r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3 stations have been commissioned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, </a:t>
            </a: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</a:rPr>
              <a:t>one to be commissioned this Fall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5D5D"/>
                </a:solidFill>
                <a:latin typeface="Tahoma" pitchFamily="34" charset="0"/>
                <a:ea typeface="Tahoma" pitchFamily="34" charset="0"/>
              </a:rPr>
              <a:t>Particle  identification</a:t>
            </a:r>
          </a:p>
          <a:p>
            <a:pPr marL="457200" lvl="1" indent="-285750"/>
            <a:r>
              <a:rPr lang="en-US" sz="22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Cherenkov 1: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pions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2200" spc="3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above 3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GeV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/c,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kaons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2200" spc="3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above 11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GeV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/c, </a:t>
            </a:r>
          </a:p>
          <a:p>
            <a:pPr marL="457200" lvl="1" indent="-285750"/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Cherenkov 2: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pions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2200" spc="3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above 6 </a:t>
            </a:r>
            <a:r>
              <a:rPr lang="en-US" sz="2200" spc="3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GeV</a:t>
            </a:r>
            <a:r>
              <a:rPr lang="en-US" sz="2200" spc="3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/c and </a:t>
            </a:r>
            <a:r>
              <a:rPr lang="en-US" sz="2200" spc="3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kaons</a:t>
            </a:r>
            <a:r>
              <a:rPr lang="en-US" sz="2200" spc="30" dirty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 above 23 </a:t>
            </a:r>
            <a:r>
              <a:rPr lang="en-US" sz="2200" spc="30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GeV</a:t>
            </a:r>
            <a:r>
              <a:rPr lang="en-US" sz="2200" spc="3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</a:rPr>
              <a:t>/c,</a:t>
            </a:r>
            <a:endParaRPr lang="en-US" sz="2200" spc="30" dirty="0">
              <a:solidFill>
                <a:srgbClr val="00B050"/>
              </a:solidFill>
              <a:latin typeface="Tahoma" pitchFamily="34" charset="0"/>
              <a:ea typeface="Tahoma" pitchFamily="34" charset="0"/>
            </a:endParaRPr>
          </a:p>
          <a:p>
            <a:pPr marL="457200" lvl="1" indent="-285750"/>
            <a:r>
              <a:rPr lang="en-US" sz="22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Hodoscopes</a:t>
            </a: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 as TOF </a:t>
            </a:r>
            <a:r>
              <a:rPr lang="en-US" sz="2200" dirty="0" smtClean="0">
                <a:latin typeface="Tahoma" pitchFamily="34" charset="0"/>
                <a:ea typeface="Tahoma" pitchFamily="34" charset="0"/>
              </a:rPr>
              <a:t>(p/K-separation up to 2.5 GeV, K/pi up to 1.5 GeV) – R&amp;D.</a:t>
            </a:r>
          </a:p>
        </p:txBody>
      </p:sp>
    </p:spTree>
    <p:extLst>
      <p:ext uri="{BB962C8B-B14F-4D97-AF65-F5344CB8AC3E}">
        <p14:creationId xmlns:p14="http://schemas.microsoft.com/office/powerpoint/2010/main" val="12884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60821</TotalTime>
  <Words>1554</Words>
  <Application>Microsoft Office PowerPoint</Application>
  <PresentationFormat>Экран (4:3)</PresentationFormat>
  <Paragraphs>222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Горизонт</vt:lpstr>
      <vt:lpstr>Equation</vt:lpstr>
      <vt:lpstr>The SPASCHARM experiment at U-70 accelerator of IHEP</vt:lpstr>
      <vt:lpstr>single-spin asymmetry</vt:lpstr>
      <vt:lpstr>What we (don’t) know about spin in strong interaction</vt:lpstr>
      <vt:lpstr>SPASCHARM Physics: stage 1</vt:lpstr>
      <vt:lpstr>Inclusive statistics with π– -beam </vt:lpstr>
      <vt:lpstr>SPASCHARM simulation</vt:lpstr>
      <vt:lpstr>SPASCHARM physics:  STAGE 2</vt:lpstr>
      <vt:lpstr>SPASCHARM Setup – multipurpose detector</vt:lpstr>
      <vt:lpstr>Detector description</vt:lpstr>
      <vt:lpstr>DETECTOR 2</vt:lpstr>
      <vt:lpstr>GOALS for 2016 and 2017</vt:lpstr>
      <vt:lpstr>SPASCHARM polarized beam option</vt:lpstr>
      <vt:lpstr>Conclusions</vt:lpstr>
      <vt:lpstr>Backup slides</vt:lpstr>
      <vt:lpstr>stage 1 physics</vt:lpstr>
      <vt:lpstr>SPASCHARM with К– -beam and antiprotons</vt:lpstr>
      <vt:lpstr> Registered xF (x1,x2)</vt:lpstr>
      <vt:lpstr>Theoretical expectations of АLL  in charmonium production. </vt:lpstr>
      <vt:lpstr>Презентация PowerPoint</vt:lpstr>
      <vt:lpstr>Презентация PowerPoint</vt:lpstr>
      <vt:lpstr>ON-line beam distributions profiles</vt:lpstr>
      <vt:lpstr>New data acquisition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vmochalov</dc:creator>
  <cp:lastModifiedBy>vmochalov</cp:lastModifiedBy>
  <cp:revision>256</cp:revision>
  <dcterms:created xsi:type="dcterms:W3CDTF">2012-08-27T07:40:24Z</dcterms:created>
  <dcterms:modified xsi:type="dcterms:W3CDTF">2016-10-10T06:56:19Z</dcterms:modified>
</cp:coreProperties>
</file>