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8" r:id="rId4"/>
    <p:sldId id="290" r:id="rId5"/>
    <p:sldId id="286" r:id="rId6"/>
    <p:sldId id="287" r:id="rId7"/>
    <p:sldId id="291" r:id="rId8"/>
    <p:sldId id="284" r:id="rId9"/>
    <p:sldId id="280" r:id="rId1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101000"/>
      </a:lnSpc>
      <a:spcBef>
        <a:spcPts val="4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lnSpc>
        <a:spcPct val="101000"/>
      </a:lnSpc>
      <a:spcBef>
        <a:spcPts val="4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lnSpc>
        <a:spcPct val="101000"/>
      </a:lnSpc>
      <a:spcBef>
        <a:spcPts val="4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lnSpc>
        <a:spcPct val="101000"/>
      </a:lnSpc>
      <a:spcBef>
        <a:spcPts val="4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lnSpc>
        <a:spcPct val="101000"/>
      </a:lnSpc>
      <a:spcBef>
        <a:spcPts val="4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6" charset="0"/>
        <a:ea typeface="Droid Sans Fallback" charset="0"/>
        <a:cs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564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1951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4000" y="120650"/>
            <a:ext cx="2081213" cy="5459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88" y="120650"/>
            <a:ext cx="6094412" cy="5459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301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gradFill rotWithShape="0">
          <a:gsLst>
            <a:gs pos="0">
              <a:srgbClr val="CCCCFF">
                <a:alpha val="96000"/>
              </a:srgbClr>
            </a:gs>
            <a:gs pos="50000">
              <a:srgbClr val="CCFF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0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2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CCFF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357188" y="6224588"/>
            <a:ext cx="7772400" cy="1587"/>
          </a:xfrm>
          <a:prstGeom prst="line">
            <a:avLst/>
          </a:prstGeom>
          <a:noFill/>
          <a:ln w="76320" cap="sq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57188" y="652463"/>
            <a:ext cx="7772400" cy="1587"/>
          </a:xfrm>
          <a:prstGeom prst="line">
            <a:avLst/>
          </a:prstGeom>
          <a:noFill/>
          <a:ln w="76320" cap="sq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20650"/>
            <a:ext cx="77644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2663825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9875" indent="-268288"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84275" algn="l"/>
                <a:tab pos="2098675" algn="l"/>
                <a:tab pos="3013075" algn="l"/>
                <a:tab pos="3927475" algn="l"/>
                <a:tab pos="4841875" algn="l"/>
                <a:tab pos="5756275" algn="l"/>
                <a:tab pos="6670675" algn="l"/>
                <a:tab pos="7585075" algn="l"/>
                <a:tab pos="8499475" algn="l"/>
                <a:tab pos="9413875" algn="l"/>
                <a:tab pos="1032827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В.В.</a:t>
            </a:r>
            <a:r>
              <a:rPr lang="ru-RU" altLang="ru-RU" sz="1400" b="1" baseline="0" dirty="0" smtClean="0">
                <a:solidFill>
                  <a:srgbClr val="000000"/>
                </a:solidFill>
              </a:rPr>
              <a:t> Мочалов,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лаб</a:t>
            </a:r>
            <a:r>
              <a:rPr lang="ru-RU" altLang="ru-RU" sz="1400" b="1" dirty="0">
                <a:solidFill>
                  <a:srgbClr val="000000"/>
                </a:solidFill>
              </a:rPr>
              <a:t>. № 3 ОЭФ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987675" y="6340475"/>
            <a:ext cx="5256213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НТС  </a:t>
            </a:r>
            <a:r>
              <a:rPr lang="en-US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03 февраля 201</a:t>
            </a:r>
            <a:r>
              <a:rPr lang="ru-RU" altLang="ru-RU" sz="1400" b="1" dirty="0">
                <a:solidFill>
                  <a:srgbClr val="000000"/>
                </a:solidFill>
              </a:rPr>
              <a:t>7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года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0000"/>
          </a:solidFill>
          <a:latin typeface="Comic Sans MS" pitchFamily="6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8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80008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80008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80008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80008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80008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0825" y="2349500"/>
            <a:ext cx="8713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  <a:t>СПАСЧАРМ в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 Black" pitchFamily="32" charset="0"/>
              </a:rPr>
              <a:t>осеннем </a:t>
            </a:r>
            <a: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  <a:t>сеансе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 Black" pitchFamily="32" charset="0"/>
              </a:rPr>
              <a:t>201</a:t>
            </a:r>
            <a:r>
              <a:rPr lang="en-US" altLang="ru-RU" sz="2800" b="1" dirty="0">
                <a:solidFill>
                  <a:srgbClr val="FF0000"/>
                </a:solidFill>
                <a:latin typeface="Arial Black" pitchFamily="32" charset="0"/>
              </a:rPr>
              <a:t>6</a:t>
            </a:r>
            <a:r>
              <a:rPr lang="ru-RU" altLang="ru-RU" sz="2800" b="1" dirty="0" smtClean="0">
                <a:solidFill>
                  <a:srgbClr val="FF0000"/>
                </a:solidFill>
                <a:latin typeface="Arial Black" pitchFamily="32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  <a:t>года</a:t>
            </a:r>
            <a:b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Arial Black" pitchFamily="32" charset="0"/>
              </a:rPr>
            </a:br>
            <a:r>
              <a:rPr lang="ru-RU" altLang="ru-RU" sz="2800" b="1" i="1" dirty="0" smtClean="0">
                <a:solidFill>
                  <a:srgbClr val="990099"/>
                </a:solidFill>
                <a:latin typeface="Comic Sans MS" pitchFamily="64" charset="0"/>
              </a:rPr>
              <a:t>В.В. Мочалов</a:t>
            </a:r>
            <a:endParaRPr lang="ru-RU" altLang="ru-RU" sz="2800" b="1" i="1" dirty="0">
              <a:solidFill>
                <a:srgbClr val="990099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цель осеннего </a:t>
            </a:r>
            <a:r>
              <a:rPr lang="ru-RU" dirty="0"/>
              <a:t>сеанса </a:t>
            </a:r>
            <a:r>
              <a:rPr lang="ru-RU" dirty="0" smtClean="0"/>
              <a:t>2016 </a:t>
            </a:r>
            <a:r>
              <a:rPr lang="ru-RU" dirty="0"/>
              <a:t>года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8013" cy="5328592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ru-RU" altLang="ru-RU" sz="2000" dirty="0" smtClean="0">
                <a:latin typeface="Comic Sans MS" pitchFamily="64" charset="0"/>
              </a:rPr>
              <a:t>Запуск комплекса поляризованной мишени:</a:t>
            </a:r>
            <a:endParaRPr lang="ru-RU" altLang="ru-RU" sz="2000" dirty="0">
              <a:latin typeface="Comic Sans MS" pitchFamily="64" charset="0"/>
            </a:endParaRPr>
          </a:p>
          <a:p>
            <a:pPr marL="865187" lvl="1" indent="-45720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Улучшение однородности поля магнита «Динозавр»</a:t>
            </a:r>
            <a:endParaRPr lang="ru-RU" altLang="ru-RU" dirty="0">
              <a:solidFill>
                <a:srgbClr val="000000"/>
              </a:solidFill>
              <a:latin typeface="Comic Sans MS" pitchFamily="64" charset="0"/>
            </a:endParaRPr>
          </a:p>
          <a:p>
            <a:pPr marL="865187" lvl="1" indent="-45720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Получение необходимой температуры </a:t>
            </a:r>
          </a:p>
          <a:p>
            <a:pPr marL="865187" lvl="1" indent="-45720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Накачка поляризации</a:t>
            </a:r>
          </a:p>
          <a:p>
            <a:pPr marL="865187" lvl="1" indent="-45720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Тестовый набор экспериментальных данных</a:t>
            </a:r>
          </a:p>
          <a:p>
            <a:pPr marL="407987" lvl="1" indent="0"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Работа с магнитом проводилась 31 октября-20 ноября, работа с мишенью без пучка 22-29 ноября и с 29 ноября по 02 декабря набор данных с поляризованной мишенью. </a:t>
            </a:r>
            <a:endParaRPr lang="ru-RU" altLang="ru-RU" dirty="0">
              <a:solidFill>
                <a:srgbClr val="000000"/>
              </a:solidFill>
              <a:latin typeface="Comic Sans MS" pitchFamily="6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altLang="ru-RU" sz="2000" dirty="0">
                <a:latin typeface="Comic Sans MS" pitchFamily="64" charset="0"/>
              </a:rPr>
              <a:t>Запуск п</a:t>
            </a:r>
            <a:r>
              <a:rPr lang="ru-RU" altLang="ru-RU" sz="2000" dirty="0" smtClean="0">
                <a:latin typeface="Comic Sans MS" pitchFamily="64" charset="0"/>
              </a:rPr>
              <a:t>ятой станции дрейфовых трубок и тестирование всех детекторов  </a:t>
            </a:r>
            <a:endParaRPr lang="ru-RU" altLang="ru-RU" sz="2000" dirty="0">
              <a:latin typeface="Comic Sans MS" pitchFamily="64" charset="0"/>
            </a:endParaRPr>
          </a:p>
          <a:p>
            <a:pPr marL="865187" lvl="1" indent="-4572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omic Sans MS" pitchFamily="64" charset="0"/>
              </a:rPr>
              <a:t>Было дополнительно выделено 12 смен вторым приоритетом (пучок не соответствовал требованиям набора данных, но достаточен для методики, оптимизацию не проводили, чтобы не мешать установке ВЕС)</a:t>
            </a:r>
            <a:endParaRPr lang="ru-RU" altLang="ru-RU" dirty="0">
              <a:solidFill>
                <a:srgbClr val="000000"/>
              </a:solidFill>
              <a:latin typeface="Comic Sans MS" pitchFamily="6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2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Измерения магнитного поля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228013" cy="320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latin typeface="Comic Sans MS" pitchFamily="64" charset="0"/>
              </a:rPr>
              <a:t>В весеннем сеансе 2016 г. 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было проведено измерение однородности магнитного поля магнита </a:t>
            </a:r>
            <a:r>
              <a:rPr lang="ru-RU" altLang="ru-RU" sz="2000" dirty="0">
                <a:solidFill>
                  <a:schemeClr val="tx1"/>
                </a:solidFill>
                <a:latin typeface="Comic Sans MS" pitchFamily="64" charset="0"/>
              </a:rPr>
              <a:t>«Динозавр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». Однородность оказалась намного хуже требуемой для поляризованной мишени </a:t>
            </a:r>
            <a:r>
              <a:rPr lang="ru-RU" altLang="ru-RU" sz="2000" smtClean="0">
                <a:solidFill>
                  <a:schemeClr val="tx1"/>
                </a:solidFill>
                <a:latin typeface="Comic Sans MS" pitchFamily="64" charset="0"/>
              </a:rPr>
              <a:t>– </a:t>
            </a:r>
            <a:r>
              <a:rPr lang="ru-RU" altLang="ru-RU" sz="2000" smtClean="0">
                <a:solidFill>
                  <a:schemeClr val="tx1"/>
                </a:solidFill>
                <a:latin typeface="Comic Sans MS" pitchFamily="64" charset="0"/>
              </a:rPr>
              <a:t>относительная </a:t>
            </a:r>
            <a:r>
              <a:rPr lang="ru-RU" altLang="ru-RU" sz="2000" smtClean="0">
                <a:solidFill>
                  <a:schemeClr val="tx1"/>
                </a:solidFill>
                <a:latin typeface="Comic Sans MS" pitchFamily="64" charset="0"/>
              </a:rPr>
              <a:t>разница 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между минимальным и максимальным значением в объеме мишени составила 15х10</a:t>
            </a:r>
            <a:r>
              <a:rPr lang="ru-RU" altLang="ru-RU" sz="2000" baseline="30000" dirty="0" smtClean="0">
                <a:solidFill>
                  <a:schemeClr val="tx1"/>
                </a:solidFill>
                <a:latin typeface="Comic Sans MS" pitchFamily="64" charset="0"/>
              </a:rPr>
              <a:t>-4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, среднеквадратичное отклонение (6-7)х10</a:t>
            </a:r>
            <a:r>
              <a:rPr lang="ru-RU" altLang="ru-RU" sz="2000" baseline="30000" dirty="0" smtClean="0">
                <a:solidFill>
                  <a:schemeClr val="tx1"/>
                </a:solidFill>
                <a:latin typeface="Comic Sans MS" pitchFamily="64" charset="0"/>
              </a:rPr>
              <a:t>-4</a:t>
            </a:r>
            <a:r>
              <a:rPr lang="ru-RU" altLang="ru-RU" sz="2000" dirty="0" smtClean="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ru-RU" altLang="ru-RU" sz="2000" dirty="0">
                <a:solidFill>
                  <a:srgbClr val="000000"/>
                </a:solidFill>
                <a:latin typeface="Comic Sans MS" pitchFamily="64" charset="0"/>
              </a:rPr>
              <a:t>п</a:t>
            </a:r>
            <a:r>
              <a:rPr lang="ru-RU" altLang="ru-RU" sz="2000" dirty="0" smtClean="0">
                <a:solidFill>
                  <a:srgbClr val="000000"/>
                </a:solidFill>
                <a:latin typeface="Comic Sans MS" pitchFamily="64" charset="0"/>
              </a:rPr>
              <a:t>ри требуемой величине (1-2)х10</a:t>
            </a:r>
            <a:r>
              <a:rPr lang="ru-RU" altLang="ru-RU" sz="2000" baseline="30000" dirty="0" smtClean="0">
                <a:solidFill>
                  <a:srgbClr val="000000"/>
                </a:solidFill>
                <a:latin typeface="Comic Sans MS" pitchFamily="64" charset="0"/>
              </a:rPr>
              <a:t>-4</a:t>
            </a:r>
            <a:r>
              <a:rPr lang="ru-RU" altLang="ru-RU" sz="2000" dirty="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8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подготовке к сеансу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04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200" kern="1200" dirty="0">
                <a:latin typeface="Comic Sans MS" pitchFamily="64" charset="0"/>
              </a:rPr>
              <a:t>В </a:t>
            </a:r>
            <a:r>
              <a:rPr lang="ru-RU" altLang="ru-RU" sz="2200" kern="1200" dirty="0" smtClean="0">
                <a:latin typeface="Comic Sans MS" pitchFamily="64" charset="0"/>
              </a:rPr>
              <a:t>апреле-мае 2016 г. был проведен анализ измеренных данных (Рыков),  определены главные вклады в поперечную неоднородность  квадрупольной </a:t>
            </a:r>
            <a:r>
              <a:rPr lang="ru-RU" altLang="ru-RU" sz="2200" kern="1200" dirty="0">
                <a:latin typeface="Comic Sans MS" pitchFamily="64" charset="0"/>
              </a:rPr>
              <a:t>и </a:t>
            </a:r>
            <a:r>
              <a:rPr lang="ru-RU" altLang="ru-RU" sz="2200" kern="1200" dirty="0" err="1" smtClean="0">
                <a:latin typeface="Comic Sans MS" pitchFamily="64" charset="0"/>
              </a:rPr>
              <a:t>секступольной</a:t>
            </a:r>
            <a:r>
              <a:rPr lang="ru-RU" altLang="ru-RU" sz="2200" kern="1200" dirty="0" smtClean="0">
                <a:latin typeface="Comic Sans MS" pitchFamily="64" charset="0"/>
              </a:rPr>
              <a:t> компонент поля, проведен большой объем работ по моделированию поля магнита «</a:t>
            </a:r>
            <a:r>
              <a:rPr lang="ru-RU" altLang="ru-RU" sz="2200" kern="1200" dirty="0">
                <a:latin typeface="Comic Sans MS" pitchFamily="64" charset="0"/>
              </a:rPr>
              <a:t>Динозавр</a:t>
            </a:r>
            <a:r>
              <a:rPr lang="ru-RU" altLang="ru-RU" sz="2200" kern="1200" dirty="0" smtClean="0">
                <a:latin typeface="Comic Sans MS" pitchFamily="64" charset="0"/>
              </a:rPr>
              <a:t>» (Рябов, Рябова), подготовлены рекомендации по улучшению однородности (Рябов, Рыков). Основная трудность – отсутствие точного знания о прецизионной геометрии магнита и свойствах материалов.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kern="1200" dirty="0" smtClean="0">
                <a:latin typeface="Comic Sans MS" pitchFamily="64" charset="0"/>
              </a:rPr>
              <a:t>Подготовлены материалы для </a:t>
            </a:r>
            <a:r>
              <a:rPr lang="ru-RU" altLang="ru-RU" sz="2200" kern="1200" dirty="0" err="1" smtClean="0">
                <a:latin typeface="Comic Sans MS" pitchFamily="64" charset="0"/>
              </a:rPr>
              <a:t>шим</a:t>
            </a:r>
            <a:r>
              <a:rPr lang="ru-RU" altLang="ru-RU" sz="2200" kern="1200" dirty="0" err="1">
                <a:latin typeface="Comic Sans MS" pitchFamily="64" charset="0"/>
              </a:rPr>
              <a:t>м</a:t>
            </a:r>
            <a:r>
              <a:rPr lang="ru-RU" altLang="ru-RU" sz="2200" kern="1200" dirty="0" err="1" smtClean="0">
                <a:latin typeface="Comic Sans MS" pitchFamily="64" charset="0"/>
              </a:rPr>
              <a:t>ирования</a:t>
            </a:r>
            <a:r>
              <a:rPr lang="ru-RU" altLang="ru-RU" sz="2200" kern="1200" dirty="0" smtClean="0">
                <a:latin typeface="Comic Sans MS" pitchFamily="64" charset="0"/>
              </a:rPr>
              <a:t> магнита (Мещанин, Кормилицын).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kern="1200" dirty="0" smtClean="0">
                <a:latin typeface="Comic Sans MS" pitchFamily="64" charset="0"/>
              </a:rPr>
              <a:t>Проведена работа по ремонту (настройке) прибора для измерения магнитного поля МЯ-10 (Иваненко). К сожалению, в ИФВЭ на данный момент только один такой действующий прибор, которому лет 40.  </a:t>
            </a:r>
            <a:endParaRPr lang="en-US" sz="2200" kern="1200" dirty="0" smtClean="0">
              <a:latin typeface="Comic Sans MS" pitchFamily="6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kern="1200" dirty="0" smtClean="0">
                <a:latin typeface="Comic Sans MS" pitchFamily="64" charset="0"/>
              </a:rPr>
              <a:t>В текущем сеансе проведен комплекс работ по </a:t>
            </a:r>
            <a:r>
              <a:rPr lang="ru-RU" sz="2200" kern="1200" dirty="0" err="1" smtClean="0">
                <a:latin typeface="Comic Sans MS" pitchFamily="64" charset="0"/>
              </a:rPr>
              <a:t>шиммированию</a:t>
            </a:r>
            <a:r>
              <a:rPr lang="ru-RU" sz="2200" kern="1200" dirty="0" smtClean="0">
                <a:latin typeface="Comic Sans MS" pitchFamily="64" charset="0"/>
              </a:rPr>
              <a:t> магнита (Рыков, Мещанин, Кормилицын, Минаев с помощью Иваненко)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6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измерений в весеннем сеансе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001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измерений после </a:t>
            </a:r>
            <a:r>
              <a:rPr lang="ru-RU" dirty="0" err="1" smtClean="0"/>
              <a:t>шиммирования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136904" cy="44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842" y="5156532"/>
            <a:ext cx="872765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>
                <a:solidFill>
                  <a:schemeClr val="tx1"/>
                </a:solidFill>
                <a:latin typeface="Comic Sans MS" pitchFamily="64" charset="0"/>
              </a:rPr>
              <a:t>Значительно подавлена неоднородность поля по длине магнита, квадрупольная и </a:t>
            </a:r>
            <a:r>
              <a:rPr lang="ru-RU" altLang="ru-RU" sz="2000" dirty="0" err="1">
                <a:solidFill>
                  <a:schemeClr val="tx1"/>
                </a:solidFill>
                <a:latin typeface="Comic Sans MS" pitchFamily="64" charset="0"/>
              </a:rPr>
              <a:t>секступольная</a:t>
            </a:r>
            <a:r>
              <a:rPr lang="ru-RU" altLang="ru-RU" sz="2000" dirty="0">
                <a:solidFill>
                  <a:schemeClr val="tx1"/>
                </a:solidFill>
                <a:latin typeface="Comic Sans MS" pitchFamily="64" charset="0"/>
              </a:rPr>
              <a:t> компоненты в поперечном сечении сведены к 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минимуму, среднеквадратичная неоднородность по объему мишени уменьшена до  1.56×10</a:t>
            </a:r>
            <a:r>
              <a:rPr lang="ru-RU" altLang="ru-RU" sz="2000" baseline="30000" dirty="0" smtClean="0">
                <a:solidFill>
                  <a:schemeClr val="tx1"/>
                </a:solidFill>
                <a:latin typeface="Comic Sans MS" pitchFamily="64" charset="0"/>
              </a:rPr>
              <a:t>-4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, максимальные вариации до (5-7)×10</a:t>
            </a:r>
            <a:r>
              <a:rPr lang="ru-RU" altLang="ru-RU" sz="2000" baseline="30000" dirty="0" smtClean="0">
                <a:solidFill>
                  <a:schemeClr val="tx1"/>
                </a:solidFill>
                <a:latin typeface="Comic Sans MS" pitchFamily="64" charset="0"/>
              </a:rPr>
              <a:t>-4</a:t>
            </a:r>
            <a:r>
              <a:rPr lang="ru-RU" altLang="ru-RU" sz="2000" dirty="0" smtClean="0">
                <a:solidFill>
                  <a:schemeClr val="tx1"/>
                </a:solidFill>
                <a:latin typeface="Comic Sans MS" pitchFamily="64" charset="0"/>
              </a:rPr>
              <a:t>.остались на границах объема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64462" cy="512763"/>
          </a:xfrm>
        </p:spPr>
        <p:txBody>
          <a:bodyPr/>
          <a:lstStyle/>
          <a:p>
            <a:pPr lvl="0" eaLnBrk="1" hangingPunct="1"/>
            <a:r>
              <a:rPr lang="ru-RU" altLang="ru-RU" kern="1200" dirty="0">
                <a:latin typeface="Comic Sans MS" pitchFamily="64" charset="0"/>
              </a:rPr>
              <a:t>Комплекс поляризованной протонной мишени</a:t>
            </a:r>
            <a:br>
              <a:rPr lang="ru-RU" altLang="ru-RU" kern="1200" dirty="0">
                <a:latin typeface="Comic Sans MS" pitchFamily="6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8013" cy="5031383"/>
          </a:xfrm>
        </p:spPr>
        <p:txBody>
          <a:bodyPr/>
          <a:lstStyle/>
          <a:p>
            <a:pPr marL="0" lvl="0" indent="0">
              <a:buFont typeface="Times New Roman" pitchFamily="16" charset="0"/>
              <a:buChar char="•"/>
            </a:pPr>
            <a:r>
              <a:rPr lang="ru-RU" altLang="ru-RU" sz="2000" kern="1200" dirty="0">
                <a:latin typeface="Comic Sans MS"/>
              </a:rPr>
              <a:t>22-29 ноября проводились работы на поляризованной мишени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Результатом стало достижение максимально необходимой температуры (45-50 </a:t>
            </a:r>
            <a:r>
              <a:rPr lang="ru-RU" altLang="ru-RU" kern="1200" dirty="0" err="1">
                <a:solidFill>
                  <a:srgbClr val="000000"/>
                </a:solidFill>
                <a:latin typeface="Comic Sans MS"/>
              </a:rPr>
              <a:t>мК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) и стабильная работа мишени при указанной температуре в течение нескольких дней.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Была проведена накачка поляризация и получено среднее значение </a:t>
            </a:r>
            <a:r>
              <a:rPr lang="ru-RU" altLang="ru-RU" kern="1200" dirty="0">
                <a:solidFill>
                  <a:srgbClr val="C00000"/>
                </a:solidFill>
                <a:latin typeface="Comic Sans MS"/>
              </a:rPr>
              <a:t>ВО ВСЕМ ОБЪЕМЕ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 мишени +</a:t>
            </a:r>
            <a:r>
              <a:rPr lang="ru-RU" altLang="ru-RU" kern="1200" dirty="0">
                <a:solidFill>
                  <a:srgbClr val="C00000"/>
                </a:solidFill>
                <a:latin typeface="Comic Sans MS"/>
              </a:rPr>
              <a:t>70%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 и </a:t>
            </a:r>
            <a:r>
              <a:rPr lang="ru-RU" altLang="ru-RU" kern="1200" dirty="0">
                <a:solidFill>
                  <a:srgbClr val="C00000"/>
                </a:solidFill>
                <a:latin typeface="Comic Sans MS"/>
              </a:rPr>
              <a:t>-65% 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(для </a:t>
            </a:r>
            <a:r>
              <a:rPr lang="ru-RU" altLang="ru-RU" kern="1200" dirty="0" err="1">
                <a:solidFill>
                  <a:srgbClr val="000000"/>
                </a:solidFill>
                <a:latin typeface="Comic Sans MS"/>
              </a:rPr>
              <a:t>пентанола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altLang="ru-RU" kern="1200" dirty="0" smtClean="0">
                <a:solidFill>
                  <a:srgbClr val="000000"/>
                </a:solidFill>
                <a:latin typeface="Comic Sans MS"/>
              </a:rPr>
              <a:t>максимально достижимое значение 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75%) – были некоторые проблемы с новым генератором (</a:t>
            </a:r>
            <a:r>
              <a:rPr lang="ru-RU" altLang="ru-RU" kern="1200" dirty="0">
                <a:solidFill>
                  <a:srgbClr val="C00000"/>
                </a:solidFill>
                <a:latin typeface="Comic Sans MS"/>
              </a:rPr>
              <a:t>250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 мВт вместо 90 мВт ранее), идет доработка.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Время релаксации было меньше ожидаемого, в</a:t>
            </a:r>
            <a:r>
              <a:rPr lang="ru-RU" altLang="ru-RU" kern="1200" dirty="0" smtClean="0">
                <a:solidFill>
                  <a:srgbClr val="000000"/>
                </a:solidFill>
                <a:latin typeface="Comic Sans MS"/>
              </a:rPr>
              <a:t>озможно, из-за </a:t>
            </a:r>
            <a:r>
              <a:rPr lang="ru-RU" altLang="ru-RU" kern="1200" dirty="0">
                <a:solidFill>
                  <a:srgbClr val="000000"/>
                </a:solidFill>
                <a:latin typeface="Comic Sans MS"/>
              </a:rPr>
              <a:t>высокой концентрации радикала, ОИЯИ работает над новым образцом. </a:t>
            </a:r>
          </a:p>
          <a:p>
            <a:pPr marL="0" lvl="0" indent="0">
              <a:buFont typeface="Times New Roman" pitchFamily="16" charset="0"/>
              <a:buChar char="•"/>
            </a:pPr>
            <a:r>
              <a:rPr lang="ru-RU" altLang="ru-RU" sz="2000" kern="1200" dirty="0">
                <a:latin typeface="Comic Sans MS"/>
              </a:rPr>
              <a:t>Проведен тестовый набор данных (29 ноября – 2 декабря) на двух знаках поляризации в конфигурации с тремя станциями камер из дрейфовых трубок).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57188" y="120650"/>
            <a:ext cx="7766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22237"/>
            <a:ext cx="7764462" cy="512763"/>
          </a:xfrm>
        </p:spPr>
        <p:txBody>
          <a:bodyPr/>
          <a:lstStyle/>
          <a:p>
            <a:pPr lvl="0"/>
            <a:r>
              <a:rPr lang="ru-RU" altLang="ru-RU" kern="1200" dirty="0">
                <a:latin typeface="Comic Sans MS" pitchFamily="64" charset="0"/>
              </a:rPr>
              <a:t>Настройка трековой </a:t>
            </a:r>
            <a:r>
              <a:rPr lang="ru-RU" altLang="ru-RU" kern="1200" dirty="0" smtClean="0">
                <a:latin typeface="Comic Sans MS" pitchFamily="64" charset="0"/>
              </a:rPr>
              <a:t>системы</a:t>
            </a:r>
            <a:endParaRPr lang="ru-RU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57188" y="836712"/>
            <a:ext cx="822801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Непосредственно перед сеансом на канале установлена пятая станция дрейфовых трубок и проведен ее запуск. Проблем с камерой не было.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В то же время при работе с трековой системой в целом выявлен ряд проблем: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Появился большой ток в камере </a:t>
            </a:r>
            <a:r>
              <a:rPr lang="en-US" altLang="ru-RU" sz="2200" dirty="0" smtClean="0">
                <a:solidFill>
                  <a:srgbClr val="000000"/>
                </a:solidFill>
                <a:latin typeface="+mj-lt"/>
              </a:rPr>
              <a:t>Y1</a:t>
            </a: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. Разбираемся сейчас (между сеансами).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Проблемы с ремонтом </a:t>
            </a:r>
            <a:r>
              <a:rPr lang="en-US" altLang="ru-RU" sz="2200" dirty="0" smtClean="0">
                <a:solidFill>
                  <a:srgbClr val="000000"/>
                </a:solidFill>
                <a:latin typeface="+mj-lt"/>
              </a:rPr>
              <a:t>EM3</a:t>
            </a: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практически не осталось запасных.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Проведен набор данных на ядрах для оценки работы, уточнен рабочий режим работы камер. 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</a:rPr>
              <a:t> Необходимо интенсифицировать работы по детектору прямо после мишени.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57188" y="120650"/>
            <a:ext cx="7766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Comic Sans MS" pitchFamily="64" charset="0"/>
              </a:rPr>
              <a:t>Заключение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620713"/>
            <a:ext cx="8229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32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Выполнен большой объем работ по улучшению однородности магнитного поля мишени. Достигнута однородность на уровне 1.5х10</a:t>
            </a:r>
            <a:r>
              <a:rPr lang="ru-RU" altLang="ru-RU" sz="2200" b="1" baseline="30000" dirty="0" smtClean="0">
                <a:solidFill>
                  <a:srgbClr val="000000"/>
                </a:solidFill>
                <a:latin typeface="+mj-lt"/>
              </a:rPr>
              <a:t>-4</a:t>
            </a: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, что в 4 раза лучше исходной. Есть возможность улучшить однородность до </a:t>
            </a:r>
            <a:r>
              <a:rPr lang="ru-RU" altLang="ru-RU" sz="2200" b="1" dirty="0" smtClean="0">
                <a:solidFill>
                  <a:srgbClr val="000000"/>
                </a:solidFill>
                <a:latin typeface="Comic Sans MS"/>
              </a:rPr>
              <a:t>1.2х10</a:t>
            </a:r>
            <a:r>
              <a:rPr lang="ru-RU" altLang="ru-RU" sz="2200" b="1" baseline="30000" dirty="0" smtClean="0">
                <a:solidFill>
                  <a:srgbClr val="000000"/>
                </a:solidFill>
                <a:latin typeface="Comic Sans MS"/>
              </a:rPr>
              <a:t>-4</a:t>
            </a: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 за счет </a:t>
            </a:r>
            <a:r>
              <a:rPr lang="ru-RU" altLang="ru-RU" sz="2200" b="1" dirty="0">
                <a:solidFill>
                  <a:schemeClr val="tx1"/>
                </a:solidFill>
                <a:latin typeface="Comic Sans MS"/>
              </a:rPr>
              <a:t>дополнительного </a:t>
            </a:r>
            <a:r>
              <a:rPr lang="ru-RU" altLang="ru-RU" sz="2200" b="1" dirty="0" err="1">
                <a:solidFill>
                  <a:schemeClr val="tx1"/>
                </a:solidFill>
                <a:latin typeface="Comic Sans MS"/>
              </a:rPr>
              <a:t>шиммирования</a:t>
            </a:r>
            <a:r>
              <a:rPr lang="ru-RU" altLang="ru-RU" sz="2200" b="1" dirty="0">
                <a:solidFill>
                  <a:schemeClr val="tx1"/>
                </a:solidFill>
                <a:latin typeface="Comic Sans MS"/>
              </a:rPr>
              <a:t> и тонкой </a:t>
            </a:r>
            <a:r>
              <a:rPr lang="ru-RU" altLang="ru-RU" sz="2200" b="1" dirty="0" smtClean="0">
                <a:solidFill>
                  <a:schemeClr val="tx1"/>
                </a:solidFill>
                <a:latin typeface="Comic Sans MS"/>
              </a:rPr>
              <a:t>настройки </a:t>
            </a: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продольной однородности (в весеннем сеансе 2017 г.).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Осуществлен запуск комплекса поляризованной мишени установки. Получена поляризация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+mj-lt"/>
              </a:rPr>
              <a:t>пентаноловой</a:t>
            </a: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 мишени (+70% и -65%). Желательно подтвердить полученный результат в весеннем сеансе и увеличить время релаксации.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Проведен запуск пятой станции дрейфовых камер.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Times New Roman" pitchFamily="16" charset="0"/>
              <a:buChar char="•"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</a:rPr>
              <a:t>Проведен набор экспериментальных данных на поляризованной мишени и набор методических данных на ядерных мишенях.</a:t>
            </a:r>
          </a:p>
        </p:txBody>
      </p:sp>
    </p:spTree>
    <p:extLst>
      <p:ext uri="{BB962C8B-B14F-4D97-AF65-F5344CB8AC3E}">
        <p14:creationId xmlns:p14="http://schemas.microsoft.com/office/powerpoint/2010/main" val="3630656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643</Words>
  <Application>Microsoft Office PowerPoint</Application>
  <PresentationFormat>Экран (4:3)</PresentationFormat>
  <Paragraphs>38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Основная цель осеннего сеанса 2016 года </vt:lpstr>
      <vt:lpstr>Измерения магнитного поля</vt:lpstr>
      <vt:lpstr>Работа по подготовке к сеансу</vt:lpstr>
      <vt:lpstr>Результаты измерений в весеннем сеансе</vt:lpstr>
      <vt:lpstr>Результаты измерений после шиммирования</vt:lpstr>
      <vt:lpstr>Комплекс поляризованной протонной мишени </vt:lpstr>
      <vt:lpstr>Настройка трековой системы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Status-report of  the IHEP-Protvino group activity  in the PANDA PWO-calorimeter</dc:title>
  <dc:creator>user</dc:creator>
  <cp:lastModifiedBy>vmochalov</cp:lastModifiedBy>
  <cp:revision>395</cp:revision>
  <cp:lastPrinted>1601-01-01T00:00:00Z</cp:lastPrinted>
  <dcterms:created xsi:type="dcterms:W3CDTF">1601-01-01T00:00:00Z</dcterms:created>
  <dcterms:modified xsi:type="dcterms:W3CDTF">2017-02-02T13:48:55Z</dcterms:modified>
</cp:coreProperties>
</file>