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8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9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51" r:id="rId1"/>
    <p:sldMasterId id="2147483806" r:id="rId2"/>
    <p:sldMasterId id="2147483683" r:id="rId3"/>
    <p:sldMasterId id="2147483695" r:id="rId4"/>
    <p:sldMasterId id="2147483713" r:id="rId5"/>
    <p:sldMasterId id="2147483726" r:id="rId6"/>
    <p:sldMasterId id="2147483746" r:id="rId7"/>
    <p:sldMasterId id="2147483766" r:id="rId8"/>
    <p:sldMasterId id="2147483786" r:id="rId9"/>
    <p:sldMasterId id="2147483818" r:id="rId10"/>
  </p:sldMasterIdLst>
  <p:notesMasterIdLst>
    <p:notesMasterId r:id="rId110"/>
  </p:notesMasterIdLst>
  <p:sldIdLst>
    <p:sldId id="256" r:id="rId11"/>
    <p:sldId id="485" r:id="rId12"/>
    <p:sldId id="486" r:id="rId13"/>
    <p:sldId id="488" r:id="rId14"/>
    <p:sldId id="440" r:id="rId15"/>
    <p:sldId id="361" r:id="rId16"/>
    <p:sldId id="372" r:id="rId17"/>
    <p:sldId id="383" r:id="rId18"/>
    <p:sldId id="493" r:id="rId19"/>
    <p:sldId id="492" r:id="rId20"/>
    <p:sldId id="457" r:id="rId21"/>
    <p:sldId id="478" r:id="rId22"/>
    <p:sldId id="518" r:id="rId23"/>
    <p:sldId id="395" r:id="rId24"/>
    <p:sldId id="482" r:id="rId25"/>
    <p:sldId id="475" r:id="rId26"/>
    <p:sldId id="422" r:id="rId27"/>
    <p:sldId id="500" r:id="rId28"/>
    <p:sldId id="479" r:id="rId29"/>
    <p:sldId id="495" r:id="rId30"/>
    <p:sldId id="501" r:id="rId31"/>
    <p:sldId id="437" r:id="rId32"/>
    <p:sldId id="496" r:id="rId33"/>
    <p:sldId id="531" r:id="rId34"/>
    <p:sldId id="463" r:id="rId35"/>
    <p:sldId id="452" r:id="rId36"/>
    <p:sldId id="472" r:id="rId37"/>
    <p:sldId id="473" r:id="rId38"/>
    <p:sldId id="451" r:id="rId39"/>
    <p:sldId id="507" r:id="rId40"/>
    <p:sldId id="508" r:id="rId41"/>
    <p:sldId id="441" r:id="rId42"/>
    <p:sldId id="498" r:id="rId43"/>
    <p:sldId id="514" r:id="rId44"/>
    <p:sldId id="499" r:id="rId45"/>
    <p:sldId id="509" r:id="rId46"/>
    <p:sldId id="503" r:id="rId47"/>
    <p:sldId id="505" r:id="rId48"/>
    <p:sldId id="512" r:id="rId49"/>
    <p:sldId id="504" r:id="rId50"/>
    <p:sldId id="511" r:id="rId51"/>
    <p:sldId id="515" r:id="rId52"/>
    <p:sldId id="506" r:id="rId53"/>
    <p:sldId id="513" r:id="rId54"/>
    <p:sldId id="460" r:id="rId55"/>
    <p:sldId id="461" r:id="rId56"/>
    <p:sldId id="497" r:id="rId57"/>
    <p:sldId id="521" r:id="rId58"/>
    <p:sldId id="522" r:id="rId59"/>
    <p:sldId id="523" r:id="rId60"/>
    <p:sldId id="524" r:id="rId61"/>
    <p:sldId id="520" r:id="rId62"/>
    <p:sldId id="516" r:id="rId63"/>
    <p:sldId id="517" r:id="rId64"/>
    <p:sldId id="502" r:id="rId65"/>
    <p:sldId id="525" r:id="rId66"/>
    <p:sldId id="526" r:id="rId67"/>
    <p:sldId id="529" r:id="rId68"/>
    <p:sldId id="530" r:id="rId69"/>
    <p:sldId id="527" r:id="rId70"/>
    <p:sldId id="528" r:id="rId71"/>
    <p:sldId id="438" r:id="rId72"/>
    <p:sldId id="365" r:id="rId73"/>
    <p:sldId id="490" r:id="rId74"/>
    <p:sldId id="456" r:id="rId75"/>
    <p:sldId id="366" r:id="rId76"/>
    <p:sldId id="405" r:id="rId77"/>
    <p:sldId id="464" r:id="rId78"/>
    <p:sldId id="465" r:id="rId79"/>
    <p:sldId id="466" r:id="rId80"/>
    <p:sldId id="467" r:id="rId81"/>
    <p:sldId id="468" r:id="rId82"/>
    <p:sldId id="474" r:id="rId83"/>
    <p:sldId id="483" r:id="rId84"/>
    <p:sldId id="425" r:id="rId85"/>
    <p:sldId id="413" r:id="rId86"/>
    <p:sldId id="421" r:id="rId87"/>
    <p:sldId id="469" r:id="rId88"/>
    <p:sldId id="471" r:id="rId89"/>
    <p:sldId id="432" r:id="rId90"/>
    <p:sldId id="433" r:id="rId91"/>
    <p:sldId id="434" r:id="rId92"/>
    <p:sldId id="435" r:id="rId93"/>
    <p:sldId id="417" r:id="rId94"/>
    <p:sldId id="419" r:id="rId95"/>
    <p:sldId id="424" r:id="rId96"/>
    <p:sldId id="436" r:id="rId97"/>
    <p:sldId id="427" r:id="rId98"/>
    <p:sldId id="443" r:id="rId99"/>
    <p:sldId id="445" r:id="rId100"/>
    <p:sldId id="446" r:id="rId101"/>
    <p:sldId id="458" r:id="rId102"/>
    <p:sldId id="447" r:id="rId103"/>
    <p:sldId id="448" r:id="rId104"/>
    <p:sldId id="459" r:id="rId105"/>
    <p:sldId id="449" r:id="rId106"/>
    <p:sldId id="470" r:id="rId107"/>
    <p:sldId id="481" r:id="rId108"/>
    <p:sldId id="477" r:id="rId10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33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1" autoAdjust="0"/>
    <p:restoredTop sz="94660"/>
  </p:normalViewPr>
  <p:slideViewPr>
    <p:cSldViewPr>
      <p:cViewPr varScale="1">
        <p:scale>
          <a:sx n="51" d="100"/>
          <a:sy n="51" d="100"/>
        </p:scale>
        <p:origin x="788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viewProps" Target="viewProps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theme" Target="theme/theme1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419F9D-FEE3-4D8B-B3F2-9BED91EC12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0166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en-US" altLang="ru-RU" dirty="0"/>
              <a:t>07.03.2023</a:t>
            </a:r>
          </a:p>
          <a:p>
            <a:endParaRPr lang="ru-RU" altLang="ru-RU" dirty="0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/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8256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642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596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942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892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476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305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89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194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289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37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73973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095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743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987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834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967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489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724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942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836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12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8799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15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714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191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348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508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528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508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4904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606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5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90176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824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839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829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498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094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314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553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546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788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4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69280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279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128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4388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542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699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329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833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902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>
                <a:solidFill>
                  <a:srgbClr val="FFFFFF"/>
                </a:solidFill>
              </a:rPr>
              <a:t>07.03.2023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734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76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66845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07.03.2023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90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164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531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600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343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163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372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2762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362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86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42951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4009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144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150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067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144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51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7242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8510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442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3676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318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828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090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06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96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45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698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252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27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8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9918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912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85E10-A483-4440-8335-D4C93D7AD19F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18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5D1AF-6506-43A3-A697-033172A0E8B0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55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5E834-E9FC-4F5D-80FB-ADC02DAB0977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80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3C149-E428-4A98-B499-E295DB9439D3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94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87D98-CC46-4458-A1C6-CD19E009977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D1204-E602-431B-8826-D4F2DE129659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37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872C1-842B-4626-9ED7-83450152259B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47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1C848-708B-4D20-A28C-F260C4A4F09A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27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F602-3981-4EFD-868B-E1A99E2A7ADF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9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/>
              <a:t>07.03.2023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66794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1EBA2-AF47-4FCF-8BBC-DC2B622664A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23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7A571-CEBD-4D05-8A0F-E334D2777AF0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18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706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7066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7066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7066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066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067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000"/>
            </a:lvl1pPr>
          </a:lstStyle>
          <a:p>
            <a:fld id="{17636911-7B7A-4003-A328-E6A0C89B4C5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53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A711F-AD8E-46AC-A89F-2FFA8E6AFBA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080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93C50-A515-4F35-9877-C74CFEF5BB7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53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854B0-4B8B-46E1-90F5-D5A76BCD689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3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677FB-346F-4C51-B723-4D79D35DF30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411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B7578-6A33-49AC-9742-988BEA1DB86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7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02AE5-335B-4B85-9013-45015C542B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024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AD54D-4544-4E2F-B474-1D6B55D9E90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7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07.03.2023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Семинар ОФВЭ ПИЯФ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02665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50B71-3852-422C-BF56-B11E9975524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15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2B581-DB9C-40EA-BD8D-39033A738C2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27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601503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19800" cy="60150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796EA-70B5-4368-A0BB-F010D416E7D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59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8229600" cy="23177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1C8ACAE-02F3-434C-B49E-44CA2F57405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35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8229600" cy="23177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A3AB158-EB7B-4576-ACAA-C6858C4C486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77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341438"/>
            <a:ext cx="4038600" cy="23177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811588"/>
            <a:ext cx="4038600" cy="2319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586BFBC-1B1E-4F84-BF21-E27FCAF2A6E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97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7893807-3E87-4DC2-A08C-1BC90F05555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659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341438"/>
            <a:ext cx="4038600" cy="23177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341438"/>
            <a:ext cx="4038600" cy="23177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60F94A3-8E8A-4051-9550-C0E42E1C0FB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353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52141DC-1E34-4F07-9977-8597798C11B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892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FFFFFF"/>
                </a:solidFill>
              </a:rPr>
              <a:t>20.09.2012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7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/>
              <a:t>07.03.2023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24286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FFFFFF"/>
                </a:solidFill>
              </a:rPr>
              <a:t>20.09.2012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25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FFFFFF"/>
                </a:solidFill>
              </a:rPr>
              <a:t>20.09.2012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309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FFFFFF"/>
                </a:solidFill>
              </a:rPr>
              <a:t>20.09.2012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336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FFFFFF"/>
                </a:solidFill>
              </a:rPr>
              <a:t>20.09.2012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84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FFFFFF"/>
                </a:solidFill>
              </a:rPr>
              <a:t>20.09.2012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187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FFFFFF"/>
                </a:solidFill>
              </a:rPr>
              <a:t>20.09.2012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03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FFFFFF"/>
                </a:solidFill>
              </a:rPr>
              <a:t>20.09.2012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92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FFFFFF"/>
                </a:solidFill>
              </a:rPr>
              <a:t>20.09.2012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91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FFFFFF"/>
                </a:solidFill>
              </a:rPr>
              <a:t>20.09.2012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074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FFFFFF"/>
                </a:solidFill>
              </a:rPr>
              <a:t>20.09.2012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0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/>
              <a:t>07.03.2023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43156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9 October 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V. Mochalov, Spin physics at IHEP-Protvino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30A2EF-AD7B-4A7C-8ECE-4B04D2D90AD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466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4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285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461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769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406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331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46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293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1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/>
              <a:t>07.03.2023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39950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434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51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825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12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980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931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707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940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929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3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49140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378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180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62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349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04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819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888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722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841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05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hyperlink" Target="http://www.ihep.ru/index.html" TargetMode="Externa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/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605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DCE63-23CA-4BE3-BBE0-E2C2FC5D9267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19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12EFE3-BA88-40AF-8C58-C09ED7DDFB9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0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963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4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4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6964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15888"/>
            <a:ext cx="67691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6964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964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964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96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AE0AB045-0EDB-44E6-ADE8-25C1D2A9313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69649" name="Picture 17" descr="Стартовая страница">
            <a:hlinkClick r:id="rId19"/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4" name="Picture 22" descr="dspin_09sm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6875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>
                <a:solidFill>
                  <a:srgbClr val="FFFFFF"/>
                </a:solidFill>
                <a:latin typeface="Arial Narrow"/>
              </a:rPr>
              <a:t>20.09.2012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Arial Narrow"/>
              </a:rPr>
              <a:t>V. Mochalov, SPIN-2012, IHEP spin program</a:t>
            </a:r>
            <a:endParaRPr lang="ru-RU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5B2E33C-257C-48E3-8EEE-A705C2039FFD}" type="slidenum">
              <a:rPr lang="ru-RU" smtClean="0">
                <a:solidFill>
                  <a:srgbClr val="FFFFFF"/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670762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321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128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86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354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jinr.ru/Pepan/v-54-1/02_abramov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1088/1742-6596/1690/1/01208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2.gif"/><Relationship Id="rId5" Type="http://schemas.openxmlformats.org/officeDocument/2006/relationships/image" Target="../media/image81.gif"/><Relationship Id="rId4" Type="http://schemas.openxmlformats.org/officeDocument/2006/relationships/image" Target="../media/image80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0.xml"/><Relationship Id="rId4" Type="http://schemas.openxmlformats.org/officeDocument/2006/relationships/hyperlink" Target="http://www.springerlink.com/content/v3672n6k72582087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ringerlink.com/content/t774q424486tqx2g/fulltext.pdf" TargetMode="External"/><Relationship Id="rId2" Type="http://schemas.openxmlformats.org/officeDocument/2006/relationships/hyperlink" Target="http://www.springerlink.com/content/t774q424486tqx2g/" TargetMode="Externa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97.emf"/><Relationship Id="rId4" Type="http://schemas.openxmlformats.org/officeDocument/2006/relationships/image" Target="../media/image96.w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620.png"/><Relationship Id="rId5" Type="http://schemas.openxmlformats.org/officeDocument/2006/relationships/image" Target="../media/image107.png"/><Relationship Id="rId4" Type="http://schemas.openxmlformats.org/officeDocument/2006/relationships/oleObject" Target="../embeddings/oleObject2.bin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6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7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1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6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33375"/>
            <a:ext cx="7847012" cy="2951163"/>
          </a:xfrm>
        </p:spPr>
        <p:txBody>
          <a:bodyPr/>
          <a:lstStyle/>
          <a:p>
            <a:r>
              <a:rPr lang="ru-RU" altLang="ru-RU" sz="4400" dirty="0"/>
              <a:t>Исследование спиновых </a:t>
            </a:r>
            <a:br>
              <a:rPr lang="ru-RU" altLang="ru-RU" sz="4400" dirty="0"/>
            </a:br>
            <a:r>
              <a:rPr lang="ru-RU" altLang="ru-RU" sz="4400" dirty="0"/>
              <a:t>эффектов на установке СПАСЧАРМ на ускорителе У-70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3933825"/>
            <a:ext cx="8640960" cy="1704975"/>
          </a:xfrm>
        </p:spPr>
        <p:txBody>
          <a:bodyPr/>
          <a:lstStyle/>
          <a:p>
            <a:r>
              <a:rPr lang="ru-RU" altLang="ru-RU" i="1" dirty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В. Мочалов</a:t>
            </a:r>
          </a:p>
          <a:p>
            <a:r>
              <a:rPr lang="ru-RU" altLang="ru-RU" i="1" dirty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НИЦ «Курчатовский институт» - ИФВЭ</a:t>
            </a:r>
          </a:p>
          <a:p>
            <a:r>
              <a:rPr lang="ru-RU" altLang="ru-RU" i="1" dirty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от имени сотрудничества СПАСЧАРМ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Формула вычисления </a:t>
            </a:r>
            <a:r>
              <a:rPr lang="ru-RU" altLang="ru-RU" dirty="0" err="1"/>
              <a:t>односпиновой</a:t>
            </a:r>
            <a:r>
              <a:rPr lang="ru-RU" altLang="ru-RU" dirty="0"/>
              <a:t> асимметрии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kumimoji="0" lang="ru-RU" altLang="ru-RU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10</a:t>
            </a:fld>
            <a:endParaRPr lang="ru-RU" altLang="ru-RU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8207375" cy="437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667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7813"/>
            <a:ext cx="8712968" cy="1139825"/>
          </a:xfrm>
        </p:spPr>
        <p:txBody>
          <a:bodyPr/>
          <a:lstStyle/>
          <a:p>
            <a:r>
              <a:rPr lang="ru-RU" sz="3600" dirty="0"/>
              <a:t>Мотивация проведения исследований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11</a:t>
            </a:fld>
            <a:endParaRPr lang="ru-RU" altLang="ru-RU"/>
          </a:p>
        </p:txBody>
      </p:sp>
      <p:pic>
        <p:nvPicPr>
          <p:cNvPr id="238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29600" cy="191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356992"/>
            <a:ext cx="41402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4008" y="3356992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Асимметрия инклюзивного образования практически не зависит от энергии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4008" y="4509517"/>
            <a:ext cx="4320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Асимметрия в области фрагментации Неполяризованной частицы вблизи границы фазового объема ненулевая</a:t>
            </a:r>
          </a:p>
        </p:txBody>
      </p:sp>
    </p:spTree>
    <p:extLst>
      <p:ext uri="{BB962C8B-B14F-4D97-AF65-F5344CB8AC3E}">
        <p14:creationId xmlns:p14="http://schemas.microsoft.com/office/powerpoint/2010/main" val="200315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Исследования вклада </a:t>
            </a:r>
            <a:r>
              <a:rPr lang="ru-RU" sz="3200" dirty="0" err="1"/>
              <a:t>глюонов</a:t>
            </a:r>
            <a:r>
              <a:rPr lang="ru-RU" sz="3200" dirty="0"/>
              <a:t> в спин протона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12</a:t>
            </a:fld>
            <a:endParaRPr lang="ru-RU" altLang="ru-RU"/>
          </a:p>
        </p:txBody>
      </p:sp>
      <p:pic>
        <p:nvPicPr>
          <p:cNvPr id="2437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69713"/>
            <a:ext cx="385511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91" y="1412776"/>
            <a:ext cx="3609464" cy="260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7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885" y="2564904"/>
            <a:ext cx="3359075" cy="316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40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6419D-563A-68CF-7C36-8443250A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Кинематика и асимметрия «СПАСЧАРМ 24»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1DAF260-71E5-6274-8C57-10427DAC2E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1891" y="1627086"/>
            <a:ext cx="4557817" cy="3672408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D0C8C4C0-5416-30DD-6203-EDAE2F04F3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4594" y="1627087"/>
            <a:ext cx="4039473" cy="3672407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C154D446-5E88-C2C3-6A5E-DAA2C97A0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3344A3-4E48-300D-3B3A-920E1F83C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368219-7BFB-AA70-9B07-28EC2BF14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13</a:t>
            </a:fld>
            <a:endParaRPr lang="ru-RU" alt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EACFCF-AA4D-3A59-45A9-A093DCA2C157}"/>
                  </a:ext>
                </a:extLst>
              </p:cNvPr>
              <p:cNvSpPr txBox="1"/>
              <p:nvPr/>
            </p:nvSpPr>
            <p:spPr>
              <a:xfrm>
                <a:off x="311891" y="5373216"/>
                <a:ext cx="865259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Зависимость партонных спиновых асимметрий </a:t>
                </a:r>
                <a14:m>
                  <m:oMath xmlns:m="http://schemas.openxmlformats.org/officeDocument/2006/math"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𝑔𝑔</m:t>
                    </m:r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𝜓</m:t>
                    </m:r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ru-RU" sz="1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(сплошная линия),  </a:t>
                </a:r>
                <a14:m>
                  <m:oMath xmlns:m="http://schemas.openxmlformats.org/officeDocument/2006/math"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𝑔𝑔</m:t>
                    </m:r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ru-RU" sz="1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(пунктирная линия) и  </a:t>
                </a:r>
                <a14:m>
                  <m:oMath xmlns:m="http://schemas.openxmlformats.org/officeDocument/2006/math"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𝑔𝑔</m:t>
                    </m:r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ru-RU" sz="1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(точечная линия) от поперечного импульса чармония</a:t>
                </a:r>
                <a:endParaRPr lang="ru-R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EACFCF-AA4D-3A59-45A9-A093DCA2C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1" y="5373216"/>
                <a:ext cx="8652597" cy="923330"/>
              </a:xfrm>
              <a:prstGeom prst="rect">
                <a:avLst/>
              </a:prstGeom>
              <a:blipFill>
                <a:blip r:embed="rId4"/>
                <a:stretch>
                  <a:fillRect l="-563" t="-3289"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729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Исследование </a:t>
            </a:r>
            <a:r>
              <a:rPr kumimoji="0" lang="ru-RU" sz="3000" b="1" i="0" u="none" strike="noStrike" kern="1200" cap="all" spc="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чармония</a:t>
            </a:r>
            <a:r>
              <a:rPr kumimoji="0" lang="ru-RU" sz="3000" b="1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 на этапе 2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4934173"/>
          </a:xfrm>
        </p:spPr>
        <p:txBody>
          <a:bodyPr/>
          <a:lstStyle/>
          <a:p>
            <a:pPr lvl="0">
              <a:lnSpc>
                <a:spcPct val="80000"/>
              </a:lnSpc>
              <a:buClr>
                <a:srgbClr val="FFFFCC"/>
              </a:buClr>
            </a:pPr>
            <a:r>
              <a:rPr lang="ru-RU" sz="2200" spc="30" dirty="0" err="1">
                <a:solidFill>
                  <a:srgbClr val="FFFFFF"/>
                </a:solidFill>
              </a:rPr>
              <a:t>Односпиновая</a:t>
            </a:r>
            <a:r>
              <a:rPr lang="ru-RU" sz="2200" spc="30" dirty="0">
                <a:solidFill>
                  <a:srgbClr val="FFFFFF"/>
                </a:solidFill>
              </a:rPr>
              <a:t> асимметрия </a:t>
            </a:r>
            <a:r>
              <a:rPr lang="ru-RU" sz="22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</a:t>
            </a:r>
            <a:r>
              <a:rPr lang="en-US" sz="22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</a:t>
            </a:r>
            <a:r>
              <a:rPr lang="ru-RU" sz="2200" spc="30" dirty="0">
                <a:solidFill>
                  <a:srgbClr val="FFFFFF"/>
                </a:solidFill>
              </a:rPr>
              <a:t> инклюзивного рождения </a:t>
            </a:r>
            <a:r>
              <a:rPr lang="en-US" sz="2200" i="1" spc="30" dirty="0">
                <a:solidFill>
                  <a:srgbClr val="FFFFFF"/>
                </a:solidFill>
              </a:rPr>
              <a:t>J</a:t>
            </a:r>
            <a:r>
              <a:rPr lang="ru-RU" sz="2200" i="1" spc="30" dirty="0">
                <a:solidFill>
                  <a:srgbClr val="FFFFFF"/>
                </a:solidFill>
              </a:rPr>
              <a:t>/</a:t>
            </a:r>
            <a:r>
              <a:rPr lang="ru-RU" sz="2200" i="1" spc="30" dirty="0">
                <a:solidFill>
                  <a:srgbClr val="FFFFFF"/>
                </a:solidFill>
                <a:sym typeface="Symbol" pitchFamily="18" charset="2"/>
              </a:rPr>
              <a:t></a:t>
            </a:r>
            <a:r>
              <a:rPr lang="ru-RU" sz="2200" spc="30" dirty="0">
                <a:solidFill>
                  <a:srgbClr val="FFFFFF"/>
                </a:solidFill>
              </a:rPr>
              <a:t> и </a:t>
            </a:r>
            <a:r>
              <a:rPr lang="ru-RU" sz="2200" i="1" spc="30" dirty="0">
                <a:solidFill>
                  <a:srgbClr val="FFFFFF"/>
                </a:solidFill>
                <a:sym typeface="Symbol" pitchFamily="18" charset="2"/>
              </a:rPr>
              <a:t></a:t>
            </a:r>
            <a:r>
              <a:rPr lang="en-US" sz="2200" i="1" spc="30" baseline="-25000" dirty="0">
                <a:solidFill>
                  <a:srgbClr val="FFFFFF"/>
                </a:solidFill>
                <a:sym typeface="Symbol" pitchFamily="18" charset="2"/>
              </a:rPr>
              <a:t>1</a:t>
            </a:r>
            <a:r>
              <a:rPr lang="ru-RU" sz="2200" i="1" spc="30" dirty="0">
                <a:solidFill>
                  <a:srgbClr val="FFFFFF"/>
                </a:solidFill>
              </a:rPr>
              <a:t>/</a:t>
            </a:r>
            <a:r>
              <a:rPr lang="ru-RU" sz="2200" i="1" spc="30" dirty="0">
                <a:solidFill>
                  <a:srgbClr val="FFFFFF"/>
                </a:solidFill>
                <a:sym typeface="Symbol" pitchFamily="18" charset="2"/>
              </a:rPr>
              <a:t></a:t>
            </a:r>
            <a:r>
              <a:rPr lang="en-US" sz="2200" i="1" spc="30" baseline="-25000" dirty="0">
                <a:solidFill>
                  <a:srgbClr val="FFFFFF"/>
                </a:solidFill>
                <a:sym typeface="Symbol" pitchFamily="18" charset="2"/>
              </a:rPr>
              <a:t>2</a:t>
            </a:r>
            <a:r>
              <a:rPr lang="ru-RU" sz="2200" spc="30" dirty="0">
                <a:solidFill>
                  <a:srgbClr val="FFFFFF"/>
                </a:solidFill>
              </a:rPr>
              <a:t> на пучке поляризованных протонов</a:t>
            </a:r>
            <a:r>
              <a:rPr lang="en-US" sz="2200" spc="30" dirty="0">
                <a:solidFill>
                  <a:srgbClr val="FFFFFF"/>
                </a:solidFill>
              </a:rPr>
              <a:t>. </a:t>
            </a:r>
            <a:r>
              <a:rPr lang="ru-RU" sz="2200" spc="30" dirty="0">
                <a:solidFill>
                  <a:srgbClr val="FFFFFF"/>
                </a:solidFill>
              </a:rPr>
              <a:t>Ожидаемая статистика за 40 дней набора данных</a:t>
            </a:r>
            <a:r>
              <a:rPr lang="en-US" sz="2200" spc="30" dirty="0">
                <a:solidFill>
                  <a:srgbClr val="FFFFFF"/>
                </a:solidFill>
              </a:rPr>
              <a:t>:</a:t>
            </a:r>
            <a:r>
              <a:rPr lang="en-US" sz="2200" i="1" spc="30" baseline="-25000" dirty="0">
                <a:solidFill>
                  <a:srgbClr val="FFFFFF"/>
                </a:solidFill>
                <a:sym typeface="Symbol" pitchFamily="18" charset="2"/>
              </a:rPr>
              <a:t>.</a:t>
            </a:r>
            <a:endParaRPr lang="ru-RU" sz="2200" i="1" spc="30" baseline="-25000" dirty="0">
              <a:solidFill>
                <a:srgbClr val="FFFFFF"/>
              </a:solidFill>
              <a:sym typeface="Symbol" pitchFamily="18" charset="2"/>
            </a:endParaRPr>
          </a:p>
          <a:p>
            <a:pPr lvl="1">
              <a:lnSpc>
                <a:spcPct val="80000"/>
              </a:lnSpc>
              <a:buClr>
                <a:srgbClr val="FFFFCC"/>
              </a:buClr>
            </a:pP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Пучок поляризованных </a:t>
            </a:r>
            <a:r>
              <a:rPr lang="en-US" sz="2000" spc="30" dirty="0">
                <a:solidFill>
                  <a:srgbClr val="FFFFFF"/>
                </a:solidFill>
                <a:ea typeface="+mn-ea"/>
                <a:cs typeface="+mn-cs"/>
              </a:rPr>
              <a:t>p (4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5</a:t>
            </a:r>
            <a:r>
              <a:rPr lang="en-US" sz="2000" spc="30" dirty="0">
                <a:solidFill>
                  <a:srgbClr val="FFFFFF"/>
                </a:solidFill>
                <a:ea typeface="+mn-ea"/>
                <a:cs typeface="+mn-cs"/>
              </a:rPr>
              <a:t> GeV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, </a:t>
            </a:r>
            <a:r>
              <a:rPr lang="en-US" sz="20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4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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10</a:t>
            </a:r>
            <a:r>
              <a:rPr lang="en-US" sz="2000" spc="30" baseline="30000" dirty="0">
                <a:solidFill>
                  <a:srgbClr val="FFFFFF"/>
                </a:solidFill>
                <a:ea typeface="+mn-ea"/>
                <a:cs typeface="+mn-cs"/>
              </a:rPr>
              <a:t>7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 р/</a:t>
            </a:r>
            <a:r>
              <a:rPr lang="en-US" sz="2000" spc="30" dirty="0">
                <a:solidFill>
                  <a:srgbClr val="FFFFFF"/>
                </a:solidFill>
                <a:ea typeface="+mn-ea"/>
                <a:cs typeface="+mn-cs"/>
              </a:rPr>
              <a:t>cycle): 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10000 </a:t>
            </a:r>
            <a:r>
              <a:rPr lang="en-US" sz="2000" i="1" spc="30" dirty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20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20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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 и 1000 </a:t>
            </a:r>
            <a:r>
              <a:rPr lang="ru-RU" sz="20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20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1</a:t>
            </a:r>
            <a:r>
              <a:rPr lang="ru-RU" sz="20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20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20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 состояний</a:t>
            </a:r>
            <a:r>
              <a:rPr lang="en-US" sz="2000" spc="30" dirty="0">
                <a:solidFill>
                  <a:srgbClr val="FFFFFF"/>
                </a:solidFill>
                <a:ea typeface="+mn-ea"/>
                <a:cs typeface="+mn-cs"/>
              </a:rPr>
              <a:t>. </a:t>
            </a:r>
            <a:endParaRPr lang="ru-RU" sz="20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1">
              <a:lnSpc>
                <a:spcPct val="80000"/>
              </a:lnSpc>
              <a:buClr>
                <a:srgbClr val="FFFFCC"/>
              </a:buClr>
            </a:pP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Статистическая точность измерения асимметрии </a:t>
            </a:r>
            <a:r>
              <a:rPr lang="en-US" sz="2000" i="1" spc="30" dirty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20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en-US" sz="20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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 - </a:t>
            </a:r>
            <a:r>
              <a:rPr lang="en-US" sz="2000" spc="30" dirty="0">
                <a:solidFill>
                  <a:srgbClr val="FFFFFF"/>
                </a:solidFill>
                <a:ea typeface="+mn-ea"/>
                <a:cs typeface="+mn-cs"/>
              </a:rPr>
              <a:t>7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%  </a:t>
            </a:r>
          </a:p>
          <a:p>
            <a:pPr lvl="1">
              <a:lnSpc>
                <a:spcPct val="80000"/>
              </a:lnSpc>
              <a:buClr>
                <a:srgbClr val="FFFFCC"/>
              </a:buClr>
            </a:pP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Измерение </a:t>
            </a:r>
            <a:r>
              <a:rPr lang="en-US" sz="2000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c</a:t>
            </a:r>
            <a:r>
              <a:rPr lang="ru-RU" sz="2000" spc="30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оотношения</a:t>
            </a:r>
            <a:r>
              <a:rPr lang="ru-RU" sz="2000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 сечений рождения </a:t>
            </a:r>
            <a:r>
              <a:rPr lang="ru-RU" sz="20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20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1</a:t>
            </a:r>
            <a:r>
              <a:rPr lang="ru-RU" sz="20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/</a:t>
            </a:r>
            <a:r>
              <a:rPr lang="ru-RU" sz="20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20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 для определения механизма рождения </a:t>
            </a:r>
            <a:r>
              <a:rPr lang="ru-RU" sz="2000" spc="30" dirty="0" err="1">
                <a:solidFill>
                  <a:srgbClr val="FFFFFF"/>
                </a:solidFill>
                <a:ea typeface="+mn-ea"/>
                <a:cs typeface="+mn-cs"/>
              </a:rPr>
              <a:t>чармноия</a:t>
            </a:r>
            <a:r>
              <a:rPr lang="ru-RU" sz="2000" spc="30" dirty="0">
                <a:solidFill>
                  <a:srgbClr val="FFFFFF"/>
                </a:solidFill>
                <a:ea typeface="+mn-ea"/>
                <a:cs typeface="+mn-cs"/>
              </a:rPr>
              <a:t> на пучках протонов и пионов. </a:t>
            </a:r>
            <a:endParaRPr lang="en-US" sz="20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0" algn="just">
              <a:lnSpc>
                <a:spcPct val="80000"/>
              </a:lnSpc>
              <a:buClr>
                <a:srgbClr val="FFFFCC"/>
              </a:buClr>
            </a:pPr>
            <a:r>
              <a:rPr lang="ru-RU" sz="2200" spc="30" dirty="0">
                <a:solidFill>
                  <a:srgbClr val="FFFFFF"/>
                </a:solidFill>
              </a:rPr>
              <a:t>Измерение </a:t>
            </a:r>
            <a:r>
              <a:rPr lang="ru-RU" sz="2200" spc="30" dirty="0" err="1">
                <a:solidFill>
                  <a:srgbClr val="FFFFFF"/>
                </a:solidFill>
              </a:rPr>
              <a:t>двухспиновой</a:t>
            </a:r>
            <a:r>
              <a:rPr lang="ru-RU" sz="2200" spc="30" dirty="0">
                <a:solidFill>
                  <a:srgbClr val="FFFFFF"/>
                </a:solidFill>
              </a:rPr>
              <a:t> асимметрии</a:t>
            </a:r>
            <a:r>
              <a:rPr lang="en-US" sz="2200" spc="30" dirty="0">
                <a:solidFill>
                  <a:srgbClr val="FFFFFF"/>
                </a:solidFill>
              </a:rPr>
              <a:t> </a:t>
            </a:r>
            <a:r>
              <a:rPr lang="ru-RU" sz="22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</a:t>
            </a:r>
            <a:r>
              <a:rPr lang="en-US" sz="22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LL</a:t>
            </a:r>
            <a:r>
              <a:rPr lang="en-US" sz="2200" spc="30" dirty="0">
                <a:solidFill>
                  <a:srgbClr val="FFFFFF"/>
                </a:solidFill>
              </a:rPr>
              <a:t> </a:t>
            </a:r>
            <a:r>
              <a:rPr lang="ru-RU" sz="2200" spc="30" dirty="0">
                <a:solidFill>
                  <a:srgbClr val="FFFFFF"/>
                </a:solidFill>
              </a:rPr>
              <a:t>для изучения </a:t>
            </a:r>
            <a:r>
              <a:rPr lang="ru-RU" sz="22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</a:t>
            </a:r>
            <a:r>
              <a:rPr lang="en-US" sz="22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</a:t>
            </a:r>
            <a:r>
              <a:rPr lang="ru-RU" sz="22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en-US" sz="22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</a:t>
            </a:r>
            <a:r>
              <a:rPr lang="ru-RU" sz="2200" i="1" spc="30" dirty="0">
                <a:solidFill>
                  <a:srgbClr val="FFFFFF"/>
                </a:solidFill>
              </a:rPr>
              <a:t>(</a:t>
            </a:r>
            <a:r>
              <a:rPr lang="en-US" sz="2200" i="1" spc="30" dirty="0">
                <a:solidFill>
                  <a:srgbClr val="FFFFFF"/>
                </a:solidFill>
              </a:rPr>
              <a:t>x</a:t>
            </a:r>
            <a:r>
              <a:rPr lang="ru-RU" sz="2200" i="1" spc="30" dirty="0">
                <a:solidFill>
                  <a:srgbClr val="FFFFFF"/>
                </a:solidFill>
              </a:rPr>
              <a:t>)</a:t>
            </a:r>
            <a:r>
              <a:rPr lang="ru-RU" sz="2200" spc="30" dirty="0">
                <a:solidFill>
                  <a:srgbClr val="FFFFFF"/>
                </a:solidFill>
              </a:rPr>
              <a:t>. </a:t>
            </a:r>
          </a:p>
          <a:p>
            <a:pPr lvl="0" algn="just">
              <a:lnSpc>
                <a:spcPct val="80000"/>
              </a:lnSpc>
              <a:buClr>
                <a:srgbClr val="FFFFCC"/>
              </a:buClr>
            </a:pPr>
            <a:r>
              <a:rPr lang="ru-RU" sz="22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Измерение</a:t>
            </a:r>
            <a:r>
              <a:rPr lang="ru-RU" sz="22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А</a:t>
            </a:r>
            <a:r>
              <a:rPr lang="en-US" sz="22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NN</a:t>
            </a:r>
            <a:r>
              <a:rPr lang="ru-RU" sz="2200" spc="30" dirty="0">
                <a:solidFill>
                  <a:srgbClr val="FFFFFF"/>
                </a:solidFill>
              </a:rPr>
              <a:t> образования пар адронов и </a:t>
            </a:r>
            <a:r>
              <a:rPr lang="en-US" sz="2200" spc="30" dirty="0" err="1">
                <a:solidFill>
                  <a:srgbClr val="FF3300"/>
                </a:solidFill>
              </a:rPr>
              <a:t>Drell</a:t>
            </a:r>
            <a:r>
              <a:rPr lang="en-US" sz="2200" spc="30" dirty="0">
                <a:solidFill>
                  <a:srgbClr val="FF3300"/>
                </a:solidFill>
              </a:rPr>
              <a:t>-Yan</a:t>
            </a:r>
            <a:r>
              <a:rPr lang="ru-RU" sz="2200" spc="30" dirty="0">
                <a:solidFill>
                  <a:srgbClr val="FF3300"/>
                </a:solidFill>
              </a:rPr>
              <a:t>(???)</a:t>
            </a:r>
            <a:r>
              <a:rPr lang="en-US" sz="2200" spc="30" dirty="0">
                <a:solidFill>
                  <a:srgbClr val="FFFFFF"/>
                </a:solidFill>
              </a:rPr>
              <a:t> </a:t>
            </a:r>
            <a:r>
              <a:rPr lang="ru-RU" sz="2200" spc="30" dirty="0">
                <a:solidFill>
                  <a:srgbClr val="FFFFFF"/>
                </a:solidFill>
              </a:rPr>
              <a:t>для изучения </a:t>
            </a:r>
            <a:r>
              <a:rPr lang="ru-RU" sz="2200" spc="30" dirty="0" err="1">
                <a:solidFill>
                  <a:srgbClr val="FFFFFF"/>
                </a:solidFill>
              </a:rPr>
              <a:t>трансверсити</a:t>
            </a:r>
            <a:r>
              <a:rPr lang="en-US" sz="2200" spc="30" dirty="0">
                <a:solidFill>
                  <a:srgbClr val="FFFFFF"/>
                </a:solidFill>
              </a:rPr>
              <a:t> </a:t>
            </a:r>
            <a:r>
              <a:rPr lang="en-US" sz="22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</a:t>
            </a:r>
            <a:r>
              <a:rPr lang="ru-RU" sz="22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sz="22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</a:t>
            </a:r>
            <a:r>
              <a:rPr lang="ru-RU" sz="22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en-US" sz="22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ru-RU" sz="2200" spc="30" dirty="0">
                <a:solidFill>
                  <a:srgbClr val="FFFFFF"/>
                </a:solidFill>
              </a:rPr>
              <a:t>Одновременно исследование </a:t>
            </a:r>
            <a:r>
              <a:rPr lang="ru-RU" sz="2200" i="1" spc="30" dirty="0">
                <a:solidFill>
                  <a:srgbClr val="FFFFFF"/>
                </a:solidFill>
              </a:rPr>
              <a:t>А</a:t>
            </a:r>
            <a:r>
              <a:rPr lang="en-US" sz="2200" i="1" spc="30" baseline="-25000" dirty="0">
                <a:solidFill>
                  <a:srgbClr val="FFFFFF"/>
                </a:solidFill>
              </a:rPr>
              <a:t>NN</a:t>
            </a:r>
            <a:r>
              <a:rPr lang="en-US" sz="2200" spc="30" dirty="0">
                <a:solidFill>
                  <a:srgbClr val="FFFFFF"/>
                </a:solidFill>
              </a:rPr>
              <a:t> </a:t>
            </a:r>
            <a:r>
              <a:rPr lang="ru-RU" sz="2200" spc="30" dirty="0">
                <a:solidFill>
                  <a:srgbClr val="FFFFFF"/>
                </a:solidFill>
              </a:rPr>
              <a:t>и</a:t>
            </a:r>
            <a:r>
              <a:rPr lang="en-US" sz="2200" spc="30" dirty="0">
                <a:solidFill>
                  <a:srgbClr val="FFFFFF"/>
                </a:solidFill>
              </a:rPr>
              <a:t> </a:t>
            </a:r>
            <a:r>
              <a:rPr lang="en-US" sz="2200" i="1" spc="30" dirty="0">
                <a:solidFill>
                  <a:srgbClr val="FFFFFF"/>
                </a:solidFill>
              </a:rPr>
              <a:t>A</a:t>
            </a:r>
            <a:r>
              <a:rPr lang="en-US" sz="2200" i="1" spc="30" baseline="-25000" dirty="0">
                <a:solidFill>
                  <a:srgbClr val="FFFFFF"/>
                </a:solidFill>
              </a:rPr>
              <a:t>N</a:t>
            </a:r>
            <a:r>
              <a:rPr lang="en-US" sz="2200" spc="30" dirty="0">
                <a:solidFill>
                  <a:srgbClr val="FFFFFF"/>
                </a:solidFill>
              </a:rPr>
              <a:t> </a:t>
            </a:r>
            <a:r>
              <a:rPr lang="ru-RU" sz="2200" spc="30" dirty="0">
                <a:solidFill>
                  <a:srgbClr val="FFFFFF"/>
                </a:solidFill>
              </a:rPr>
              <a:t>рождения</a:t>
            </a:r>
            <a:r>
              <a:rPr lang="en-US" sz="2200" spc="30" dirty="0">
                <a:solidFill>
                  <a:srgbClr val="FFFFFF"/>
                </a:solidFill>
              </a:rPr>
              <a:t> </a:t>
            </a:r>
            <a:r>
              <a:rPr lang="en-US" sz="2200" i="1" spc="30" dirty="0">
                <a:solidFill>
                  <a:srgbClr val="FFFFFF"/>
                </a:solidFill>
              </a:rPr>
              <a:t>J</a:t>
            </a:r>
            <a:r>
              <a:rPr lang="ru-RU" sz="2200" i="1" spc="30" dirty="0">
                <a:solidFill>
                  <a:srgbClr val="FFFFFF"/>
                </a:solidFill>
              </a:rPr>
              <a:t>/</a:t>
            </a:r>
            <a:r>
              <a:rPr lang="ru-RU" sz="2200" i="1" spc="30" dirty="0">
                <a:solidFill>
                  <a:srgbClr val="FFFFFF"/>
                </a:solidFill>
                <a:sym typeface="Symbol" pitchFamily="18" charset="2"/>
              </a:rPr>
              <a:t></a:t>
            </a:r>
            <a:r>
              <a:rPr lang="ru-RU" sz="2200" spc="30" dirty="0">
                <a:solidFill>
                  <a:srgbClr val="FFFFFF"/>
                </a:solidFill>
              </a:rPr>
              <a:t>, </a:t>
            </a:r>
            <a:r>
              <a:rPr lang="ru-RU" sz="2200" i="1" spc="30" dirty="0">
                <a:solidFill>
                  <a:srgbClr val="FFFFFF"/>
                </a:solidFill>
                <a:sym typeface="Symbol" pitchFamily="18" charset="2"/>
              </a:rPr>
              <a:t></a:t>
            </a:r>
            <a:r>
              <a:rPr lang="en-US" sz="2200" i="1" spc="30" baseline="-25000" dirty="0">
                <a:solidFill>
                  <a:srgbClr val="FFFFFF"/>
                </a:solidFill>
                <a:sym typeface="Symbol" pitchFamily="18" charset="2"/>
              </a:rPr>
              <a:t>1</a:t>
            </a:r>
            <a:r>
              <a:rPr lang="en-US" sz="2200" i="1" spc="30" dirty="0">
                <a:solidFill>
                  <a:srgbClr val="FFFFFF"/>
                </a:solidFill>
                <a:sym typeface="Symbol" pitchFamily="18" charset="2"/>
              </a:rPr>
              <a:t>/</a:t>
            </a:r>
            <a:r>
              <a:rPr lang="ru-RU" sz="2200" i="1" spc="30" dirty="0">
                <a:solidFill>
                  <a:srgbClr val="FFFFFF"/>
                </a:solidFill>
                <a:sym typeface="Symbol" pitchFamily="18" charset="2"/>
              </a:rPr>
              <a:t></a:t>
            </a:r>
            <a:r>
              <a:rPr lang="en-US" sz="2200" i="1" spc="30" baseline="-25000" dirty="0">
                <a:solidFill>
                  <a:srgbClr val="FFFFFF"/>
                </a:solidFill>
                <a:sym typeface="Symbol" pitchFamily="18" charset="2"/>
              </a:rPr>
              <a:t>2</a:t>
            </a:r>
            <a:r>
              <a:rPr lang="ru-RU" sz="2200" spc="30" dirty="0">
                <a:solidFill>
                  <a:srgbClr val="FFFFFF"/>
                </a:solidFill>
              </a:rPr>
              <a:t>.</a:t>
            </a:r>
            <a:r>
              <a:rPr lang="en-US" sz="2200" spc="30" dirty="0">
                <a:solidFill>
                  <a:srgbClr val="FFFFFF"/>
                </a:solidFill>
              </a:rPr>
              <a:t>   </a:t>
            </a:r>
            <a:endParaRPr lang="ru-RU" sz="2200" spc="30" dirty="0">
              <a:solidFill>
                <a:srgbClr val="FFFFFF"/>
              </a:solidFill>
            </a:endParaRPr>
          </a:p>
          <a:p>
            <a:pPr lvl="0" algn="just">
              <a:lnSpc>
                <a:spcPct val="80000"/>
              </a:lnSpc>
              <a:buClr>
                <a:srgbClr val="FFFFCC"/>
              </a:buClr>
            </a:pPr>
            <a:r>
              <a:rPr lang="ru-RU" sz="2200" spc="30" dirty="0" err="1">
                <a:solidFill>
                  <a:srgbClr val="FFFFFF"/>
                </a:solidFill>
              </a:rPr>
              <a:t>Двухспиновые</a:t>
            </a:r>
            <a:r>
              <a:rPr lang="ru-RU" sz="2200" spc="30" dirty="0">
                <a:solidFill>
                  <a:srgbClr val="FFFFFF"/>
                </a:solidFill>
              </a:rPr>
              <a:t> эффекты в различных реакциях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184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6891"/>
          </a:xfrm>
        </p:spPr>
        <p:txBody>
          <a:bodyPr/>
          <a:lstStyle/>
          <a:p>
            <a:r>
              <a:rPr lang="ru-RU" sz="3200" dirty="0"/>
              <a:t>новая физика с пучком антипротонов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34173"/>
          </a:xfrm>
        </p:spPr>
        <p:txBody>
          <a:bodyPr/>
          <a:lstStyle/>
          <a:p>
            <a:r>
              <a:rPr lang="ru-RU" sz="2000" b="1" dirty="0">
                <a:effectLst/>
              </a:rPr>
              <a:t>Исследование                            , здесь      - вектор импульса протона, а                - векторы поляризации протона и антипротона.  Эта асимметрия может быть наблюдена в столкновениях поперечно-поляризованных частиц с взаимно ортогональными поляризациями. При смене знака одной из поляризаций также меняет знак. Присутствие вклада           с детектированием в конечном состоянии истинно нейтральной подсистемы в </a:t>
            </a:r>
            <a:r>
              <a:rPr lang="ru-RU" sz="2000" b="1" dirty="0" err="1">
                <a:effectLst/>
              </a:rPr>
              <a:t>аксептансе</a:t>
            </a:r>
            <a:r>
              <a:rPr lang="ru-RU" sz="2000" b="1" dirty="0">
                <a:effectLst/>
              </a:rPr>
              <a:t>, симметричном относительно </a:t>
            </a:r>
            <a:r>
              <a:rPr lang="en-US" sz="2000" b="1" i="1" dirty="0" err="1">
                <a:effectLst/>
              </a:rPr>
              <a:t>x</a:t>
            </a:r>
            <a:r>
              <a:rPr lang="en-US" sz="2000" b="1" baseline="-25000" dirty="0" err="1">
                <a:effectLst/>
              </a:rPr>
              <a:t>F</a:t>
            </a:r>
            <a:r>
              <a:rPr lang="ru-RU" sz="2000" b="1" dirty="0">
                <a:effectLst/>
              </a:rPr>
              <a:t>=0, было бы однозначным свидетельством СР-нарушения. К числу таких экспериментов с истинно нейтральными по всем зарядам конечными состояниями можно отнести, в частности, измерения упругого, неупругого и полного сечения в -взаимодействия или сечения инклюзивного рождения истинно нейтральных резонансов и частиц, например </a:t>
            </a:r>
            <a:r>
              <a:rPr lang="ru-RU" sz="2000" b="1" i="1" dirty="0">
                <a:effectLst/>
              </a:rPr>
              <a:t>π</a:t>
            </a:r>
            <a:r>
              <a:rPr lang="ru-RU" sz="2000" b="1" dirty="0">
                <a:effectLst/>
              </a:rPr>
              <a:t>°-мезонов, в симметричном по </a:t>
            </a:r>
            <a:r>
              <a:rPr lang="en-US" sz="2000" b="1" i="1" dirty="0" err="1">
                <a:effectLst/>
              </a:rPr>
              <a:t>x</a:t>
            </a:r>
            <a:r>
              <a:rPr lang="en-US" sz="2000" b="1" baseline="-25000" dirty="0" err="1">
                <a:effectLst/>
              </a:rPr>
              <a:t>F</a:t>
            </a:r>
            <a:r>
              <a:rPr lang="ru-RU" sz="2000" b="1" dirty="0">
                <a:effectLst/>
              </a:rPr>
              <a:t> </a:t>
            </a:r>
            <a:r>
              <a:rPr lang="ru-RU" sz="2000" b="1" dirty="0" err="1">
                <a:effectLst/>
              </a:rPr>
              <a:t>аксептансе</a:t>
            </a:r>
            <a:r>
              <a:rPr lang="ru-RU" sz="2000" b="1" dirty="0">
                <a:effectLst/>
              </a:rPr>
              <a:t>.</a:t>
            </a:r>
          </a:p>
          <a:p>
            <a:endParaRPr lang="ru-RU" sz="2000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15</a:t>
            </a:fld>
            <a:endParaRPr lang="ru-RU" altLang="ru-RU"/>
          </a:p>
        </p:txBody>
      </p:sp>
      <p:pic>
        <p:nvPicPr>
          <p:cNvPr id="2457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80" y="1114898"/>
            <a:ext cx="19431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44" y="1248248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3048"/>
            <a:ext cx="819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24200"/>
            <a:ext cx="476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383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dirty="0"/>
              <a:t>Концептуальный проект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16</a:t>
            </a:fld>
            <a:endParaRPr lang="ru-RU" altLang="ru-RU"/>
          </a:p>
        </p:txBody>
      </p:sp>
      <p:pic>
        <p:nvPicPr>
          <p:cNvPr id="240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5" y="1124744"/>
            <a:ext cx="886682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451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Зависимость интенсивности и фонов протонного и </a:t>
            </a:r>
            <a:r>
              <a:rPr lang="ru-RU" sz="2800" dirty="0">
                <a:solidFill>
                  <a:srgbClr val="00B050"/>
                </a:solidFill>
              </a:rPr>
              <a:t>анти</a:t>
            </a:r>
            <a:r>
              <a:rPr lang="ru-RU" sz="2800" dirty="0"/>
              <a:t>протонного пучков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kumimoji="0" lang="ru-RU" altLang="ru-RU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17</a:t>
            </a:fld>
            <a:endParaRPr lang="ru-RU" altLang="ru-RU"/>
          </a:p>
        </p:txBody>
      </p:sp>
      <p:sp>
        <p:nvSpPr>
          <p:cNvPr id="3" name="TextBox 2"/>
          <p:cNvSpPr txBox="1"/>
          <p:nvPr/>
        </p:nvSpPr>
        <p:spPr>
          <a:xfrm>
            <a:off x="467544" y="522920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Использование мишени, помещенной внутри магнита позволяет увеличить интенсивность анти-протонного пучка в </a:t>
            </a:r>
            <a:r>
              <a:rPr lang="ru-RU" sz="2000" b="1" dirty="0">
                <a:solidFill>
                  <a:srgbClr val="66FF33"/>
                </a:solidFill>
              </a:rPr>
              <a:t>3 раза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5E0FFB7-0501-2658-21CE-3ED8AA3C4F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9714" y="1417638"/>
            <a:ext cx="8229600" cy="3306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882C12-FAF0-F004-40F4-7691AEA79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351808"/>
            <a:ext cx="4084674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8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F9E30-80E1-E9A5-981F-F4AEAAECA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99"/>
          </a:xfrm>
        </p:spPr>
        <p:txBody>
          <a:bodyPr/>
          <a:lstStyle/>
          <a:p>
            <a:r>
              <a:rPr lang="ru-RU" dirty="0"/>
              <a:t>«Установка 24»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798D2CA-1078-E8AB-C770-BAE8C4F1E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72" y="1182008"/>
            <a:ext cx="9220047" cy="4542995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D2D0E686-1B89-0EA2-8ABB-42AE5FC05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D113E0-7C83-1BE9-3CFC-178C25590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28EAB-758C-11D6-B81A-085351DFB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2476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6891"/>
          </a:xfrm>
        </p:spPr>
        <p:txBody>
          <a:bodyPr/>
          <a:lstStyle/>
          <a:p>
            <a:r>
              <a:rPr lang="ru-RU" dirty="0"/>
              <a:t>Преимущества СПАСЧАРМ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294213"/>
          </a:xfrm>
        </p:spPr>
        <p:txBody>
          <a:bodyPr/>
          <a:lstStyle/>
          <a:p>
            <a:r>
              <a:rPr lang="ru-RU" sz="2000" dirty="0"/>
              <a:t>Широкая физическая программа и систематические исследования явления поляризации</a:t>
            </a:r>
          </a:p>
          <a:p>
            <a:r>
              <a:rPr lang="ru-RU" sz="2000" dirty="0"/>
              <a:t>Разнообразие пучков: поляризованные пучки протонов и антипротонов, неполяризованные π±, K±, p, анти-p, d, C.</a:t>
            </a:r>
          </a:p>
          <a:p>
            <a:r>
              <a:rPr lang="ru-RU" sz="2000" dirty="0"/>
              <a:t>Исследование десятков реакций одновременно.</a:t>
            </a:r>
          </a:p>
          <a:p>
            <a:r>
              <a:rPr lang="ru-RU" sz="2000" dirty="0"/>
              <a:t>Поперечно и продольно поляризованные и ядерные мишени.</a:t>
            </a:r>
          </a:p>
          <a:p>
            <a:r>
              <a:rPr lang="ru-RU" sz="2000" dirty="0"/>
              <a:t>Множество изучаемых поляризационных величин: A</a:t>
            </a:r>
            <a:r>
              <a:rPr lang="ru-RU" sz="2000" baseline="-25000" dirty="0"/>
              <a:t>N</a:t>
            </a:r>
            <a:r>
              <a:rPr lang="ru-RU" sz="2000" dirty="0"/>
              <a:t>, P</a:t>
            </a:r>
            <a:r>
              <a:rPr lang="ru-RU" sz="2000" baseline="-25000" dirty="0"/>
              <a:t>N</a:t>
            </a:r>
            <a:r>
              <a:rPr lang="ru-RU" sz="2000" dirty="0"/>
              <a:t>, A</a:t>
            </a:r>
            <a:r>
              <a:rPr lang="ru-RU" sz="2000" baseline="-25000" dirty="0"/>
              <a:t>NN</a:t>
            </a:r>
            <a:r>
              <a:rPr lang="ru-RU" sz="2000" dirty="0"/>
              <a:t>, A</a:t>
            </a:r>
            <a:r>
              <a:rPr lang="ru-RU" sz="2000" baseline="-25000" dirty="0"/>
              <a:t>LL</a:t>
            </a:r>
            <a:r>
              <a:rPr lang="ru-RU" sz="2000" dirty="0"/>
              <a:t>, D</a:t>
            </a:r>
            <a:r>
              <a:rPr lang="ru-RU" sz="2000" baseline="-25000" dirty="0"/>
              <a:t>NN</a:t>
            </a:r>
            <a:r>
              <a:rPr lang="ru-RU" sz="2000" dirty="0"/>
              <a:t>, </a:t>
            </a:r>
            <a:r>
              <a:rPr lang="el-GR" sz="2000" dirty="0"/>
              <a:t>ρ</a:t>
            </a:r>
            <a:r>
              <a:rPr lang="en-US" sz="2000" dirty="0" err="1"/>
              <a:t>ik</a:t>
            </a:r>
            <a:r>
              <a:rPr lang="en-US" sz="2000" dirty="0"/>
              <a:t>, …</a:t>
            </a:r>
          </a:p>
          <a:p>
            <a:r>
              <a:rPr lang="ru-RU" sz="2000" dirty="0"/>
              <a:t>Полное покрытие азимутальных углов для снижения систематических ошибок, большой кинематический диапазон</a:t>
            </a:r>
          </a:p>
          <a:p>
            <a:r>
              <a:rPr lang="ru-RU" sz="2000" dirty="0"/>
              <a:t>Идентификация вторичных частиц, и заряженных, и нейтральных, например </a:t>
            </a:r>
            <a:r>
              <a:rPr lang="el-GR" sz="2000" dirty="0"/>
              <a:t>γ, π0, π±, </a:t>
            </a:r>
            <a:r>
              <a:rPr lang="en-US" sz="2000" dirty="0"/>
              <a:t>K±, p, </a:t>
            </a:r>
            <a:r>
              <a:rPr lang="ru-RU" sz="2000" dirty="0"/>
              <a:t>анти-</a:t>
            </a:r>
            <a:r>
              <a:rPr lang="en-US" sz="2000" dirty="0"/>
              <a:t>p, d.</a:t>
            </a:r>
          </a:p>
          <a:p>
            <a:r>
              <a:rPr lang="ru-RU" sz="2000" dirty="0"/>
              <a:t>Использование спин-ротатора для получения поперечно- и продольно поляризованные пучки и уменьшения систематики.</a:t>
            </a:r>
          </a:p>
          <a:p>
            <a:r>
              <a:rPr lang="ru-RU" sz="2000" dirty="0"/>
              <a:t>Система сбора данных, быстро собирающая большой объем информации.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8112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dirty="0"/>
              <a:t>Сущность спина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150197"/>
          </a:xfrm>
        </p:spPr>
        <p:txBody>
          <a:bodyPr/>
          <a:lstStyle/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структуры спектров излучения и поглощения атомов привело </a:t>
            </a:r>
            <a:r>
              <a:rPr lang="ru-RU" sz="2000" b="1" dirty="0">
                <a:effectLst/>
              </a:rPr>
              <a:t>около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 лет назад к необходимости введения самого понятия спина частиц (</a:t>
            </a: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 </a:t>
            </a:r>
            <a:r>
              <a:rPr lang="de-D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W.Gerlach</a:t>
            </a: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de-D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O.Stern</a:t>
            </a: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Z. Phys. 8 (1921) 110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Результаты этих первых исследований оказались неожиданными и помогли раскрыть парадоксальную квантовую природу спина, принимающего только целые и полуцелые значения. </a:t>
            </a:r>
          </a:p>
          <a:p>
            <a:pPr algn="just"/>
            <a:r>
              <a:rPr lang="ru-RU" altLang="ru-RU" sz="2000" b="1" dirty="0"/>
              <a:t>Спин </a:t>
            </a:r>
            <a:r>
              <a:rPr lang="ru-RU" altLang="ru-RU" sz="2000" b="1" i="1" dirty="0">
                <a:solidFill>
                  <a:srgbClr val="FF0000"/>
                </a:solidFill>
              </a:rPr>
              <a:t>s</a:t>
            </a:r>
            <a:r>
              <a:rPr lang="ru-RU" altLang="ru-RU" sz="2000" b="1" i="1" dirty="0"/>
              <a:t> </a:t>
            </a:r>
            <a:r>
              <a:rPr lang="ru-RU" altLang="ru-RU" sz="2000" b="1" dirty="0"/>
              <a:t>в квантовой механике обозначает </a:t>
            </a:r>
            <a:r>
              <a:rPr lang="ru-RU" altLang="ru-RU" sz="2000" b="1" i="1" dirty="0">
                <a:solidFill>
                  <a:srgbClr val="00B0F0"/>
                </a:solidFill>
              </a:rPr>
              <a:t>собственный момент импульса</a:t>
            </a:r>
            <a:r>
              <a:rPr lang="ru-RU" altLang="ru-RU" sz="2000" b="1" dirty="0">
                <a:solidFill>
                  <a:srgbClr val="00B0F0"/>
                </a:solidFill>
              </a:rPr>
              <a:t> частиц</a:t>
            </a:r>
            <a:r>
              <a:rPr lang="ru-RU" altLang="ru-RU" sz="2000" b="1" dirty="0"/>
              <a:t>, </a:t>
            </a:r>
            <a:r>
              <a:rPr lang="ru-RU" altLang="ru-RU" sz="2000" b="1" i="1" dirty="0">
                <a:solidFill>
                  <a:srgbClr val="00B0F0"/>
                </a:solidFill>
              </a:rPr>
              <a:t>спин не связан с перемещением в пространстве </a:t>
            </a:r>
            <a:r>
              <a:rPr lang="ru-RU" altLang="ru-RU" sz="2000" b="1" dirty="0">
                <a:solidFill>
                  <a:srgbClr val="00B0F0"/>
                </a:solidFill>
              </a:rPr>
              <a:t>частицы</a:t>
            </a:r>
            <a:r>
              <a:rPr lang="ru-RU" altLang="ru-RU" sz="2000" b="1" dirty="0"/>
              <a:t>, и </a:t>
            </a:r>
            <a:r>
              <a:rPr lang="ru-RU" altLang="ru-RU" sz="2000" b="1" dirty="0">
                <a:solidFill>
                  <a:srgbClr val="00B0F0"/>
                </a:solidFill>
              </a:rPr>
              <a:t>является её внутренней характеристикой, наподобие массы или заряда</a:t>
            </a:r>
            <a:r>
              <a:rPr lang="ru-RU" altLang="ru-RU" sz="2000" b="1" dirty="0"/>
              <a:t>. Спин, как и момент импульса, представляется</a:t>
            </a:r>
            <a:r>
              <a:rPr lang="en-US" altLang="ru-RU" sz="2000" b="1" dirty="0"/>
              <a:t> </a:t>
            </a:r>
            <a:r>
              <a:rPr lang="ru-RU" altLang="ru-RU" sz="2000" b="1" dirty="0">
                <a:solidFill>
                  <a:srgbClr val="00B0F0"/>
                </a:solidFill>
              </a:rPr>
              <a:t>аксиальным </a:t>
            </a:r>
            <a:r>
              <a:rPr lang="ru-RU" altLang="ru-RU" sz="2000" b="1" i="1" dirty="0">
                <a:solidFill>
                  <a:srgbClr val="00B0F0"/>
                </a:solidFill>
              </a:rPr>
              <a:t>вектором</a:t>
            </a:r>
            <a:r>
              <a:rPr lang="ru-RU" altLang="ru-RU" sz="2000" b="1" dirty="0"/>
              <a:t>. </a:t>
            </a:r>
          </a:p>
          <a:p>
            <a:pPr algn="just"/>
            <a:r>
              <a:rPr lang="ru-RU" altLang="ru-RU" sz="2000" b="1" dirty="0"/>
              <a:t>Спин</a:t>
            </a:r>
            <a:r>
              <a:rPr lang="ru-RU" altLang="ru-RU" sz="2000" b="1" i="1" dirty="0"/>
              <a:t> </a:t>
            </a:r>
            <a:r>
              <a:rPr lang="ru-RU" altLang="ru-RU" sz="2000" b="1" dirty="0"/>
              <a:t>является особой и весьма нетривиальной составляющей углового момента (момента импульса) со специфическими свойствами, и </a:t>
            </a:r>
            <a:r>
              <a:rPr lang="ru-RU" altLang="ru-RU" sz="2000" b="1" i="1" dirty="0">
                <a:solidFill>
                  <a:srgbClr val="FF0000"/>
                </a:solidFill>
              </a:rPr>
              <a:t>его </a:t>
            </a:r>
            <a:r>
              <a:rPr lang="ru-RU" altLang="ru-RU" sz="2000" b="1" dirty="0">
                <a:solidFill>
                  <a:srgbClr val="FF0000"/>
                </a:solidFill>
              </a:rPr>
              <a:t>природа</a:t>
            </a:r>
            <a:r>
              <a:rPr lang="ru-RU" altLang="ru-RU" sz="2000" b="1" i="1" dirty="0"/>
              <a:t> </a:t>
            </a:r>
            <a:r>
              <a:rPr lang="ru-RU" altLang="ru-RU" sz="2000" b="1" dirty="0"/>
              <a:t>всё ещё - спустя почти 100 лет после открытия – </a:t>
            </a:r>
            <a:r>
              <a:rPr lang="ru-RU" altLang="ru-RU" sz="2000" b="1" dirty="0">
                <a:solidFill>
                  <a:srgbClr val="FF0000"/>
                </a:solidFill>
              </a:rPr>
              <a:t>остаётся тайной</a:t>
            </a:r>
            <a:r>
              <a:rPr lang="ru-RU" altLang="ru-RU" sz="2000" b="1" i="1" dirty="0"/>
              <a:t>.</a:t>
            </a:r>
            <a:endParaRPr lang="en-US" altLang="ru-RU" sz="2000" b="1" dirty="0"/>
          </a:p>
          <a:p>
            <a:pPr algn="just"/>
            <a:r>
              <a:rPr lang="ru-RU" altLang="ru-RU" sz="2000" b="0" dirty="0"/>
              <a:t> 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3050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83DFE-CB38-B9E6-438C-99BB0F81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sz="3600" dirty="0"/>
              <a:t>Текст проекта</a:t>
            </a:r>
            <a:r>
              <a:rPr lang="en-US" sz="3600" dirty="0"/>
              <a:t> </a:t>
            </a:r>
            <a:r>
              <a:rPr lang="ru-RU" sz="3600" dirty="0"/>
              <a:t>и последних статей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5F324DC-8EB6-CD12-0251-75EB8A1265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0656" y="1098550"/>
            <a:ext cx="3251688" cy="5032375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C2717D4-79B7-FAEA-615A-78B34BBA0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98202"/>
            <a:ext cx="4038600" cy="5032723"/>
          </a:xfrm>
        </p:spPr>
        <p:txBody>
          <a:bodyPr/>
          <a:lstStyle/>
          <a:p>
            <a:r>
              <a:rPr lang="en-US" sz="2400" dirty="0">
                <a:hlinkClick r:id="rId3"/>
              </a:rPr>
              <a:t>http://www1.jinr.ru/Pepan/v-54-1/02_abramov.pdf</a:t>
            </a:r>
            <a:endParaRPr lang="en-US" sz="2400" dirty="0"/>
          </a:p>
          <a:p>
            <a:r>
              <a:rPr lang="en-US" sz="2400" dirty="0"/>
              <a:t>https://doi.org/10.1016/j.nima.2018.05.050</a:t>
            </a:r>
          </a:p>
          <a:p>
            <a:r>
              <a:rPr lang="en-US" sz="2400" dirty="0"/>
              <a:t>https://doi.org/10.7566/JPSCP.37.020504</a:t>
            </a:r>
          </a:p>
          <a:p>
            <a:r>
              <a:rPr lang="en-US" sz="2400" dirty="0">
                <a:hlinkClick r:id="rId4"/>
              </a:rPr>
              <a:t>https://doi.org/10.1088/1742-6596/1690/1/012084</a:t>
            </a:r>
            <a:endParaRPr lang="en-US" sz="2400" dirty="0"/>
          </a:p>
          <a:p>
            <a:r>
              <a:rPr lang="en-US" sz="2400" dirty="0"/>
              <a:t>https://doi.org/10.1088/1742-6596/1435/1/012044</a:t>
            </a:r>
            <a:endParaRPr lang="ru-RU" sz="2400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1E2FEA-C266-AA79-5702-7AC1F99E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168730-DD3C-F0B6-FBFE-2E1EB66F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55E681-A557-9B03-9094-051EF2B03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7162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5A3DB-9D7A-70F1-E279-822D0BD61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Готовность «установки 24»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FE25C3-BBEE-CD8A-F366-85D1514A8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62165"/>
          </a:xfrm>
        </p:spPr>
        <p:txBody>
          <a:bodyPr/>
          <a:lstStyle/>
          <a:p>
            <a:r>
              <a:rPr lang="ru-RU" sz="2400" dirty="0"/>
              <a:t>Проект канала и установки на канале 24 готовы, практически полностью готовы рабочие чертежи.</a:t>
            </a:r>
          </a:p>
          <a:p>
            <a:r>
              <a:rPr lang="ru-RU" sz="2400" dirty="0"/>
              <a:t>Для первого этапа детекторы установки готовы (требуется перенос)</a:t>
            </a:r>
          </a:p>
          <a:p>
            <a:r>
              <a:rPr lang="ru-RU" sz="2400" dirty="0"/>
              <a:t>Для второго этапа разработаны все детекторы (для большинства есть прототипы) </a:t>
            </a:r>
            <a:endParaRPr lang="en-US" sz="2400" dirty="0"/>
          </a:p>
          <a:p>
            <a:r>
              <a:rPr lang="ru-RU" sz="2400" dirty="0"/>
              <a:t>Большинство элементов есть в наличии. </a:t>
            </a:r>
          </a:p>
          <a:p>
            <a:r>
              <a:rPr lang="ru-RU" sz="2400" dirty="0"/>
              <a:t>Проект магнита мишени готов, ведутся переговоры с возможными изготовителями</a:t>
            </a:r>
          </a:p>
          <a:p>
            <a:r>
              <a:rPr lang="ru-RU" sz="2400" dirty="0"/>
              <a:t>Проект спин-флиппера готов</a:t>
            </a:r>
          </a:p>
          <a:p>
            <a:r>
              <a:rPr lang="ru-RU" sz="2400" dirty="0"/>
              <a:t>Проект системы мечения и измерения импульса готов, изготовлен прототип </a:t>
            </a:r>
          </a:p>
          <a:p>
            <a:endParaRPr lang="ru-RU" sz="3200" dirty="0"/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C895A1-AA50-6BDB-A050-828DB82B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9E77B4-078F-DBC2-B558-1134B54F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03641-9A78-7EEA-1E55-8B4296F25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5911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Перспективы финансирования работ по 24 каналу.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9080"/>
          </a:xfrm>
        </p:spPr>
        <p:txBody>
          <a:bodyPr/>
          <a:lstStyle/>
          <a:p>
            <a:r>
              <a:rPr lang="ru-RU" sz="2400" dirty="0"/>
              <a:t>Перспективы Финансирования (4 млрд</a:t>
            </a:r>
            <a:r>
              <a:rPr lang="en-US" sz="2400" dirty="0"/>
              <a:t>.</a:t>
            </a:r>
            <a:r>
              <a:rPr lang="ru-RU" sz="2400" dirty="0"/>
              <a:t> руб. вместе с экспериментальной установкой, меньше 2 млрд, если по основной деятельности):</a:t>
            </a:r>
          </a:p>
          <a:p>
            <a:pPr lvl="1"/>
            <a:r>
              <a:rPr lang="ru-RU" sz="2000" b="1" dirty="0">
                <a:solidFill>
                  <a:srgbClr val="FF0000"/>
                </a:solidFill>
              </a:rPr>
              <a:t>ИФВЭ сейчас реализует 4 проекта – вероятность нового затруднена</a:t>
            </a:r>
          </a:p>
          <a:p>
            <a:pPr lvl="1"/>
            <a:r>
              <a:rPr lang="ru-RU" sz="2000" b="1" dirty="0">
                <a:solidFill>
                  <a:srgbClr val="66FF33"/>
                </a:solidFill>
              </a:rPr>
              <a:t>Ведутся активные поиски других источников финансирования</a:t>
            </a:r>
            <a:endParaRPr lang="ru-RU" sz="2000" b="1" dirty="0">
              <a:solidFill>
                <a:srgbClr val="FFFF00"/>
              </a:solidFill>
            </a:endParaRPr>
          </a:p>
          <a:p>
            <a:pPr lvl="1"/>
            <a:endParaRPr lang="ru-RU" sz="2000" b="1" dirty="0">
              <a:solidFill>
                <a:srgbClr val="66FF33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7311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FB6C00-6193-C376-6696-71BF5DBF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lang="ru-RU" dirty="0"/>
              <a:t>Установка на канале 14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615265E-16CF-672C-B9E7-48C869648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268413"/>
            <a:ext cx="8075239" cy="4862512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0FA37069-F733-A83B-18AF-1BBD95FC4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FEF7D-9732-5874-2856-31F34B273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5DDEFB-6C63-6822-62EE-59B23F09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5542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C7420-D3E2-B034-6703-753B3A93F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6891"/>
          </a:xfrm>
        </p:spPr>
        <p:txBody>
          <a:bodyPr/>
          <a:lstStyle/>
          <a:p>
            <a:r>
              <a:rPr lang="ru-RU" sz="3600" dirty="0"/>
              <a:t>Команда в сеансе на канале 14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4BB7D3-E1DE-B063-0CBE-425B4875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978E9A-FDC2-48E7-F4E6-D9E1A0C2C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CB6F2-1BC2-E623-FB3E-C16249133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24</a:t>
            </a:fld>
            <a:endParaRPr lang="ru-RU" altLang="ru-RU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36605F36-FB7D-F130-959D-D9C5528622F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1520" y="908720"/>
            <a:ext cx="8640960" cy="6044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 kern="12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 marL="742950" indent="-285750" algn="l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 kern="12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 marL="1143000" indent="-228600" algn="l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 kern="12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 marL="1600200" indent="-228600" algn="l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 kern="12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 marL="2057400" indent="-228600" algn="l" defTabSz="449263" rtl="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 kern="12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lvl="0" algn="ctr"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Абрамов В.В., Васильев А.Н., Гончаренко Ю.М., Калугин Н.К., Мельник Ю.М., Мещанин А.П., Минаев Н.Г., Моисеев В.В., Морозов Д.А., Мочалов В.В.,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Ногач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 Л.В., Новиков К.Д., </a:t>
            </a:r>
            <a:r>
              <a:rPr kumimoji="0" lang="ru-RU" sz="2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Прудкогляд</a:t>
            </a:r>
            <a:r>
              <a:rPr kumimoji="0" lang="ru-RU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А.Ф.</a:t>
            </a:r>
            <a:r>
              <a:rPr kumimoji="0" lang="ru-RU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,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Рыжиков С.В., Рязанцев А.В., Семенов П.А.,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Узунян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 А.В., Якутин А.Е.  </a:t>
            </a:r>
          </a:p>
          <a:p>
            <a:pPr marL="0" marR="0" lvl="0" indent="0" algn="ctr" defTabSz="449263" rtl="0" eaLnBrk="0" fontAlgn="base" latinLnBrk="0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6" charset="0"/>
              </a:rPr>
              <a:t>НИЦ Курчатовский Институт – ИФВЭ</a:t>
            </a:r>
          </a:p>
          <a:p>
            <a:pPr lvl="0" algn="ctr">
              <a:defRPr/>
            </a:pPr>
            <a:r>
              <a:rPr lang="ru-RU" sz="2000" dirty="0">
                <a:solidFill>
                  <a:schemeClr val="tx1"/>
                </a:solidFill>
              </a:rPr>
              <a:t>Бажанов Н.А., Борисов Н.С., Городнов И.С., Должиков А.С, Лазарев А.Б., </a:t>
            </a:r>
            <a:r>
              <a:rPr lang="ru-RU" sz="2000" dirty="0" err="1">
                <a:solidFill>
                  <a:schemeClr val="tx1"/>
                </a:solidFill>
              </a:rPr>
              <a:t>Неганов</a:t>
            </a:r>
            <a:r>
              <a:rPr lang="ru-RU" sz="2000" dirty="0">
                <a:solidFill>
                  <a:schemeClr val="tx1"/>
                </a:solidFill>
              </a:rPr>
              <a:t> А.Б., Федоров А.Н., Усов Ю.А.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6" charset="0"/>
            </a:endParaRPr>
          </a:p>
          <a:p>
            <a:pPr algn="ctr">
              <a:defRPr/>
            </a:pPr>
            <a:r>
              <a:rPr lang="ru-RU" sz="2000" b="1" i="1" dirty="0">
                <a:solidFill>
                  <a:srgbClr val="92D050"/>
                </a:solidFill>
              </a:rPr>
              <a:t>ОИЯИ (Дубна)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Гриднев А.Б., </a:t>
            </a:r>
            <a:r>
              <a:rPr lang="ru-RU" sz="2000" dirty="0" err="1">
                <a:solidFill>
                  <a:schemeClr val="tx1"/>
                </a:solidFill>
              </a:rPr>
              <a:t>Козленко</a:t>
            </a:r>
            <a:r>
              <a:rPr lang="ru-RU" sz="2000" dirty="0">
                <a:solidFill>
                  <a:schemeClr val="tx1"/>
                </a:solidFill>
              </a:rPr>
              <a:t> Н.Г., Новинский Д.В., </a:t>
            </a:r>
            <a:r>
              <a:rPr lang="ru-RU" sz="2000" dirty="0" err="1">
                <a:solidFill>
                  <a:schemeClr val="tx1"/>
                </a:solidFill>
              </a:rPr>
              <a:t>Темирбулатов</a:t>
            </a:r>
            <a:r>
              <a:rPr lang="ru-RU" sz="2000" dirty="0">
                <a:solidFill>
                  <a:schemeClr val="tx1"/>
                </a:solidFill>
              </a:rPr>
              <a:t> В.С.   </a:t>
            </a:r>
            <a:endParaRPr lang="ru-RU" sz="2000" b="1" dirty="0">
              <a:solidFill>
                <a:schemeClr val="tx1"/>
              </a:solidFill>
            </a:endParaRPr>
          </a:p>
          <a:p>
            <a:pPr lvl="0" algn="ctr">
              <a:defRPr/>
            </a:pPr>
            <a:r>
              <a:rPr lang="ru-RU" sz="2000" b="1" i="1" dirty="0">
                <a:solidFill>
                  <a:srgbClr val="92D050"/>
                </a:solidFill>
              </a:rPr>
              <a:t>НИЦ Курчатовский Институт – ПИЯФ (Гатчина)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itchFamily="16" charset="0"/>
            </a:endParaRPr>
          </a:p>
          <a:p>
            <a:pPr lvl="0" algn="ctr"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Алексеев И.Г., Нестеров В.М.,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Рыльцов</a:t>
            </a:r>
            <a:r>
              <a:rPr lang="ru-RU" sz="2000" dirty="0">
                <a:solidFill>
                  <a:schemeClr val="tx1"/>
                </a:solidFill>
              </a:rPr>
              <a:t> В.В.,</a:t>
            </a:r>
            <a:r>
              <a:rPr kumimoji="0" lang="ru-RU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Самигуллин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 Э.И.,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Свирида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 Д.Н., </a:t>
            </a:r>
            <a:r>
              <a:rPr lang="ru-RU" sz="2000" dirty="0" err="1">
                <a:solidFill>
                  <a:schemeClr val="tx1"/>
                </a:solidFill>
              </a:rPr>
              <a:t>Скробова</a:t>
            </a:r>
            <a:r>
              <a:rPr lang="ru-RU" sz="2000" dirty="0">
                <a:solidFill>
                  <a:schemeClr val="tx1"/>
                </a:solidFill>
              </a:rPr>
              <a:t> Н.А.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6" charset="0"/>
            </a:endParaRPr>
          </a:p>
          <a:p>
            <a:pPr marL="0" marR="0" lvl="0" indent="0" algn="ctr" defTabSz="449263" rtl="0" eaLnBrk="0" fontAlgn="base" latinLnBrk="0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6" charset="0"/>
              </a:rPr>
              <a:t>НИЦ Курчатовский Институт – КК-ТЭФ (Москва)</a:t>
            </a:r>
          </a:p>
          <a:p>
            <a:pPr marL="0" marR="0" lvl="0" indent="0" algn="ctr" defTabSz="449263" rtl="0" eaLnBrk="0" fontAlgn="base" latinLnBrk="0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Нурушева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</a:rPr>
              <a:t> М.Б., Рыков В.Л.</a:t>
            </a:r>
          </a:p>
          <a:p>
            <a:pPr marL="0" marR="0" lvl="0" indent="0" algn="ctr" defTabSz="449263" rtl="0" eaLnBrk="0" fontAlgn="base" latinLnBrk="0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6" charset="0"/>
              </a:rPr>
              <a:t>НИЯУ МИФИ (Москва)</a:t>
            </a:r>
          </a:p>
          <a:p>
            <a:pPr marL="0" marR="0" lvl="0" indent="0" algn="ctr" defTabSz="449263" rtl="0" eaLnBrk="0" fontAlgn="base" latinLnBrk="0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  <a:p>
            <a:pPr marL="0" marR="0" lvl="0" indent="0" algn="ctr" defTabSz="449263" rtl="0" eaLnBrk="0" fontAlgn="base" latinLnBrk="0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673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sz="3600" dirty="0"/>
              <a:t>Данные в эксклюзивных каналах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25</a:t>
            </a:fld>
            <a:endParaRPr lang="ru-RU" altLang="ru-RU"/>
          </a:p>
        </p:txBody>
      </p:sp>
      <p:pic>
        <p:nvPicPr>
          <p:cNvPr id="239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14" y="1050513"/>
            <a:ext cx="3718882" cy="18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30803"/>
            <a:ext cx="20050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52" y="1044575"/>
            <a:ext cx="3743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6638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1" y="3138487"/>
            <a:ext cx="3635671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967287"/>
            <a:ext cx="41148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52" y="3138488"/>
            <a:ext cx="3670300" cy="237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03" y="4973637"/>
            <a:ext cx="33416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779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39825"/>
          </a:xfrm>
        </p:spPr>
        <p:txBody>
          <a:bodyPr/>
          <a:lstStyle/>
          <a:p>
            <a:r>
              <a:rPr lang="ru-RU" sz="2800" dirty="0"/>
              <a:t>Задачи СПАСЧАРМ на канале 14 в целом (инклюзив)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26</a:t>
            </a:fld>
            <a:endParaRPr lang="ru-RU" alt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180504"/>
              </p:ext>
            </p:extLst>
          </p:nvPr>
        </p:nvGraphicFramePr>
        <p:xfrm>
          <a:off x="5508104" y="1196752"/>
          <a:ext cx="3461598" cy="5059680"/>
        </p:xfrm>
        <a:graphic>
          <a:graphicData uri="http://schemas.openxmlformats.org/drawingml/2006/table">
            <a:tbl>
              <a:tblPr firstRow="1" bandRow="1"/>
              <a:tblGrid>
                <a:gridCol w="2013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2000" i="1" dirty="0">
                          <a:solidFill>
                            <a:schemeClr val="bg1"/>
                          </a:solidFill>
                        </a:rPr>
                        <a:t>Final state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2000" i="1" dirty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US" sz="2000" i="1" baseline="-25000" dirty="0">
                          <a:solidFill>
                            <a:schemeClr val="bg1"/>
                          </a:solidFill>
                        </a:rPr>
                        <a:t>EVENTS</a:t>
                      </a:r>
                      <a:endParaRPr lang="en-US" sz="200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.7·10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.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0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.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2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2.6·10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0*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(892)→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1.1·10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0*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(892)→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+*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(892)→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 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1.9·10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–*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(892)→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3.8·10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φ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(1020)→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4.3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Λ→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4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Λ̃→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Δ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9.3·10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Δ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̃ 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2.5·10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Ξ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Λ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1.9·10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Ξ̃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Λ̃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1.6·10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Σ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→ 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Λ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 γ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1.2·10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0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Σ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(1385)→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Λ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3.9·10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131277"/>
              </p:ext>
            </p:extLst>
          </p:nvPr>
        </p:nvGraphicFramePr>
        <p:xfrm>
          <a:off x="395536" y="1268761"/>
          <a:ext cx="3672408" cy="4937760"/>
        </p:xfrm>
        <a:graphic>
          <a:graphicData uri="http://schemas.openxmlformats.org/drawingml/2006/table">
            <a:tbl>
              <a:tblPr firstRow="1" bandRow="1"/>
              <a:tblGrid>
                <a:gridCol w="2209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1800" i="1" dirty="0">
                          <a:solidFill>
                            <a:schemeClr val="bg1"/>
                          </a:solidFill>
                        </a:rPr>
                        <a:t>Final state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1800" i="1" dirty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US" sz="1800" i="1" baseline="-25000" dirty="0">
                          <a:solidFill>
                            <a:schemeClr val="bg1"/>
                          </a:solidFill>
                        </a:rPr>
                        <a:t>EVENTS</a:t>
                      </a:r>
                      <a:endParaRPr lang="en-US" sz="180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.2·10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en-US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8.7·10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</a:rPr>
                        <a:t>γγ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</a:rPr>
                        <a:t>γγ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9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η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→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</a:rPr>
                        <a:t>γγ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4.2·10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η'→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η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8.3·10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5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1800" b="1" baseline="-25000" dirty="0">
                          <a:solidFill>
                            <a:schemeClr val="bg1"/>
                          </a:solidFill>
                          <a:effectLst/>
                        </a:rPr>
                        <a:t>S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3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ρ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(770)→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4.2·10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η→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5.3·10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ω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(782) 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3.5·10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ω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(782)→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γ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3.8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ρ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(770)→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2.9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ρ</a:t>
                      </a:r>
                      <a:r>
                        <a:rPr lang="ru-RU" sz="1800" b="1" baseline="30000" dirty="0" err="1">
                          <a:solidFill>
                            <a:schemeClr val="bg1"/>
                          </a:solidFill>
                          <a:effectLst/>
                        </a:rPr>
                        <a:t>–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(770)→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7.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5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en-US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K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1800" b="1" baseline="-25000" dirty="0">
                          <a:solidFill>
                            <a:schemeClr val="bg1"/>
                          </a:solidFill>
                          <a:effectLst/>
                        </a:rPr>
                        <a:t>S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→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.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r>
                        <a:rPr lang="ru-RU" sz="1800" b="1" baseline="-25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(980)→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η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π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.8·10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4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/>
                        </a:rPr>
                        <a:t>ω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(782)→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r>
                        <a:rPr lang="ru-RU" sz="1800" b="1" baseline="30000" dirty="0">
                          <a:solidFill>
                            <a:schemeClr val="bg1"/>
                          </a:solidFill>
                          <a:effectLst/>
                        </a:rPr>
                        <a:t>−    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CC"/>
                          </a:solidFill>
                          <a:effectLst/>
                        </a:rPr>
                        <a:t>1.7·10</a:t>
                      </a:r>
                      <a:r>
                        <a:rPr lang="ru-RU" sz="1800" b="1" baseline="30000" dirty="0">
                          <a:solidFill>
                            <a:srgbClr val="0033CC"/>
                          </a:solidFill>
                          <a:effectLst/>
                        </a:rPr>
                        <a:t>5  </a:t>
                      </a:r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045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</a:t>
            </a:r>
            <a:r>
              <a:rPr kumimoji="0" lang="ru-RU" sz="3000" b="1" i="0" u="none" strike="noStrike" kern="1200" cap="all" spc="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каонного</a:t>
            </a:r>
            <a:r>
              <a:rPr kumimoji="0" lang="ru-RU" sz="3000" b="1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 и антипротонного пучка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ru-RU" altLang="ru-RU" dirty="0">
                <a:solidFill>
                  <a:srgbClr val="FFFFFF"/>
                </a:solidFill>
              </a:rPr>
              <a:t>В. Мочалов, Семинар ОФВЭ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27</a:t>
            </a:fld>
            <a:endParaRPr lang="ru-RU" alt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068816" cy="353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Объект 6"/>
          <p:cNvGraphicFramePr>
            <a:graphicFrameLocks/>
          </p:cNvGraphicFramePr>
          <p:nvPr/>
        </p:nvGraphicFramePr>
        <p:xfrm>
          <a:off x="495116" y="4653136"/>
          <a:ext cx="8064896" cy="15819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79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96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частица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r>
                        <a:rPr lang="en-US" sz="1400" b="1" baseline="-25000">
                          <a:effectLst/>
                        </a:rPr>
                        <a:t>EV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S/B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частица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r>
                        <a:rPr lang="en-US" sz="1400" b="1" baseline="-25000">
                          <a:effectLst/>
                        </a:rPr>
                        <a:t>EV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S/B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+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</a:t>
                      </a:r>
                      <a:r>
                        <a:rPr lang="ru-RU" sz="1400" b="1">
                          <a:effectLst/>
                        </a:rPr>
                        <a:t>.</a:t>
                      </a:r>
                      <a:r>
                        <a:rPr lang="en-US" sz="1400" b="1">
                          <a:effectLst/>
                        </a:rPr>
                        <a:t>1</a:t>
                      </a:r>
                      <a:r>
                        <a:rPr lang="ru-RU" sz="1400" b="1">
                          <a:effectLst/>
                        </a:rPr>
                        <a:t>·10</a:t>
                      </a:r>
                      <a:r>
                        <a:rPr lang="en-US" sz="1400" b="1" baseline="3000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r>
                        <a:rPr lang="en-US" sz="1400" b="1">
                          <a:effectLst/>
                        </a:rPr>
                        <a:t>.</a:t>
                      </a:r>
                      <a:r>
                        <a:rPr lang="ru-RU" sz="1400" b="1">
                          <a:effectLst/>
                        </a:rPr>
                        <a:t>6</a:t>
                      </a:r>
                      <a:r>
                        <a:rPr lang="en-US" sz="1400" b="1">
                          <a:effectLst/>
                        </a:rPr>
                        <a:t>·10</a:t>
                      </a:r>
                      <a:r>
                        <a:rPr lang="en-US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−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2.6·10</a:t>
                      </a:r>
                      <a:r>
                        <a:rPr lang="en-US" sz="1400" b="1" baseline="30000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ñ 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r>
                        <a:rPr lang="en-US" sz="1400" b="1">
                          <a:effectLst/>
                        </a:rPr>
                        <a:t>.</a:t>
                      </a:r>
                      <a:r>
                        <a:rPr lang="ru-RU" sz="1400" b="1">
                          <a:effectLst/>
                        </a:rPr>
                        <a:t>4</a:t>
                      </a:r>
                      <a:r>
                        <a:rPr lang="en-US" sz="1400" b="1">
                          <a:effectLst/>
                        </a:rPr>
                        <a:t>·10</a:t>
                      </a:r>
                      <a:r>
                        <a:rPr lang="en-US" sz="1400" b="1" baseline="30000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r>
                        <a:rPr lang="en-US" sz="1400" b="1" baseline="30000">
                          <a:effectLst/>
                        </a:rPr>
                        <a:t>+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1.7·10</a:t>
                      </a:r>
                      <a:r>
                        <a:rPr lang="en-US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9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Λ</a:t>
                      </a:r>
                      <a:r>
                        <a:rPr lang="en-US" sz="1400" b="1">
                          <a:effectLst/>
                        </a:rPr>
                        <a:t>̃→  p</a:t>
                      </a:r>
                      <a:r>
                        <a:rPr lang="ru-RU" sz="1400" b="1">
                          <a:effectLst/>
                        </a:rPr>
                        <a:t>̃  π</a:t>
                      </a:r>
                      <a:r>
                        <a:rPr lang="en-US" sz="1400" b="1" baseline="30000">
                          <a:effectLst/>
                        </a:rPr>
                        <a:t>+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2.1·10</a:t>
                      </a:r>
                      <a:r>
                        <a:rPr lang="en-US" sz="1400" b="1" baseline="30000">
                          <a:effectLst/>
                        </a:rPr>
                        <a:t>6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r>
                        <a:rPr lang="en-US" sz="1400" b="1" baseline="30000">
                          <a:effectLst/>
                        </a:rPr>
                        <a:t>–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2.2·10</a:t>
                      </a:r>
                      <a:r>
                        <a:rPr lang="en-US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Λ</a:t>
                      </a:r>
                      <a:r>
                        <a:rPr lang="en-US" sz="1400" b="1" dirty="0">
                          <a:effectLst/>
                        </a:rPr>
                        <a:t>̃→ ñ </a:t>
                      </a:r>
                      <a:r>
                        <a:rPr lang="ru-RU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1.1·10</a:t>
                      </a:r>
                      <a:r>
                        <a:rPr lang="en-US" sz="1400" b="1" baseline="30000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0.13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8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5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1.6·10</a:t>
                      </a:r>
                      <a:r>
                        <a:rPr lang="en-US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Δ</a:t>
                      </a:r>
                      <a:r>
                        <a:rPr lang="en-US" sz="1400" b="1">
                          <a:effectLst/>
                        </a:rPr>
                        <a:t>̃</a:t>
                      </a:r>
                      <a:r>
                        <a:rPr lang="ru-RU" sz="1400" b="1" baseline="30000">
                          <a:effectLst/>
                        </a:rPr>
                        <a:t>−−</a:t>
                      </a:r>
                      <a:r>
                        <a:rPr lang="ru-RU" sz="1400" b="1">
                          <a:effectLst/>
                        </a:rPr>
                        <a:t>→ </a:t>
                      </a:r>
                      <a:r>
                        <a:rPr lang="en-US" sz="1400" b="1">
                          <a:effectLst/>
                        </a:rPr>
                        <a:t>p</a:t>
                      </a:r>
                      <a:r>
                        <a:rPr lang="ru-RU" sz="1400" b="1">
                          <a:effectLst/>
                        </a:rPr>
                        <a:t>̃  π</a:t>
                      </a:r>
                      <a:r>
                        <a:rPr lang="ru-RU" sz="1400" b="1" baseline="30000">
                          <a:effectLst/>
                        </a:rPr>
                        <a:t>−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4.2·10</a:t>
                      </a:r>
                      <a:r>
                        <a:rPr lang="ru-RU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0.14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̃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1.8·10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Ξ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→ Λ π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1.0·10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787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протонного пучка (50 </a:t>
            </a:r>
            <a:r>
              <a:rPr kumimoji="0" lang="ru-RU" sz="3000" b="1" i="0" u="none" strike="noStrike" kern="1200" cap="all" spc="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гэв</a:t>
            </a:r>
            <a:r>
              <a:rPr kumimoji="0" lang="ru-RU" sz="3000" b="1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)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28</a:t>
            </a:fld>
            <a:endParaRPr lang="ru-RU" alt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62" y="1600200"/>
            <a:ext cx="7693476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202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Комплексный запуск и цель экспозиции 2018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>
                <a:effectLst/>
              </a:rPr>
              <a:t>Основная задача сеанса 2018 г - комплексный запуск пилотной версии установки, включая четыре станции дрейфовых трубок (39 плоскостей камер, 2112 каналов электроники), и первый физический набор данных (статистики) на поляризованной мишени</a:t>
            </a:r>
            <a:r>
              <a:rPr lang="en-US" sz="2400" dirty="0">
                <a:effectLst/>
              </a:rPr>
              <a:t>:</a:t>
            </a:r>
            <a:endParaRPr lang="ru-RU" sz="2400" dirty="0">
              <a:effectLst/>
            </a:endParaRPr>
          </a:p>
          <a:p>
            <a:r>
              <a:rPr lang="ru-RU" sz="2400" dirty="0">
                <a:solidFill>
                  <a:srgbClr val="00B050"/>
                </a:solidFill>
                <a:effectLst/>
              </a:rPr>
              <a:t>Измерение односпиновой асимметрии заряженных пионов (</a:t>
            </a:r>
            <a:r>
              <a:rPr lang="en-US" sz="2400" b="1" dirty="0">
                <a:solidFill>
                  <a:srgbClr val="FF0000"/>
                </a:solidFill>
                <a:effectLst/>
              </a:rPr>
              <a:t>h+, h-</a:t>
            </a:r>
            <a:r>
              <a:rPr lang="ru-RU" sz="2400" dirty="0">
                <a:solidFill>
                  <a:srgbClr val="00B050"/>
                </a:solidFill>
                <a:effectLst/>
              </a:rPr>
              <a:t>) и некоторых резонансов, которые распадаются на пионы (</a:t>
            </a:r>
            <a:r>
              <a:rPr lang="ru-RU" sz="2400" b="1" dirty="0">
                <a:solidFill>
                  <a:srgbClr val="FF0000"/>
                </a:solidFill>
                <a:effectLst/>
              </a:rPr>
              <a:t>ρ </a:t>
            </a:r>
            <a:r>
              <a:rPr lang="ru-RU" sz="2400" b="1" dirty="0">
                <a:solidFill>
                  <a:srgbClr val="FF0000"/>
                </a:solidFill>
                <a:effectLst/>
                <a:latin typeface="+mj-lt"/>
              </a:rPr>
              <a:t>→π</a:t>
            </a:r>
            <a:r>
              <a:rPr lang="ru-RU" sz="2400" b="1" baseline="30000" dirty="0">
                <a:solidFill>
                  <a:srgbClr val="FF0000"/>
                </a:solidFill>
                <a:effectLst/>
              </a:rPr>
              <a:t>+</a:t>
            </a:r>
            <a:r>
              <a:rPr lang="ru-RU" sz="2400" b="1" dirty="0">
                <a:solidFill>
                  <a:srgbClr val="FF0000"/>
                </a:solidFill>
                <a:effectLst/>
              </a:rPr>
              <a:t>π</a:t>
            </a:r>
            <a:r>
              <a:rPr lang="ru-RU" sz="2400" b="1" baseline="30000" dirty="0">
                <a:solidFill>
                  <a:srgbClr val="FF0000"/>
                </a:solidFill>
                <a:effectLst/>
              </a:rPr>
              <a:t>-</a:t>
            </a:r>
            <a:r>
              <a:rPr lang="ru-RU" sz="2400" b="1" dirty="0">
                <a:solidFill>
                  <a:srgbClr val="FF0000"/>
                </a:solidFill>
                <a:effectLst/>
              </a:rPr>
              <a:t>, ω → π</a:t>
            </a:r>
            <a:r>
              <a:rPr lang="ru-RU" sz="2400" b="1" baseline="30000" dirty="0">
                <a:solidFill>
                  <a:srgbClr val="FF0000"/>
                </a:solidFill>
                <a:effectLst/>
              </a:rPr>
              <a:t>+</a:t>
            </a:r>
            <a:r>
              <a:rPr lang="ru-RU" sz="2400" b="1" dirty="0">
                <a:solidFill>
                  <a:srgbClr val="FF0000"/>
                </a:solidFill>
                <a:effectLst/>
              </a:rPr>
              <a:t>π</a:t>
            </a:r>
            <a:r>
              <a:rPr lang="ru-RU" sz="2400" b="1" baseline="30000" dirty="0">
                <a:solidFill>
                  <a:srgbClr val="FF0000"/>
                </a:solidFill>
                <a:effectLst/>
              </a:rPr>
              <a:t>-</a:t>
            </a:r>
            <a:r>
              <a:rPr lang="ru-RU" sz="2400" b="1" dirty="0">
                <a:solidFill>
                  <a:srgbClr val="FF0000"/>
                </a:solidFill>
                <a:effectLst/>
              </a:rPr>
              <a:t>π</a:t>
            </a:r>
            <a:r>
              <a:rPr lang="ru-RU" sz="2400" b="1" baseline="30000" dirty="0">
                <a:solidFill>
                  <a:srgbClr val="FF0000"/>
                </a:solidFill>
                <a:effectLst/>
              </a:rPr>
              <a:t>0</a:t>
            </a:r>
            <a:r>
              <a:rPr lang="ru-RU" sz="2400" b="1" dirty="0">
                <a:solidFill>
                  <a:srgbClr val="FF0000"/>
                </a:solidFill>
                <a:effectLst/>
              </a:rPr>
              <a:t>, </a:t>
            </a:r>
            <a:r>
              <a:rPr lang="ru-RU" sz="2400" b="1" kern="1200" spc="30" dirty="0">
                <a:solidFill>
                  <a:srgbClr val="FF0000"/>
                </a:solidFill>
                <a:effectLst/>
                <a:sym typeface="Symbol"/>
              </a:rPr>
              <a:t></a:t>
            </a:r>
            <a:r>
              <a:rPr lang="ru-RU" sz="2400" b="1" kern="1200" spc="30" baseline="30000" dirty="0">
                <a:solidFill>
                  <a:srgbClr val="FF0000"/>
                </a:solidFill>
                <a:effectLst/>
              </a:rPr>
              <a:t>/</a:t>
            </a:r>
            <a:r>
              <a:rPr lang="ru-RU" sz="2400" b="1" kern="1200" spc="30" dirty="0">
                <a:solidFill>
                  <a:srgbClr val="FF0000"/>
                </a:solidFill>
                <a:effectLst/>
              </a:rPr>
              <a:t>(958), </a:t>
            </a:r>
            <a:r>
              <a:rPr lang="en-US" sz="2400" b="1" kern="1200" spc="30" dirty="0">
                <a:solidFill>
                  <a:srgbClr val="FF0000"/>
                </a:solidFill>
                <a:effectLst/>
              </a:rPr>
              <a:t>f</a:t>
            </a:r>
            <a:r>
              <a:rPr lang="ru-RU" sz="2400" b="1" kern="1200" spc="30" baseline="-25000" dirty="0">
                <a:solidFill>
                  <a:srgbClr val="FF0000"/>
                </a:solidFill>
                <a:effectLst/>
              </a:rPr>
              <a:t>0</a:t>
            </a:r>
            <a:r>
              <a:rPr lang="ru-RU" sz="2400" b="1" kern="1200" spc="30" dirty="0">
                <a:solidFill>
                  <a:srgbClr val="FF0000"/>
                </a:solidFill>
                <a:effectLst/>
              </a:rPr>
              <a:t>(980), </a:t>
            </a:r>
            <a:r>
              <a:rPr lang="en-US" sz="2400" b="1" kern="1200" spc="30" dirty="0">
                <a:solidFill>
                  <a:srgbClr val="FF0000"/>
                </a:solidFill>
                <a:effectLst/>
              </a:rPr>
              <a:t>a</a:t>
            </a:r>
            <a:r>
              <a:rPr lang="ru-RU" sz="2400" b="1" kern="1200" spc="30" baseline="-25000" dirty="0">
                <a:solidFill>
                  <a:srgbClr val="FF0000"/>
                </a:solidFill>
                <a:effectLst/>
              </a:rPr>
              <a:t>0</a:t>
            </a:r>
            <a:r>
              <a:rPr lang="ru-RU" sz="2400" b="1" kern="1200" spc="30" dirty="0">
                <a:solidFill>
                  <a:srgbClr val="FF0000"/>
                </a:solidFill>
                <a:effectLst/>
              </a:rPr>
              <a:t>(980), </a:t>
            </a:r>
            <a:r>
              <a:rPr lang="en-US" sz="2400" b="1" kern="1200" spc="30" dirty="0">
                <a:solidFill>
                  <a:srgbClr val="FF0000"/>
                </a:solidFill>
                <a:effectLst/>
              </a:rPr>
              <a:t>f</a:t>
            </a:r>
            <a:r>
              <a:rPr lang="ru-RU" sz="2400" b="1" kern="1200" spc="30" baseline="-25000" dirty="0">
                <a:solidFill>
                  <a:srgbClr val="FF0000"/>
                </a:solidFill>
                <a:effectLst/>
              </a:rPr>
              <a:t>2</a:t>
            </a:r>
            <a:r>
              <a:rPr lang="ru-RU" sz="2400" b="1" kern="1200" spc="30" dirty="0">
                <a:solidFill>
                  <a:srgbClr val="FF0000"/>
                </a:solidFill>
                <a:effectLst/>
              </a:rPr>
              <a:t>(1270)</a:t>
            </a:r>
            <a:r>
              <a:rPr lang="ru-RU" sz="2400" dirty="0">
                <a:solidFill>
                  <a:srgbClr val="00B050"/>
                </a:solidFill>
                <a:effectLst/>
              </a:rPr>
              <a:t>) в области фрагментации неполяризованного </a:t>
            </a:r>
            <a:r>
              <a:rPr lang="ru-RU" sz="2400" dirty="0" err="1">
                <a:solidFill>
                  <a:srgbClr val="00B050"/>
                </a:solidFill>
                <a:effectLst/>
              </a:rPr>
              <a:t>пионного</a:t>
            </a:r>
            <a:r>
              <a:rPr lang="ru-RU" sz="2400" dirty="0">
                <a:solidFill>
                  <a:srgbClr val="00B050"/>
                </a:solidFill>
                <a:effectLst/>
              </a:rPr>
              <a:t> пучка на поляризованной протонной мишени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5143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90947"/>
          </a:xfrm>
        </p:spPr>
        <p:txBody>
          <a:bodyPr/>
          <a:lstStyle/>
          <a:p>
            <a:r>
              <a:rPr lang="ru-RU" altLang="ru-RU" sz="2800" b="1" dirty="0">
                <a:solidFill>
                  <a:schemeClr val="tx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Чем важны поляризационные исследования в сильных взаимодействиях ?</a:t>
            </a:r>
            <a:endParaRPr lang="ru-RU" sz="28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34173"/>
          </a:xfrm>
        </p:spPr>
        <p:txBody>
          <a:bodyPr/>
          <a:lstStyle/>
          <a:p>
            <a:pPr marL="0" indent="2730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800" b="1" dirty="0">
                <a:cs typeface="Arial" panose="020B0604020202020204" pitchFamily="34" charset="0"/>
              </a:rPr>
              <a:t>Интерес к исследованию спиновой зависимости сильного взаимодействия связан с возможностью изучения </a:t>
            </a:r>
            <a:r>
              <a:rPr lang="ru-RU" altLang="ru-RU" sz="1800" b="1" i="1" dirty="0">
                <a:solidFill>
                  <a:srgbClr val="00B050"/>
                </a:solidFill>
                <a:cs typeface="Arial" panose="020B0604020202020204" pitchFamily="34" charset="0"/>
              </a:rPr>
              <a:t>динамики взаимодействия и спиновой структуры адронов</a:t>
            </a:r>
            <a:r>
              <a:rPr lang="ru-RU" altLang="ru-RU" sz="1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cs typeface="Arial" panose="020B0604020202020204" pitchFamily="34" charset="0"/>
              </a:rPr>
              <a:t>через взаимодействия </a:t>
            </a:r>
            <a:r>
              <a:rPr lang="ru-RU" altLang="ru-RU" sz="1800" b="1" dirty="0" err="1">
                <a:cs typeface="Arial" panose="020B0604020202020204" pitchFamily="34" charset="0"/>
              </a:rPr>
              <a:t>партонов</a:t>
            </a:r>
            <a:r>
              <a:rPr lang="ru-RU" altLang="ru-RU" sz="1800" b="1" dirty="0">
                <a:cs typeface="Arial" panose="020B0604020202020204" pitchFamily="34" charset="0"/>
              </a:rPr>
              <a:t>, имеющих ненулевой спин. </a:t>
            </a:r>
          </a:p>
          <a:p>
            <a:pPr marL="0" indent="2730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800" b="1" dirty="0">
                <a:cs typeface="Arial" panose="020B0604020202020204" pitchFamily="34" charset="0"/>
              </a:rPr>
              <a:t>Для проведения поляризационных исследований </a:t>
            </a:r>
            <a:r>
              <a:rPr lang="ru-RU" altLang="ru-RU" sz="1800" b="1" i="1" dirty="0">
                <a:solidFill>
                  <a:srgbClr val="00B050"/>
                </a:solidFill>
                <a:cs typeface="Arial" panose="020B0604020202020204" pitchFamily="34" charset="0"/>
              </a:rPr>
              <a:t>надо создавать пучки поляризованных частиц, использовать технику поляризованных мишеней. </a:t>
            </a:r>
            <a:r>
              <a:rPr lang="ru-RU" altLang="ru-RU" sz="1800" b="1" dirty="0">
                <a:cs typeface="Arial" panose="020B0604020202020204" pitchFamily="34" charset="0"/>
              </a:rPr>
              <a:t>В последние годы произошел заметный прогресс в экспериментальном изучении спиновых эффектов при высоких энергиях, подавляющее большинство экспериментов было проведено в области </a:t>
            </a:r>
            <a:r>
              <a:rPr lang="ru-RU" altLang="ru-RU" sz="1800" b="1" dirty="0" err="1">
                <a:cs typeface="Arial" panose="020B0604020202020204" pitchFamily="34" charset="0"/>
              </a:rPr>
              <a:t>непертурбативной</a:t>
            </a:r>
            <a:r>
              <a:rPr lang="ru-RU" altLang="ru-RU" sz="1800" b="1" dirty="0">
                <a:cs typeface="Arial" panose="020B0604020202020204" pitchFamily="34" charset="0"/>
              </a:rPr>
              <a:t> КХД (при умеренных поперечных импульсах). </a:t>
            </a:r>
          </a:p>
          <a:p>
            <a:pPr marL="0" indent="2730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800" b="1" dirty="0">
                <a:cs typeface="Arial" panose="020B0604020202020204" pitchFamily="34" charset="0"/>
              </a:rPr>
              <a:t>Развивается теоретическое осмысление спиновых эффектов. Однако сегодня </a:t>
            </a:r>
            <a:r>
              <a:rPr lang="ru-RU" altLang="ru-RU" sz="1800" b="1" i="1" dirty="0">
                <a:solidFill>
                  <a:srgbClr val="FF0000"/>
                </a:solidFill>
                <a:cs typeface="Arial" panose="020B0604020202020204" pitchFamily="34" charset="0"/>
              </a:rPr>
              <a:t>нет теории</a:t>
            </a:r>
            <a:r>
              <a:rPr lang="ru-RU" altLang="ru-RU" sz="1800" b="1" dirty="0">
                <a:cs typeface="Arial" panose="020B0604020202020204" pitchFamily="34" charset="0"/>
              </a:rPr>
              <a:t>, претендующей на полное описание всех наблюденных поляризационных эффектов. </a:t>
            </a:r>
          </a:p>
          <a:p>
            <a:pPr marL="0" indent="2730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800" b="1" dirty="0">
                <a:cs typeface="Arial" panose="020B0604020202020204" pitchFamily="34" charset="0"/>
              </a:rPr>
              <a:t>Новые экспериментальные результаты в этой трудной для теоретиков области </a:t>
            </a:r>
            <a:r>
              <a:rPr lang="ru-RU" altLang="ru-RU" sz="1800" b="1" dirty="0" err="1">
                <a:cs typeface="Arial" panose="020B0604020202020204" pitchFamily="34" charset="0"/>
              </a:rPr>
              <a:t>непертурбативной</a:t>
            </a:r>
            <a:r>
              <a:rPr lang="ru-RU" altLang="ru-RU" sz="1800" b="1" dirty="0">
                <a:cs typeface="Arial" panose="020B0604020202020204" pitchFamily="34" charset="0"/>
              </a:rPr>
              <a:t> КХД важны для развития теоретических подходов и возможного создания теории (модели) для описания всех спиновых эффектов.</a:t>
            </a:r>
          </a:p>
          <a:p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0358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2C7B68D4-2032-C57F-9054-32905D3BC0C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ru-RU" dirty="0"/>
                  <a:t>Моделирование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44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b>
                        <m:r>
                          <a:rPr lang="ru-RU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  <m:sup>
                        <m:r>
                          <a:rPr lang="ru-RU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ru-RU" dirty="0"/>
                  <a:t> мезонов</a:t>
                </a:r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2C7B68D4-2032-C57F-9054-32905D3BC0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122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A9C4DA3F-83A1-9B0B-AB46-5C5F77D5CB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1804803"/>
              </p:ext>
            </p:extLst>
          </p:nvPr>
        </p:nvGraphicFramePr>
        <p:xfrm>
          <a:off x="457200" y="1556792"/>
          <a:ext cx="8229600" cy="3384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1062">
                  <a:extLst>
                    <a:ext uri="{9D8B030D-6E8A-4147-A177-3AD203B41FA5}">
                      <a16:colId xmlns:a16="http://schemas.microsoft.com/office/drawing/2014/main" val="2782681482"/>
                    </a:ext>
                  </a:extLst>
                </a:gridCol>
                <a:gridCol w="1276868">
                  <a:extLst>
                    <a:ext uri="{9D8B030D-6E8A-4147-A177-3AD203B41FA5}">
                      <a16:colId xmlns:a16="http://schemas.microsoft.com/office/drawing/2014/main" val="3373372372"/>
                    </a:ext>
                  </a:extLst>
                </a:gridCol>
                <a:gridCol w="1560062">
                  <a:extLst>
                    <a:ext uri="{9D8B030D-6E8A-4147-A177-3AD203B41FA5}">
                      <a16:colId xmlns:a16="http://schemas.microsoft.com/office/drawing/2014/main" val="4061581374"/>
                    </a:ext>
                  </a:extLst>
                </a:gridCol>
                <a:gridCol w="1560062">
                  <a:extLst>
                    <a:ext uri="{9D8B030D-6E8A-4147-A177-3AD203B41FA5}">
                      <a16:colId xmlns:a16="http://schemas.microsoft.com/office/drawing/2014/main" val="2355864191"/>
                    </a:ext>
                  </a:extLst>
                </a:gridCol>
                <a:gridCol w="1130769">
                  <a:extLst>
                    <a:ext uri="{9D8B030D-6E8A-4147-A177-3AD203B41FA5}">
                      <a16:colId xmlns:a16="http://schemas.microsoft.com/office/drawing/2014/main" val="351626105"/>
                    </a:ext>
                  </a:extLst>
                </a:gridCol>
                <a:gridCol w="1140777">
                  <a:extLst>
                    <a:ext uri="{9D8B030D-6E8A-4147-A177-3AD203B41FA5}">
                      <a16:colId xmlns:a16="http://schemas.microsoft.com/office/drawing/2014/main" val="3391641475"/>
                    </a:ext>
                  </a:extLst>
                </a:gridCol>
              </a:tblGrid>
              <a:tr h="8078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          GeV/с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 &lt; p</a:t>
                      </a:r>
                      <a:r>
                        <a:rPr lang="ru-RU" sz="1800" b="1" baseline="-25000">
                          <a:effectLst/>
                        </a:rPr>
                        <a:t>Z</a:t>
                      </a:r>
                      <a:r>
                        <a:rPr lang="ru-RU" sz="1800" b="1">
                          <a:effectLst/>
                        </a:rPr>
                        <a:t> ≤ 4.0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4.0 &lt; p</a:t>
                      </a:r>
                      <a:r>
                        <a:rPr lang="ru-RU" sz="1800" b="1" baseline="-25000">
                          <a:effectLst/>
                        </a:rPr>
                        <a:t>Z</a:t>
                      </a:r>
                      <a:r>
                        <a:rPr lang="ru-RU" sz="1800" b="1">
                          <a:effectLst/>
                        </a:rPr>
                        <a:t> ≤ 8.0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8.0 &lt; p</a:t>
                      </a:r>
                      <a:r>
                        <a:rPr lang="ru-RU" sz="1800" b="1" baseline="-25000">
                          <a:effectLst/>
                        </a:rPr>
                        <a:t>Z</a:t>
                      </a:r>
                      <a:r>
                        <a:rPr lang="ru-RU" sz="1800" b="1">
                          <a:effectLst/>
                        </a:rPr>
                        <a:t> ≤ 12.0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12.0 &lt; p</a:t>
                      </a:r>
                      <a:r>
                        <a:rPr lang="ru-RU" sz="1800" b="1" baseline="-25000">
                          <a:effectLst/>
                        </a:rPr>
                        <a:t>Z</a:t>
                      </a:r>
                      <a:r>
                        <a:rPr lang="ru-RU" sz="1800" b="1">
                          <a:effectLst/>
                        </a:rPr>
                        <a:t> ≤ 16.0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p</a:t>
                      </a:r>
                      <a:r>
                        <a:rPr lang="ru-RU" sz="1800" b="1" baseline="-25000">
                          <a:effectLst/>
                        </a:rPr>
                        <a:t>Z</a:t>
                      </a:r>
                      <a:r>
                        <a:rPr lang="ru-RU" sz="1800" b="1">
                          <a:effectLst/>
                        </a:rPr>
                        <a:t> &gt; 16.0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4002770734"/>
                  </a:ext>
                </a:extLst>
              </a:tr>
              <a:tr h="7374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 &lt; p</a:t>
                      </a:r>
                      <a:r>
                        <a:rPr lang="ru-RU" sz="1800" b="1" baseline="-25000">
                          <a:effectLst/>
                        </a:rPr>
                        <a:t>T</a:t>
                      </a:r>
                      <a:r>
                        <a:rPr lang="ru-RU" sz="1800" b="1">
                          <a:effectLst/>
                        </a:rPr>
                        <a:t> ≤ 0.25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0.016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0.01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0.018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0.043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0.073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571185934"/>
                  </a:ext>
                </a:extLst>
              </a:tr>
              <a:tr h="593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0.25 &lt; p</a:t>
                      </a:r>
                      <a:r>
                        <a:rPr lang="ru-RU" sz="1800" b="1" baseline="-25000">
                          <a:effectLst/>
                        </a:rPr>
                        <a:t>T</a:t>
                      </a:r>
                      <a:r>
                        <a:rPr lang="ru-RU" sz="1800" b="1">
                          <a:effectLst/>
                        </a:rPr>
                        <a:t> ≤ 0.5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0.024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0.008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0.012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0.024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0.039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89979137"/>
                  </a:ext>
                </a:extLst>
              </a:tr>
              <a:tr h="7558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0.5 &lt; p</a:t>
                      </a:r>
                      <a:r>
                        <a:rPr lang="ru-RU" sz="1800" b="1" baseline="-25000">
                          <a:effectLst/>
                        </a:rPr>
                        <a:t>T</a:t>
                      </a:r>
                      <a:r>
                        <a:rPr lang="ru-RU" sz="1800" b="1">
                          <a:effectLst/>
                        </a:rPr>
                        <a:t> ≤ 1.0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0.237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0.013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0.011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0.019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0.033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110709471"/>
                  </a:ext>
                </a:extLst>
              </a:tr>
              <a:tr h="489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p</a:t>
                      </a:r>
                      <a:r>
                        <a:rPr lang="ru-RU" sz="1800" b="1" baseline="-25000">
                          <a:effectLst/>
                        </a:rPr>
                        <a:t>T</a:t>
                      </a:r>
                      <a:r>
                        <a:rPr lang="ru-RU" sz="1800" b="1">
                          <a:effectLst/>
                        </a:rPr>
                        <a:t> &gt; 1.0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-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0.186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0.039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</a:rPr>
                        <a:t>0.039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</a:rPr>
                        <a:t>0.058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398672441"/>
                  </a:ext>
                </a:extLst>
              </a:tr>
            </a:tbl>
          </a:graphicData>
        </a:graphic>
      </p:graphicFrame>
      <p:sp>
        <p:nvSpPr>
          <p:cNvPr id="4" name="Дата 3">
            <a:extLst>
              <a:ext uri="{FF2B5EF4-FFF2-40B4-BE49-F238E27FC236}">
                <a16:creationId xmlns:a16="http://schemas.microsoft.com/office/drawing/2014/main" id="{D17FEA42-D927-02A7-08A9-5962E1BD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82CF91-F194-C975-BA06-77AD4425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34CB7A-AAD1-03FC-1371-989D2831B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30</a:t>
            </a:fld>
            <a:endParaRPr lang="ru-RU" alt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E7073D-310B-D6C0-B06E-C3363B3BA1F7}"/>
                  </a:ext>
                </a:extLst>
              </p:cNvPr>
              <p:cNvSpPr txBox="1"/>
              <p:nvPr/>
            </p:nvSpPr>
            <p:spPr>
              <a:xfrm>
                <a:off x="457200" y="4941168"/>
                <a:ext cx="814724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200" i="1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Моделирование показало возможность измерения односпиновой асимметрии инклюзивного рождения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b>
                        <m:r>
                          <a:rPr lang="ru-RU" sz="2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  <m:sup>
                        <m:r>
                          <a:rPr lang="ru-RU" sz="2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ru-RU" sz="2200" i="1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- мезонов с точностью 2-3% в нескольких кинематических диапазонах </a:t>
                </a:r>
                <a:endParaRPr lang="ru-RU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E7073D-310B-D6C0-B06E-C3363B3BA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941168"/>
                <a:ext cx="8147248" cy="1107996"/>
              </a:xfrm>
              <a:prstGeom prst="rect">
                <a:avLst/>
              </a:prstGeom>
              <a:blipFill>
                <a:blip r:embed="rId3"/>
                <a:stretch>
                  <a:fillRect l="-749" t="-3867" r="-1422" b="-104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9652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E1E0B-1898-014C-23AD-7B5946FF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Моделирование </a:t>
            </a:r>
            <a:r>
              <a:rPr lang="ru-RU" sz="4400" b="1" dirty="0">
                <a:solidFill>
                  <a:schemeClr val="tx1"/>
                </a:solidFill>
                <a:effectLst/>
              </a:rPr>
              <a:t>ω → π</a:t>
            </a:r>
            <a:r>
              <a:rPr lang="ru-RU" sz="4400" b="1" baseline="30000" dirty="0">
                <a:solidFill>
                  <a:schemeClr val="tx1"/>
                </a:solidFill>
                <a:effectLst/>
              </a:rPr>
              <a:t>+</a:t>
            </a:r>
            <a:r>
              <a:rPr lang="ru-RU" sz="4400" b="1" dirty="0">
                <a:solidFill>
                  <a:schemeClr val="tx1"/>
                </a:solidFill>
                <a:effectLst/>
              </a:rPr>
              <a:t>π</a:t>
            </a:r>
            <a:r>
              <a:rPr lang="ru-RU" sz="4400" b="1" baseline="30000" dirty="0">
                <a:solidFill>
                  <a:schemeClr val="tx1"/>
                </a:solidFill>
                <a:effectLst/>
              </a:rPr>
              <a:t>-</a:t>
            </a:r>
            <a:r>
              <a:rPr lang="ru-RU" sz="4400" b="1" dirty="0">
                <a:solidFill>
                  <a:schemeClr val="tx1"/>
                </a:solidFill>
                <a:effectLst/>
              </a:rPr>
              <a:t>π</a:t>
            </a:r>
            <a:r>
              <a:rPr lang="ru-RU" sz="4400" b="1" baseline="30000" dirty="0">
                <a:solidFill>
                  <a:schemeClr val="tx1"/>
                </a:solidFill>
                <a:effectLst/>
              </a:rPr>
              <a:t>0 </a:t>
            </a:r>
            <a:r>
              <a:rPr lang="ru-RU" dirty="0"/>
              <a:t>-мезона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DB35215-DB3C-55B5-FC28-8C8F3273D8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687" y="1600200"/>
            <a:ext cx="4310721" cy="39170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id="{9BB7FFB1-94D2-2BA0-D4B6-EE6F6739F40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0" lvl="0" indent="0">
                  <a:spcBef>
                    <a:spcPct val="0"/>
                  </a:spcBef>
                  <a:buClrTx/>
                  <a:buSzTx/>
                  <a:buNone/>
                  <a:defRPr/>
                </a:pPr>
                <a:r>
                  <a:rPr kumimoji="0" lang="ru-RU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Моделирование показало возможность измерения односпиновой асимметрии инклюзивного рождения </a:t>
                </a:r>
                <a14:m>
                  <m:oMath xmlns:m="http://schemas.openxmlformats.org/officeDocument/2006/math">
                    <m:r>
                      <a:rPr kumimoji="0" lang="ru-RU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kumimoji="0" lang="ru-RU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ru-RU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𝜔</m:t>
                    </m:r>
                  </m:oMath>
                </a14:m>
                <a:r>
                  <a:rPr kumimoji="0" lang="ru-RU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(782)-мезонов с </a:t>
                </a:r>
                <a:r>
                  <a:rPr lang="ru-RU" sz="2400" i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с точностью 2-3% </a:t>
                </a:r>
                <a:r>
                  <a:rPr kumimoji="0" lang="ru-RU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</a:rPr>
                  <a:t>интегрально.</a:t>
                </a: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id="{9BB7FFB1-94D2-2BA0-D4B6-EE6F6739F4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417" t="-10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Дата 4">
            <a:extLst>
              <a:ext uri="{FF2B5EF4-FFF2-40B4-BE49-F238E27FC236}">
                <a16:creationId xmlns:a16="http://schemas.microsoft.com/office/drawing/2014/main" id="{F3135B7B-C8DC-206B-3588-C86B0A90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87DF64-1350-7000-9F78-6F399F1A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7FAB9B-6EC1-D894-756D-3F9D463F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1959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Настройка однородности магнита мишени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32</a:t>
            </a:fld>
            <a:endParaRPr lang="ru-RU" alt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DC5CD59-FD70-9112-A701-354BCF0AA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00808"/>
            <a:ext cx="8229600" cy="264283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2F01B2-44DB-F440-2548-B84A6AFAAF94}"/>
              </a:ext>
            </a:extLst>
          </p:cNvPr>
          <p:cNvSpPr txBox="1"/>
          <p:nvPr/>
        </p:nvSpPr>
        <p:spPr>
          <a:xfrm>
            <a:off x="457200" y="4343647"/>
            <a:ext cx="8229600" cy="188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В результате оптимизации максимальная относительная вариация составляет ~±4×10</a:t>
            </a:r>
            <a:r>
              <a:rPr lang="ru-RU" sz="2200" i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-4</a:t>
            </a:r>
            <a:r>
              <a:rPr lang="ru-RU" sz="2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а среднеквадратичное отклонение от константы по объёму ~±1.3×10</a:t>
            </a:r>
            <a:r>
              <a:rPr lang="ru-RU" sz="2200" i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-4</a:t>
            </a:r>
            <a:r>
              <a:rPr lang="ru-RU" sz="2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что  соответствует требованиям к допустимой неоднородности поля ~±1.65×10</a:t>
            </a:r>
            <a:r>
              <a:rPr lang="ru-RU" sz="2200" i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-4</a:t>
            </a:r>
            <a:r>
              <a:rPr lang="ru-RU" sz="2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46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F9654-C9DD-FCC9-C1E4-F3C647B72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Проблемы сеанса 2018 и методы решения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43D96E-F2ED-4619-EAA1-74AAE876D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FF0000"/>
                </a:solidFill>
              </a:rPr>
              <a:t>Низкая эффективность трековых детекторов и плавание эффективности во времени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Зависимость эффективности от продува и номера трубки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Отсутствие камеры </a:t>
            </a:r>
            <a:r>
              <a:rPr lang="en-US" sz="2400" dirty="0">
                <a:solidFill>
                  <a:srgbClr val="FF0000"/>
                </a:solidFill>
              </a:rPr>
              <a:t>DC0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ru-RU" sz="2400" dirty="0"/>
              <a:t>Необходимость улучшить работу трековых детекторов</a:t>
            </a:r>
          </a:p>
          <a:p>
            <a:r>
              <a:rPr lang="ru-RU" sz="2400" dirty="0"/>
              <a:t>Необходимость моделирования в связи с неэффективностью детекторов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F444B2-CFD7-BFF9-CB0B-AC8EC4D8D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50D526-D97F-530A-BDFD-63558E6E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7DE9A4-1F11-F35A-F6FF-362CB5A8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5479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9272D-886D-1B3E-BF03-D56304ED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456026"/>
          </a:xfrm>
        </p:spPr>
        <p:txBody>
          <a:bodyPr/>
          <a:lstStyle/>
          <a:p>
            <a:r>
              <a:rPr lang="en-US" dirty="0"/>
              <a:t>R(t)- </a:t>
            </a:r>
            <a:r>
              <a:rPr lang="ru-RU" dirty="0"/>
              <a:t>зависимость дрейфовых камер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25F71AD-D520-188C-AE27-D32EC6456C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0800" y="1242939"/>
            <a:ext cx="3552809" cy="4305793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02A99EA9-1274-1DF4-A88F-3771C03040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766" y="1658038"/>
            <a:ext cx="8383960" cy="3666163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4D9BE063-3E8D-1DFB-0F68-2ED9D7D6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076312-1606-7B07-3D59-D0BB84D3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D3919D-9F00-2D70-16FF-9538CEA83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931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12D87-EC89-197E-5EC7-5F546DA70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Настройка дрейфовых камер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B46824A-72BC-2467-12B9-7686F1C61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96752"/>
            <a:ext cx="8336467" cy="439248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D43DBB1F-5EA1-2AC5-3508-683BB2071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300763-A76D-BD98-2E89-67C51B88F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A21CF7-5E3B-EE25-1A75-32E609E4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0942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C12F3-E5E1-FB22-853D-FA499A884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732A63B-057C-ACDE-6F71-9435E7209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86" y="548680"/>
            <a:ext cx="8800494" cy="5256584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81EEE1AD-344E-70F9-3A45-9576CD29C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2E576-C9F0-87FC-290F-CA1B04F9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E5D0D8-D2EC-0F56-B958-3149FC43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3629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E939E-2F6C-FF6B-AFD3-B7E13E1B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966660"/>
          </a:xfrm>
        </p:spPr>
        <p:txBody>
          <a:bodyPr/>
          <a:lstStyle/>
          <a:p>
            <a:r>
              <a:rPr lang="ru-RU" sz="3600" dirty="0"/>
              <a:t>Настройка пропорциональных камер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45C92D9-AFC4-3336-E06E-EE2519757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244474"/>
            <a:ext cx="8982374" cy="463279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3702F1F5-C6DC-CB72-FF0F-16AE3D43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B30FAF-681E-0761-EE76-DD26AA02A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75360-6B52-5D62-C3F8-E4FFBA97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4039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8889D-5E6A-0CC7-9EF6-1040AAC55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Прецизионный волоконный годоскоп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9BB8DCB-54BB-DEA9-761C-041839F07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28800"/>
            <a:ext cx="8376065" cy="4262031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FBCBE79C-DAD3-A739-0C03-C87369A4C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A88C5E-AC0A-E301-42E5-29204F1D7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1DD581-7641-F804-BB03-CF62CCCC6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2422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B635A-5B18-EAA0-40E4-85150CF6A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31E1EA8-B19B-2CC0-5DAF-D9F1A04320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7914" y="1600200"/>
            <a:ext cx="3397172" cy="4530725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18D0F25B-4E14-9C83-BDEE-30806881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98C9A0-E56E-D760-CCDC-59AC411F7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ABDC7C-0F12-D605-C89F-1E8616E5A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39</a:t>
            </a:fld>
            <a:endParaRPr lang="ru-RU" alt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C9E5BB01-FE23-170F-B8B1-DEBEB76B64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46262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0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270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</a:t>
            </a:fld>
            <a:endParaRPr lang="ru-RU" alt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90557" cy="51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409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FABF-1734-EDFD-0CEE-E94B5869B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Уточнение положения пучка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83AA5C8-1EE6-C88B-8674-2852AB181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58" y="1417638"/>
            <a:ext cx="8469441" cy="4387625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347A23AD-386F-7D0D-F438-04B216586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A4A712-3B90-DC96-8E77-588F1E34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48377A-5761-EC24-6A2F-B1D7136E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4272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CD8AE-404C-A140-01EE-1FB6E171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Профиль пучка на мишени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AA5775F-E779-4939-F833-DFCEB65EFC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9747" y="1916832"/>
            <a:ext cx="3507727" cy="332349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13E3D5A6-3467-E8FD-12D8-63A5FCA8F3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82995" y="1925977"/>
            <a:ext cx="3565072" cy="3323497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054E653A-DCDA-5DAC-D3F2-70A99C96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0F445F-1E22-E4D6-7D00-F62440FD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F6A7DF-FA23-F5D8-35A1-ED158AD0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37373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324C3-FF36-DA95-0F50-7C5BA9571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sz="3600" dirty="0"/>
              <a:t>Измерение поля спектрометрического магнита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2CBB82B-004D-BD31-EDD3-CE8DD247F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496" y="1223445"/>
            <a:ext cx="7759008" cy="35895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04DAA985-641A-4202-5C80-574C01A31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C1E782-42C1-660B-E64D-BA2F36DD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E4DC09-116B-B3D9-3BEE-884C8AAB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42</a:t>
            </a:fld>
            <a:endParaRPr lang="ru-RU" alt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C7C80-3256-11BA-793C-46B30FCD7470}"/>
              </a:ext>
            </a:extLst>
          </p:cNvPr>
          <p:cNvSpPr txBox="1"/>
          <p:nvPr/>
        </p:nvSpPr>
        <p:spPr>
          <a:xfrm>
            <a:off x="457200" y="4983653"/>
            <a:ext cx="84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 абсолютной нормировке, в среднем по объёму,  расчётная и измеренная магнитные индукции практически совпали: разница составляет ~0.13% при ошибке процедуры сравнения, оцененной в ±0.15%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%.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242653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36EA8-440D-4739-FCBC-C495DCBE8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Калибровка электромагнитного калориметра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36214-BD61-3961-E1FC-E58198D7A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76098-1B2F-D329-3D91-04C52A83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79961B-2F3D-71DC-9DA8-74D81625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43</a:t>
            </a:fld>
            <a:endParaRPr lang="ru-RU" alt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C3A017-0516-6A2A-069B-11C799A593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45" y="1600200"/>
            <a:ext cx="6732910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79F68-BED4-AB0E-012A-6D9484DAF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 калибровки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F2AB37-25B1-375B-DA77-86167BDE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10E25D-5C05-D876-2F8E-70FA8EA2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98FC3D-DB77-C849-7FE7-DA38FBDC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44</a:t>
            </a:fld>
            <a:endParaRPr lang="ru-RU" alt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FAFA48-AD11-DFAE-9F45-D4F1D1E9A7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16194"/>
            <a:ext cx="4114800" cy="339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65B8C1C-408C-763E-1B13-D24EAE06F29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9" y="1600200"/>
            <a:ext cx="3798061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644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dirty="0"/>
              <a:t>Система сбора данных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45</a:t>
            </a:fld>
            <a:endParaRPr lang="ru-RU" altLang="ru-RU"/>
          </a:p>
        </p:txBody>
      </p:sp>
      <p:pic>
        <p:nvPicPr>
          <p:cNvPr id="235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" y="1124744"/>
            <a:ext cx="8988319" cy="362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211605" y="5013176"/>
            <a:ext cx="8659689" cy="936103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normAutofit fontScale="70000" lnSpcReduction="20000"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4200" u="sng" kern="0" dirty="0">
                <a:solidFill>
                  <a:srgbClr val="7030A0"/>
                </a:solidFill>
                <a:latin typeface="+mn-lt"/>
                <a:cs typeface="Calibri" pitchFamily="34" charset="0"/>
              </a:rPr>
              <a:t>Average event size: </a:t>
            </a:r>
            <a:r>
              <a:rPr lang="en-US" sz="4200" i="1" u="sng" kern="0" dirty="0">
                <a:solidFill>
                  <a:srgbClr val="FF0000"/>
                </a:solidFill>
                <a:latin typeface="+mn-lt"/>
                <a:cs typeface="Calibri" pitchFamily="34" charset="0"/>
              </a:rPr>
              <a:t>~2 </a:t>
            </a:r>
            <a:r>
              <a:rPr lang="en-US" sz="4200" i="1" u="sng" kern="0" dirty="0" err="1">
                <a:solidFill>
                  <a:srgbClr val="FF0000"/>
                </a:solidFill>
                <a:latin typeface="+mn-lt"/>
                <a:cs typeface="Calibri" pitchFamily="34" charset="0"/>
              </a:rPr>
              <a:t>kBytes</a:t>
            </a:r>
            <a:endParaRPr lang="en-US" sz="4200" u="sng" kern="0" dirty="0">
              <a:solidFill>
                <a:srgbClr val="7030A0"/>
              </a:solidFill>
              <a:latin typeface="+mn-lt"/>
              <a:cs typeface="Calibri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200" u="sng" kern="0" dirty="0">
                <a:solidFill>
                  <a:srgbClr val="7030A0"/>
                </a:solidFill>
                <a:latin typeface="+mn-lt"/>
                <a:cs typeface="Calibri" pitchFamily="34" charset="0"/>
              </a:rPr>
              <a:t>Data</a:t>
            </a:r>
            <a:r>
              <a:rPr kumimoji="0" lang="en-US" sz="4200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</a:t>
            </a:r>
            <a:r>
              <a:rPr lang="en-US" sz="4200" u="sng" kern="0" dirty="0">
                <a:solidFill>
                  <a:srgbClr val="7030A0"/>
                </a:solidFill>
                <a:latin typeface="+mn-lt"/>
                <a:cs typeface="Calibri" pitchFamily="34" charset="0"/>
              </a:rPr>
              <a:t>acquisition </a:t>
            </a:r>
            <a:r>
              <a:rPr kumimoji="0" lang="en-US" sz="4200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rate: </a:t>
            </a:r>
            <a:r>
              <a:rPr kumimoji="0" lang="en-US" sz="420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~(3-4)*10</a:t>
            </a:r>
            <a:r>
              <a:rPr kumimoji="0" lang="en-US" sz="4200" i="1" u="sng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4</a:t>
            </a:r>
            <a:r>
              <a:rPr kumimoji="0" lang="en-US" sz="420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 events/</a:t>
            </a:r>
            <a:r>
              <a:rPr kumimoji="0" lang="ru-RU" sz="420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 3 сек</a:t>
            </a:r>
            <a:endParaRPr kumimoji="0" lang="en-US" sz="4200" i="1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189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576064"/>
          </a:xfrm>
        </p:spPr>
        <p:txBody>
          <a:bodyPr/>
          <a:lstStyle/>
          <a:p>
            <a:r>
              <a:rPr lang="ru-RU" dirty="0"/>
              <a:t>Система медленного контроля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46</a:t>
            </a:fld>
            <a:endParaRPr lang="ru-RU" altLang="ru-RU"/>
          </a:p>
        </p:txBody>
      </p:sp>
      <p:pic>
        <p:nvPicPr>
          <p:cNvPr id="236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08912" cy="509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5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89951"/>
            <a:ext cx="7488832" cy="534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418151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5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20352"/>
            <a:ext cx="4033242" cy="354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45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52A74-70C3-935D-AF1D-954A80155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99"/>
          </a:xfrm>
        </p:spPr>
        <p:txBody>
          <a:bodyPr/>
          <a:lstStyle/>
          <a:p>
            <a:r>
              <a:rPr lang="ru-RU" dirty="0"/>
              <a:t>Сеансы 2021 и 2022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7627C-E8D8-5642-A2C0-88F5DF0B3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94213"/>
          </a:xfrm>
        </p:spPr>
        <p:txBody>
          <a:bodyPr/>
          <a:lstStyle/>
          <a:p>
            <a:r>
              <a:rPr lang="ru-RU" sz="2000" dirty="0">
                <a:solidFill>
                  <a:srgbClr val="00B050"/>
                </a:solidFill>
                <a:effectLst/>
              </a:rPr>
              <a:t>Первоначальные цели: </a:t>
            </a:r>
            <a:r>
              <a:rPr lang="ru-RU" sz="2000" dirty="0">
                <a:effectLst/>
              </a:rPr>
              <a:t>Измерение односпиновой асимметрии заряженных пионов (</a:t>
            </a:r>
            <a:r>
              <a:rPr lang="en-US" sz="2000" b="1" dirty="0">
                <a:effectLst/>
              </a:rPr>
              <a:t>h+, h-</a:t>
            </a:r>
            <a:r>
              <a:rPr lang="ru-RU" sz="2000" dirty="0">
                <a:effectLst/>
              </a:rPr>
              <a:t>) и некоторых резонансов, которые распадаются на пионы (</a:t>
            </a:r>
            <a:r>
              <a:rPr lang="ru-RU" sz="2000" b="1" dirty="0">
                <a:effectLst/>
              </a:rPr>
              <a:t>ρ </a:t>
            </a:r>
            <a:r>
              <a:rPr lang="ru-RU" sz="2000" b="1" dirty="0">
                <a:effectLst/>
                <a:latin typeface="+mj-lt"/>
              </a:rPr>
              <a:t>→π</a:t>
            </a:r>
            <a:r>
              <a:rPr lang="ru-RU" sz="2000" b="1" baseline="30000" dirty="0">
                <a:effectLst/>
              </a:rPr>
              <a:t>+</a:t>
            </a:r>
            <a:r>
              <a:rPr lang="ru-RU" sz="2000" b="1" dirty="0">
                <a:effectLst/>
              </a:rPr>
              <a:t>π</a:t>
            </a:r>
            <a:r>
              <a:rPr lang="ru-RU" sz="2000" b="1" baseline="30000" dirty="0">
                <a:effectLst/>
              </a:rPr>
              <a:t>-</a:t>
            </a:r>
            <a:r>
              <a:rPr lang="ru-RU" sz="2000" b="1" dirty="0">
                <a:effectLst/>
              </a:rPr>
              <a:t>, ω → π</a:t>
            </a:r>
            <a:r>
              <a:rPr lang="ru-RU" sz="2000" b="1" baseline="30000" dirty="0">
                <a:effectLst/>
              </a:rPr>
              <a:t>+</a:t>
            </a:r>
            <a:r>
              <a:rPr lang="ru-RU" sz="2000" b="1" dirty="0">
                <a:effectLst/>
              </a:rPr>
              <a:t>π</a:t>
            </a:r>
            <a:r>
              <a:rPr lang="ru-RU" sz="2000" b="1" baseline="30000" dirty="0">
                <a:effectLst/>
              </a:rPr>
              <a:t>-</a:t>
            </a:r>
            <a:r>
              <a:rPr lang="ru-RU" sz="2000" b="1" dirty="0">
                <a:effectLst/>
              </a:rPr>
              <a:t>π</a:t>
            </a:r>
            <a:r>
              <a:rPr lang="ru-RU" sz="2000" b="1" baseline="30000" dirty="0">
                <a:effectLst/>
              </a:rPr>
              <a:t>0</a:t>
            </a:r>
            <a:r>
              <a:rPr lang="ru-RU" sz="2000" b="1" dirty="0">
                <a:effectLst/>
              </a:rPr>
              <a:t>, </a:t>
            </a:r>
            <a:r>
              <a:rPr lang="ru-RU" sz="2000" b="1" kern="1200" spc="30" dirty="0">
                <a:effectLst/>
                <a:sym typeface="Symbol"/>
              </a:rPr>
              <a:t></a:t>
            </a:r>
            <a:r>
              <a:rPr lang="ru-RU" sz="2000" b="1" kern="1200" spc="30" baseline="30000" dirty="0">
                <a:effectLst/>
              </a:rPr>
              <a:t>/</a:t>
            </a:r>
            <a:r>
              <a:rPr lang="ru-RU" sz="2000" b="1" kern="1200" spc="30" dirty="0">
                <a:effectLst/>
              </a:rPr>
              <a:t>(958), </a:t>
            </a:r>
            <a:r>
              <a:rPr lang="en-US" sz="2000" b="1" kern="1200" spc="30" dirty="0">
                <a:effectLst/>
              </a:rPr>
              <a:t>f</a:t>
            </a:r>
            <a:r>
              <a:rPr lang="ru-RU" sz="2000" b="1" kern="1200" spc="30" baseline="-25000" dirty="0">
                <a:effectLst/>
              </a:rPr>
              <a:t>0</a:t>
            </a:r>
            <a:r>
              <a:rPr lang="ru-RU" sz="2000" b="1" kern="1200" spc="30" dirty="0">
                <a:effectLst/>
              </a:rPr>
              <a:t>(980), </a:t>
            </a:r>
            <a:r>
              <a:rPr lang="en-US" sz="2000" b="1" kern="1200" spc="30" dirty="0">
                <a:effectLst/>
              </a:rPr>
              <a:t>a</a:t>
            </a:r>
            <a:r>
              <a:rPr lang="ru-RU" sz="2000" b="1" kern="1200" spc="30" baseline="-25000" dirty="0">
                <a:effectLst/>
              </a:rPr>
              <a:t>0</a:t>
            </a:r>
            <a:r>
              <a:rPr lang="ru-RU" sz="2000" b="1" kern="1200" spc="30" dirty="0">
                <a:effectLst/>
              </a:rPr>
              <a:t>(980), </a:t>
            </a:r>
            <a:r>
              <a:rPr lang="en-US" sz="2000" b="1" kern="1200" spc="30" dirty="0">
                <a:effectLst/>
              </a:rPr>
              <a:t>f</a:t>
            </a:r>
            <a:r>
              <a:rPr lang="ru-RU" sz="2000" b="1" kern="1200" spc="30" baseline="-25000" dirty="0">
                <a:effectLst/>
              </a:rPr>
              <a:t>2</a:t>
            </a:r>
            <a:r>
              <a:rPr lang="ru-RU" sz="2000" b="1" kern="1200" spc="30" dirty="0">
                <a:effectLst/>
              </a:rPr>
              <a:t>(1270)</a:t>
            </a:r>
            <a:r>
              <a:rPr lang="ru-RU" sz="2000" dirty="0">
                <a:effectLst/>
              </a:rPr>
              <a:t>) в области фрагментации неполяризованного </a:t>
            </a:r>
            <a:r>
              <a:rPr lang="ru-RU" sz="2000" dirty="0" err="1">
                <a:effectLst/>
              </a:rPr>
              <a:t>пионного</a:t>
            </a:r>
            <a:r>
              <a:rPr lang="ru-RU" sz="2000" dirty="0">
                <a:effectLst/>
              </a:rPr>
              <a:t> пучка на </a:t>
            </a:r>
            <a:r>
              <a:rPr lang="ru-RU" sz="2000" dirty="0" err="1">
                <a:effectLst/>
              </a:rPr>
              <a:t>поляризованнной</a:t>
            </a:r>
            <a:r>
              <a:rPr lang="ru-RU" sz="2000" dirty="0">
                <a:effectLst/>
              </a:rPr>
              <a:t> протонной мишени</a:t>
            </a:r>
          </a:p>
          <a:p>
            <a:r>
              <a:rPr lang="ru-RU" sz="2000" dirty="0">
                <a:solidFill>
                  <a:srgbClr val="FF0000"/>
                </a:solidFill>
                <a:effectLst/>
              </a:rPr>
              <a:t>НО!!! </a:t>
            </a:r>
          </a:p>
          <a:p>
            <a:r>
              <a:rPr lang="ru-RU" sz="2000" dirty="0">
                <a:solidFill>
                  <a:srgbClr val="FF0000"/>
                </a:solidFill>
                <a:effectLst/>
              </a:rPr>
              <a:t>2021 г. – </a:t>
            </a:r>
            <a:r>
              <a:rPr lang="en-US" sz="2000" dirty="0">
                <a:solidFill>
                  <a:srgbClr val="FF0000"/>
                </a:solidFill>
                <a:effectLst/>
              </a:rPr>
              <a:t>COVID-</a:t>
            </a:r>
            <a:r>
              <a:rPr lang="ru-RU" sz="2000" dirty="0">
                <a:solidFill>
                  <a:srgbClr val="FF0000"/>
                </a:solidFill>
                <a:effectLst/>
              </a:rPr>
              <a:t>команда ОИЯИ не приехала</a:t>
            </a:r>
            <a:endParaRPr lang="en-US" sz="2000" dirty="0">
              <a:solidFill>
                <a:srgbClr val="FF0000"/>
              </a:solidFill>
              <a:effectLst/>
            </a:endParaRPr>
          </a:p>
          <a:p>
            <a:pPr marL="342900" marR="0" lvl="0" indent="-342900" algn="just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FF0000"/>
                </a:solidFill>
                <a:effectLst/>
              </a:rPr>
              <a:t>2022 </a:t>
            </a:r>
            <a:r>
              <a:rPr lang="ru-RU" sz="2000" dirty="0">
                <a:solidFill>
                  <a:srgbClr val="FF0000"/>
                </a:solidFill>
                <a:effectLst/>
              </a:rPr>
              <a:t>г. – авария на мишени </a:t>
            </a:r>
          </a:p>
          <a:p>
            <a:pPr marL="342900" marR="0" lvl="0" indent="-342900" algn="just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1 декабря – обнаружена сверхтекучая гелиевая течь в одноградусной ванне криостата поляризованной мишени.</a:t>
            </a:r>
          </a:p>
          <a:p>
            <a:pPr marL="342900" marR="0" lvl="0" indent="-342900" algn="just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18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2-5 декабря – ремонт поляризованной мишени и азотное охлаждение.</a:t>
            </a:r>
          </a:p>
          <a:p>
            <a:pPr marL="342900" marR="0" lvl="0" indent="-342900" algn="just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6 декабря – снова обнаружена  течь в одноградусной ванне, теперь  уже при азотной температуре – найдена с помощью продува ванны газообразным гелием. 7 декабря – </a:t>
            </a:r>
            <a:r>
              <a:rPr lang="ru-RU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дубненцы</a:t>
            </a:r>
            <a:r>
              <a:rPr lang="ru-RU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окончательно сдались и все уехали домой. </a:t>
            </a:r>
            <a:r>
              <a:rPr lang="ru-RU" sz="1800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Запустить поляризованную мишень не удалось.</a:t>
            </a:r>
          </a:p>
          <a:p>
            <a:endParaRPr lang="ru-RU" sz="2400" dirty="0">
              <a:solidFill>
                <a:srgbClr val="FF0000"/>
              </a:solidFill>
              <a:effectLst/>
            </a:endParaRPr>
          </a:p>
          <a:p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35ED5-581B-8218-15A5-12C458499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000A39-FD25-04F3-C109-7976CD16E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FF45F4-AC40-5A98-2777-722578BA9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66517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D92C2-A336-9B1D-327C-12257F7D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Изменение задач эксперимента: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B12C95-C087-4447-31C8-F7E5C11FE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2021 г. – измерение поляризации гиперонов и выстроенности векторных мезонов на ядерных мишенях на пучке пи-мезонов, измерение фактора разбавления мишени</a:t>
            </a:r>
          </a:p>
          <a:p>
            <a:r>
              <a:rPr lang="ru-RU" dirty="0"/>
              <a:t>2022 г. – измерение поляризации гиперонов и выстроенности векторных мезонов на ядерных мишенях на пучке </a:t>
            </a:r>
            <a:r>
              <a:rPr lang="en-US" dirty="0"/>
              <a:t>K-</a:t>
            </a:r>
            <a:r>
              <a:rPr lang="ru-RU" dirty="0"/>
              <a:t>мезонов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C3E8ED-475B-9A7E-2C9D-F45C7CCB8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3B096-DECB-5616-5B78-26F08D134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F0CC52-FF84-727E-F6E5-4BF860BE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35843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43DB1-DCCF-9EF4-DB42-694A74F7C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Измерение поляризации гиперонов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61DCFF-982E-EF13-D781-F8D2E0EC6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Поляризация адронов определяется из угловых распределений продуктов распада. Частичное нарушение четности в слабых распадах гиперонов приводит к определенной зависимости углового распределения продуктов их распада. Так, в случае распада Λ</a:t>
            </a:r>
            <a:r>
              <a:rPr lang="ru-RU" sz="2000" i="1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‑</a:t>
            </a:r>
            <a:r>
              <a:rPr lang="ru-RU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гиперона из состояния с поляризацией P, на π</a:t>
            </a:r>
            <a:r>
              <a:rPr lang="ru-RU" sz="2000" i="1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⁻‑</a:t>
            </a:r>
            <a:r>
              <a:rPr lang="ru-RU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мезон и протон, зависимость вероятности вылета протона под углом </a:t>
            </a:r>
            <a:r>
              <a:rPr lang="ru-RU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</a:t>
            </a:r>
            <a:r>
              <a:rPr lang="ru-RU" sz="2000" i="1" baseline="-2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 направлению вектора поляризации гиперона </a:t>
            </a:r>
            <a:r>
              <a:rPr lang="ru-RU" sz="2000" b="1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имеет вид: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dN/dΩ = (1 + α</a:t>
            </a:r>
            <a:r>
              <a:rPr lang="ru-RU" sz="2000" b="1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</a:t>
            </a:r>
            <a:r>
              <a:rPr lang="ru-RU" sz="2000" i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 / 4π = (1 + αPcosθ</a:t>
            </a:r>
            <a:r>
              <a:rPr lang="ru-RU" sz="2000" i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/ 4π.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4013" indent="0">
              <a:buNone/>
            </a:pPr>
            <a:r>
              <a:rPr lang="ru-RU" sz="20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где </a:t>
            </a:r>
            <a:r>
              <a:rPr lang="ru-RU" sz="2000" b="1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ru-RU" sz="2000" b="1" i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ru-RU" sz="20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— единичный вектор в направлении движения протона в системе покоя гиперона. </a:t>
            </a:r>
            <a:r>
              <a:rPr lang="ru-RU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правлении </a:t>
            </a:r>
            <a:r>
              <a:rPr lang="ru-RU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движения протона в системе покоя гипе­рона. 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A70279-BA55-35F9-E97F-5A19FDF93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F5D4F-D618-9BB5-4C06-A6024C0B4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E93D7E-AA80-C165-14E7-CE6AA087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9461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82245"/>
          </a:xfrm>
        </p:spPr>
        <p:txBody>
          <a:bodyPr/>
          <a:lstStyle/>
          <a:p>
            <a:pPr lvl="0">
              <a:buClr>
                <a:srgbClr val="FFFFCC"/>
              </a:buClr>
            </a:pPr>
            <a:r>
              <a:rPr lang="ru-RU" dirty="0">
                <a:solidFill>
                  <a:srgbClr val="00B050"/>
                </a:solidFill>
              </a:rPr>
              <a:t>Зачем?</a:t>
            </a:r>
          </a:p>
          <a:p>
            <a:pPr lvl="1">
              <a:buClr>
                <a:srgbClr val="B2B2B2"/>
              </a:buClr>
            </a:pPr>
            <a:r>
              <a:rPr lang="ru-RU" sz="2400" dirty="0">
                <a:solidFill>
                  <a:srgbClr val="FFFFFF"/>
                </a:solidFill>
              </a:rPr>
              <a:t>мотивация и программа физических исследований в эксперименте СПАСЧАРМ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>
                <a:solidFill>
                  <a:srgbClr val="00B050"/>
                </a:solidFill>
              </a:rPr>
              <a:t>Что и кто?</a:t>
            </a:r>
          </a:p>
          <a:p>
            <a:pPr lvl="1"/>
            <a:r>
              <a:rPr lang="ru-RU" sz="2400" dirty="0"/>
              <a:t>текущий статус эксперимента, всех детекторов установки, проблемы, текущий анализ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>
                <a:solidFill>
                  <a:srgbClr val="00B050"/>
                </a:solidFill>
              </a:rPr>
              <a:t>Причем здесь ПИЯФ?</a:t>
            </a:r>
          </a:p>
          <a:p>
            <a:pPr lvl="1"/>
            <a:r>
              <a:rPr lang="ru-RU" dirty="0"/>
              <a:t>Участие сотрудников ПИЯФ в эксперименте СПАСЧАРМ</a:t>
            </a:r>
          </a:p>
          <a:p>
            <a:r>
              <a:rPr lang="ru-RU" dirty="0">
                <a:solidFill>
                  <a:srgbClr val="00B050"/>
                </a:solidFill>
              </a:rPr>
              <a:t>Что дальше? </a:t>
            </a:r>
          </a:p>
          <a:p>
            <a:pPr lvl="1"/>
            <a:r>
              <a:rPr lang="ru-RU" sz="2400" dirty="0"/>
              <a:t>Планы исследования на ближайшее время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90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1D71C-C4A1-FF39-E5FB-A1D08ACD3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Измерение выстроенности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EE9E69-028F-DADC-60AD-3688FA384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Как и в случае гиперонов, для векторных мезонов можно измерить и сравнить выстроенность. Выстроенность векторных мезонов (V) описыва­ется элементами </a:t>
            </a:r>
            <a:r>
              <a:rPr lang="ru-RU" sz="22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ρ</a:t>
            </a:r>
            <a:r>
              <a:rPr lang="ru-RU" sz="2200" i="1" baseline="-250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m,m</a:t>
            </a:r>
            <a:r>
              <a:rPr lang="ru-RU" sz="2200" i="1" baseline="-250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' </a:t>
            </a:r>
            <a:r>
              <a:rPr lang="ru-RU" sz="2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спиновой матрицы плотности </a:t>
            </a:r>
            <a:r>
              <a:rPr lang="ru-RU" sz="2200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ρ</a:t>
            </a:r>
            <a:r>
              <a:rPr lang="ru-RU" sz="2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где m и m' обозначают спиновые компоненты вдоль оси квантования. Диагональные элементы </a:t>
            </a:r>
            <a:r>
              <a:rPr lang="ru-RU" sz="2200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ρ</a:t>
            </a:r>
            <a:r>
              <a:rPr lang="ru-RU" sz="2200" i="1" dirty="0">
                <a:solidFill>
                  <a:srgbClr val="00B05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₁₁</a:t>
            </a:r>
            <a:r>
              <a:rPr lang="ru-RU" sz="2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sz="2200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ρ</a:t>
            </a:r>
            <a:r>
              <a:rPr lang="ru-RU" sz="2200" i="1" dirty="0">
                <a:solidFill>
                  <a:srgbClr val="00B05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₀₀</a:t>
            </a:r>
            <a:r>
              <a:rPr lang="ru-RU" sz="2200" i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</a:t>
            </a:r>
            <a:r>
              <a:rPr lang="ru-RU" sz="2200" i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200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ρ</a:t>
            </a:r>
            <a:r>
              <a:rPr lang="ru-RU" sz="2200" i="1" dirty="0">
                <a:solidFill>
                  <a:srgbClr val="00B05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₋₁₋₁</a:t>
            </a:r>
            <a:r>
              <a:rPr lang="ru-RU" sz="2200" i="1" baseline="-250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для матрицы с единичным следом являются относительными интенсивностями компонент спина мезона m принять значения 1, 0, и −1 соответственно, которые должны быть равны ⅓ для случая неполяризованных частиц. Некоторые элементы матрицы могут быть определены из измерений угловых распределений продуктов распада.</a:t>
            </a:r>
            <a:endParaRPr lang="ru-RU" sz="22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73BC29-1910-FD6E-67AF-20E847AB6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04495D-5E91-D325-CADC-9F597C6A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D6BA66-E5D9-1C0B-6430-A96821A5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2009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68322-EB3E-8045-E37E-33370A71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Набранная статистика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E7BC26-C074-755C-7967-2B9CB58E7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/>
              <a:t>2021 г. - </a:t>
            </a:r>
            <a:r>
              <a:rPr lang="ru-RU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Измерения проведены на шести ядерных мишенях (</a:t>
            </a:r>
            <a:r>
              <a:rPr lang="en-US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ru-RU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</a:t>
            </a:r>
            <a:r>
              <a:rPr lang="ru-RU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</a:t>
            </a:r>
            <a:r>
              <a:rPr lang="ru-RU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Cu</a:t>
            </a:r>
            <a:r>
              <a:rPr lang="ru-RU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Sn</a:t>
            </a:r>
            <a:r>
              <a:rPr lang="ru-RU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Pb</a:t>
            </a:r>
            <a:r>
              <a:rPr lang="ru-RU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и «пустой» мишени. Всего набрано несколько сот миллионов триггеров на взаимодействие</a:t>
            </a:r>
            <a:endParaRPr lang="ru-RU" sz="2400" b="1" dirty="0"/>
          </a:p>
          <a:p>
            <a:pPr marL="342900" marR="0" lvl="0" indent="-342900" algn="just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/>
              <a:t>2022 г. - </a:t>
            </a: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7-16 декабря – набор статистики на ядрах на К- пучке с целью определить спиновую выстроенность  в К*(890) и поляризацию ⅄-гиперонов. Набрано 40 млн. событий с взаимодействиями К- мезонов с ядрами.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834B45-6BBB-ADB0-6E18-618094B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68F148-9BC2-BCB1-096A-EBC8537A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36BDC-2989-67CC-15B6-D69994847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99092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71C5F-4149-4746-C683-5FF3836D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2018, 2021 и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890F4535-4BCA-5FA2-F7C4-46BE4C0FDC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752"/>
                <a:ext cx="8229600" cy="4934173"/>
              </a:xfrm>
            </p:spPr>
            <p:txBody>
              <a:bodyPr/>
              <a:lstStyle/>
              <a:p>
                <a:r>
                  <a:rPr lang="ru-RU" sz="2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Получение первых данных по измерению односпиновой асимметрии заряженных пионов по данным сеанса </a:t>
                </a:r>
                <a:r>
                  <a:rPr lang="ru-RU" sz="2400" b="1" dirty="0">
                    <a:solidFill>
                      <a:srgbClr val="92D05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2018 г. </a:t>
                </a:r>
                <a:r>
                  <a:rPr lang="ru-RU" sz="2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lang="ru-RU" sz="2400" b="1" dirty="0">
                    <a:solidFill>
                      <a:srgbClr val="92D05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моделирование эффективности реконструкции с учетом эффективности детекторов, анализ ложной асимметрии</a:t>
                </a:r>
              </a:p>
              <a:p>
                <a:r>
                  <a:rPr lang="ru-RU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Получение первых результатов по определению A-зависимости инклюзивного рождения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𝑲</m:t>
                        </m:r>
                      </m:e>
                      <m:sub>
                        <m:r>
                          <a:rPr lang="ru-RU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𝒔</m:t>
                        </m:r>
                      </m:sub>
                      <m:sup>
                        <m:r>
                          <a:rPr lang="ru-RU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ru-RU" sz="2400" b="1" i="1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-</a:t>
                </a:r>
                <a:r>
                  <a:rPr lang="ru-RU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мезонов.</a:t>
                </a:r>
                <a:endParaRPr lang="ru-RU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ru-RU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Анализ возможности и измерение выстроенности </a:t>
                </a:r>
                <a:r>
                  <a:rPr lang="ru-RU" sz="2400" b="1" i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ρ</a:t>
                </a:r>
                <a:r>
                  <a:rPr lang="ru-RU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-мезонов</a:t>
                </a:r>
              </a:p>
              <a:p>
                <a:r>
                  <a:rPr lang="ru-RU" sz="2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Реконструкция и возможность измерения выстроенности других векторных мезонов</a:t>
                </a:r>
              </a:p>
              <a:p>
                <a:r>
                  <a:rPr lang="ru-RU" sz="2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Измерение поляризации </a:t>
                </a:r>
                <a:r>
                  <a:rPr lang="ru-RU" sz="2400" b="1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Λ</a:t>
                </a:r>
                <a:r>
                  <a:rPr lang="ru-RU" sz="2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-гиперонов</a:t>
                </a:r>
                <a:endParaRPr lang="ru-RU" sz="2400" b="1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890F4535-4BCA-5FA2-F7C4-46BE4C0FDC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8229600" cy="4934173"/>
              </a:xfrm>
              <a:blipFill>
                <a:blip r:embed="rId2"/>
                <a:stretch>
                  <a:fillRect l="-444" t="-988" r="-18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>
            <a:extLst>
              <a:ext uri="{FF2B5EF4-FFF2-40B4-BE49-F238E27FC236}">
                <a16:creationId xmlns:a16="http://schemas.microsoft.com/office/drawing/2014/main" id="{75DA7D74-9D8D-A290-FCB9-2E5F1C39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C8BE0-AD69-8BF6-0C68-B66461798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222988-AA7B-B15A-FF85-61D9E422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1286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F43E5FCD-F5CD-4ACF-59D9-5B480B48395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ru-RU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Определение A-зависимости инклюзивного рождения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36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b>
                        <m:r>
                          <a:rPr lang="ru-RU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  <m:sup>
                        <m:r>
                          <a:rPr lang="ru-RU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ru-RU" sz="3600" i="1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-</a:t>
                </a:r>
                <a:r>
                  <a:rPr lang="ru-RU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мезонов</a:t>
                </a:r>
                <a:endParaRPr lang="ru-RU" sz="3600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F43E5FCD-F5CD-4ACF-59D9-5B480B4839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0695" b="-229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Объект 6">
            <a:extLst>
              <a:ext uri="{FF2B5EF4-FFF2-40B4-BE49-F238E27FC236}">
                <a16:creationId xmlns:a16="http://schemas.microsoft.com/office/drawing/2014/main" id="{4496EFE7-DCDF-6945-D64F-AFF94EAD5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6834" y="1484784"/>
            <a:ext cx="8385646" cy="4248472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B056317D-5345-5B0A-36F3-4D2D6466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0A2BC3-FE93-6761-9BD5-45F6E33E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FA25B0-554A-A0E2-B0F1-E298CEC4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99372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A8725-CCF3-6C59-87B5-9D5DB614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Измерение поляризации </a:t>
            </a:r>
            <a:r>
              <a:rPr lang="el-GR" sz="3600" dirty="0"/>
              <a:t>Λ-</a:t>
            </a:r>
            <a:r>
              <a:rPr lang="ru-RU" sz="3600" dirty="0"/>
              <a:t>гиперонов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1539A04-DD73-CEAD-E16D-C66E5273B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8"/>
            <a:ext cx="8037172" cy="4171601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18A91B9F-B5F9-8EBA-3B36-472DBF284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7A8D58-D9BC-32BA-AD66-968A1AC9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ACEE00-BBE4-EDE2-8B3B-C1C3A10D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436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6B6EB-9533-D5AF-97AE-0EDADE789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возможности и измерение выстроенности мезонов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416633C-CFB2-841A-FFB8-08CA68B10C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556792"/>
            <a:ext cx="4244280" cy="3836240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488B8CAA-61A6-E09E-5DCF-80783BC6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E23C5-2EF0-6F00-6EBC-71E4A39A9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DABDA7-49EF-0EEF-3AC3-6861D1B3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55</a:t>
            </a:fld>
            <a:endParaRPr lang="ru-RU" alt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7955E89-C67A-3CA4-3C85-C81AA64DA7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2" y="1556792"/>
            <a:ext cx="4038600" cy="38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379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1F3C2-BA74-2533-BE6D-1712DD34A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Выделение сигнала от ρ0 - мезона в</a:t>
            </a:r>
            <a:br>
              <a:rPr lang="ru-RU" sz="3600" dirty="0"/>
            </a:br>
            <a:r>
              <a:rPr lang="ru-RU" sz="3600" dirty="0"/>
              <a:t>системе спиральности(H).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1BEB1C7-2176-3024-73CF-2C544158C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88804"/>
            <a:ext cx="8229600" cy="3953516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4E6E17A7-C891-8174-200F-A165B0089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063AF-AE5B-E15E-CCE3-715A04CE4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B72B14-FCC9-1F02-9E44-79D4AE42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57803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2AEE4-86DD-BD13-7CE0-242DC849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dirty="0"/>
              <a:t>Работы группы ПИЯФ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FDBD5-90FA-466C-C553-CF901E364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50197"/>
          </a:xfrm>
        </p:spPr>
        <p:txBody>
          <a:bodyPr/>
          <a:lstStyle/>
          <a:p>
            <a:r>
              <a:rPr lang="ru-RU" sz="2400" dirty="0"/>
              <a:t>Участие в работах и </a:t>
            </a:r>
            <a:r>
              <a:rPr lang="ru-RU" sz="2400" dirty="0">
                <a:solidFill>
                  <a:srgbClr val="66FF33"/>
                </a:solidFill>
              </a:rPr>
              <a:t>наборе экспериментальных данных</a:t>
            </a:r>
            <a:r>
              <a:rPr lang="ru-RU" sz="2400" dirty="0"/>
              <a:t>: </a:t>
            </a:r>
            <a:r>
              <a:rPr lang="ru-RU" sz="2400" i="1" dirty="0"/>
              <a:t>В.А. Андреев, </a:t>
            </a:r>
            <a:r>
              <a:rPr lang="ru-RU" sz="2400" i="1" dirty="0">
                <a:solidFill>
                  <a:srgbClr val="66FF33"/>
                </a:solidFill>
              </a:rPr>
              <a:t>А.Б. Гриднев</a:t>
            </a:r>
            <a:r>
              <a:rPr lang="ru-RU" sz="2400" i="1" dirty="0"/>
              <a:t>, </a:t>
            </a:r>
            <a:r>
              <a:rPr lang="ru-RU" sz="2400" i="1" dirty="0">
                <a:solidFill>
                  <a:srgbClr val="66FF33"/>
                </a:solidFill>
              </a:rPr>
              <a:t>Н.Г. Козленко</a:t>
            </a:r>
            <a:r>
              <a:rPr lang="ru-RU" sz="2400" i="1" dirty="0"/>
              <a:t>, В.С. Козлов, В.А. Кузнецов, </a:t>
            </a:r>
            <a:r>
              <a:rPr lang="ru-RU" sz="2400" i="1" dirty="0">
                <a:solidFill>
                  <a:srgbClr val="66FF33"/>
                </a:solidFill>
              </a:rPr>
              <a:t>Д.В. Новинский</a:t>
            </a:r>
            <a:r>
              <a:rPr lang="ru-RU" sz="2400" i="1" dirty="0"/>
              <a:t>, В.И. Тараканов, </a:t>
            </a:r>
            <a:r>
              <a:rPr lang="ru-RU" sz="2400" i="1" dirty="0">
                <a:solidFill>
                  <a:srgbClr val="66FF33"/>
                </a:solidFill>
              </a:rPr>
              <a:t>В.С. Темирбулатов</a:t>
            </a:r>
            <a:r>
              <a:rPr lang="ru-RU" sz="2400" i="1" dirty="0"/>
              <a:t>, И.А. </a:t>
            </a:r>
            <a:r>
              <a:rPr lang="ru-RU" sz="2400" i="1" dirty="0" err="1"/>
              <a:t>Цураков</a:t>
            </a:r>
            <a:endParaRPr lang="ru-RU" sz="2400" i="1" dirty="0">
              <a:solidFill>
                <a:srgbClr val="66FF33"/>
              </a:solidFill>
            </a:endParaRPr>
          </a:p>
          <a:p>
            <a:r>
              <a:rPr lang="ru-RU" sz="2400" dirty="0"/>
              <a:t>Очень важная часть установки: пропорциональные камеры (</a:t>
            </a:r>
            <a:r>
              <a:rPr lang="ru-RU" sz="2400" i="1" dirty="0">
                <a:solidFill>
                  <a:srgbClr val="66FF33"/>
                </a:solidFill>
              </a:rPr>
              <a:t>запуск и контроль работы в сеансе</a:t>
            </a:r>
            <a:r>
              <a:rPr lang="ru-RU" sz="2400" dirty="0"/>
              <a:t>)</a:t>
            </a:r>
          </a:p>
          <a:p>
            <a:r>
              <a:rPr lang="ru-RU" sz="2400" dirty="0"/>
              <a:t>Подготовка больших дрейфовых камер (предполагались для ИТЭФ) – планируется перевозка летом 2023 г. </a:t>
            </a:r>
          </a:p>
          <a:p>
            <a:r>
              <a:rPr lang="ru-RU" sz="2400" dirty="0"/>
              <a:t>Участие в анализе данных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78798E-38D1-5824-A1F8-AF4B126DE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59DD99-215E-3A0A-1264-C1B563367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A7ADF3-96C1-78BB-2583-81A73A5D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9405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6B6F8-00A2-2047-900A-F113FD3C3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FEC05120-0356-1205-260A-B862604775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512" y="1988840"/>
            <a:ext cx="4316288" cy="3315030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DEB6E6C9-18E3-3157-34EA-4DD87E838E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1999" y="1983681"/>
            <a:ext cx="4392489" cy="3315030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874410C3-A30D-6440-D63E-17DE4777A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5200CF-914F-2BA4-B08A-3BE8CA5C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C4D803-FDCC-EFDE-7A1F-2F422CCD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58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62695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DBF59-018D-F03E-BABE-CB8FA92DE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25A2E75-C97E-5AC9-0196-41C7951CC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1517" y="1600200"/>
            <a:ext cx="6040966" cy="4530725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5177DBBC-2640-1B19-6280-34F6AE7BE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600DB0-FB3E-A5B9-AF51-2D4C766FA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6544DC-31D0-0CF8-E584-53EE4B1FB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4962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Что мы знали о роли спина в сильных взаимодействиях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kumimoji="0" lang="ru-RU" altLang="ru-RU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</a:t>
            </a:fld>
            <a:endParaRPr lang="ru-RU" alt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/>
              <a:t>Спиновые эффекты в сильных взаимодействиях малы:</a:t>
            </a:r>
          </a:p>
          <a:p>
            <a:pPr lvl="1"/>
            <a:r>
              <a:rPr lang="ru-RU" altLang="ru-RU" dirty="0" err="1"/>
              <a:t>Односпиновая</a:t>
            </a:r>
            <a:r>
              <a:rPr lang="ru-RU" altLang="ru-RU" dirty="0"/>
              <a:t> асимметрия мала и падает с ростом энергии  (</a:t>
            </a:r>
            <a:r>
              <a:rPr lang="ru-RU" altLang="ru-RU" dirty="0" err="1">
                <a:effectLst/>
              </a:rPr>
              <a:t>m</a:t>
            </a:r>
            <a:r>
              <a:rPr lang="ru-RU" altLang="ru-RU" baseline="-25000" dirty="0" err="1">
                <a:effectLst/>
              </a:rPr>
              <a:t>q</a:t>
            </a:r>
            <a:r>
              <a:rPr lang="ru-RU" altLang="ru-RU" dirty="0">
                <a:effectLst/>
              </a:rPr>
              <a:t>/</a:t>
            </a:r>
            <a:r>
              <a:rPr lang="ru-RU" altLang="ru-RU" dirty="0">
                <a:effectLst/>
                <a:cs typeface="Arial" charset="0"/>
              </a:rPr>
              <a:t>√</a:t>
            </a:r>
            <a:r>
              <a:rPr lang="ru-RU" altLang="ru-RU" dirty="0">
                <a:effectLst/>
              </a:rPr>
              <a:t>s)</a:t>
            </a:r>
            <a:endParaRPr lang="ru-RU" altLang="ru-RU" dirty="0"/>
          </a:p>
          <a:p>
            <a:pPr lvl="1"/>
            <a:r>
              <a:rPr lang="ru-RU" altLang="ru-RU" dirty="0"/>
              <a:t>Асимметрия падает с ростом поперечного импульса.</a:t>
            </a:r>
          </a:p>
          <a:p>
            <a:r>
              <a:rPr lang="ru-RU" altLang="ru-RU" dirty="0"/>
              <a:t>Спин протона состоит из спина кварков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 rot="19800000">
            <a:off x="3995738" y="2133600"/>
            <a:ext cx="677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 dirty="0">
                <a:solidFill>
                  <a:srgbClr val="FF3300"/>
                </a:solidFill>
              </a:rPr>
              <a:t>НЕ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 rot="19800000">
            <a:off x="3272500" y="4592806"/>
            <a:ext cx="677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 dirty="0">
                <a:solidFill>
                  <a:srgbClr val="FF3300"/>
                </a:solidFill>
              </a:rPr>
              <a:t>НЕ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 rot="19800000">
            <a:off x="5592474" y="2680247"/>
            <a:ext cx="677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 dirty="0">
                <a:solidFill>
                  <a:srgbClr val="FF3300"/>
                </a:solidFill>
              </a:rPr>
              <a:t>НЕ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 rot="19800000">
            <a:off x="3149136" y="3635699"/>
            <a:ext cx="677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 dirty="0">
                <a:solidFill>
                  <a:srgbClr val="FF3300"/>
                </a:solidFill>
              </a:rPr>
              <a:t>НЕ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 rot="19800000">
            <a:off x="2289499" y="217029"/>
            <a:ext cx="11279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4000" b="1" dirty="0">
                <a:solidFill>
                  <a:srgbClr val="FF3300"/>
                </a:solidFill>
              </a:rPr>
              <a:t>НЕ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 rot="19800000">
            <a:off x="6960626" y="2680247"/>
            <a:ext cx="677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 dirty="0">
                <a:solidFill>
                  <a:srgbClr val="FF3300"/>
                </a:solidFill>
              </a:rPr>
              <a:t>НЕ</a:t>
            </a:r>
          </a:p>
        </p:txBody>
      </p:sp>
    </p:spTree>
    <p:extLst>
      <p:ext uri="{BB962C8B-B14F-4D97-AF65-F5344CB8AC3E}">
        <p14:creationId xmlns:p14="http://schemas.microsoft.com/office/powerpoint/2010/main" val="45528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000B-7E3B-9BE0-CA4E-156E8B6C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1C89347-9010-2AD2-97DD-650493554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728" y="1196752"/>
            <a:ext cx="8028071" cy="4962773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BDD13FAD-56E3-DDDA-9F34-2D716055B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87383-5153-69B1-DB1C-11750349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67151-E580-6793-9371-80E065DB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82258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4CB72D-678A-56D6-97DD-AE67B240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Стратегия развития эксперимента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2691B9-3D94-C0CB-765F-D4AF50E86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Поиск финансирования для канала 24 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Изготовление новой поляризованной мишени (подготовка договора с ОИЯИ) – к концу 2025 г.  </a:t>
            </a:r>
          </a:p>
          <a:p>
            <a:r>
              <a:rPr lang="ru-RU" sz="2400" b="1" dirty="0"/>
              <a:t>Подготовка еще одного годоскопа на основе сцинтилляционных волокон (размером </a:t>
            </a:r>
            <a:r>
              <a:rPr lang="en-US" sz="2400" b="1" dirty="0"/>
              <a:t>&gt;</a:t>
            </a:r>
            <a:r>
              <a:rPr lang="ru-RU" sz="2400" b="1" dirty="0"/>
              <a:t>8х8 см)</a:t>
            </a:r>
          </a:p>
          <a:p>
            <a:r>
              <a:rPr lang="ru-RU" sz="2400" b="1" dirty="0"/>
              <a:t>Подготовка и ввод в состав установки дрейфовых камер ПИЯФ</a:t>
            </a:r>
          </a:p>
          <a:p>
            <a:r>
              <a:rPr lang="ru-RU" sz="2400" b="1" dirty="0"/>
              <a:t>Набор данных для измерения поляризации гиперонов и выстроенности на пучках пи-, К- и протонов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66660A-1A17-6386-F75D-5EA44579E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/>
              <a:t>07.03.2023</a:t>
            </a:r>
            <a:endParaRPr lang="en-US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3EC833-2E1E-A0F5-9D56-E7F40DEA8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lang="ru-RU" altLang="ru-RU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0BC701-3242-41A9-571F-2C5AD6FB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08163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50197"/>
          </a:xfrm>
        </p:spPr>
        <p:txBody>
          <a:bodyPr/>
          <a:lstStyle/>
          <a:p>
            <a:r>
              <a:rPr lang="ru-RU" sz="2400" dirty="0"/>
              <a:t>В ИФВЭ начались исследования спиновых эффектов на экспериментальной установке СПАСЧАРМ </a:t>
            </a:r>
            <a:r>
              <a:rPr lang="ru-RU" sz="2400" dirty="0">
                <a:solidFill>
                  <a:srgbClr val="92D050"/>
                </a:solidFill>
              </a:rPr>
              <a:t>с участием группы НИЦ КИ - ПИЯФ</a:t>
            </a:r>
          </a:p>
          <a:p>
            <a:r>
              <a:rPr lang="ru-RU" sz="2400" dirty="0"/>
              <a:t>Физическая программа дополняет программу эксперимента </a:t>
            </a:r>
            <a:r>
              <a:rPr lang="en-US" sz="2400" dirty="0"/>
              <a:t>SPD </a:t>
            </a:r>
            <a:r>
              <a:rPr lang="ru-RU" sz="2400" dirty="0"/>
              <a:t>в ОИЯИ</a:t>
            </a:r>
          </a:p>
          <a:p>
            <a:r>
              <a:rPr lang="ru-RU" sz="2400" dirty="0"/>
              <a:t>Детекторы установки подготовлены к эффективной работе, но </a:t>
            </a:r>
            <a:r>
              <a:rPr lang="ru-RU" sz="2400" dirty="0">
                <a:solidFill>
                  <a:srgbClr val="C00000"/>
                </a:solidFill>
              </a:rPr>
              <a:t>подвела поляризованная мишень </a:t>
            </a:r>
            <a:r>
              <a:rPr lang="ru-RU" sz="2400" dirty="0"/>
              <a:t>Надеемся на успешное создание новой поляризованной мишени</a:t>
            </a:r>
            <a:endParaRPr lang="ru-RU" sz="2400" dirty="0">
              <a:solidFill>
                <a:srgbClr val="C00000"/>
              </a:solidFill>
            </a:endParaRPr>
          </a:p>
          <a:p>
            <a:r>
              <a:rPr lang="ru-RU" sz="2400" dirty="0"/>
              <a:t>Первые физические результаты ожидаются на конференции ДСПИН-2023 (сентябрь) и ЯДРО-2023 (октябрь)</a:t>
            </a:r>
          </a:p>
          <a:p>
            <a:r>
              <a:rPr lang="ru-RU" sz="2400" dirty="0"/>
              <a:t>Важнейшая задача – </a:t>
            </a:r>
            <a:r>
              <a:rPr lang="ru-RU" sz="2400" dirty="0">
                <a:solidFill>
                  <a:srgbClr val="C00000"/>
                </a:solidFill>
              </a:rPr>
              <a:t>финансирование канала 24</a:t>
            </a:r>
          </a:p>
          <a:p>
            <a:endParaRPr lang="ru-RU" sz="2400" dirty="0"/>
          </a:p>
          <a:p>
            <a:endParaRPr lang="ru-RU" sz="2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ru-RU" altLang="ru-RU" dirty="0">
                <a:solidFill>
                  <a:srgbClr val="FFFFFF"/>
                </a:solidFill>
              </a:rPr>
              <a:t>В. Мочалов, Семинар ОФВЭ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41434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Backup slides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9112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08275"/>
            <a:ext cx="45720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994946"/>
          </a:xfrm>
        </p:spPr>
        <p:txBody>
          <a:bodyPr/>
          <a:lstStyle/>
          <a:p>
            <a:r>
              <a:rPr lang="ru-RU" altLang="ru-RU" sz="4000" dirty="0" err="1">
                <a:solidFill>
                  <a:schemeClr val="tx1">
                    <a:lumMod val="65000"/>
                  </a:schemeClr>
                </a:solidFill>
              </a:rPr>
              <a:t>Односпиновая</a:t>
            </a:r>
            <a:r>
              <a:rPr lang="ru-RU" altLang="ru-RU" sz="4000" dirty="0">
                <a:solidFill>
                  <a:schemeClr val="tx1">
                    <a:lumMod val="65000"/>
                  </a:schemeClr>
                </a:solidFill>
              </a:rPr>
              <a:t> асимметрия в наивной </a:t>
            </a:r>
            <a:r>
              <a:rPr lang="ru-RU" altLang="ru-RU" sz="4000" dirty="0" err="1">
                <a:solidFill>
                  <a:schemeClr val="tx1">
                    <a:lumMod val="65000"/>
                  </a:schemeClr>
                </a:solidFill>
              </a:rPr>
              <a:t>партонной</a:t>
            </a:r>
            <a:r>
              <a:rPr lang="ru-RU" altLang="ru-RU" sz="4000" dirty="0">
                <a:solidFill>
                  <a:schemeClr val="tx1">
                    <a:lumMod val="65000"/>
                  </a:schemeClr>
                </a:solidFill>
              </a:rPr>
              <a:t> модели</a:t>
            </a:r>
            <a:endParaRPr lang="ru-RU" sz="4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64</a:t>
            </a:fld>
            <a:endParaRPr lang="ru-RU" alt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56286"/>
            <a:ext cx="8229600" cy="4674639"/>
          </a:xfrm>
        </p:spPr>
        <p:txBody>
          <a:bodyPr/>
          <a:lstStyle/>
          <a:p>
            <a:r>
              <a:rPr lang="ru-RU" altLang="ru-RU" sz="2400" dirty="0"/>
              <a:t>В жестких процессах наивная </a:t>
            </a:r>
            <a:r>
              <a:rPr lang="ru-RU" altLang="ru-RU" sz="2400" dirty="0" err="1"/>
              <a:t>партонная</a:t>
            </a:r>
            <a:r>
              <a:rPr lang="ru-RU" altLang="ru-RU" sz="2400" dirty="0"/>
              <a:t> модель позволяет объяснить только очень небольшие значения</a:t>
            </a:r>
            <a:r>
              <a:rPr lang="en-US" altLang="ru-RU" sz="2400" dirty="0">
                <a:latin typeface="Comic Sans MS" pitchFamily="66" charset="0"/>
              </a:rPr>
              <a:t>: (</a:t>
            </a:r>
            <a:r>
              <a:rPr lang="en-US" altLang="ru-RU" sz="2400" dirty="0">
                <a:solidFill>
                  <a:srgbClr val="E3230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G. Kane et al, 1978</a:t>
            </a:r>
            <a:r>
              <a:rPr lang="en-US" altLang="ru-RU" sz="2400" dirty="0">
                <a:latin typeface="Comic Sans MS" pitchFamily="66" charset="0"/>
              </a:rPr>
              <a:t>)</a:t>
            </a:r>
            <a:r>
              <a:rPr lang="en-US" altLang="ru-RU" sz="2800" dirty="0">
                <a:latin typeface="Comic Sans MS" pitchFamily="66" charset="0"/>
              </a:rPr>
              <a:t> </a:t>
            </a:r>
            <a:endParaRPr lang="en-US" altLang="ru-RU" dirty="0">
              <a:latin typeface="Comic Sans MS" pitchFamily="66" charset="0"/>
            </a:endParaRPr>
          </a:p>
          <a:p>
            <a:pPr lvl="1"/>
            <a:endParaRPr lang="en-US" altLang="ru-RU" dirty="0">
              <a:latin typeface="Comic Sans MS" pitchFamily="66" charset="0"/>
            </a:endParaRPr>
          </a:p>
          <a:p>
            <a:pPr lvl="1"/>
            <a:endParaRPr lang="en-US" altLang="ru-RU" dirty="0">
              <a:latin typeface="Comic Sans MS" pitchFamily="66" charset="0"/>
            </a:endParaRPr>
          </a:p>
          <a:p>
            <a:pPr lvl="1">
              <a:buFont typeface="Wingdings" pitchFamily="2" charset="2"/>
              <a:buNone/>
            </a:pPr>
            <a:endParaRPr lang="en-US" altLang="ru-RU" dirty="0">
              <a:latin typeface="Comic Sans MS" pitchFamily="66" charset="0"/>
            </a:endParaRPr>
          </a:p>
          <a:p>
            <a:pPr lvl="1"/>
            <a:r>
              <a:rPr lang="ru-RU" altLang="ru-RU" sz="2000" dirty="0"/>
              <a:t>Асимметрия подавлена фактором</a:t>
            </a:r>
            <a:r>
              <a:rPr lang="en-US" altLang="ru-RU" sz="2000" dirty="0"/>
              <a:t> </a:t>
            </a:r>
            <a:r>
              <a:rPr lang="el-GR" altLang="ru-RU" sz="2000" dirty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α</a:t>
            </a:r>
            <a:r>
              <a:rPr lang="en-US" altLang="ru-RU" sz="2000" baseline="-25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S</a:t>
            </a:r>
            <a:r>
              <a:rPr lang="en-US" altLang="ru-RU" sz="2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US" altLang="ru-RU" sz="2000" baseline="-25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</a:t>
            </a:r>
            <a:r>
              <a:rPr lang="en-US" altLang="ru-RU" sz="2000" dirty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ru-RU" altLang="ru-RU" sz="2000" dirty="0">
                <a:solidFill>
                  <a:schemeClr val="accent1"/>
                </a:solidFill>
                <a:effectLst/>
                <a:cs typeface="Arial" charset="0"/>
              </a:rPr>
              <a:t>√</a:t>
            </a:r>
            <a:r>
              <a:rPr lang="ru-RU" altLang="ru-RU" sz="2000" dirty="0">
                <a:solidFill>
                  <a:schemeClr val="accent1"/>
                </a:solidFill>
                <a:effectLst/>
              </a:rPr>
              <a:t>s</a:t>
            </a:r>
            <a:r>
              <a:rPr lang="en-US" altLang="ru-RU" sz="2000" dirty="0">
                <a:latin typeface="Comic Sans MS" pitchFamily="66" charset="0"/>
              </a:rPr>
              <a:t> </a:t>
            </a:r>
            <a:endParaRPr lang="ru-RU" altLang="ru-RU" sz="2000" dirty="0">
              <a:latin typeface="Comic Sans MS" pitchFamily="66" charset="0"/>
            </a:endParaRPr>
          </a:p>
          <a:p>
            <a:endParaRPr lang="ru-RU" altLang="ru-RU" sz="2000" dirty="0"/>
          </a:p>
          <a:p>
            <a:r>
              <a:rPr lang="ru-RU" altLang="ru-RU" sz="1800" dirty="0"/>
              <a:t>В формуле сечения процесса 2</a:t>
            </a:r>
            <a:r>
              <a:rPr lang="ru-RU" altLang="ru-RU" sz="1800" dirty="0">
                <a:cs typeface="Arial" charset="0"/>
              </a:rPr>
              <a:t>→2 нет </a:t>
            </a:r>
            <a:r>
              <a:rPr lang="ru-RU" altLang="ru-RU" sz="1800" dirty="0" err="1">
                <a:cs typeface="Arial" charset="0"/>
              </a:rPr>
              <a:t>спиновозависящих</a:t>
            </a:r>
            <a:r>
              <a:rPr lang="ru-RU" altLang="ru-RU" sz="1800" dirty="0">
                <a:cs typeface="Arial" charset="0"/>
              </a:rPr>
              <a:t> функций</a:t>
            </a:r>
            <a:endParaRPr lang="en-US" altLang="ru-RU" sz="1800" dirty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43213" y="476250"/>
            <a:ext cx="6084887" cy="4679950"/>
            <a:chOff x="1324" y="954"/>
            <a:chExt cx="3188" cy="2550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372" y="954"/>
              <a:ext cx="2953" cy="2359"/>
            </a:xfrm>
            <a:prstGeom prst="rect">
              <a:avLst/>
            </a:prstGeom>
            <a:solidFill>
              <a:srgbClr val="CFF9D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0" name="Picture 9" descr="KaneQuo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" y="954"/>
              <a:ext cx="3188" cy="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847" y="1288"/>
              <a:ext cx="9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ru-RU" altLang="ru-RU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490" y="2554"/>
              <a:ext cx="2634" cy="458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DF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65" y="1782"/>
              <a:ext cx="422" cy="128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DF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</p:grp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3" y="1589420"/>
            <a:ext cx="511175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73688"/>
            <a:ext cx="79914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72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solidFill>
                  <a:srgbClr val="B2B2B2"/>
                </a:solidFill>
              </a:rPr>
              <a:t>Первые измерения </a:t>
            </a:r>
            <a:r>
              <a:rPr lang="ru-RU" altLang="ru-RU" sz="4000" dirty="0" err="1">
                <a:solidFill>
                  <a:srgbClr val="B2B2B2"/>
                </a:solidFill>
              </a:rPr>
              <a:t>односпиновой</a:t>
            </a:r>
            <a:r>
              <a:rPr lang="ru-RU" altLang="ru-RU" sz="4000" dirty="0">
                <a:solidFill>
                  <a:srgbClr val="B2B2B2"/>
                </a:solidFill>
              </a:rPr>
              <a:t> асимметрии в Протвино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65</a:t>
            </a:fld>
            <a:endParaRPr lang="ru-RU" altLang="ru-RU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528" y="4797153"/>
            <a:ext cx="822960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altLang="ru-RU" sz="2800" kern="0" dirty="0"/>
              <a:t>В 1978 г. (почти </a:t>
            </a:r>
            <a:r>
              <a:rPr lang="ru-RU" altLang="ru-RU" sz="28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40 лет!)</a:t>
            </a:r>
            <a:r>
              <a:rPr lang="ru-RU" altLang="ru-RU" sz="2800" kern="0" dirty="0">
                <a:solidFill>
                  <a:srgbClr val="00B050"/>
                </a:solidFill>
              </a:rPr>
              <a:t> </a:t>
            </a:r>
            <a:r>
              <a:rPr lang="ru-RU" altLang="ru-RU" sz="2800" kern="0" dirty="0"/>
              <a:t>первые исследования с использованием поляризованной протонной мишени ИФВЭ-ОИЯИ</a:t>
            </a:r>
          </a:p>
        </p:txBody>
      </p:sp>
      <p:pic>
        <p:nvPicPr>
          <p:cNvPr id="2160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229600" cy="314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4830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>
                <a:solidFill>
                  <a:srgbClr val="000000"/>
                </a:solidFill>
              </a:rPr>
              <a:t>07.03.2023</a:t>
            </a: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000000"/>
                </a:solidFill>
              </a:rPr>
              <a:t>В. Мочалов, Семинар ОФВЭ ПИЯФ</a:t>
            </a: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4D42-B5FC-414E-A090-895180E1C081}" type="slidenum">
              <a:rPr lang="en-US" altLang="ru-RU">
                <a:solidFill>
                  <a:srgbClr val="000000"/>
                </a:solidFill>
              </a:rPr>
              <a:pPr/>
              <a:t>66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62000"/>
          </a:xfrm>
        </p:spPr>
        <p:txBody>
          <a:bodyPr/>
          <a:lstStyle/>
          <a:p>
            <a:r>
              <a:rPr lang="ru-RU" altLang="ru-RU" sz="3200"/>
              <a:t>Модели, объясняющие поперечные спиновые эффекты</a:t>
            </a:r>
            <a:endParaRPr lang="en-US" altLang="ru-RU" sz="3200"/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6700"/>
            <a:ext cx="6472238" cy="657225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3365" name="Object 5"/>
          <p:cNvGraphicFramePr>
            <a:graphicFrameLocks noChangeAspect="1"/>
          </p:cNvGraphicFramePr>
          <p:nvPr/>
        </p:nvGraphicFramePr>
        <p:xfrm>
          <a:off x="539750" y="2205038"/>
          <a:ext cx="65452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93880" imgH="393480" progId="Equation.3">
                  <p:embed/>
                </p:oleObj>
              </mc:Choice>
              <mc:Fallback>
                <p:oleObj name="Equation" r:id="rId3" imgW="3593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205038"/>
                        <a:ext cx="6545263" cy="7143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5400">
                        <a:solidFill>
                          <a:srgbClr val="FF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66" name="Picture 6" descr="fsi_rev4_loop_medSiz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44675"/>
            <a:ext cx="2898775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7" name="Picture 7" descr="collins6_rev3_medSiz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60800"/>
            <a:ext cx="2754312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250825" y="1268413"/>
            <a:ext cx="8497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Основные модели, объясняющие возникновение поперечной односпиновой асимметрии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69" name="Rectangle 9"/>
          <p:cNvSpPr>
            <a:spLocks noChangeArrowheads="1"/>
          </p:cNvSpPr>
          <p:nvPr/>
        </p:nvSpPr>
        <p:spPr bwMode="auto">
          <a:xfrm>
            <a:off x="323850" y="1773238"/>
            <a:ext cx="8094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altLang="ja-JP">
                <a:solidFill>
                  <a:srgbClr val="333399"/>
                </a:solidFill>
              </a:rPr>
              <a:t>Спин-зависящая поперечная Функция фрагментации (Эффект Коллинза)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70" name="Rectangle 10"/>
          <p:cNvSpPr>
            <a:spLocks noChangeArrowheads="1"/>
          </p:cNvSpPr>
          <p:nvPr/>
        </p:nvSpPr>
        <p:spPr bwMode="auto">
          <a:xfrm>
            <a:off x="179388" y="2924175"/>
            <a:ext cx="6477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ja-JP">
                <a:solidFill>
                  <a:srgbClr val="333399"/>
                </a:solidFill>
              </a:rPr>
              <a:t>Функция распределения партонов внутри поперечно поляризованного протона (Функция Сиверса)</a:t>
            </a:r>
            <a:endParaRPr lang="en-US" altLang="ja-JP">
              <a:solidFill>
                <a:srgbClr val="333399"/>
              </a:solidFill>
              <a:ea typeface="ＭＳ Ｐゴシック" pitchFamily="34" charset="-128"/>
            </a:endParaRPr>
          </a:p>
          <a:p>
            <a:pPr lvl="1"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Причина возникновения не обсуждается, например орбитальный момент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71" name="Rectangle 11"/>
          <p:cNvSpPr>
            <a:spLocks noChangeArrowheads="1"/>
          </p:cNvSpPr>
          <p:nvPr/>
        </p:nvSpPr>
        <p:spPr bwMode="auto">
          <a:xfrm>
            <a:off x="304800" y="4797425"/>
            <a:ext cx="70437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ja-JP">
                <a:solidFill>
                  <a:srgbClr val="333399"/>
                </a:solidFill>
              </a:rPr>
              <a:t>Вклад высших (</a:t>
            </a:r>
            <a:r>
              <a:rPr lang="en-US" altLang="ja-JP">
                <a:solidFill>
                  <a:srgbClr val="333399"/>
                </a:solidFill>
                <a:ea typeface="ＭＳ Ｐゴシック" pitchFamily="34" charset="-128"/>
              </a:rPr>
              <a:t>Twist-3</a:t>
            </a:r>
            <a:r>
              <a:rPr lang="ru-RU" altLang="ja-JP">
                <a:solidFill>
                  <a:srgbClr val="333399"/>
                </a:solidFill>
              </a:rPr>
              <a:t>) диаграмм</a:t>
            </a:r>
            <a:r>
              <a:rPr lang="en-US" altLang="ja-JP">
                <a:solidFill>
                  <a:srgbClr val="333399"/>
                </a:solidFill>
                <a:ea typeface="ＭＳ Ｐゴシック" pitchFamily="34" charset="-128"/>
              </a:rPr>
              <a:t> (Qiu-Sterman, Efremov, Koike)</a:t>
            </a:r>
          </a:p>
          <a:p>
            <a:pPr lvl="1"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Данные вычисления связаны с функцией Сиверса</a:t>
            </a:r>
            <a:endParaRPr lang="en-US" altLang="ru-RU">
              <a:solidFill>
                <a:srgbClr val="333399"/>
              </a:solidFill>
            </a:endParaRPr>
          </a:p>
          <a:p>
            <a:pPr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Комбинация разных эффектов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73" name="Text Box 13"/>
          <p:cNvSpPr txBox="1">
            <a:spLocks noChangeArrowheads="1"/>
          </p:cNvSpPr>
          <p:nvPr/>
        </p:nvSpPr>
        <p:spPr bwMode="auto">
          <a:xfrm>
            <a:off x="6516688" y="6237288"/>
            <a:ext cx="2101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>
                <a:solidFill>
                  <a:srgbClr val="333399"/>
                </a:solidFill>
              </a:rPr>
              <a:t>Анимация</a:t>
            </a:r>
            <a:r>
              <a:rPr lang="en-US" altLang="ru-RU" sz="1200">
                <a:solidFill>
                  <a:srgbClr val="333399"/>
                </a:solidFill>
              </a:rPr>
              <a:t> J. </a:t>
            </a:r>
            <a:r>
              <a:rPr lang="ru-RU" altLang="ru-RU" sz="1200">
                <a:solidFill>
                  <a:srgbClr val="333399"/>
                </a:solidFill>
              </a:rPr>
              <a:t>В</a:t>
            </a:r>
            <a:r>
              <a:rPr lang="en-US" altLang="ru-RU" sz="1200">
                <a:solidFill>
                  <a:srgbClr val="333399"/>
                </a:solidFill>
              </a:rPr>
              <a:t>ruhwel, JLAB</a:t>
            </a:r>
          </a:p>
        </p:txBody>
      </p:sp>
    </p:spTree>
    <p:extLst>
      <p:ext uri="{BB962C8B-B14F-4D97-AF65-F5344CB8AC3E}">
        <p14:creationId xmlns:p14="http://schemas.microsoft.com/office/powerpoint/2010/main" val="338205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0" grpId="0"/>
      <p:bldP spid="143371" grpId="0"/>
      <p:bldP spid="14337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C363-A1A4-4191-B525-DC7047D2367E}" type="slidenum">
              <a:rPr lang="ru-RU" altLang="ru-RU">
                <a:solidFill>
                  <a:srgbClr val="FFFFFF"/>
                </a:solidFill>
              </a:rPr>
              <a:pPr/>
              <a:t>67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en-US" altLang="ru-RU" sz="2800" b="1"/>
              <a:t>IHEP/1968 -1977</a:t>
            </a:r>
            <a:br>
              <a:rPr lang="en-US" altLang="ru-RU"/>
            </a:br>
            <a:r>
              <a:rPr lang="en-US" altLang="ru-RU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HERA Collaboration (France-USSR</a:t>
            </a:r>
            <a:r>
              <a:rPr lang="en-US" altLang="ru-RU" sz="2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  <a:endParaRPr lang="ru-RU" altLang="ru-RU" sz="20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ru-RU" sz="2400" b="1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Polarization in elastic scattering of particles and antiparticles on polarized protons at 40 and 45 GeV</a:t>
            </a:r>
            <a:r>
              <a:rPr lang="en-US" altLang="ru-RU" sz="2400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altLang="ru-RU" sz="2400"/>
              <a:t> 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Pomeron may carry the spin flip interaction (the first experimental hint)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Polarization in the elastic scattering of particle and antiparticle is not equal each to other with opposite sign in general, as it was predicted in the asymptotic model [S.M. Bilenky et al. 1963]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The energy variation  of polarization depends on the type of particles and the magnitude of t.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Spin rotation parameter is consistent with the Chou - Yang model of rotating hadronic matter.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Chirality conservation hypothesis does not work</a:t>
            </a:r>
            <a:endParaRPr lang="ru-RU" altLang="ru-RU" sz="2400"/>
          </a:p>
        </p:txBody>
      </p:sp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326661" name="Picture 5" descr="Гера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5903912" cy="4216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>
            <a:fillRect/>
          </a:stretch>
        </p:blipFill>
        <p:spPr bwMode="auto">
          <a:xfrm>
            <a:off x="4140200" y="1989138"/>
            <a:ext cx="446405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68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solidFill>
                  <a:srgbClr val="B2B2B2"/>
                </a:solidFill>
              </a:rPr>
              <a:t>Поляризация в реакции</a:t>
            </a:r>
            <a:r>
              <a:rPr lang="en-US" altLang="ru-RU" sz="4000" dirty="0">
                <a:solidFill>
                  <a:srgbClr val="B2B2B2"/>
                </a:solidFill>
              </a:rPr>
              <a:t> </a:t>
            </a:r>
            <a:br>
              <a:rPr lang="en-US" altLang="ru-RU" sz="4000" dirty="0">
                <a:solidFill>
                  <a:srgbClr val="B2B2B2"/>
                </a:solidFill>
              </a:rPr>
            </a:br>
            <a:r>
              <a:rPr lang="el-GR" altLang="ru-RU" sz="40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40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40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40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40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n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68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364088" y="1600200"/>
            <a:ext cx="3322712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i="1" dirty="0">
                <a:effectLst/>
              </a:rPr>
              <a:t>P(t) </a:t>
            </a:r>
            <a:r>
              <a:rPr lang="ru-RU" altLang="ru-RU" sz="2000" dirty="0">
                <a:effectLst/>
              </a:rPr>
              <a:t>в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dirty="0">
                <a:effectLst/>
              </a:rPr>
              <a:t>области 0&lt;</a:t>
            </a:r>
            <a:r>
              <a:rPr lang="en-US" altLang="ru-RU" sz="2000" dirty="0">
                <a:effectLst/>
              </a:rPr>
              <a:t>|</a:t>
            </a:r>
            <a:r>
              <a:rPr lang="ru-RU" altLang="ru-RU" sz="2000" dirty="0">
                <a:effectLst/>
              </a:rPr>
              <a:t>t</a:t>
            </a:r>
            <a:r>
              <a:rPr lang="en-US" altLang="ru-RU" sz="2000" dirty="0">
                <a:effectLst/>
              </a:rPr>
              <a:t>|</a:t>
            </a:r>
            <a:r>
              <a:rPr lang="ru-RU" altLang="ru-RU" sz="2000" dirty="0">
                <a:effectLst/>
              </a:rPr>
              <a:t>&lt;0.35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dirty="0">
                <a:effectLst/>
              </a:rPr>
              <a:t>(</a:t>
            </a:r>
            <a:r>
              <a:rPr lang="ru-RU" altLang="ru-RU" sz="2000" dirty="0" err="1">
                <a:effectLst/>
              </a:rPr>
              <a:t>GeV</a:t>
            </a:r>
            <a:r>
              <a:rPr lang="ru-RU" altLang="ru-RU" sz="2000" dirty="0">
                <a:effectLst/>
              </a:rPr>
              <a:t>/c)</a:t>
            </a:r>
            <a:r>
              <a:rPr lang="ru-RU" altLang="ru-RU" sz="2000" baseline="30000" dirty="0">
                <a:effectLst/>
              </a:rPr>
              <a:t>2</a:t>
            </a:r>
            <a:r>
              <a:rPr lang="ru-RU" altLang="ru-RU" sz="2000" dirty="0">
                <a:effectLst/>
              </a:rPr>
              <a:t> равна (5.0</a:t>
            </a:r>
            <a:r>
              <a:rPr lang="ru-RU" altLang="ru-RU" sz="2000" dirty="0">
                <a:effectLst/>
                <a:sym typeface="Symbol" pitchFamily="18" charset="2"/>
              </a:rPr>
              <a:t></a:t>
            </a:r>
            <a:r>
              <a:rPr lang="ru-RU" altLang="ru-RU" sz="2000" dirty="0">
                <a:effectLst/>
              </a:rPr>
              <a:t>0.7)</a:t>
            </a:r>
            <a:r>
              <a:rPr lang="en-US" altLang="ru-RU" sz="2000" dirty="0">
                <a:effectLst/>
              </a:rPr>
              <a:t>%</a:t>
            </a:r>
            <a:r>
              <a:rPr lang="ru-RU" altLang="ru-RU" sz="2000" dirty="0">
                <a:effectLst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Существует локальный минимум в области при t</a:t>
            </a:r>
            <a:r>
              <a:rPr lang="en-US" altLang="ru-RU" sz="2000" dirty="0">
                <a:effectLst/>
              </a:rPr>
              <a:t>=</a:t>
            </a:r>
            <a:r>
              <a:rPr lang="ru-RU" altLang="ru-RU" sz="2000" dirty="0">
                <a:effectLst/>
              </a:rPr>
              <a:t>-0.2</a:t>
            </a:r>
            <a:r>
              <a:rPr lang="en-US" altLang="ru-RU" sz="2000" dirty="0">
                <a:effectLst/>
              </a:rPr>
              <a:t>5 </a:t>
            </a:r>
            <a:r>
              <a:rPr lang="ru-RU" altLang="ru-RU" sz="2000" dirty="0">
                <a:effectLst/>
              </a:rPr>
              <a:t>(</a:t>
            </a:r>
            <a:r>
              <a:rPr lang="ru-RU" altLang="ru-RU" sz="2000" dirty="0" err="1">
                <a:effectLst/>
              </a:rPr>
              <a:t>GeV</a:t>
            </a:r>
            <a:r>
              <a:rPr lang="ru-RU" altLang="ru-RU" sz="2000" dirty="0">
                <a:effectLst/>
              </a:rPr>
              <a:t>/c)</a:t>
            </a:r>
            <a:r>
              <a:rPr lang="ru-RU" altLang="ru-RU" sz="2000" baseline="30000" dirty="0">
                <a:effectLst/>
              </a:rPr>
              <a:t>2.</a:t>
            </a: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 имеет минимум в области минимума в дифференциальном сечении</a:t>
            </a:r>
            <a:r>
              <a:rPr lang="en-US" altLang="ru-RU" sz="2000" dirty="0">
                <a:effectLst/>
              </a:rPr>
              <a:t>. </a:t>
            </a:r>
            <a:endParaRPr lang="ru-RU" altLang="ru-RU" sz="2000" dirty="0">
              <a:effectLst/>
            </a:endParaRP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 осциллирует</a:t>
            </a:r>
            <a:r>
              <a:rPr lang="en-US" altLang="ru-RU" sz="2000" dirty="0">
                <a:effectLst/>
              </a:rPr>
              <a:t>. </a:t>
            </a:r>
            <a:endParaRPr lang="ru-RU" altLang="ru-RU" sz="2000" dirty="0">
              <a:effectLst/>
            </a:endParaRPr>
          </a:p>
        </p:txBody>
      </p:sp>
      <p:pic>
        <p:nvPicPr>
          <p:cNvPr id="9" name="Picture 5" descr="prozapi0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629286"/>
            <a:ext cx="3783135" cy="2015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" descr="cross_sect_pi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3645024"/>
            <a:ext cx="4319711" cy="259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68313" y="4797425"/>
            <a:ext cx="51117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dirty="0">
                <a:solidFill>
                  <a:srgbClr val="FFFFFF"/>
                </a:solidFill>
              </a:rPr>
              <a:t>V.D. </a:t>
            </a:r>
            <a:r>
              <a:rPr lang="en-US" altLang="ru-RU" dirty="0" err="1">
                <a:solidFill>
                  <a:srgbClr val="FFFFFF"/>
                </a:solidFill>
              </a:rPr>
              <a:t>Apokin</a:t>
            </a:r>
            <a:r>
              <a:rPr lang="en-US" altLang="ru-RU" dirty="0">
                <a:solidFill>
                  <a:srgbClr val="FFFFFF"/>
                </a:solidFill>
              </a:rPr>
              <a:t> et al., </a:t>
            </a:r>
            <a:r>
              <a:rPr lang="en-US" altLang="ru-RU" dirty="0" err="1">
                <a:solidFill>
                  <a:srgbClr val="FFFFFF"/>
                </a:solidFill>
              </a:rPr>
              <a:t>Sov</a:t>
            </a:r>
            <a:r>
              <a:rPr lang="en-US" altLang="ru-RU" dirty="0">
                <a:solidFill>
                  <a:srgbClr val="FFFFFF"/>
                </a:solidFill>
              </a:rPr>
              <a:t>. J. </a:t>
            </a:r>
            <a:r>
              <a:rPr lang="en-US" altLang="ru-RU" dirty="0" err="1">
                <a:solidFill>
                  <a:srgbClr val="FFFFFF"/>
                </a:solidFill>
              </a:rPr>
              <a:t>Nucl</a:t>
            </a:r>
            <a:r>
              <a:rPr lang="en-US" altLang="ru-RU" dirty="0">
                <a:solidFill>
                  <a:srgbClr val="FFFFFF"/>
                </a:solidFill>
              </a:rPr>
              <a:t>. Phys. 45:840, 1987, [Yad.Fiz.45:1355-1357,1987]</a:t>
            </a:r>
          </a:p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FFFF"/>
                </a:solidFill>
                <a:hlinkClick r:id="rId4"/>
              </a:rPr>
              <a:t>V.D. </a:t>
            </a:r>
            <a:r>
              <a:rPr lang="ru-RU" altLang="ru-RU" dirty="0" err="1">
                <a:solidFill>
                  <a:srgbClr val="FFFFFF"/>
                </a:solidFill>
                <a:hlinkClick r:id="rId4"/>
              </a:rPr>
              <a:t>Apokin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4"/>
              </a:rPr>
              <a:t>et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4"/>
              </a:rPr>
              <a:t>al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.</a:t>
            </a:r>
            <a:r>
              <a:rPr lang="en-US" altLang="ru-RU" dirty="0">
                <a:solidFill>
                  <a:srgbClr val="FFFFFF"/>
                </a:solidFill>
                <a:hlinkClick r:id="rId4"/>
              </a:rPr>
              <a:t> 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Z.Phys.C15:293,1982</a:t>
            </a:r>
            <a:r>
              <a:rPr lang="ru-RU" altLang="ru-RU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438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DFDE-B87D-4FF9-BC14-5692DD4BCAEF}" type="slidenum">
              <a:rPr lang="ru-RU" altLang="ru-RU">
                <a:solidFill>
                  <a:srgbClr val="FFFFFF"/>
                </a:solidFill>
              </a:rPr>
              <a:pPr/>
              <a:t>69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/>
              <a:t>Поляризация в реакциях</a:t>
            </a:r>
            <a:r>
              <a:rPr lang="en-US" altLang="ru-RU" sz="3200"/>
              <a:t> </a:t>
            </a:r>
            <a:br>
              <a:rPr lang="en-US" altLang="ru-RU" sz="3200"/>
            </a:br>
            <a:r>
              <a:rPr lang="el-GR" altLang="ru-RU" sz="32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n </a:t>
            </a:r>
            <a:r>
              <a:rPr lang="en-US" altLang="ru-RU" sz="3200"/>
              <a:t>and </a:t>
            </a:r>
            <a:r>
              <a:rPr lang="el-GR" altLang="ru-RU" sz="32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4000"/>
              <a:t> </a:t>
            </a:r>
            <a:endParaRPr lang="ru-RU" altLang="ru-RU" sz="400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0" y="1600200"/>
            <a:ext cx="4114800" cy="37004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/>
              <a:t>Поляризация в реакции </a:t>
            </a:r>
            <a:r>
              <a:rPr lang="el-GR" altLang="ru-RU" sz="18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n </a:t>
            </a:r>
            <a:r>
              <a:rPr lang="ru-RU" altLang="ru-RU" sz="1800" b="1">
                <a:effectLst/>
              </a:rPr>
              <a:t>при</a:t>
            </a:r>
            <a:r>
              <a:rPr lang="ru-RU" altLang="ru-RU" sz="1800" b="1">
                <a:solidFill>
                  <a:srgbClr val="FF3300"/>
                </a:solidFill>
                <a:effectLst/>
              </a:rPr>
              <a:t> </a:t>
            </a:r>
            <a:r>
              <a:rPr lang="en-US" altLang="ru-RU" sz="1800"/>
              <a:t>40 </a:t>
            </a:r>
            <a:r>
              <a:rPr lang="ru-RU" altLang="ru-RU" sz="1800"/>
              <a:t>ГэВ велика в широком интервале </a:t>
            </a:r>
            <a:r>
              <a:rPr lang="en-US" altLang="ru-RU" sz="1800"/>
              <a:t>0.05&lt;-t&lt;1.6 (GeV/c)</a:t>
            </a:r>
            <a:r>
              <a:rPr lang="en-US" altLang="ru-RU" sz="1800" baseline="30000"/>
              <a:t>2</a:t>
            </a:r>
            <a:r>
              <a:rPr lang="en-US" altLang="ru-RU" sz="1800"/>
              <a:t> </a:t>
            </a:r>
            <a:r>
              <a:rPr lang="ru-RU" altLang="ru-RU" sz="1800"/>
              <a:t>и достигает величины </a:t>
            </a:r>
            <a:r>
              <a:rPr lang="en-US" altLang="ru-RU" sz="1800"/>
              <a:t>A</a:t>
            </a:r>
            <a:r>
              <a:rPr lang="en-US" altLang="ru-RU" sz="1800" baseline="-25000"/>
              <a:t>N</a:t>
            </a:r>
            <a:r>
              <a:rPr lang="en-US" altLang="ru-RU" sz="1800"/>
              <a:t>=(-44</a:t>
            </a:r>
            <a:r>
              <a:rPr lang="en-US" altLang="ru-RU" sz="1800">
                <a:sym typeface="Symbol" pitchFamily="18" charset="2"/>
              </a:rPr>
              <a:t></a:t>
            </a:r>
            <a:r>
              <a:rPr lang="en-US" altLang="ru-RU" sz="1800"/>
              <a:t>11)% </a:t>
            </a:r>
            <a:r>
              <a:rPr lang="ru-RU" altLang="ru-RU" sz="1800"/>
              <a:t>в области </a:t>
            </a:r>
            <a:r>
              <a:rPr lang="en-US" altLang="ru-RU" sz="1800"/>
              <a:t>|t| 0.8-1.6 (GeV/c)</a:t>
            </a:r>
            <a:r>
              <a:rPr lang="en-US" altLang="ru-RU" sz="1800" baseline="30000"/>
              <a:t>2</a:t>
            </a:r>
            <a:endParaRPr lang="en-US" altLang="ru-RU" sz="1800"/>
          </a:p>
          <a:p>
            <a:pPr>
              <a:lnSpc>
                <a:spcPct val="80000"/>
              </a:lnSpc>
            </a:pPr>
            <a:r>
              <a:rPr lang="ru-RU" altLang="ru-RU" sz="1800"/>
              <a:t>Минимум поляризации достигается в точке изменения наклона сечения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Поляризация меняет знак при </a:t>
            </a:r>
            <a:r>
              <a:rPr lang="en-US" altLang="ru-RU" sz="1800"/>
              <a:t>    -t=1.8 (GeV2/c)</a:t>
            </a:r>
            <a:r>
              <a:rPr lang="en-US" altLang="ru-RU" sz="1800" baseline="30000"/>
              <a:t>2</a:t>
            </a:r>
            <a:r>
              <a:rPr lang="en-US" altLang="ru-RU" sz="1800"/>
              <a:t> 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Среднее значение поляризации в реакции </a:t>
            </a:r>
            <a:r>
              <a:rPr lang="el-GR" altLang="ru-RU" sz="18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1800"/>
              <a:t> </a:t>
            </a:r>
            <a:r>
              <a:rPr lang="ru-RU" altLang="ru-RU" sz="1800"/>
              <a:t>в области </a:t>
            </a:r>
            <a:r>
              <a:rPr lang="en-US" altLang="ru-RU" sz="1800"/>
              <a:t>0.05&lt; -t &lt;0.5 (GeV2/c)</a:t>
            </a:r>
            <a:r>
              <a:rPr lang="en-US" altLang="ru-RU" sz="1800" baseline="30000"/>
              <a:t>2</a:t>
            </a:r>
            <a:r>
              <a:rPr lang="en-US" altLang="ru-RU" sz="1800"/>
              <a:t> </a:t>
            </a:r>
            <a:r>
              <a:rPr lang="ru-RU" altLang="ru-RU" sz="1800"/>
              <a:t>составляет </a:t>
            </a:r>
            <a:r>
              <a:rPr lang="en-US" altLang="ru-RU" sz="1800"/>
              <a:t>(-17</a:t>
            </a:r>
            <a:r>
              <a:rPr lang="en-US" altLang="ru-RU" sz="1800">
                <a:sym typeface="Symbol" pitchFamily="18" charset="2"/>
              </a:rPr>
              <a:t></a:t>
            </a:r>
            <a:r>
              <a:rPr lang="en-US" altLang="ru-RU" sz="1800"/>
              <a:t> 8)%. </a:t>
            </a:r>
            <a:endParaRPr lang="ru-RU" altLang="ru-RU" sz="1800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3708400" y="5516563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FFFF"/>
                </a:solidFill>
                <a:hlinkClick r:id="rId2"/>
              </a:rPr>
              <a:t>V.D.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Apokin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et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al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.</a:t>
            </a:r>
            <a:r>
              <a:rPr lang="en-US" altLang="ru-RU" dirty="0">
                <a:solidFill>
                  <a:srgbClr val="FFFFFF"/>
                </a:solidFill>
                <a:hlinkClick r:id="rId2"/>
              </a:rPr>
              <a:t>,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 Z.Phys.C35:173,1987</a:t>
            </a:r>
            <a:r>
              <a:rPr lang="ru-RU" altLang="ru-RU" dirty="0">
                <a:solidFill>
                  <a:srgbClr val="FFFFFF"/>
                </a:solidFill>
                <a:hlinkClick r:id="rId3"/>
              </a:rPr>
              <a:t>.</a:t>
            </a:r>
            <a:endParaRPr lang="ru-RU" altLang="ru-RU" dirty="0">
              <a:solidFill>
                <a:srgbClr val="FFFFFF"/>
              </a:solidFill>
            </a:endParaRPr>
          </a:p>
        </p:txBody>
      </p:sp>
      <p:pic>
        <p:nvPicPr>
          <p:cNvPr id="108549" name="Picture 5" descr="prozaeta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35138"/>
            <a:ext cx="4038600" cy="2111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50" name="Picture 6" descr="prozaetaprim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860800"/>
            <a:ext cx="3311525" cy="227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3724275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41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pPr lvl="0" fontAlgn="auto">
              <a:spcAft>
                <a:spcPts val="0"/>
              </a:spcAft>
              <a:defRPr/>
            </a:pPr>
            <a:r>
              <a:rPr lang="ru-RU" sz="3000" b="1" kern="1200" cap="all" spc="5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Теория и практика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kumimoji="0" lang="ru-RU" altLang="ru-RU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7</a:t>
            </a:fld>
            <a:endParaRPr lang="ru-RU" altLang="ru-RU"/>
          </a:p>
        </p:txBody>
      </p:sp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6366576"/>
              </p:ext>
            </p:extLst>
          </p:nvPr>
        </p:nvGraphicFramePr>
        <p:xfrm>
          <a:off x="611560" y="1031834"/>
          <a:ext cx="8064896" cy="964076"/>
        </p:xfrm>
        <a:graphic>
          <a:graphicData uri="http://schemas.openxmlformats.org/drawingml/2006/table">
            <a:tbl>
              <a:tblPr firstRow="1" bandRow="1"/>
              <a:tblGrid>
                <a:gridCol w="4651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dirty="0"/>
                        <a:t>Считалось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dirty="0"/>
                        <a:t>Эксперимент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Вклад спина кварков в спин протона (наивно)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1</a:t>
                      </a:r>
                      <a:r>
                        <a:rPr lang="en-US" b="1" dirty="0"/>
                        <a:t>/3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0281607"/>
              </p:ext>
            </p:extLst>
          </p:nvPr>
        </p:nvGraphicFramePr>
        <p:xfrm>
          <a:off x="611560" y="1988841"/>
          <a:ext cx="8064896" cy="648071"/>
        </p:xfrm>
        <a:graphic>
          <a:graphicData uri="http://schemas.openxmlformats.org/drawingml/2006/table">
            <a:tbl>
              <a:tblPr firstRow="1" bandRow="1"/>
              <a:tblGrid>
                <a:gridCol w="4651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Вклад</a:t>
                      </a:r>
                      <a:r>
                        <a:rPr lang="ru-RU" b="1" baseline="0" dirty="0"/>
                        <a:t> спина </a:t>
                      </a:r>
                      <a:r>
                        <a:rPr lang="ru-RU" b="1" baseline="0" dirty="0" err="1"/>
                        <a:t>глюонов</a:t>
                      </a:r>
                      <a:r>
                        <a:rPr lang="ru-RU" b="1" baseline="0" dirty="0"/>
                        <a:t> в спин протона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неизвестно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Близко к нулю</a:t>
                      </a:r>
                      <a:r>
                        <a:rPr lang="en-US" b="1" dirty="0"/>
                        <a:t> </a:t>
                      </a:r>
                      <a:r>
                        <a:rPr lang="ru-RU" b="1" dirty="0"/>
                        <a:t>при</a:t>
                      </a:r>
                      <a:r>
                        <a:rPr lang="ru-RU" b="1" baseline="0" dirty="0"/>
                        <a:t> малых </a:t>
                      </a:r>
                      <a:r>
                        <a:rPr lang="en-US" b="1" baseline="0" dirty="0"/>
                        <a:t>x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0436784"/>
              </p:ext>
            </p:extLst>
          </p:nvPr>
        </p:nvGraphicFramePr>
        <p:xfrm>
          <a:off x="611560" y="2636913"/>
          <a:ext cx="8064896" cy="648071"/>
        </p:xfrm>
        <a:graphic>
          <a:graphicData uri="http://schemas.openxmlformats.org/drawingml/2006/table">
            <a:tbl>
              <a:tblPr firstRow="1" bandRow="1"/>
              <a:tblGrid>
                <a:gridCol w="4651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err="1"/>
                        <a:t>Односпиновая</a:t>
                      </a:r>
                      <a:r>
                        <a:rPr lang="ru-RU" b="1" dirty="0"/>
                        <a:t> асимметрия адронов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en-US" b="1" dirty="0"/>
                        <a:t>&lt;</a:t>
                      </a:r>
                      <a:r>
                        <a:rPr lang="en-US" b="1" baseline="0" dirty="0"/>
                        <a:t> 1%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До 40%</a:t>
                      </a:r>
                      <a:r>
                        <a:rPr lang="ru-RU" b="1" baseline="0" dirty="0"/>
                        <a:t> в ряде реакций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2129269"/>
              </p:ext>
            </p:extLst>
          </p:nvPr>
        </p:nvGraphicFramePr>
        <p:xfrm>
          <a:off x="611560" y="3284984"/>
          <a:ext cx="8064896" cy="640080"/>
        </p:xfrm>
        <a:graphic>
          <a:graphicData uri="http://schemas.openxmlformats.org/drawingml/2006/table">
            <a:tbl>
              <a:tblPr firstRow="1" bandRow="1"/>
              <a:tblGrid>
                <a:gridCol w="4651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0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Зависимость асимметрии от энергии и поперечного импульса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падает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Практически</a:t>
                      </a:r>
                      <a:r>
                        <a:rPr lang="ru-RU" b="1" baseline="0" dirty="0"/>
                        <a:t> не зависит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Объект 3"/>
          <p:cNvGraphicFramePr>
            <a:graphicFrameLocks/>
          </p:cNvGraphicFramePr>
          <p:nvPr/>
        </p:nvGraphicFramePr>
        <p:xfrm>
          <a:off x="611560" y="3933056"/>
          <a:ext cx="8064896" cy="854736"/>
        </p:xfrm>
        <a:graphic>
          <a:graphicData uri="http://schemas.openxmlformats.org/drawingml/2006/table">
            <a:tbl>
              <a:tblPr firstRow="1" bandRow="1"/>
              <a:tblGrid>
                <a:gridCol w="4651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47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Отношение электрического форм-фактора к магнитному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Падает до нуля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Объект 3"/>
          <p:cNvGraphicFramePr>
            <a:graphicFrameLocks/>
          </p:cNvGraphicFramePr>
          <p:nvPr/>
        </p:nvGraphicFramePr>
        <p:xfrm>
          <a:off x="611560" y="4797152"/>
          <a:ext cx="8064896" cy="640080"/>
        </p:xfrm>
        <a:graphic>
          <a:graphicData uri="http://schemas.openxmlformats.org/drawingml/2006/table">
            <a:tbl>
              <a:tblPr firstRow="1" bandRow="1"/>
              <a:tblGrid>
                <a:gridCol w="4651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0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Спиновые эффекты в участием антипротонов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неизвестно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Практически нет данных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Объект 3"/>
          <p:cNvGraphicFramePr>
            <a:graphicFrameLocks/>
          </p:cNvGraphicFramePr>
          <p:nvPr/>
        </p:nvGraphicFramePr>
        <p:xfrm>
          <a:off x="611560" y="5445224"/>
          <a:ext cx="8064896" cy="598316"/>
        </p:xfrm>
        <a:graphic>
          <a:graphicData uri="http://schemas.openxmlformats.org/drawingml/2006/table">
            <a:tbl>
              <a:tblPr firstRow="1" bandRow="1"/>
              <a:tblGrid>
                <a:gridCol w="4651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8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de-DE" b="1" dirty="0"/>
                        <a:t>CP </a:t>
                      </a:r>
                      <a:r>
                        <a:rPr lang="ru-RU" b="1" dirty="0"/>
                        <a:t>нарушение</a:t>
                      </a:r>
                      <a:r>
                        <a:rPr lang="ru-RU" b="1" baseline="0" dirty="0"/>
                        <a:t> в поляризации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неизвестно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/>
                        <a:t>Нет данных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4355976" y="836712"/>
            <a:ext cx="7924800" cy="63408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0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85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prozaf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41763"/>
            <a:ext cx="33115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 descr="prozaome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33115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>
                <a:solidFill>
                  <a:srgbClr val="B2B2B2"/>
                </a:solidFill>
              </a:rPr>
              <a:t>Асимметрия в реакциях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br>
              <a:rPr lang="en-US" altLang="ru-RU" sz="3200" dirty="0">
                <a:solidFill>
                  <a:srgbClr val="B2B2B2"/>
                </a:solidFill>
              </a:rPr>
            </a:br>
            <a:r>
              <a:rPr lang="el-GR" altLang="ru-RU" sz="32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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(783)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r>
              <a:rPr lang="ru-RU" altLang="ru-RU" sz="3200" dirty="0">
                <a:solidFill>
                  <a:srgbClr val="B2B2B2"/>
                </a:solidFill>
              </a:rPr>
              <a:t>и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r>
              <a:rPr lang="el-GR" altLang="ru-RU" sz="32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→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f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  <a:sym typeface="Symbol" pitchFamily="18" charset="2"/>
              </a:rPr>
              <a:t>2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(1270)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70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ru-RU" sz="2600" dirty="0">
                <a:sym typeface="Symbol" pitchFamily="18" charset="2"/>
              </a:rPr>
              <a:t> </a:t>
            </a:r>
            <a:r>
              <a:rPr lang="ru-RU" altLang="ru-RU" sz="2600" dirty="0">
                <a:sym typeface="Symbol" pitchFamily="18" charset="2"/>
              </a:rPr>
              <a:t>регистрируется в моде распада </a:t>
            </a:r>
            <a:r>
              <a:rPr lang="en-US" altLang="ru-RU" sz="2600" dirty="0">
                <a:sym typeface="Symbol" pitchFamily="18" charset="2"/>
              </a:rPr>
              <a:t></a:t>
            </a:r>
            <a:r>
              <a:rPr lang="el-GR" altLang="ru-RU" sz="2600" dirty="0">
                <a:cs typeface="Arial" charset="0"/>
                <a:sym typeface="Symbol" pitchFamily="18" charset="2"/>
              </a:rPr>
              <a:t>γ</a:t>
            </a:r>
            <a:r>
              <a:rPr lang="en-US" altLang="ru-RU" sz="2600" dirty="0">
                <a:cs typeface="Arial" charset="0"/>
                <a:sym typeface="Symbol" pitchFamily="18" charset="2"/>
              </a:rPr>
              <a:t> (branching 8.9%).</a:t>
            </a:r>
          </a:p>
          <a:p>
            <a:r>
              <a:rPr lang="ru-RU" altLang="ru-RU" sz="2600" dirty="0">
                <a:cs typeface="Arial" charset="0"/>
                <a:sym typeface="Symbol" pitchFamily="18" charset="2"/>
              </a:rPr>
              <a:t>Асимметрия велика в обеих реакциях </a:t>
            </a:r>
            <a:endParaRPr lang="en-US" altLang="ru-RU" sz="2600" dirty="0">
              <a:cs typeface="Arial" charset="0"/>
              <a:sym typeface="Symbol" pitchFamily="18" charset="2"/>
            </a:endParaRPr>
          </a:p>
          <a:p>
            <a:r>
              <a:rPr lang="ru-RU" altLang="ru-RU" sz="2600" dirty="0">
                <a:cs typeface="Arial" charset="0"/>
                <a:sym typeface="Symbol" pitchFamily="18" charset="2"/>
              </a:rPr>
              <a:t>Асимметрия минимальна примерно в области изменения наклона сечения как для </a:t>
            </a:r>
            <a:r>
              <a:rPr lang="en-US" altLang="ru-RU" sz="2600" dirty="0">
                <a:sym typeface="Symbol" pitchFamily="18" charset="2"/>
              </a:rPr>
              <a:t></a:t>
            </a:r>
            <a:r>
              <a:rPr lang="ru-RU" altLang="ru-RU" sz="2600" dirty="0">
                <a:sym typeface="Symbol" pitchFamily="18" charset="2"/>
              </a:rPr>
              <a:t>, </a:t>
            </a:r>
          </a:p>
          <a:p>
            <a:pPr>
              <a:buFont typeface="Wingdings" pitchFamily="2" charset="2"/>
              <a:buNone/>
            </a:pPr>
            <a:r>
              <a:rPr lang="ru-RU" altLang="ru-RU" sz="2600" dirty="0">
                <a:sym typeface="Symbol" pitchFamily="18" charset="2"/>
              </a:rPr>
              <a:t>	так и для </a:t>
            </a:r>
            <a:r>
              <a:rPr lang="en-US" altLang="ru-RU" sz="2600" dirty="0">
                <a:sym typeface="Symbol" pitchFamily="18" charset="2"/>
              </a:rPr>
              <a:t>f</a:t>
            </a:r>
            <a:r>
              <a:rPr lang="en-US" altLang="ru-RU" sz="2600" baseline="-25000" dirty="0">
                <a:sym typeface="Symbol" pitchFamily="18" charset="2"/>
              </a:rPr>
              <a:t>2</a:t>
            </a:r>
            <a:endParaRPr lang="el-GR" altLang="ru-RU" sz="2600" dirty="0">
              <a:cs typeface="Arial" charset="0"/>
              <a:sym typeface="Symbol" pitchFamily="18" charset="2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8163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47813" y="1412875"/>
            <a:ext cx="24844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 dirty="0">
                <a:solidFill>
                  <a:srgbClr val="FF3300"/>
                </a:solidFill>
              </a:rPr>
              <a:t>I.A. </a:t>
            </a:r>
            <a:r>
              <a:rPr lang="ru-RU" altLang="ru-RU" sz="1600" b="1" dirty="0" err="1">
                <a:solidFill>
                  <a:srgbClr val="FF3300"/>
                </a:solidFill>
              </a:rPr>
              <a:t>Avvakumov</a:t>
            </a:r>
            <a:r>
              <a:rPr lang="ru-RU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 err="1">
                <a:solidFill>
                  <a:srgbClr val="FF3300"/>
                </a:solidFill>
              </a:rPr>
              <a:t>et</a:t>
            </a:r>
            <a:r>
              <a:rPr lang="ru-RU" altLang="ru-RU" sz="1600" b="1" dirty="0">
                <a:solidFill>
                  <a:srgbClr val="FF3300"/>
                </a:solidFill>
              </a:rPr>
              <a:t> </a:t>
            </a:r>
            <a:r>
              <a:rPr lang="en-US" altLang="ru-RU" sz="1600" b="1" dirty="0">
                <a:solidFill>
                  <a:srgbClr val="FF3300"/>
                </a:solidFill>
              </a:rPr>
              <a:t>a</a:t>
            </a:r>
            <a:r>
              <a:rPr lang="ru-RU" altLang="ru-RU" sz="1600" b="1" dirty="0">
                <a:solidFill>
                  <a:srgbClr val="FF3300"/>
                </a:solidFill>
              </a:rPr>
              <a:t>l.</a:t>
            </a:r>
            <a:r>
              <a:rPr lang="en-US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>
                <a:solidFill>
                  <a:srgbClr val="FF3300"/>
                </a:solidFill>
              </a:rPr>
              <a:t>Yad.Fiz.42:1146,1985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14751"/>
            <a:ext cx="3816350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58888" y="3644900"/>
            <a:ext cx="2736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 dirty="0">
                <a:solidFill>
                  <a:srgbClr val="FFFFFF"/>
                </a:solidFill>
              </a:rPr>
              <a:t>V.D. </a:t>
            </a:r>
            <a:r>
              <a:rPr lang="ru-RU" altLang="ru-RU" sz="1600" b="1" dirty="0" err="1">
                <a:solidFill>
                  <a:srgbClr val="FFFFFF"/>
                </a:solidFill>
              </a:rPr>
              <a:t>Apokin</a:t>
            </a:r>
            <a:r>
              <a:rPr lang="ru-RU" altLang="ru-RU" sz="1600" b="1" dirty="0">
                <a:solidFill>
                  <a:srgbClr val="FFFFFF"/>
                </a:solidFill>
              </a:rPr>
              <a:t> </a:t>
            </a:r>
            <a:r>
              <a:rPr lang="ru-RU" altLang="ru-RU" sz="1600" b="1" dirty="0" err="1">
                <a:solidFill>
                  <a:srgbClr val="FFFFFF"/>
                </a:solidFill>
              </a:rPr>
              <a:t>et</a:t>
            </a:r>
            <a:r>
              <a:rPr lang="ru-RU" altLang="ru-RU" sz="1600" b="1" dirty="0">
                <a:solidFill>
                  <a:srgbClr val="FFFFFF"/>
                </a:solidFill>
              </a:rPr>
              <a:t> </a:t>
            </a:r>
            <a:r>
              <a:rPr lang="ru-RU" altLang="ru-RU" sz="1600" b="1" dirty="0" err="1">
                <a:solidFill>
                  <a:srgbClr val="FFFFFF"/>
                </a:solidFill>
              </a:rPr>
              <a:t>al</a:t>
            </a:r>
            <a:r>
              <a:rPr lang="ru-RU" altLang="ru-RU" sz="1600" b="1" dirty="0">
                <a:solidFill>
                  <a:srgbClr val="FFFFFF"/>
                </a:solidFill>
              </a:rPr>
              <a:t>.</a:t>
            </a:r>
            <a:r>
              <a:rPr lang="en-US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>
                <a:solidFill>
                  <a:srgbClr val="FF3300"/>
                </a:solidFill>
              </a:rPr>
              <a:t>Yad.Fiz.47:727-730,1988</a:t>
            </a:r>
            <a:r>
              <a:rPr lang="en-US" altLang="ru-RU" sz="1600" b="1" dirty="0">
                <a:solidFill>
                  <a:srgbClr val="FF3300"/>
                </a:solidFill>
              </a:rPr>
              <a:t>]</a:t>
            </a:r>
            <a:endParaRPr lang="ru-RU" altLang="ru-RU" sz="16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Выводы по эксклюзивным реакциям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71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229600" cy="489654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dirty="0">
                <a:effectLst/>
              </a:rPr>
              <a:t>Большие значения поляризации </a:t>
            </a:r>
            <a:r>
              <a:rPr lang="en-US" altLang="ru-RU" sz="2400" dirty="0">
                <a:effectLst/>
              </a:rPr>
              <a:t>(</a:t>
            </a:r>
            <a:r>
              <a:rPr lang="ru-RU" altLang="ru-RU" sz="2400" dirty="0">
                <a:effectLst/>
              </a:rPr>
              <a:t>асимметрии</a:t>
            </a:r>
            <a:r>
              <a:rPr lang="en-US" altLang="ru-RU" sz="2400" dirty="0">
                <a:effectLst/>
              </a:rPr>
              <a:t>)</a:t>
            </a:r>
            <a:r>
              <a:rPr lang="en-US" altLang="ru-RU" sz="2400" i="1" dirty="0">
                <a:effectLst/>
              </a:rPr>
              <a:t> </a:t>
            </a:r>
            <a:r>
              <a:rPr lang="ru-RU" altLang="ru-RU" sz="2400" dirty="0">
                <a:effectLst/>
              </a:rPr>
              <a:t>были обнаружены при 4</a:t>
            </a:r>
            <a:r>
              <a:rPr lang="en-US" altLang="ru-RU" sz="2400" dirty="0">
                <a:effectLst/>
              </a:rPr>
              <a:t>0 </a:t>
            </a:r>
            <a:r>
              <a:rPr lang="ru-RU" altLang="ru-RU" sz="2400" dirty="0">
                <a:effectLst/>
              </a:rPr>
              <a:t>ГэВ в реакциях</a:t>
            </a:r>
            <a:r>
              <a:rPr lang="en-US" altLang="ru-RU" sz="2400" dirty="0">
                <a:effectLst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2400" b="1" dirty="0">
                <a:solidFill>
                  <a:srgbClr val="FF3300"/>
                </a:solidFill>
                <a:effectLst/>
              </a:rPr>
              <a:t>	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0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r>
              <a:rPr lang="en-US" altLang="ru-RU" sz="2400" dirty="0">
                <a:solidFill>
                  <a:srgbClr val="00B050"/>
                </a:solidFill>
              </a:rPr>
              <a:t> 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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(783)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r>
              <a:rPr lang="ru-RU" altLang="ru-RU" sz="2400" b="1" dirty="0">
                <a:solidFill>
                  <a:srgbClr val="00B050"/>
                </a:solidFill>
                <a:effectLst/>
              </a:rPr>
              <a:t>,</a:t>
            </a:r>
            <a:r>
              <a:rPr lang="en-US" altLang="ru-RU" sz="2400" dirty="0">
                <a:solidFill>
                  <a:srgbClr val="00B050"/>
                </a:solidFill>
              </a:rPr>
              <a:t>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f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  <a:sym typeface="Symbol" pitchFamily="18" charset="2"/>
              </a:rPr>
              <a:t>2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(1270)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endParaRPr lang="en-US" altLang="ru-RU" sz="2400" dirty="0">
              <a:solidFill>
                <a:srgbClr val="00B05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всех реакций минимум асимметрии совпадает с изменением наклона дифференциального сечения 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всех реакциях наблюдаются осцилляции асимметрии</a:t>
            </a:r>
            <a:endParaRPr lang="en-US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/>
              </a:rPr>
              <a:t>Есть указание, что асимметрия больше по величине для «тяжелых» частиц и в области </a:t>
            </a:r>
            <a:r>
              <a:rPr lang="en-US" altLang="ru-RU" sz="2400" dirty="0">
                <a:effectLst/>
              </a:rPr>
              <a:t>–t=1 </a:t>
            </a:r>
            <a:r>
              <a:rPr lang="ru-RU" altLang="ru-RU" sz="2400" dirty="0">
                <a:effectLst/>
              </a:rPr>
              <a:t>(ГэВ</a:t>
            </a:r>
            <a:r>
              <a:rPr lang="en-US" altLang="ru-RU" sz="2400" dirty="0">
                <a:effectLst/>
              </a:rPr>
              <a:t>/c)</a:t>
            </a:r>
            <a:r>
              <a:rPr lang="en-US" altLang="ru-RU" sz="2400" baseline="30000" dirty="0">
                <a:effectLst/>
              </a:rPr>
              <a:t>2</a:t>
            </a:r>
            <a:r>
              <a:rPr lang="en-US" altLang="ru-RU" sz="2400" dirty="0">
                <a:effectLst/>
              </a:rPr>
              <a:t> </a:t>
            </a:r>
            <a:r>
              <a:rPr lang="ru-RU" altLang="ru-RU" sz="2400" dirty="0">
                <a:effectLst/>
              </a:rPr>
              <a:t>асимметрия отрицательна, тогда как для π</a:t>
            </a:r>
            <a:r>
              <a:rPr lang="ru-RU" altLang="ru-RU" sz="2400" baseline="30000" dirty="0">
                <a:effectLst/>
              </a:rPr>
              <a:t>0</a:t>
            </a:r>
            <a:r>
              <a:rPr lang="ru-RU" altLang="ru-RU" sz="2400" dirty="0">
                <a:effectLst/>
              </a:rPr>
              <a:t>-мезона положительна.</a:t>
            </a:r>
            <a:endParaRPr lang="ru-RU" altLang="ru-RU" sz="2400" b="1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rgbClr val="FF0000"/>
                </a:solidFill>
                <a:effectLst/>
              </a:rPr>
              <a:t>Ни одна теоретическая модель НЕ может объяснить результаты измерений. </a:t>
            </a:r>
          </a:p>
        </p:txBody>
      </p:sp>
    </p:spTree>
    <p:extLst>
      <p:ext uri="{BB962C8B-B14F-4D97-AF65-F5344CB8AC3E}">
        <p14:creationId xmlns:p14="http://schemas.microsoft.com/office/powerpoint/2010/main" val="21140217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Исследования инклюзивных процессов на установке ПРОЗА-М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72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7" name="Picture 7" descr="proza50_40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54390"/>
            <a:ext cx="4055701" cy="229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oza40_pi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9" y="1454391"/>
            <a:ext cx="3936989" cy="229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549" y="3781892"/>
            <a:ext cx="3936989" cy="2241709"/>
          </a:xfrm>
          <a:prstGeom prst="rect">
            <a:avLst/>
          </a:prstGeom>
          <a:noFill/>
          <a:ln/>
        </p:spPr>
      </p:pic>
      <p:sp>
        <p:nvSpPr>
          <p:cNvPr id="10" name="Прямоугольник 9"/>
          <p:cNvSpPr/>
          <p:nvPr/>
        </p:nvSpPr>
        <p:spPr>
          <a:xfrm>
            <a:off x="2915816" y="5229200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0000"/>
                </a:solidFill>
                <a:latin typeface="Arial"/>
              </a:rPr>
              <a:t>0.7&lt;</a:t>
            </a:r>
            <a:r>
              <a:rPr lang="en-US" b="1" kern="0" dirty="0" err="1">
                <a:solidFill>
                  <a:srgbClr val="FF0000"/>
                </a:solidFill>
                <a:latin typeface="Arial"/>
              </a:rPr>
              <a:t>x</a:t>
            </a:r>
            <a:r>
              <a:rPr lang="en-US" b="1" kern="0" baseline="-25000" dirty="0" err="1">
                <a:solidFill>
                  <a:srgbClr val="FF0000"/>
                </a:solidFill>
                <a:latin typeface="Arial"/>
              </a:rPr>
              <a:t>F</a:t>
            </a:r>
            <a:r>
              <a:rPr lang="en-US" b="1" kern="0" dirty="0">
                <a:solidFill>
                  <a:srgbClr val="FF0000"/>
                </a:solidFill>
                <a:latin typeface="Arial"/>
              </a:rPr>
              <a:t>&lt;1.0</a:t>
            </a:r>
            <a:endParaRPr lang="ru-RU" b="1" kern="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3933056"/>
            <a:ext cx="1340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kern="0" dirty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>
                <a:solidFill>
                  <a:srgbClr val="FF3300"/>
                </a:solidFill>
                <a:latin typeface="Arial"/>
              </a:rPr>
              <a:t>-</a:t>
            </a:r>
            <a:r>
              <a:rPr lang="en-US" b="1" kern="0" dirty="0">
                <a:solidFill>
                  <a:srgbClr val="FF3300"/>
                </a:solidFill>
                <a:latin typeface="Arial"/>
              </a:rPr>
              <a:t>d</a:t>
            </a:r>
            <a:r>
              <a:rPr lang="en-US" b="1" kern="0" baseline="-25000" dirty="0">
                <a:solidFill>
                  <a:srgbClr val="FF3300"/>
                </a:solidFill>
                <a:latin typeface="Arial"/>
              </a:rPr>
              <a:t>↑</a:t>
            </a:r>
            <a:r>
              <a:rPr lang="en-US" b="1" kern="0" dirty="0">
                <a:solidFill>
                  <a:srgbClr val="FF3300"/>
                </a:solidFill>
                <a:latin typeface="Arial"/>
              </a:rPr>
              <a:t>→</a:t>
            </a:r>
            <a:r>
              <a:rPr lang="el-GR" b="1" kern="0" dirty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>
                <a:solidFill>
                  <a:srgbClr val="FF3300"/>
                </a:solidFill>
                <a:latin typeface="Arial"/>
              </a:rPr>
              <a:t>0</a:t>
            </a:r>
            <a:r>
              <a:rPr lang="en-US" b="1" kern="0" dirty="0">
                <a:solidFill>
                  <a:srgbClr val="FF3300"/>
                </a:solidFill>
                <a:latin typeface="Arial"/>
              </a:rPr>
              <a:t>X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30026" y="1499399"/>
            <a:ext cx="371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FF3300"/>
                </a:solidFill>
                <a:latin typeface="Arial"/>
              </a:rPr>
              <a:t>pp</a:t>
            </a:r>
            <a:r>
              <a:rPr lang="en-US" b="1" kern="0" baseline="-25000" dirty="0">
                <a:solidFill>
                  <a:srgbClr val="FF3300"/>
                </a:solidFill>
                <a:latin typeface="Arial"/>
              </a:rPr>
              <a:t>↑</a:t>
            </a:r>
            <a:r>
              <a:rPr lang="en-US" b="1" kern="0" dirty="0">
                <a:solidFill>
                  <a:srgbClr val="FF3300"/>
                </a:solidFill>
                <a:latin typeface="Arial"/>
              </a:rPr>
              <a:t>→</a:t>
            </a:r>
            <a:r>
              <a:rPr lang="el-GR" b="1" kern="0" dirty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>
                <a:solidFill>
                  <a:srgbClr val="FF3300"/>
                </a:solidFill>
                <a:latin typeface="Arial"/>
              </a:rPr>
              <a:t>0</a:t>
            </a:r>
            <a:r>
              <a:rPr lang="en-US" b="1" kern="0" dirty="0">
                <a:solidFill>
                  <a:srgbClr val="FF3300"/>
                </a:solidFill>
                <a:latin typeface="Arial"/>
              </a:rPr>
              <a:t>X (target fragmentation)</a:t>
            </a:r>
            <a:r>
              <a:rPr lang="en-US" kern="0" dirty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30718" y="2905780"/>
            <a:ext cx="20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err="1">
                <a:solidFill>
                  <a:srgbClr val="FF3300"/>
                </a:solidFill>
                <a:latin typeface="Arial"/>
              </a:rPr>
              <a:t>pp</a:t>
            </a:r>
            <a:r>
              <a:rPr lang="en-US" b="1" kern="0" baseline="-25000" dirty="0">
                <a:solidFill>
                  <a:srgbClr val="FF3300"/>
                </a:solidFill>
                <a:latin typeface="Arial"/>
              </a:rPr>
              <a:t>↑</a:t>
            </a:r>
            <a:r>
              <a:rPr lang="en-US" b="1" kern="0" dirty="0">
                <a:solidFill>
                  <a:srgbClr val="FF3300"/>
                </a:solidFill>
                <a:latin typeface="Arial"/>
              </a:rPr>
              <a:t>→</a:t>
            </a:r>
            <a:r>
              <a:rPr lang="el-GR" b="1" kern="0" dirty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>
                <a:solidFill>
                  <a:srgbClr val="FF3300"/>
                </a:solidFill>
                <a:latin typeface="Arial"/>
              </a:rPr>
              <a:t>0</a:t>
            </a:r>
            <a:r>
              <a:rPr lang="en-US" b="1" kern="0" dirty="0">
                <a:solidFill>
                  <a:srgbClr val="FF3300"/>
                </a:solidFill>
                <a:latin typeface="Arial"/>
              </a:rPr>
              <a:t>X at </a:t>
            </a:r>
            <a:r>
              <a:rPr lang="en-US" kern="0" dirty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Arial"/>
                <a:cs typeface="Arial" charset="0"/>
              </a:rPr>
              <a:t>x</a:t>
            </a:r>
            <a:r>
              <a:rPr lang="en-US" b="1" kern="0" baseline="-25000" dirty="0" err="1">
                <a:solidFill>
                  <a:srgbClr val="FF0000"/>
                </a:solidFill>
                <a:latin typeface="Arial"/>
                <a:cs typeface="Arial" charset="0"/>
              </a:rPr>
              <a:t>F</a:t>
            </a:r>
            <a:r>
              <a:rPr lang="en-US" b="1" kern="0" dirty="0">
                <a:solidFill>
                  <a:srgbClr val="FF0000"/>
                </a:solidFill>
                <a:latin typeface="Arial"/>
                <a:cs typeface="Arial" charset="0"/>
              </a:rPr>
              <a:t>=0</a:t>
            </a:r>
            <a:endParaRPr lang="ru-RU" b="1" kern="0" dirty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722" y="3781892"/>
            <a:ext cx="4017279" cy="224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41693" y="4117722"/>
            <a:ext cx="3823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IHEP 50 </a:t>
            </a:r>
            <a:r>
              <a:rPr lang="en-US" sz="2400" dirty="0" err="1">
                <a:solidFill>
                  <a:srgbClr val="FFFFFF"/>
                </a:solidFill>
              </a:rPr>
              <a:t>GeV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ru-RU" sz="2400" dirty="0">
                <a:solidFill>
                  <a:srgbClr val="FFFFFF"/>
                </a:solidFill>
              </a:rPr>
              <a:t>(6.2±1.5)</a:t>
            </a:r>
            <a:r>
              <a:rPr lang="en-US" sz="2400" dirty="0">
                <a:solidFill>
                  <a:srgbClr val="FFFFFF"/>
                </a:solidFill>
              </a:rPr>
              <a:t>%</a:t>
            </a:r>
          </a:p>
          <a:p>
            <a:r>
              <a:rPr lang="en-US" sz="2400" dirty="0">
                <a:solidFill>
                  <a:srgbClr val="FFFFFF"/>
                </a:solidFill>
              </a:rPr>
              <a:t>E704 200 </a:t>
            </a:r>
            <a:r>
              <a:rPr lang="en-US" sz="2400" dirty="0" err="1">
                <a:solidFill>
                  <a:srgbClr val="FFFFFF"/>
                </a:solidFill>
              </a:rPr>
              <a:t>GeV</a:t>
            </a:r>
            <a:r>
              <a:rPr lang="en-US" sz="2400" dirty="0">
                <a:solidFill>
                  <a:srgbClr val="FFFFFF"/>
                </a:solidFill>
              </a:rPr>
              <a:t>: (6.3</a:t>
            </a:r>
            <a:r>
              <a:rPr lang="ru-RU" sz="2400" dirty="0">
                <a:solidFill>
                  <a:srgbClr val="FFFFFF"/>
                </a:solidFill>
              </a:rPr>
              <a:t>±</a:t>
            </a:r>
            <a:r>
              <a:rPr lang="en-US" sz="2400" dirty="0">
                <a:solidFill>
                  <a:srgbClr val="FFFFFF"/>
                </a:solidFill>
              </a:rPr>
              <a:t>0.7)%</a:t>
            </a:r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8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пи- пучка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73</a:t>
            </a:fld>
            <a:endParaRPr lang="ru-RU" alt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9" y="980728"/>
            <a:ext cx="856895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5506" y="5798401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Большое число реакций (диссертаций?)</a:t>
            </a:r>
          </a:p>
        </p:txBody>
      </p:sp>
    </p:spTree>
    <p:extLst>
      <p:ext uri="{BB962C8B-B14F-4D97-AF65-F5344CB8AC3E}">
        <p14:creationId xmlns:p14="http://schemas.microsoft.com/office/powerpoint/2010/main" val="14546105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Установка на канале 24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74</a:t>
            </a:fld>
            <a:endParaRPr lang="ru-RU" altLang="ru-RU"/>
          </a:p>
        </p:txBody>
      </p:sp>
      <p:pic>
        <p:nvPicPr>
          <p:cNvPr id="246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70" y="1647766"/>
            <a:ext cx="9260370" cy="399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949771" y="0"/>
            <a:ext cx="5182793" cy="2044791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00"/>
            </a:solidFill>
          </a:ln>
        </p:spPr>
        <p:txBody>
          <a:bodyPr/>
          <a:lstStyle/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</a:rPr>
              <a:t>Fine-segmented ‘</a:t>
            </a:r>
            <a:r>
              <a:rPr kumimoji="0" lang="en-US" sz="2000" b="1" i="1" u="sng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</a:rPr>
              <a:t>shashlyk</a:t>
            </a: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</a:rPr>
              <a:t>’-type calorimeter</a:t>
            </a: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2400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cells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of the size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55×55×700 mm</a:t>
            </a:r>
            <a:r>
              <a:rPr kumimoji="0" lang="en-US" sz="17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3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, depth ~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20X</a:t>
            </a:r>
            <a:r>
              <a:rPr kumimoji="0" lang="en-US" sz="17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0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Cell structure: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Scintillator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: 1.5 mm, Lead: 0.3 mm</a:t>
            </a:r>
            <a:endParaRPr kumimoji="0" lang="en-US" sz="1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Covered area: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H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×V ≈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3.3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×2.2 m</a:t>
            </a:r>
            <a:r>
              <a:rPr kumimoji="0" lang="en-US" sz="17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2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Photodetectors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: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Hamamatsu R7899</a:t>
            </a:r>
            <a:endParaRPr kumimoji="0" lang="en-US" sz="1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Energy resolution: </a:t>
            </a:r>
            <a:r>
              <a:rPr kumimoji="0" lang="el-GR" sz="17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σ</a:t>
            </a:r>
            <a:r>
              <a:rPr kumimoji="0" lang="en-US" sz="1700" b="1" i="1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E</a:t>
            </a: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/E ≈3%/√E, E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in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GeV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62" y="2032656"/>
            <a:ext cx="3913187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3808" cy="225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935" y="2484386"/>
            <a:ext cx="5216252" cy="236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59831"/>
            <a:ext cx="4505411" cy="332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8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712968" cy="2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lang="ru-RU" dirty="0"/>
              <a:t>Мишенная станция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75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20275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124744"/>
            <a:ext cx="784887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37170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+mn-lt"/>
                <a:ea typeface="Calibri"/>
              </a:rPr>
              <a:t>Схема мишенной станции каналов 24А и 24Б. Т – мишень, МТ1</a:t>
            </a:r>
            <a:r>
              <a:rPr lang="ru-RU" sz="2000" b="1" dirty="0">
                <a:effectLst/>
                <a:latin typeface="+mn-lt"/>
                <a:ea typeface="Calibri"/>
                <a:cs typeface="Times New Roman"/>
                <a:sym typeface="Symbol"/>
              </a:rPr>
              <a:t></a:t>
            </a:r>
            <a:r>
              <a:rPr lang="ru-RU" sz="2000" b="1" dirty="0">
                <a:effectLst/>
                <a:latin typeface="+mn-lt"/>
                <a:ea typeface="Calibri"/>
              </a:rPr>
              <a:t>МТ3 – дипольные магниты, МС – магниты-корректоры, </a:t>
            </a:r>
            <a:r>
              <a:rPr lang="en-US" sz="2000" b="1" dirty="0">
                <a:effectLst/>
                <a:latin typeface="+mn-lt"/>
                <a:ea typeface="Calibri"/>
              </a:rPr>
              <a:t>Dump </a:t>
            </a:r>
            <a:r>
              <a:rPr lang="ru-RU" sz="2000" b="1" dirty="0">
                <a:effectLst/>
                <a:latin typeface="+mn-lt"/>
                <a:ea typeface="Calibri"/>
              </a:rPr>
              <a:t>- поглотитель. Приведенный на схеме мишенной станции вариант наведения протонного пучка на мишень соответствует отбору нейтральных вторичных частиц в канал 24А и положительно (отрицательно) заряженных частиц в канал 24Б. Пунктирными линиями показаны траектории вторичных заряженных частиц, отбираемых с канал 24В с ненулевыми углами рождения в мишени.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84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856984" cy="314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Оптическая схема канала 24А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76</a:t>
            </a:fld>
            <a:endParaRPr lang="ru-RU" altLang="ru-RU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7871645" y="1844824"/>
            <a:ext cx="288032" cy="11303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66FF66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 Narrow"/>
              </a:rPr>
              <a:t>  </a:t>
            </a:r>
            <a:endParaRPr lang="ru-RU" kern="0" dirty="0">
              <a:solidFill>
                <a:sysClr val="windowText" lastClr="000000"/>
              </a:solidFill>
              <a:latin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7544" y="4173662"/>
                <a:ext cx="8280920" cy="1940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2000" dirty="0"/>
                  <a:t>Базовая оптическая схема канала 24А пучков ротонов и антипротонов от распада </a:t>
                </a:r>
                <a:r>
                  <a:rPr lang="ru-RU" sz="2000" i="1" dirty="0">
                    <a:sym typeface="Symbol"/>
                  </a:rPr>
                  <a:t></a:t>
                </a:r>
                <a:r>
                  <a:rPr lang="ru-RU" sz="2000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000" i="1">
                            <a:latin typeface="Cambria Math"/>
                            <a:sym typeface="Symbol"/>
                          </a:rPr>
                          <m:t></m:t>
                        </m:r>
                      </m:e>
                    </m:acc>
                  </m:oMath>
                </a14:m>
                <a:r>
                  <a:rPr lang="ru-RU" sz="2000" dirty="0"/>
                  <a:t>)-гиперонов. </a:t>
                </a:r>
                <a:r>
                  <a:rPr lang="en-US" sz="2000" dirty="0"/>
                  <a:t>Q</a:t>
                </a:r>
                <a:r>
                  <a:rPr lang="ru-RU" sz="2000" dirty="0"/>
                  <a:t>– квадрупольные линзы, М – дипольные магниты, </a:t>
                </a:r>
                <a:r>
                  <a:rPr lang="en-US" sz="2000" dirty="0"/>
                  <a:t>C</a:t>
                </a:r>
                <a:r>
                  <a:rPr lang="ru-RU" sz="2000" dirty="0"/>
                  <a:t> – коллиматоры, </a:t>
                </a:r>
                <a:r>
                  <a:rPr lang="en-US" sz="2000" dirty="0"/>
                  <a:t>MC</a:t>
                </a:r>
                <a:r>
                  <a:rPr lang="ru-RU" sz="2000" dirty="0"/>
                  <a:t> – магниты-корректоры, Т и Т</a:t>
                </a:r>
                <a:r>
                  <a:rPr lang="en-US" sz="2000" baseline="-25000" dirty="0" err="1"/>
                  <a:t>exp</a:t>
                </a:r>
                <a:r>
                  <a:rPr lang="ru-RU" sz="2000" dirty="0"/>
                  <a:t> – мишени канала и экспериментальной установки, пунктир – дисперсия в горизонтальной плоскости для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∆</m:t>
                        </m:r>
                        <m:r>
                          <a:rPr lang="en-US" sz="2000" i="1">
                            <a:latin typeface="Cambria Math"/>
                          </a:rPr>
                          <m:t>𝑝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𝑝</m:t>
                        </m:r>
                        <m:r>
                          <a:rPr lang="ru-RU" sz="2000" i="1">
                            <a:latin typeface="Cambria Math"/>
                          </a:rPr>
                          <m:t>=10%</m:t>
                        </m:r>
                      </m:den>
                    </m:f>
                  </m:oMath>
                </a14:m>
                <a:r>
                  <a:rPr lang="ru-RU" sz="2000" dirty="0"/>
                  <a:t>.</a:t>
                </a:r>
                <a:endParaRPr lang="ru-RU" sz="2000" dirty="0">
                  <a:solidFill>
                    <a:srgbClr val="FFFFFF"/>
                  </a:solidFill>
                  <a:latin typeface="Arial Narrow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173662"/>
                <a:ext cx="8280920" cy="1940468"/>
              </a:xfrm>
              <a:prstGeom prst="rect">
                <a:avLst/>
              </a:prstGeom>
              <a:blipFill rotWithShape="1">
                <a:blip r:embed="rId3"/>
                <a:stretch>
                  <a:fillRect l="-884" t="-1258" b="-367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74936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chemeClr val="tx2"/>
                </a:solidFill>
                <a:effectLst/>
              </a:rPr>
              <a:t>Параметры пучка поляризованных протонов в конце канала.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323528" y="1484784"/>
              <a:ext cx="8568952" cy="165201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349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3584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3584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3584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35849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135849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800" b="1" i="1">
                                  <a:effectLst/>
                                  <a:latin typeface="Cambria Math"/>
                                </a:rPr>
                                <m:t>𝐩</m:t>
                              </m:r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ГэВ/с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f>
                                    <m:fPr>
                                      <m:type m:val="lin"/>
                                      <m:ctrlPr>
                                        <a:rPr lang="ru-RU" sz="1800" b="1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num>
                                    <m:den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den>
                                  </m:f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%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en-US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ru-RU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мрад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per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r>
                            <a:rPr lang="ru-RU" sz="1800" b="1" baseline="30000">
                              <a:effectLst/>
                            </a:rPr>
                            <a:t>13</a:t>
                          </a:r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pot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5801977"/>
                  </p:ext>
                </p:extLst>
              </p:nvPr>
            </p:nvGraphicFramePr>
            <p:xfrm>
              <a:off x="323528" y="1484784"/>
              <a:ext cx="8568952" cy="16776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2951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0833" r="-388194" b="-51458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33261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105455" r="-388194" b="-34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32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05455" r="-388194" b="-24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840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70968" r="-388194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261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418182" r="-388194" b="-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77</a:t>
            </a:fld>
            <a:endParaRPr lang="ru-RU" altLang="ru-RU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1403648" y="3212976"/>
          <a:ext cx="5616624" cy="2423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4" imgW="5552381" imgH="2542857" progId="Paint.Picture">
                  <p:embed/>
                </p:oleObj>
              </mc:Choice>
              <mc:Fallback>
                <p:oleObj name="Точечный рисунок" r:id="rId4" imgW="5552381" imgH="2542857" progId="Paint.Picture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3212976"/>
                        <a:ext cx="5616624" cy="24238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07504" y="5636781"/>
                <a:ext cx="8712968" cy="735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/>
                  <a:t>Профили пучка на мишени экспериментальной установки для </a:t>
                </a:r>
                <a14:m>
                  <m:oMath xmlns:m="http://schemas.openxmlformats.org/officeDocument/2006/math">
                    <m:r>
                      <a:rPr lang="ru-RU" sz="2000" b="1" i="1">
                        <a:latin typeface="Cambria Math"/>
                      </a:rPr>
                      <m:t>𝒑</m:t>
                    </m:r>
                    <m:r>
                      <a:rPr lang="ru-RU" sz="2000" b="1" i="1">
                        <a:latin typeface="Cambria Math"/>
                      </a:rPr>
                      <m:t>=</m:t>
                    </m:r>
                    <m:r>
                      <a:rPr lang="ru-RU" sz="2000" b="1" i="1">
                        <a:latin typeface="Cambria Math"/>
                      </a:rPr>
                      <m:t>𝟒𝟓</m:t>
                    </m:r>
                    <m:r>
                      <a:rPr lang="ru-RU" sz="2000" b="1" i="1">
                        <a:latin typeface="Cambria Math"/>
                      </a:rPr>
                      <m:t> ГэВ/с</m:t>
                    </m:r>
                  </m:oMath>
                </a14:m>
                <a:r>
                  <a:rPr lang="ru-RU" sz="2000" b="1" dirty="0"/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b="1" i="1">
                            <a:latin typeface="Cambria Math"/>
                          </a:rPr>
                          <m:t>𝝈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ru-RU" sz="2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000" b="1" i="1">
                                <a:latin typeface="Cambria Math"/>
                              </a:rPr>
                              <m:t>∆</m:t>
                            </m:r>
                            <m:r>
                              <a:rPr lang="en-US" sz="2000" b="1" i="1">
                                <a:latin typeface="Cambria Math"/>
                              </a:rPr>
                              <m:t>𝒑</m:t>
                            </m:r>
                          </m:num>
                          <m:den>
                            <m:r>
                              <a:rPr lang="ru-RU" sz="2000" b="1" i="1">
                                <a:latin typeface="Cambria Math"/>
                              </a:rPr>
                              <m:t>𝒑</m:t>
                            </m:r>
                          </m:den>
                        </m:f>
                      </m:sub>
                    </m:sSub>
                  </m:oMath>
                </a14:m>
                <a:r>
                  <a:rPr lang="ru-RU" sz="2000" b="1" dirty="0"/>
                  <a:t> = 1.2%.</a:t>
                </a: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636781"/>
                <a:ext cx="8712968" cy="735394"/>
              </a:xfrm>
              <a:prstGeom prst="rect">
                <a:avLst/>
              </a:prstGeom>
              <a:blipFill rotWithShape="1">
                <a:blip r:embed="rId6"/>
                <a:stretch>
                  <a:fillRect t="-3333" b="-7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84435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150E-C2F9-4D73-8A18-ACA861D99B99}" type="slidenum">
              <a:rPr lang="ru-RU" altLang="ru-RU">
                <a:solidFill>
                  <a:srgbClr val="FFFFFF"/>
                </a:solidFill>
              </a:rPr>
              <a:pPr/>
              <a:t>78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ru-RU" altLang="ru-RU" sz="3600"/>
              <a:t>Обсуждение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84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200" b="1" dirty="0"/>
              <a:t>Большие значения асимметрии инклюзивного рождения пионов (ПРОЗА и ФОДС) в центральной области </a:t>
            </a:r>
            <a:r>
              <a:rPr lang="ru-RU" altLang="ru-RU" sz="2200" b="1" dirty="0">
                <a:solidFill>
                  <a:srgbClr val="FF0000"/>
                </a:solidFill>
              </a:rPr>
              <a:t>НЕ</a:t>
            </a:r>
            <a:r>
              <a:rPr lang="ru-RU" altLang="ru-RU" sz="2200" b="1" dirty="0"/>
              <a:t> могут быть объяснены в рамках современных моделей.  </a:t>
            </a:r>
          </a:p>
          <a:p>
            <a:pPr>
              <a:lnSpc>
                <a:spcPct val="80000"/>
              </a:lnSpc>
            </a:pPr>
            <a:r>
              <a:rPr lang="ru-RU" altLang="ru-RU" sz="2200" b="1" dirty="0"/>
              <a:t>Расчеты в рамках моделей </a:t>
            </a:r>
            <a:r>
              <a:rPr lang="ru-RU" altLang="ru-RU" sz="2200" b="1" dirty="0" err="1"/>
              <a:t>Сиверса</a:t>
            </a:r>
            <a:r>
              <a:rPr lang="ru-RU" altLang="ru-RU" sz="2200" b="1" dirty="0"/>
              <a:t> и высших твистов предсказывают уменьшение асимметрии с ростом </a:t>
            </a:r>
            <a:r>
              <a:rPr lang="ru-RU" altLang="ru-RU" sz="2200" b="1" dirty="0" err="1"/>
              <a:t>p</a:t>
            </a:r>
            <a:r>
              <a:rPr lang="ru-RU" altLang="ru-RU" sz="2200" b="1" baseline="-25000" dirty="0" err="1"/>
              <a:t>T</a:t>
            </a:r>
            <a:r>
              <a:rPr lang="ru-RU" altLang="ru-RU" sz="2200" b="1" dirty="0"/>
              <a:t> (что противоречит экспериментам при энергиях ИФВЭ)</a:t>
            </a:r>
          </a:p>
          <a:p>
            <a:pPr>
              <a:lnSpc>
                <a:spcPct val="80000"/>
              </a:lnSpc>
            </a:pPr>
            <a:r>
              <a:rPr lang="ru-RU" altLang="ru-RU" sz="2200" b="1" dirty="0"/>
              <a:t>Асимметрия инклюзивного рождения в области фрагментации поляризованной частицы </a:t>
            </a:r>
            <a:r>
              <a:rPr lang="ru-RU" altLang="ru-RU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</a:t>
            </a:r>
            <a:r>
              <a:rPr lang="ru-RU" altLang="ru-RU" sz="2200" b="1" dirty="0"/>
              <a:t> зависит от энергии пучка (как и </a:t>
            </a:r>
            <a:r>
              <a:rPr lang="ru-RU" altLang="ru-RU" sz="2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поляризация гиперонов</a:t>
            </a:r>
            <a:r>
              <a:rPr lang="ru-RU" altLang="ru-RU" sz="2200" b="1" dirty="0"/>
              <a:t>), таким образом:</a:t>
            </a:r>
          </a:p>
          <a:p>
            <a:pPr>
              <a:lnSpc>
                <a:spcPct val="80000"/>
              </a:lnSpc>
              <a:buNone/>
            </a:pPr>
            <a:r>
              <a:rPr lang="ru-RU" altLang="ru-RU" sz="2200" dirty="0">
                <a:cs typeface="Arial" charset="0"/>
              </a:rPr>
              <a:t>	</a:t>
            </a:r>
            <a:r>
              <a:rPr lang="ru-RU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Исследование спиновых эффектов при промежуточных энергиях</a:t>
            </a:r>
            <a:r>
              <a:rPr lang="en-US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ru-RU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пучка </a:t>
            </a:r>
            <a:r>
              <a:rPr lang="en-US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(</a:t>
            </a:r>
            <a:r>
              <a:rPr lang="ru-RU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15</a:t>
            </a:r>
            <a:r>
              <a:rPr lang="en-US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-</a:t>
            </a:r>
            <a:r>
              <a:rPr lang="ru-RU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6</a:t>
            </a:r>
            <a:r>
              <a:rPr lang="en-US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0 </a:t>
            </a:r>
            <a:r>
              <a:rPr lang="ru-RU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ГэВ</a:t>
            </a:r>
            <a:r>
              <a:rPr lang="en-US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) </a:t>
            </a:r>
            <a:r>
              <a:rPr lang="ru-RU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– необходимый и полезный инструмент изучения поляризационных эффектов в различных реакциях</a:t>
            </a:r>
            <a:endParaRPr lang="en-US" altLang="ru-RU" sz="2200" dirty="0">
              <a:cs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2200" dirty="0">
                <a:cs typeface="Arial" charset="0"/>
              </a:rPr>
              <a:t>	</a:t>
            </a:r>
            <a:r>
              <a:rPr lang="ru-RU" altLang="ru-RU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Высокая точность измерения может быть важнее, чем высокая энергия</a:t>
            </a:r>
            <a:r>
              <a:rPr lang="en-US" altLang="ru-RU" sz="2200" dirty="0">
                <a:cs typeface="Arial" charset="0"/>
              </a:rPr>
              <a:t>  </a:t>
            </a:r>
            <a:endParaRPr lang="el-GR" altLang="ru-RU" sz="22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85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ru-RU" altLang="ru-RU" sz="3600" dirty="0">
                <a:solidFill>
                  <a:srgbClr val="B2B2B2"/>
                </a:solidFill>
              </a:rPr>
              <a:t>ПРОЗА</a:t>
            </a:r>
            <a:r>
              <a:rPr lang="en-US" altLang="ru-RU" sz="3600" dirty="0">
                <a:solidFill>
                  <a:srgbClr val="B2B2B2"/>
                </a:solidFill>
              </a:rPr>
              <a:t> – </a:t>
            </a:r>
            <a:r>
              <a:rPr lang="ru-RU" altLang="ru-RU" sz="3600" dirty="0">
                <a:solidFill>
                  <a:srgbClr val="99FF33"/>
                </a:solidFill>
              </a:rPr>
              <a:t>ответы </a:t>
            </a:r>
            <a:r>
              <a:rPr lang="ru-RU" altLang="ru-RU" sz="3600" dirty="0">
                <a:solidFill>
                  <a:srgbClr val="B2B2B2"/>
                </a:solidFill>
              </a:rPr>
              <a:t>и</a:t>
            </a:r>
            <a:r>
              <a:rPr lang="en-US" altLang="ru-RU" sz="3600" dirty="0">
                <a:solidFill>
                  <a:srgbClr val="B2B2B2"/>
                </a:solidFill>
              </a:rPr>
              <a:t> </a:t>
            </a:r>
            <a:r>
              <a:rPr lang="ru-RU" altLang="ru-RU" sz="3600" dirty="0">
                <a:solidFill>
                  <a:srgbClr val="66CCFF"/>
                </a:solidFill>
              </a:rPr>
              <a:t>воп</a:t>
            </a:r>
            <a:r>
              <a:rPr lang="ru-RU" altLang="ru-RU" sz="3600" dirty="0">
                <a:solidFill>
                  <a:srgbClr val="FF3300"/>
                </a:solidFill>
              </a:rPr>
              <a:t>росы</a:t>
            </a:r>
            <a:r>
              <a:rPr lang="en-US" altLang="ru-RU" sz="3600" dirty="0">
                <a:solidFill>
                  <a:srgbClr val="B2B2B2"/>
                </a:solidFill>
              </a:rPr>
              <a:t> </a:t>
            </a:r>
            <a:r>
              <a:rPr lang="ru-RU" altLang="ru-RU" sz="3600" dirty="0">
                <a:solidFill>
                  <a:srgbClr val="B2B2B2"/>
                </a:solidFill>
              </a:rPr>
              <a:t>по результатам инклюзивных измерений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79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7504" y="1600200"/>
            <a:ext cx="468052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практически не зависит от энергии 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(E704, BNL, RHIC)</a:t>
            </a:r>
            <a:endParaRPr lang="ru-RU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Существенные значения асимметрии обнаружены для частиц, состоящих из легких (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u- </a:t>
            </a: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d-</a:t>
            </a: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кварков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</a:p>
          <a:p>
            <a:pPr>
              <a:lnSpc>
                <a:spcPct val="80000"/>
              </a:lnSpc>
            </a:pP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зависит от сорта взаимодействующих кварков 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разная для </a:t>
            </a:r>
            <a:r>
              <a:rPr lang="ru-RU" altLang="ru-RU" sz="1600" dirty="0" err="1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пионных</a:t>
            </a: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и протонных </a:t>
            </a:r>
            <a:r>
              <a:rPr lang="ru-RU" altLang="ru-RU" sz="1600" dirty="0" err="1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пуучков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). </a:t>
            </a: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образования 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η</a:t>
            </a: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-мезона больше, чем для 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π</a:t>
            </a:r>
            <a:r>
              <a:rPr lang="en-US" altLang="ru-RU" sz="1600" baseline="300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тоже 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STAR)</a:t>
            </a:r>
            <a:endParaRPr lang="ru-RU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возрастает с ростом </a:t>
            </a:r>
            <a:r>
              <a:rPr lang="en-US" altLang="ru-RU" sz="1600" dirty="0" err="1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p_T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центральной области в реакциях с пионами (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X</a:t>
            </a:r>
            <a:r>
              <a:rPr lang="ru-RU" altLang="ru-RU" sz="1800" b="1" dirty="0">
                <a:solidFill>
                  <a:srgbClr val="FF3300"/>
                </a:solidFill>
                <a:effectLst/>
              </a:rPr>
              <a:t>)</a:t>
            </a: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Наблюдается пороговый эффект и </a:t>
            </a:r>
            <a:r>
              <a:rPr lang="ru-RU" altLang="ru-RU" sz="1600" dirty="0" err="1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скейлинг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в области фрагментации Неполяризованного пучка вблизи границы фазового объема совпадает с поляризацией эксклюзивной реакции 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X</a:t>
            </a: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4388296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У нас есть хорошая возможность проводить прецизионные исследования при промежуточных энергиях.  </a:t>
            </a:r>
            <a:endParaRPr lang="en-US" altLang="ru-RU" sz="16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Модели на основе </a:t>
            </a:r>
            <a:r>
              <a:rPr lang="en-US" alt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PQCD </a:t>
            </a:r>
            <a:r>
              <a:rPr lang="ru-RU" alt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 работают в этой области энергий</a:t>
            </a:r>
            <a:r>
              <a:rPr lang="en-US" alt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</a:p>
          <a:p>
            <a:pPr>
              <a:lnSpc>
                <a:spcPct val="80000"/>
              </a:lnSpc>
            </a:pPr>
            <a:r>
              <a:rPr lang="ru-RU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Какова асимметрия для </a:t>
            </a:r>
            <a:r>
              <a:rPr lang="en-US" altLang="ru-RU" sz="1600" dirty="0" err="1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ss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-bar </a:t>
            </a:r>
            <a:r>
              <a:rPr lang="ru-RU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состояний и более тяжелых состояний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el-GR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φ</a:t>
            </a:r>
            <a:r>
              <a:rPr lang="ru-RU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-мезон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ru-RU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и другие 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)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endParaRPr lang="ru-RU" altLang="ru-RU" sz="16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altLang="ru-RU" sz="16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altLang="ru-RU" sz="16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ru-RU" altLang="ru-RU" sz="16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ru-RU" altLang="ru-RU" sz="16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Большинство моделей не могут предсказать ненулевую асимметрию в центральной области и описать зависимость от поперечного момента</a:t>
            </a:r>
            <a:r>
              <a:rPr lang="en-US" alt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ru-RU" sz="1600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p_T</a:t>
            </a:r>
            <a:r>
              <a:rPr lang="en-US" alt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It is very important to measure asymmetry in wide kinematic region in different channels to discriminate between different models.</a:t>
            </a:r>
            <a:endParaRPr lang="ru-RU" altLang="ru-RU" sz="16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6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24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904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Стратегия эксперимента СПАСЧАРМ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34173"/>
          </a:xfrm>
        </p:spPr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2200" b="1" i="0" u="none" strike="noStrike" kern="1200" cap="none" spc="3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Этап 1. Спиновые эффекты на</a:t>
            </a:r>
            <a:r>
              <a:rPr kumimoji="0" lang="ru-RU" sz="2200" b="1" i="0" u="none" strike="noStrike" kern="1200" cap="none" spc="30" normalizeH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ru-RU" sz="2200" b="1" i="0" u="none" strike="noStrike" kern="1200" cap="none" spc="30" normalizeH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</a:rPr>
              <a:t>канале 14</a:t>
            </a:r>
            <a:r>
              <a:rPr kumimoji="0" lang="ru-RU" sz="2200" b="1" i="0" u="none" strike="noStrike" kern="1200" cap="none" spc="3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</a:rPr>
              <a:t> </a:t>
            </a:r>
            <a:r>
              <a:rPr lang="ru-RU" sz="2200" b="1" kern="1200" spc="30" noProof="0" dirty="0">
                <a:solidFill>
                  <a:srgbClr val="66FF33"/>
                </a:solidFill>
                <a:effectLst/>
                <a:latin typeface="Arial Narrow"/>
              </a:rPr>
              <a:t>(2018-…), </a:t>
            </a:r>
            <a:r>
              <a:rPr lang="ru-RU" sz="2200" kern="1200" spc="30" noProof="0" dirty="0">
                <a:solidFill>
                  <a:srgbClr val="FFFFFF"/>
                </a:solidFill>
                <a:effectLst/>
                <a:latin typeface="Arial Narrow"/>
              </a:rPr>
              <a:t>включая первые измерения поляризации и выстроенности</a:t>
            </a:r>
            <a:endParaRPr lang="ru-RU" sz="2200" kern="1200" spc="30" dirty="0">
              <a:solidFill>
                <a:srgbClr val="FFFFFF"/>
              </a:solidFill>
              <a:effectLst/>
              <a:latin typeface="Arial Narrow"/>
            </a:endParaRP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b="1" kern="1200" spc="30" dirty="0">
                <a:solidFill>
                  <a:srgbClr val="66FF33"/>
                </a:solidFill>
                <a:effectLst/>
                <a:latin typeface="Arial Narrow"/>
              </a:rPr>
              <a:t>Этап 2. Создание пучка поляризованных протонов и антипротонов (исследования с 2024 г. ?)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: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</a:rPr>
              <a:t>систематическое исследование инклюзивных,  эксклюзивных и упругих реакций в рождении частиц, состоящих из легких кварков (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u, d, s)</a:t>
            </a:r>
            <a:endParaRPr lang="en-US" sz="1800" kern="1200" spc="30" dirty="0">
              <a:solidFill>
                <a:srgbClr val="FFFFFF"/>
              </a:solidFill>
              <a:effectLst/>
              <a:latin typeface="Arial Narrow"/>
              <a:cs typeface="Times New Roman" pitchFamily="18" charset="0"/>
            </a:endParaRP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1800" b="1" i="0" u="none" strike="noStrike" kern="1200" cap="none" spc="3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Times New Roman" pitchFamily="18" charset="0"/>
              </a:rPr>
              <a:t>Поляризация (</a:t>
            </a:r>
            <a:r>
              <a:rPr kumimoji="0" lang="ru-RU" sz="1800" b="1" i="0" u="none" strike="noStrike" kern="1200" cap="none" spc="30" normalizeH="0" baseline="0" noProof="0" dirty="0" err="1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Times New Roman" pitchFamily="18" charset="0"/>
              </a:rPr>
              <a:t>выстроенность</a:t>
            </a:r>
            <a:r>
              <a:rPr kumimoji="0" lang="ru-RU" sz="1800" b="1" i="0" u="none" strike="noStrike" kern="1200" cap="none" spc="3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Times New Roman" pitchFamily="18" charset="0"/>
              </a:rPr>
              <a:t>) 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в процессах рождения гиперонов и векторных мезонов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 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Изучение зависимости от кинематических параметров 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(0&lt;</a:t>
            </a:r>
            <a:r>
              <a:rPr lang="en-US" sz="1800" kern="1200" spc="30" dirty="0" err="1">
                <a:solidFill>
                  <a:srgbClr val="FFFFFF"/>
                </a:solidFill>
                <a:effectLst/>
                <a:latin typeface="Arial Narrow"/>
              </a:rPr>
              <a:t>x</a:t>
            </a:r>
            <a:r>
              <a:rPr lang="en-US" sz="1800" kern="1200" spc="30" baseline="-25000" dirty="0" err="1">
                <a:solidFill>
                  <a:srgbClr val="FFFFFF"/>
                </a:solidFill>
                <a:effectLst/>
                <a:latin typeface="Arial Narrow"/>
              </a:rPr>
              <a:t>F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&lt;1, 0&lt;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1800" kern="1200" spc="30" dirty="0" err="1">
                <a:solidFill>
                  <a:srgbClr val="FFFFFF"/>
                </a:solidFill>
                <a:effectLst/>
                <a:latin typeface="Arial Narrow"/>
              </a:rPr>
              <a:t>p</a:t>
            </a:r>
            <a:r>
              <a:rPr lang="en-US" sz="1800" kern="1200" spc="30" baseline="-25000" dirty="0" err="1">
                <a:solidFill>
                  <a:srgbClr val="FFFFFF"/>
                </a:solidFill>
                <a:effectLst/>
                <a:latin typeface="Arial Narrow"/>
              </a:rPr>
              <a:t>T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&lt;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3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.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0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, 12&lt;</a:t>
            </a:r>
            <a:r>
              <a:rPr lang="en-US" sz="1800" kern="1200" spc="30" dirty="0" err="1">
                <a:solidFill>
                  <a:srgbClr val="FFFFFF"/>
                </a:solidFill>
                <a:effectLst/>
                <a:latin typeface="Arial Narrow"/>
              </a:rPr>
              <a:t>E</a:t>
            </a:r>
            <a:r>
              <a:rPr lang="en-US" sz="1800" kern="1200" spc="30" baseline="-25000" dirty="0" err="1">
                <a:solidFill>
                  <a:srgbClr val="FFFFFF"/>
                </a:solidFill>
                <a:effectLst/>
                <a:latin typeface="Arial Narrow"/>
              </a:rPr>
              <a:t>Beam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&lt;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6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0 GeV), 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сорта частиц пучка, множественности, атомного номера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 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с высокой точностью благодаря полному азимутальному углу и большой апертуре 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1800" b="1" i="0" u="none" strike="noStrike" kern="1200" cap="none" spc="30" normalizeH="0" baseline="0" noProof="0" dirty="0" err="1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Двухспиновая</a:t>
            </a:r>
            <a:r>
              <a:rPr kumimoji="0" lang="ru-RU" sz="1800" b="1" i="0" u="none" strike="noStrike" kern="1200" cap="none" spc="3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асимметрия</a:t>
            </a:r>
            <a:r>
              <a:rPr kumimoji="0" lang="en-US" sz="1800" b="1" i="0" u="none" strike="noStrike" kern="1200" cap="none" spc="3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A</a:t>
            </a:r>
            <a:r>
              <a:rPr lang="en-US" sz="1800" kern="1200" spc="30" baseline="-25000" dirty="0">
                <a:solidFill>
                  <a:srgbClr val="FFFFFF"/>
                </a:solidFill>
                <a:effectLst/>
                <a:latin typeface="Arial Narrow"/>
              </a:rPr>
              <a:t>LL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</a:rPr>
              <a:t>в рождении </a:t>
            </a:r>
            <a:r>
              <a:rPr lang="ru-RU" sz="1800" kern="1200" spc="30" dirty="0" err="1">
                <a:solidFill>
                  <a:srgbClr val="FFFFFF"/>
                </a:solidFill>
                <a:effectLst/>
                <a:latin typeface="Arial Narrow"/>
              </a:rPr>
              <a:t>чармония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</a:rPr>
              <a:t> для изучения вклада </a:t>
            </a:r>
            <a:r>
              <a:rPr lang="ru-RU" sz="1800" kern="1200" spc="30" dirty="0" err="1">
                <a:solidFill>
                  <a:srgbClr val="FFFFFF"/>
                </a:solidFill>
                <a:effectLst/>
                <a:latin typeface="Arial Narrow"/>
              </a:rPr>
              <a:t>глюнов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</a:rPr>
              <a:t> в спин протона </a:t>
            </a:r>
            <a:r>
              <a:rPr lang="ru-RU" sz="1800" i="1" kern="1200" spc="30" dirty="0">
                <a:solidFill>
                  <a:srgbClr val="FFFFFF"/>
                </a:solidFill>
                <a:effectLst/>
                <a:latin typeface="Arial Narrow"/>
                <a:sym typeface="Symbol" pitchFamily="18" charset="2"/>
              </a:rPr>
              <a:t></a:t>
            </a:r>
            <a:r>
              <a:rPr lang="en-US" sz="1800" i="1" kern="1200" spc="30" dirty="0">
                <a:solidFill>
                  <a:srgbClr val="FFFFFF"/>
                </a:solidFill>
                <a:effectLst/>
                <a:latin typeface="Arial Narrow"/>
              </a:rPr>
              <a:t>G</a:t>
            </a:r>
            <a:r>
              <a:rPr lang="ru-RU" sz="1800" i="1" kern="1200" spc="30" dirty="0">
                <a:solidFill>
                  <a:srgbClr val="FFFFFF"/>
                </a:solidFill>
                <a:effectLst/>
                <a:latin typeface="Arial Narrow"/>
              </a:rPr>
              <a:t>/</a:t>
            </a:r>
            <a:r>
              <a:rPr lang="en-US" sz="1800" i="1" kern="1200" spc="30" dirty="0">
                <a:solidFill>
                  <a:srgbClr val="FFFFFF"/>
                </a:solidFill>
                <a:effectLst/>
                <a:latin typeface="Arial Narrow"/>
              </a:rPr>
              <a:t>G</a:t>
            </a:r>
            <a:r>
              <a:rPr lang="ru-RU" sz="1800" i="1" kern="1200" spc="30" dirty="0">
                <a:solidFill>
                  <a:srgbClr val="FFFFFF"/>
                </a:solidFill>
                <a:effectLst/>
                <a:latin typeface="Arial Narrow"/>
              </a:rPr>
              <a:t>(</a:t>
            </a:r>
            <a:r>
              <a:rPr lang="en-US" sz="1800" i="1" kern="1200" spc="30" dirty="0">
                <a:solidFill>
                  <a:srgbClr val="FFFFFF"/>
                </a:solidFill>
                <a:effectLst/>
                <a:latin typeface="Arial Narrow"/>
              </a:rPr>
              <a:t>x</a:t>
            </a:r>
            <a:r>
              <a:rPr lang="ru-RU" sz="1800" i="1" kern="1200" spc="30" dirty="0">
                <a:solidFill>
                  <a:srgbClr val="FFFFFF"/>
                </a:solidFill>
                <a:effectLst/>
                <a:latin typeface="Arial Narrow"/>
              </a:rPr>
              <a:t>)</a:t>
            </a:r>
            <a:r>
              <a:rPr lang="ru-RU" sz="1800" kern="1200" spc="30" dirty="0">
                <a:solidFill>
                  <a:srgbClr val="FFFFFF"/>
                </a:solidFill>
                <a:effectLst/>
                <a:latin typeface="Arial Narrow"/>
              </a:rPr>
              <a:t> при больших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1800" kern="1200" spc="30" dirty="0" err="1">
                <a:solidFill>
                  <a:srgbClr val="FFFFFF"/>
                </a:solidFill>
                <a:effectLst/>
                <a:latin typeface="Arial Narrow"/>
              </a:rPr>
              <a:t>x</a:t>
            </a:r>
            <a:r>
              <a:rPr lang="en-US" sz="1800" kern="1200" spc="30" baseline="-25000" dirty="0" err="1">
                <a:solidFill>
                  <a:srgbClr val="FFFFFF"/>
                </a:solidFill>
                <a:effectLst/>
                <a:latin typeface="Arial Narrow"/>
              </a:rPr>
              <a:t>F</a:t>
            </a:r>
            <a:r>
              <a:rPr lang="en-US" sz="1800" kern="1200" spc="30" baseline="-2500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1800" kern="1200" spc="30" dirty="0">
                <a:solidFill>
                  <a:srgbClr val="FFFFFF"/>
                </a:solidFill>
                <a:effectLst/>
                <a:latin typeface="Arial Narrow"/>
              </a:rPr>
              <a:t>  </a:t>
            </a:r>
            <a:endParaRPr lang="en-US" sz="1800" kern="1200" spc="30" dirty="0">
              <a:solidFill>
                <a:srgbClr val="FFFFFF"/>
              </a:solidFill>
              <a:effectLst/>
              <a:latin typeface="Arial Narrow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32960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600" dirty="0">
                <a:solidFill>
                  <a:srgbClr val="B2B2B2"/>
                </a:solidFill>
              </a:rPr>
              <a:t>PROZA – </a:t>
            </a:r>
            <a:r>
              <a:rPr lang="en-US" altLang="ru-RU" sz="3600" dirty="0">
                <a:solidFill>
                  <a:srgbClr val="99FF33"/>
                </a:solidFill>
              </a:rPr>
              <a:t>answers</a:t>
            </a:r>
            <a:r>
              <a:rPr lang="en-US" altLang="ru-RU" sz="3600" dirty="0">
                <a:solidFill>
                  <a:srgbClr val="B2B2B2"/>
                </a:solidFill>
              </a:rPr>
              <a:t> and </a:t>
            </a:r>
            <a:r>
              <a:rPr lang="en-US" altLang="ru-RU" sz="3600" dirty="0">
                <a:solidFill>
                  <a:srgbClr val="66CCFF"/>
                </a:solidFill>
              </a:rPr>
              <a:t>ques</a:t>
            </a:r>
            <a:r>
              <a:rPr lang="en-US" altLang="ru-RU" sz="3600" dirty="0">
                <a:solidFill>
                  <a:srgbClr val="FF3300"/>
                </a:solidFill>
              </a:rPr>
              <a:t>tions</a:t>
            </a:r>
            <a:r>
              <a:rPr lang="en-US" altLang="ru-RU" sz="3600" dirty="0">
                <a:solidFill>
                  <a:srgbClr val="B2B2B2"/>
                </a:solidFill>
              </a:rPr>
              <a:t> </a:t>
            </a:r>
            <a:r>
              <a:rPr lang="en-US" altLang="ru-RU" sz="3600" dirty="0">
                <a:solidFill>
                  <a:srgbClr val="FFFF00"/>
                </a:solidFill>
              </a:rPr>
              <a:t>exclusive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80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Essential polarization (asymmetry) was found in all reactions</a:t>
            </a:r>
            <a:endParaRPr lang="ru-RU" altLang="ru-RU" sz="18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There is indication on asymmetry oscillations</a:t>
            </a:r>
            <a:endParaRPr lang="ru-RU" altLang="ru-RU" sz="18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There is a minimum at "crossover" effect region in</a:t>
            </a:r>
            <a:r>
              <a:rPr lang="en-US" altLang="ru-RU" sz="1800" dirty="0"/>
              <a:t> 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n </a:t>
            </a: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Polarization  changes sign in the dip region in the </a:t>
            </a:r>
            <a:r>
              <a:rPr lang="en-US" altLang="ru-RU" sz="1800" dirty="0" err="1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disserential</a:t>
            </a: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ru-RU" sz="1800" dirty="0" err="1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cros</a:t>
            </a: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-section</a:t>
            </a:r>
            <a:endParaRPr lang="en-US" altLang="ru-RU" sz="1800" b="1" dirty="0">
              <a:solidFill>
                <a:srgbClr val="FF330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Simple </a:t>
            </a:r>
            <a:r>
              <a:rPr lang="en-US" altLang="ru-RU" sz="1800" dirty="0" err="1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Regge</a:t>
            </a: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model can not describe polarization modification required:</a:t>
            </a:r>
            <a:r>
              <a:rPr lang="en-US" altLang="ru-RU" sz="18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 matrix with </a:t>
            </a:r>
            <a:r>
              <a:rPr lang="en-US" altLang="ru-RU" sz="1600" dirty="0" err="1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pomeron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spin-flip</a:t>
            </a:r>
          </a:p>
          <a:p>
            <a:pPr lvl="1">
              <a:lnSpc>
                <a:spcPct val="80000"/>
              </a:lnSpc>
            </a:pPr>
            <a:r>
              <a:rPr lang="en-US" altLang="ru-RU" sz="1600" dirty="0" err="1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Odderon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pole is required in addition to </a:t>
            </a:r>
            <a:r>
              <a:rPr lang="el-GR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ρ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-pole</a:t>
            </a:r>
          </a:p>
          <a:p>
            <a:pPr lvl="1">
              <a:lnSpc>
                <a:spcPct val="80000"/>
              </a:lnSpc>
            </a:pPr>
            <a:r>
              <a:rPr lang="en-US" altLang="ru-RU" sz="1600" dirty="0">
                <a:cs typeface="Arial" charset="0"/>
              </a:rPr>
              <a:t>Prediction: </a:t>
            </a:r>
            <a:r>
              <a:rPr lang="en-US" alt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P</a:t>
            </a:r>
            <a:r>
              <a:rPr lang="ru-RU" alt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(</a:t>
            </a:r>
            <a:r>
              <a:rPr lang="el-GR" altLang="ru-RU" sz="16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6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ru-RU" altLang="ru-RU" sz="1600" b="1" dirty="0">
                <a:solidFill>
                  <a:srgbClr val="FF3300"/>
                </a:solidFill>
                <a:effectLst/>
              </a:rPr>
              <a:t>)+2</a:t>
            </a:r>
            <a:r>
              <a:rPr lang="en-US" altLang="ru-RU" sz="1600" b="1" dirty="0">
                <a:solidFill>
                  <a:srgbClr val="FF3300"/>
                </a:solidFill>
                <a:effectLst/>
              </a:rPr>
              <a:t>P(</a:t>
            </a:r>
            <a:r>
              <a:rPr lang="el-GR" altLang="ru-RU" sz="1600" b="1" dirty="0">
                <a:solidFill>
                  <a:srgbClr val="FF3300"/>
                </a:solidFill>
                <a:effectLst/>
                <a:cs typeface="Arial" charset="0"/>
              </a:rPr>
              <a:t>η</a:t>
            </a:r>
            <a:r>
              <a:rPr lang="en-US" altLang="ru-RU" sz="1600" b="1" dirty="0">
                <a:solidFill>
                  <a:srgbClr val="FF3300"/>
                </a:solidFill>
                <a:effectLst/>
                <a:cs typeface="Arial" charset="0"/>
              </a:rPr>
              <a:t>)=P(</a:t>
            </a:r>
            <a:r>
              <a:rPr lang="el-GR" altLang="ru-RU" sz="1600" b="1" dirty="0">
                <a:solidFill>
                  <a:srgbClr val="FF3300"/>
                </a:solidFill>
                <a:effectLst/>
                <a:cs typeface="Arial" charset="0"/>
              </a:rPr>
              <a:t>η</a:t>
            </a:r>
            <a:r>
              <a:rPr lang="el-GR" altLang="ru-RU" sz="1600" b="1" dirty="0">
                <a:solidFill>
                  <a:srgbClr val="FF3300"/>
                </a:solidFill>
                <a:effectLst/>
                <a:cs typeface="Arial" charset="0"/>
                <a:sym typeface="Symbol" pitchFamily="18" charset="2"/>
              </a:rPr>
              <a:t></a:t>
            </a:r>
            <a:r>
              <a:rPr lang="en-US" altLang="ru-RU" sz="1600" b="1" dirty="0">
                <a:solidFill>
                  <a:srgbClr val="FF3300"/>
                </a:solidFill>
                <a:effectLst/>
                <a:cs typeface="Arial" charset="0"/>
                <a:sym typeface="Symbol" pitchFamily="18" charset="2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altLang="ru-RU" sz="1600" dirty="0"/>
              <a:t>a</a:t>
            </a:r>
            <a:r>
              <a:rPr lang="en-US" altLang="ru-RU" sz="1600" baseline="-25000" dirty="0"/>
              <a:t>0</a:t>
            </a:r>
            <a:r>
              <a:rPr lang="en-US" altLang="ru-RU" sz="1600" dirty="0"/>
              <a:t>(980) – see </a:t>
            </a:r>
            <a:r>
              <a:rPr lang="en-US" altLang="ru-RU" sz="1600" dirty="0" err="1"/>
              <a:t>Achasov</a:t>
            </a:r>
            <a:r>
              <a:rPr lang="en-US" altLang="ru-RU" sz="1600" dirty="0"/>
              <a:t>.</a:t>
            </a:r>
            <a:endParaRPr lang="ru-RU" altLang="ru-RU" sz="1600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Does the asymmetry magnitude increase with meson mass?</a:t>
            </a:r>
            <a:endParaRPr lang="ru-RU" altLang="ru-RU" sz="18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Is it real effect for all particles? Better accuracy is required.</a:t>
            </a:r>
            <a:endParaRPr lang="ru-RU" altLang="ru-RU" sz="18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Is it valid for other reactions?</a:t>
            </a: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What is theoretical explanation of this effect?</a:t>
            </a:r>
            <a:endParaRPr lang="ru-RU" altLang="ru-RU" sz="18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How we can discriminate between models?</a:t>
            </a: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There is no predictions for the most of the reactions except 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1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and:</a:t>
            </a: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It is very interesting to measure these processes with good accuracy.</a:t>
            </a:r>
            <a:endParaRPr lang="ru-RU" altLang="ru-RU" sz="18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986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800" b="0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Физическое обоснование исследований на первом этапе (</a:t>
            </a:r>
            <a:r>
              <a:rPr kumimoji="0" lang="ru-RU" sz="2800" b="0" i="0" u="none" strike="noStrike" kern="1200" cap="all" spc="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односпиновые</a:t>
            </a:r>
            <a:r>
              <a:rPr kumimoji="0" lang="ru-RU" sz="2800" b="0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 эффекты)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Происхождение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односпиновых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асимметрий 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адронных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реакциях не ясно. Тем не менее, в современных феноменологических моделях есть отдельные успехи описания спиновых эффектов 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непертурбативной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области КХД..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Модели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Сиверса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и Коллинза. 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киральной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кварковой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модели Трошина-Тюрина описывается качественное поведение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односпиновой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асимметрии инклюзивных пионов и поляризации гиперонов в столкновениях неполяризованных адронов.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 модели эффективного цветового поля с использованием заметного числа параметров удалось описать асимметрию в нескольких десятках реакций, а также поляризацию гиперонов,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антигиперонов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и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выстроенность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(поляризация) векторных мезонов</a:t>
            </a:r>
            <a:endParaRPr lang="ru-RU" sz="1700" kern="1200" spc="30" dirty="0">
              <a:solidFill>
                <a:srgbClr val="FFFFFF"/>
              </a:solidFill>
              <a:effectLst/>
              <a:latin typeface="Arial Narrow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81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658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0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Физические задачи эксперимента с поляризованной мишенью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Детальное исследование различных поляризационных эффектов в инклюзивных процессах образования частиц и резонансов, состоящих из легких </a:t>
            </a:r>
            <a:r>
              <a:rPr lang="en-US" sz="2400" kern="1200" spc="30" dirty="0">
                <a:solidFill>
                  <a:srgbClr val="FFFFFF"/>
                </a:solidFill>
                <a:effectLst/>
                <a:latin typeface="Arial Narrow"/>
              </a:rPr>
              <a:t>u</a:t>
            </a: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, </a:t>
            </a:r>
            <a:r>
              <a:rPr lang="en-US" sz="2400" kern="1200" spc="30" dirty="0">
                <a:solidFill>
                  <a:srgbClr val="FFFFFF"/>
                </a:solidFill>
                <a:effectLst/>
                <a:latin typeface="Arial Narrow"/>
              </a:rPr>
              <a:t>d</a:t>
            </a: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 и </a:t>
            </a:r>
            <a:r>
              <a:rPr lang="en-US" sz="2400" kern="1200" spc="30" dirty="0">
                <a:solidFill>
                  <a:srgbClr val="FFFFFF"/>
                </a:solidFill>
                <a:effectLst/>
                <a:latin typeface="Arial Narrow"/>
              </a:rPr>
              <a:t>s</a:t>
            </a: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–кварков.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Основной задачей проекта на первом этапе является детальное исследование поляризационных эффектов в инклюзивных процессах. Эксперименты с использованием мезонных пучков обнаружили отличную от нуля </a:t>
            </a:r>
            <a:r>
              <a:rPr lang="ru-RU" sz="2400" kern="1200" spc="30" dirty="0" err="1">
                <a:solidFill>
                  <a:srgbClr val="FFFFFF"/>
                </a:solidFill>
                <a:effectLst/>
                <a:latin typeface="Arial Narrow"/>
              </a:rPr>
              <a:t>односпиновую</a:t>
            </a: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 асимметрию, как в центральной области, так и в области фрагментации пучка. Значительные эффекты можно ожидать вблизи границы фазового объема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.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82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005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0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Результаты исследований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Разнообразие типов пучков, конечных состояний и наличие нескольких измеряемых </a:t>
            </a:r>
            <a:r>
              <a:rPr lang="ru-RU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односпиновых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наблюдаемых позволяют провести глобальное исследование.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Анализ этих данных дает возможность выявить закономерности поведения </a:t>
            </a:r>
            <a:r>
              <a:rPr lang="ru-RU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односпиновых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наблюдаемых  от аромата участвующих в реакции кварков, спиновой структуры адронов, содержащих эти кварки и кинематических переменных.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Сравнение с моделями всей совокупности данных может позволить сделать важный шаг в определении механизма поляризационных явлений и природе таких явлений, как </a:t>
            </a:r>
            <a:r>
              <a:rPr lang="ru-RU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конфайнмент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, фрагментация кварков и спонтанное нарушение </a:t>
            </a:r>
            <a:r>
              <a:rPr lang="ru-RU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киральной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симметрии. 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83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368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688232"/>
          </a:xfrm>
        </p:spPr>
        <p:txBody>
          <a:bodyPr>
            <a:normAutofit/>
          </a:bodyPr>
          <a:lstStyle/>
          <a:p>
            <a:r>
              <a:rPr lang="en-US" dirty="0"/>
              <a:t>FODS – experiment: single spin asymmetry of charge particles using polarized proton beam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20.09.2012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V. Mochalov, SPIN-2012, IHEP spin program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19866386"/>
              </p:ext>
            </p:extLst>
          </p:nvPr>
        </p:nvGraphicFramePr>
        <p:xfrm>
          <a:off x="755576" y="1988840"/>
          <a:ext cx="7416824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609"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Primary Beam Intensity, p/cycle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  <a:r>
                        <a:rPr lang="ru-RU" baseline="30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Beam Intensity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3x10</a:t>
                      </a:r>
                      <a:r>
                        <a:rPr lang="en-US" baseline="30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endParaRPr lang="ru-RU" baseline="30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Polarization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39 ± 2% (theoretical)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Momentum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 </a:t>
                      </a:r>
                      <a:r>
                        <a:rPr lang="en-US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GeV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Δ P/P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4.5% (theoretical)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837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Beam dimensions at the target region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837">
                <a:tc>
                  <a:txBody>
                    <a:bodyPr/>
                    <a:lstStyle/>
                    <a:p>
                      <a:pPr marL="285750" indent="-285750">
                        <a:buFont typeface="Symbol"/>
                        <a:buChar char="s"/>
                      </a:pPr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(X)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10.6 mm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837">
                <a:tc>
                  <a:txBody>
                    <a:bodyPr/>
                    <a:lstStyle/>
                    <a:p>
                      <a:pPr marL="285750" indent="-285750">
                        <a:buFont typeface="Symbol"/>
                        <a:buChar char="s"/>
                      </a:pPr>
                      <a:r>
                        <a:rPr lang="en-US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(Y)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8.1</a:t>
                      </a:r>
                      <a:r>
                        <a:rPr lang="en-US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mm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837">
                <a:tc>
                  <a:txBody>
                    <a:bodyPr/>
                    <a:lstStyle/>
                    <a:p>
                      <a:pPr marL="285750" indent="-285750">
                        <a:buFont typeface="Symbol"/>
                        <a:buChar char="Q"/>
                      </a:pPr>
                      <a:r>
                        <a:rPr lang="en-US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(X)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6.5 </a:t>
                      </a:r>
                      <a:r>
                        <a:rPr lang="en-US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mrad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837">
                <a:tc>
                  <a:txBody>
                    <a:bodyPr/>
                    <a:lstStyle/>
                    <a:p>
                      <a:pPr marL="285750" indent="-285750">
                        <a:buFont typeface="Symbol"/>
                        <a:buChar char="Q"/>
                      </a:pPr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(Y)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6.0</a:t>
                      </a:r>
                      <a:r>
                        <a:rPr lang="en-US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mrad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837">
                <a:tc>
                  <a:txBody>
                    <a:bodyPr/>
                    <a:lstStyle/>
                    <a:p>
                      <a:r>
                        <a:rPr lang="el-GR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π</a:t>
                      </a:r>
                      <a:r>
                        <a:rPr lang="en-US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- </a:t>
                      </a:r>
                      <a:r>
                        <a:rPr lang="en-US" baseline="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contamonation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0.8%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5540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8098"/>
          </a:xfrm>
        </p:spPr>
        <p:txBody>
          <a:bodyPr/>
          <a:lstStyle/>
          <a:p>
            <a:r>
              <a:rPr lang="ru-RU" b="1" dirty="0"/>
              <a:t>Магнит мишенной станции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85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2037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23" y="1691549"/>
            <a:ext cx="3980953" cy="282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45811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effectLst/>
                <a:latin typeface="Times New Roman"/>
                <a:ea typeface="Calibri"/>
              </a:rPr>
              <a:t>Схема поперечного сечения магнита МТ3. Все размеры приведены в см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289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chemeClr val="tx2"/>
                </a:solidFill>
                <a:effectLst/>
              </a:rPr>
              <a:t>Параметры протонного пучка в промежуточном изображении 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Объект 8"/>
              <p:cNvGraphicFramePr>
                <a:graphicFrameLocks noGrp="1"/>
              </p:cNvGraphicFramePr>
              <p:nvPr>
                <p:ph idx="4294967295"/>
                <p:extLst>
                  <p:ext uri="{D42A27DB-BD31-4B8C-83A1-F6EECF244321}">
                    <p14:modId xmlns:p14="http://schemas.microsoft.com/office/powerpoint/2010/main" val="1681438487"/>
                  </p:ext>
                </p:extLst>
              </p:nvPr>
            </p:nvGraphicFramePr>
            <p:xfrm>
              <a:off x="539552" y="1556792"/>
              <a:ext cx="8136905" cy="33200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01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452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452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4522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1949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Центральный импульс пучка, ГэВ/с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32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эффективного источника протонов в вертикальной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8.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3648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Коэффициент увеличения </a:t>
                          </a:r>
                          <a14:m>
                            <m:oMath xmlns:m="http://schemas.openxmlformats.org/officeDocument/2006/math">
                              <m:r>
                                <a:rPr lang="ru-RU" sz="1800" b="1">
                                  <a:effectLst/>
                                  <a:latin typeface="Cambria Math"/>
                                </a:rPr>
                                <m:t>(</m:t>
                              </m:r>
                              <m:f>
                                <m:fPr>
                                  <m:type m:val="lin"/>
                                  <m:ctrlPr>
                                    <a:rPr lang="ru-RU" sz="18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800" b="1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b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ru-RU" sz="1800" b="1">
                                      <a:effectLst/>
                                      <a:latin typeface="Cambria Math"/>
                                    </a:rPr>
                                    <m:t>)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 для центрального импульса пучка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</a:t>
                          </a:r>
                          <a:r>
                            <a:rPr lang="en-US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</a:t>
                          </a:r>
                          <a:r>
                            <a:rPr lang="en-US" sz="1800" b="1">
                              <a:effectLst/>
                            </a:rPr>
                            <a:t>40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32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пучка протонов в вертикальной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6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20.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7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9992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пучка протонов в горизонтальной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10.0 (3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7.7 (3</a:t>
                          </a:r>
                          <a:r>
                            <a:rPr lang="en-US" sz="1800" b="1" dirty="0">
                              <a:effectLst/>
                            </a:rPr>
                            <a:t>7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6.6 (3</a:t>
                          </a:r>
                          <a:r>
                            <a:rPr lang="en-US" sz="1800" b="1" dirty="0">
                              <a:effectLst/>
                            </a:rPr>
                            <a:t>5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Объект 8"/>
              <p:cNvGraphicFramePr>
                <a:graphicFrameLocks noGrp="1"/>
              </p:cNvGraphicFramePr>
              <p:nvPr>
                <p:ph idx="4294967295"/>
                <p:extLst>
                  <p:ext uri="{D42A27DB-BD31-4B8C-83A1-F6EECF244321}">
                    <p14:modId xmlns:p14="http://schemas.microsoft.com/office/powerpoint/2010/main" val="1681438487"/>
                  </p:ext>
                </p:extLst>
              </p:nvPr>
            </p:nvGraphicFramePr>
            <p:xfrm>
              <a:off x="539552" y="1556792"/>
              <a:ext cx="8136905" cy="33200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01242"/>
                    <a:gridCol w="1245221"/>
                    <a:gridCol w="1245221"/>
                    <a:gridCol w="1245221"/>
                  </a:tblGrid>
                  <a:tr h="41949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Центральный импульс пучка, ГэВ/с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58333" r="-84903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8.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648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157025" r="-84903" b="-2057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</a:t>
                          </a:r>
                          <a:r>
                            <a:rPr lang="en-US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</a:t>
                          </a:r>
                          <a:r>
                            <a:rPr lang="en-US" sz="1800" b="1">
                              <a:effectLst/>
                            </a:rPr>
                            <a:t>40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259167" r="-84903" b="-1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6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20.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7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9992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374783" r="-84903" b="-1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10.0 (3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7.7 (3</a:t>
                          </a:r>
                          <a:r>
                            <a:rPr lang="en-US" sz="1800" b="1" dirty="0">
                              <a:effectLst/>
                            </a:rPr>
                            <a:t>7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6.6 (3</a:t>
                          </a:r>
                          <a:r>
                            <a:rPr lang="en-US" sz="1800" b="1" dirty="0">
                              <a:effectLst/>
                            </a:rPr>
                            <a:t>5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86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92610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измерения поляризации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21676318"/>
                  </p:ext>
                </p:extLst>
              </p:nvPr>
            </p:nvGraphicFramePr>
            <p:xfrm>
              <a:off x="467544" y="3861048"/>
              <a:ext cx="8208912" cy="210413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39447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1540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9903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 dirty="0">
                              <a:effectLst/>
                            </a:rPr>
                            <a:t>Центральный импульс пучка (</a:t>
                          </a:r>
                          <a14:m>
                            <m:oMath xmlns:m="http://schemas.openxmlformats.org/officeDocument/2006/math">
                              <m:r>
                                <a:rPr lang="ru-RU" sz="2000" b="1" i="1">
                                  <a:effectLst/>
                                  <a:latin typeface="Cambria Math"/>
                                </a:rPr>
                                <m:t>𝐩</m:t>
                              </m:r>
                            </m:oMath>
                          </a14:m>
                          <a:r>
                            <a:rPr lang="ru-RU" sz="2000" b="1" dirty="0">
                              <a:effectLst/>
                            </a:rPr>
                            <a:t>), ГэВ/с</a:t>
                          </a:r>
                          <a:endParaRPr lang="ru-RU" sz="20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15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45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Размеры пучка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ru-RU" sz="20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20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  <m:r>
                                <a:rPr lang="ru-RU" sz="2000" b="1">
                                  <a:effectLst/>
                                  <a:latin typeface="Cambria Math"/>
                                </a:rPr>
                                <m:t>), мм</m:t>
                              </m:r>
                            </m:oMath>
                          </a14:m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9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6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8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1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2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8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1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6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Расходимость пучка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2000" b="1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1" i="1">
                                          <a:effectLst/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ru-RU" sz="20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ru-RU" sz="20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20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2000" b="1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20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ru-RU" sz="20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ru-RU" sz="2000" b="1">
                                  <a:effectLst/>
                                  <a:latin typeface="Cambria Math"/>
                                </a:rPr>
                                <m:t>),  мрад</m:t>
                              </m:r>
                            </m:oMath>
                          </a14:m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0.50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0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57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0.</a:t>
                          </a:r>
                          <a:r>
                            <a:rPr lang="en-US" sz="2000" b="1">
                              <a:effectLst/>
                            </a:rPr>
                            <a:t>1</a:t>
                          </a:r>
                          <a:r>
                            <a:rPr lang="ru-RU" sz="2000" b="1">
                              <a:effectLst/>
                            </a:rPr>
                            <a:t>3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0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24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Потери частиц, %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16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 dirty="0">
                              <a:effectLst/>
                            </a:rPr>
                            <a:t>13</a:t>
                          </a:r>
                          <a:endParaRPr lang="ru-RU" sz="20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21676318"/>
                  </p:ext>
                </p:extLst>
              </p:nvPr>
            </p:nvGraphicFramePr>
            <p:xfrm>
              <a:off x="467544" y="3861048"/>
              <a:ext cx="8208912" cy="221157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394475"/>
                    <a:gridCol w="2015404"/>
                    <a:gridCol w="1799033"/>
                  </a:tblGrid>
                  <a:tr h="7010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39" t="-7826" r="-86824" b="-23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15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45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8258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39" t="-196825" r="-86824" b="-3269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9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6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8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1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2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8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1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6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77743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39" t="-147244" r="-86824" b="-62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0.50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0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57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0.</a:t>
                          </a:r>
                          <a:r>
                            <a:rPr lang="en-US" sz="2000" b="1">
                              <a:effectLst/>
                            </a:rPr>
                            <a:t>1</a:t>
                          </a:r>
                          <a:r>
                            <a:rPr lang="ru-RU" sz="2000" b="1">
                              <a:effectLst/>
                            </a:rPr>
                            <a:t>3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0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24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5052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Потери частиц, %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16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 dirty="0">
                              <a:effectLst/>
                            </a:rPr>
                            <a:t>13</a:t>
                          </a:r>
                          <a:endParaRPr lang="ru-RU" sz="20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Семинар ОФВЭ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87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74408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000" b="0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SPIN flipper (Shatunov Talk)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88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6792"/>
            <a:ext cx="451611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3663" y="908720"/>
            <a:ext cx="4042621" cy="406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2 Helical magnets: 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Arial Narrow"/>
              </a:rPr>
              <a:t>B</a:t>
            </a:r>
            <a:r>
              <a:rPr lang="en-US" sz="2400" b="1" baseline="-25000" dirty="0" err="1">
                <a:solidFill>
                  <a:srgbClr val="FFFFFF"/>
                </a:solidFill>
                <a:latin typeface="Arial Narrow"/>
              </a:rPr>
              <a:t>max</a:t>
            </a:r>
            <a:r>
              <a:rPr lang="en-US" sz="2400" b="1" baseline="-25000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= 47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</a:rPr>
              <a:t>kGs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   </a:t>
            </a:r>
            <a:r>
              <a:rPr lang="el-GR" sz="2400" b="1" dirty="0">
                <a:solidFill>
                  <a:srgbClr val="FFFFFF"/>
                </a:solidFill>
                <a:latin typeface="Arial Narrow"/>
              </a:rPr>
              <a:t>λ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= 2.5 m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" charset="0"/>
              </a:rPr>
              <a:t>Correctors:</a:t>
            </a:r>
            <a:r>
              <a:rPr lang="en-US" sz="2400" b="1" i="1" dirty="0" err="1">
                <a:solidFill>
                  <a:srgbClr val="FFFFFF"/>
                </a:solidFill>
                <a:latin typeface="Arial Narrow"/>
                <a:cs typeface="Arial" charset="0"/>
              </a:rPr>
              <a:t>L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=30 cm; B= 23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</a:rPr>
              <a:t>kGs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  tilt = 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Times New Roman" pitchFamily="18" charset="0"/>
              </a:rPr>
              <a:t>± 0.1 rad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Total length 6.5 m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 Narrow"/>
              </a:rPr>
              <a:t>Flipper optics: practically is equal to empty straight </a:t>
            </a:r>
            <a:r>
              <a:rPr lang="en-US" sz="2400" b="1" dirty="0">
                <a:solidFill>
                  <a:srgbClr val="95F5AE"/>
                </a:solidFill>
                <a:latin typeface="Arial Narrow"/>
              </a:rPr>
              <a:t>6.5 m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</a:t>
            </a:r>
          </a:p>
          <a:p>
            <a:pPr algn="just"/>
            <a:r>
              <a:rPr lang="en-US" sz="2400" b="1" dirty="0">
                <a:solidFill>
                  <a:srgbClr val="95F5AE"/>
                </a:solidFill>
                <a:latin typeface="Arial Narrow"/>
              </a:rPr>
              <a:t>Spin transparency </a:t>
            </a:r>
            <a:r>
              <a:rPr lang="en-US" sz="2400" b="1" dirty="0">
                <a:solidFill>
                  <a:srgbClr val="95F5AE"/>
                </a:solidFill>
                <a:latin typeface="Arial Narrow"/>
                <a:cs typeface="Times New Roman" pitchFamily="18" charset="0"/>
              </a:rPr>
              <a:t>≈ </a:t>
            </a:r>
            <a:r>
              <a:rPr lang="en-US" sz="2400" b="1" dirty="0">
                <a:solidFill>
                  <a:srgbClr val="95F5AE"/>
                </a:solidFill>
                <a:latin typeface="Arial Narrow"/>
              </a:rPr>
              <a:t>97%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509120"/>
            <a:ext cx="4240502" cy="188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20"/>
            <a:ext cx="4094244" cy="189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3577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14883"/>
          </a:xfrm>
        </p:spPr>
        <p:txBody>
          <a:bodyPr/>
          <a:lstStyle/>
          <a:p>
            <a:r>
              <a:rPr lang="ru-RU" dirty="0"/>
              <a:t>Поляризованная мишень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89</a:t>
            </a:fld>
            <a:endParaRPr lang="ru-RU" altLang="ru-RU"/>
          </a:p>
        </p:txBody>
      </p:sp>
      <p:sp>
        <p:nvSpPr>
          <p:cNvPr id="8" name="Объект 2"/>
          <p:cNvSpPr txBox="1">
            <a:spLocks noGrp="1"/>
          </p:cNvSpPr>
          <p:nvPr>
            <p:ph idx="1"/>
          </p:nvPr>
        </p:nvSpPr>
        <p:spPr>
          <a:xfrm>
            <a:off x="3347864" y="836712"/>
            <a:ext cx="5338936" cy="5294213"/>
          </a:xfrm>
          <a:prstGeom prst="rect">
            <a:avLst/>
          </a:prstGeom>
        </p:spPr>
        <p:txBody>
          <a:bodyPr/>
          <a:lstStyle/>
          <a:p>
            <a:pPr lvl="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700" b="1" i="1" u="sng" kern="0" noProof="0" dirty="0">
                <a:effectLst/>
                <a:latin typeface="+mn-lt"/>
              </a:rPr>
              <a:t>Target </a:t>
            </a:r>
            <a:r>
              <a:rPr kumimoji="0" lang="en-US" sz="1700" b="1" i="1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materia</a:t>
            </a:r>
            <a:r>
              <a:rPr lang="en-US" sz="1700" b="1" i="1" u="sng" kern="0" dirty="0">
                <a:effectLst/>
                <a:latin typeface="+mn-lt"/>
              </a:rPr>
              <a:t>l</a:t>
            </a:r>
            <a:r>
              <a:rPr lang="en-US" sz="1700" kern="0" dirty="0">
                <a:effectLst/>
              </a:rPr>
              <a:t>: </a:t>
            </a:r>
            <a:r>
              <a:rPr lang="en-US" sz="1700" kern="0" dirty="0" err="1">
                <a:effectLst/>
              </a:rPr>
              <a:t>pentanol</a:t>
            </a:r>
            <a:r>
              <a:rPr lang="en-US" sz="1700" kern="0" dirty="0">
                <a:effectLst/>
              </a:rPr>
              <a:t> </a:t>
            </a:r>
            <a:r>
              <a:rPr lang="en-US" sz="1700" b="1" kern="0" dirty="0">
                <a:solidFill>
                  <a:srgbClr val="00B050"/>
                </a:solidFill>
                <a:effectLst/>
              </a:rPr>
              <a:t>C</a:t>
            </a:r>
            <a:r>
              <a:rPr lang="ru-RU" sz="1700" b="1" kern="0" baseline="-25000" dirty="0">
                <a:solidFill>
                  <a:srgbClr val="00B050"/>
                </a:solidFill>
                <a:effectLst/>
              </a:rPr>
              <a:t>5</a:t>
            </a:r>
            <a:r>
              <a:rPr lang="en-US" sz="1700" b="1" kern="0" dirty="0">
                <a:solidFill>
                  <a:srgbClr val="00B050"/>
                </a:solidFill>
                <a:effectLst/>
              </a:rPr>
              <a:t>H</a:t>
            </a:r>
            <a:r>
              <a:rPr lang="ru-RU" sz="1700" b="1" kern="0" baseline="-25000" dirty="0">
                <a:solidFill>
                  <a:srgbClr val="00B050"/>
                </a:solidFill>
                <a:effectLst/>
              </a:rPr>
              <a:t>12</a:t>
            </a:r>
            <a:r>
              <a:rPr lang="en-US" sz="1700" b="1" kern="0" dirty="0">
                <a:solidFill>
                  <a:srgbClr val="00B050"/>
                </a:solidFill>
                <a:effectLst/>
              </a:rPr>
              <a:t>O</a:t>
            </a:r>
            <a:r>
              <a:rPr lang="ru-RU" sz="1700" b="1" kern="0" dirty="0">
                <a:effectLst/>
              </a:rPr>
              <a:t> </a:t>
            </a:r>
            <a:r>
              <a:rPr lang="en-US" sz="1700" kern="0" dirty="0">
                <a:effectLst/>
              </a:rPr>
              <a:t> with </a:t>
            </a:r>
            <a:r>
              <a:rPr lang="en-US" sz="1700" b="1" kern="0" dirty="0">
                <a:effectLst/>
              </a:rPr>
              <a:t>TEMPO radical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lvl="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700" b="1" i="1" kern="0" dirty="0">
                <a:effectLst/>
              </a:rPr>
              <a:t>Polarization value</a:t>
            </a:r>
            <a:r>
              <a:rPr lang="en-US" sz="1700" kern="0" dirty="0">
                <a:effectLst/>
              </a:rPr>
              <a:t>: up to </a:t>
            </a:r>
            <a:r>
              <a:rPr lang="en-US" sz="1700" b="1" kern="0" dirty="0">
                <a:solidFill>
                  <a:srgbClr val="00B050"/>
                </a:solidFill>
                <a:effectLst/>
              </a:rPr>
              <a:t>75%</a:t>
            </a:r>
            <a:endParaRPr kumimoji="0" lang="ru-RU" sz="17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  <a:p>
            <a:pPr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700" b="1" i="1" kern="0" dirty="0">
                <a:effectLst/>
              </a:rPr>
              <a:t>Dilution factor </a:t>
            </a:r>
            <a:r>
              <a:rPr lang="ru-RU" sz="1700" kern="0" dirty="0">
                <a:effectLst/>
              </a:rPr>
              <a:t> </a:t>
            </a:r>
            <a:r>
              <a:rPr lang="en-US" sz="1700" b="1" kern="0" dirty="0">
                <a:solidFill>
                  <a:srgbClr val="00B050"/>
                </a:solidFill>
                <a:effectLst/>
              </a:rPr>
              <a:t>7.3</a:t>
            </a:r>
            <a:r>
              <a:rPr lang="en-US" sz="1700" kern="0" dirty="0">
                <a:solidFill>
                  <a:srgbClr val="00B050"/>
                </a:solidFill>
                <a:effectLst/>
              </a:rPr>
              <a:t> </a:t>
            </a:r>
          </a:p>
          <a:p>
            <a:pPr lvl="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700" b="1" i="1" kern="0" dirty="0">
                <a:effectLst/>
              </a:rPr>
              <a:t>Target </a:t>
            </a:r>
            <a:r>
              <a:rPr lang="de-DE" sz="1700" b="1" i="1" dirty="0" err="1">
                <a:effectLst/>
              </a:rPr>
              <a:t>dimensions</a:t>
            </a:r>
            <a:r>
              <a:rPr lang="en-US" sz="1700" kern="0" dirty="0">
                <a:effectLst/>
              </a:rPr>
              <a:t>: length </a:t>
            </a:r>
            <a:r>
              <a:rPr lang="en-US" sz="1700" b="1" kern="0" dirty="0">
                <a:solidFill>
                  <a:srgbClr val="00B050"/>
                </a:solidFill>
                <a:effectLst/>
              </a:rPr>
              <a:t>200 mm</a:t>
            </a:r>
            <a:r>
              <a:rPr lang="en-US" sz="1700" kern="0" dirty="0">
                <a:effectLst/>
              </a:rPr>
              <a:t>, </a:t>
            </a:r>
            <a:r>
              <a:rPr lang="en-US" sz="1700" kern="0" dirty="0">
                <a:solidFill>
                  <a:srgbClr val="00B050"/>
                </a:solidFill>
                <a:effectLst/>
              </a:rPr>
              <a:t>diameter </a:t>
            </a:r>
            <a:r>
              <a:rPr lang="en-US" sz="1700" b="1" kern="0" dirty="0">
                <a:solidFill>
                  <a:srgbClr val="00B050"/>
                </a:solidFill>
                <a:effectLst/>
              </a:rPr>
              <a:t>18 mm</a:t>
            </a:r>
            <a:r>
              <a:rPr lang="en-US" sz="1700" kern="0" dirty="0">
                <a:effectLst/>
              </a:rPr>
              <a:t> </a:t>
            </a:r>
          </a:p>
          <a:p>
            <a:pPr lvl="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700" b="1" i="1" kern="0" dirty="0">
                <a:effectLst/>
              </a:rPr>
              <a:t>Target thickness</a:t>
            </a:r>
            <a:r>
              <a:rPr lang="en-US" sz="1700" kern="0" dirty="0">
                <a:effectLst/>
              </a:rPr>
              <a:t>: </a:t>
            </a:r>
            <a:r>
              <a:rPr lang="en-US" sz="1700" b="1" kern="0" dirty="0">
                <a:effectLst/>
              </a:rPr>
              <a:t>13.2 g/cm</a:t>
            </a:r>
            <a:r>
              <a:rPr lang="en-US" sz="1700" b="1" kern="0" baseline="30000" dirty="0">
                <a:effectLst/>
              </a:rPr>
              <a:t>2</a:t>
            </a:r>
            <a:r>
              <a:rPr lang="en-US" sz="1700" kern="0" dirty="0">
                <a:effectLst/>
              </a:rPr>
              <a:t> which is </a:t>
            </a:r>
            <a:r>
              <a:rPr lang="en-US" sz="1700" kern="0" dirty="0">
                <a:solidFill>
                  <a:srgbClr val="00B050"/>
                </a:solidFill>
                <a:effectLst/>
              </a:rPr>
              <a:t>~</a:t>
            </a:r>
            <a:r>
              <a:rPr lang="en-US" sz="1700" b="1" kern="0" dirty="0">
                <a:solidFill>
                  <a:srgbClr val="00B050"/>
                </a:solidFill>
                <a:effectLst/>
              </a:rPr>
              <a:t>10% of interaction length</a:t>
            </a:r>
            <a:r>
              <a:rPr lang="en-US" sz="1700" b="1" kern="0" dirty="0">
                <a:effectLst/>
              </a:rPr>
              <a:t> </a:t>
            </a:r>
            <a:r>
              <a:rPr lang="en-US" sz="1700" kern="0" dirty="0">
                <a:effectLst/>
              </a:rPr>
              <a:t>for 28 GeV </a:t>
            </a:r>
            <a:r>
              <a:rPr lang="en-US" sz="1700" kern="0" dirty="0" err="1">
                <a:effectLst/>
              </a:rPr>
              <a:t>pions</a:t>
            </a:r>
            <a:r>
              <a:rPr lang="en-US" sz="1700" kern="0" dirty="0">
                <a:effectLst/>
              </a:rPr>
              <a:t> and ~</a:t>
            </a:r>
            <a:r>
              <a:rPr lang="en-US" sz="1700" b="1" kern="0" dirty="0">
                <a:effectLst/>
              </a:rPr>
              <a:t>15% </a:t>
            </a:r>
            <a:r>
              <a:rPr lang="en-US" sz="1700" kern="0" dirty="0">
                <a:effectLst/>
              </a:rPr>
              <a:t>- for 50 GeV protons </a:t>
            </a:r>
          </a:p>
          <a:p>
            <a:pPr marL="0" marR="0" lvl="0" indent="0" algn="ctr" defTabSz="914400" rtl="0" eaLnBrk="0" fontAlgn="base" latinLnBrk="0" hangingPunct="0">
              <a:lnSpc>
                <a:spcPts val="1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1600" dirty="0"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ts val="1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1800" b="1" i="1" u="sng" kern="0" dirty="0">
                <a:effectLst/>
                <a:latin typeface="+mn-lt"/>
              </a:rPr>
              <a:t>P</a:t>
            </a:r>
            <a:r>
              <a:rPr kumimoji="0" lang="en-US" sz="1800" b="1" i="1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olarized</a:t>
            </a:r>
            <a:r>
              <a:rPr kumimoji="0" lang="en-US" sz="1800" b="1" i="1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target operates at extremely low</a:t>
            </a:r>
            <a:r>
              <a:rPr lang="en-US" sz="1800" b="1" i="1" u="sng" dirty="0">
                <a:effectLst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ts val="1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temperature achieved by dilution of He</a:t>
            </a:r>
            <a:r>
              <a:rPr kumimoji="0" lang="en-US" sz="1800" b="1" i="1" u="sng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800" b="1" i="1" u="sng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in He</a:t>
            </a:r>
            <a:r>
              <a:rPr kumimoji="0" lang="en-US" sz="1800" b="1" i="1" u="sng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en-US" sz="1800" b="1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700" b="1" i="1" kern="0" baseline="0" dirty="0">
                <a:effectLst/>
                <a:latin typeface="+mn-lt"/>
              </a:rPr>
              <a:t>The RF-pumping</a:t>
            </a:r>
            <a:r>
              <a:rPr lang="en-US" sz="1700" b="1" i="1" kern="0" dirty="0">
                <a:effectLst/>
                <a:latin typeface="+mn-lt"/>
              </a:rPr>
              <a:t> </a:t>
            </a:r>
            <a:r>
              <a:rPr lang="en-US" sz="1700" kern="0" dirty="0">
                <a:effectLst/>
                <a:latin typeface="+mn-lt"/>
              </a:rPr>
              <a:t>of polarization takes place in </a:t>
            </a:r>
            <a:r>
              <a:rPr lang="en-US" sz="1700" b="1" kern="0" dirty="0">
                <a:solidFill>
                  <a:srgbClr val="00B050"/>
                </a:solidFill>
                <a:effectLst/>
                <a:latin typeface="+mn-lt"/>
              </a:rPr>
              <a:t>2.4 T</a:t>
            </a:r>
            <a:r>
              <a:rPr lang="en-US" sz="1700" kern="0" dirty="0">
                <a:solidFill>
                  <a:srgbClr val="00B050"/>
                </a:solidFill>
                <a:effectLst/>
                <a:latin typeface="+mn-lt"/>
              </a:rPr>
              <a:t> </a:t>
            </a:r>
            <a:r>
              <a:rPr lang="en-US" sz="1700" kern="0" dirty="0">
                <a:effectLst/>
                <a:latin typeface="+mn-lt"/>
              </a:rPr>
              <a:t>magnetic field at RF-frequency of </a:t>
            </a:r>
            <a:r>
              <a:rPr lang="en-US" sz="1700" kern="0" dirty="0">
                <a:solidFill>
                  <a:srgbClr val="00B050"/>
                </a:solidFill>
                <a:effectLst/>
                <a:latin typeface="+mn-lt"/>
              </a:rPr>
              <a:t>~</a:t>
            </a:r>
            <a:r>
              <a:rPr lang="en-US" sz="1700" b="1" kern="0" dirty="0">
                <a:solidFill>
                  <a:srgbClr val="00B050"/>
                </a:solidFill>
                <a:effectLst/>
                <a:latin typeface="+mn-lt"/>
              </a:rPr>
              <a:t>70</a:t>
            </a:r>
            <a:r>
              <a:rPr lang="en-US" sz="1700" b="1" kern="0" dirty="0">
                <a:effectLst/>
                <a:latin typeface="+mn-lt"/>
              </a:rPr>
              <a:t> GHz </a:t>
            </a:r>
            <a:r>
              <a:rPr lang="en-US" sz="1700" kern="0" dirty="0">
                <a:effectLst/>
                <a:latin typeface="+mn-lt"/>
              </a:rPr>
              <a:t>at the temperature of ~</a:t>
            </a:r>
            <a:r>
              <a:rPr lang="en-US" sz="1600" b="1" kern="0" dirty="0">
                <a:effectLst/>
              </a:rPr>
              <a:t> 100 </a:t>
            </a:r>
            <a:r>
              <a:rPr lang="en-US" sz="1600" b="1" kern="0" dirty="0" err="1">
                <a:effectLst/>
              </a:rPr>
              <a:t>mK</a:t>
            </a:r>
            <a:endParaRPr lang="en-US" sz="1700" kern="0" dirty="0"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Polarization decay time is 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~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1000-2000 hours 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 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0.4 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magnetic field at the 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emperature of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30-40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</a:rPr>
              <a:t>mK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</a:rPr>
              <a:t>- </a:t>
            </a:r>
            <a:r>
              <a:rPr lang="en-US" sz="1800" b="1" i="1" kern="0" dirty="0">
                <a:effectLst/>
                <a:latin typeface="+mn-lt"/>
              </a:rPr>
              <a:t>P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olarization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reversal</a:t>
            </a:r>
            <a:r>
              <a:rPr kumimoji="0" lang="en-US" sz="1800" b="1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every 1-2 days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34" y="836712"/>
            <a:ext cx="2500313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4" y="4197442"/>
            <a:ext cx="246856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369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Что такое </a:t>
            </a:r>
            <a:r>
              <a:rPr lang="ru-RU" altLang="ru-RU" dirty="0" err="1"/>
              <a:t>односпиновая</a:t>
            </a:r>
            <a:r>
              <a:rPr lang="ru-RU" altLang="ru-RU" dirty="0"/>
              <a:t> асимметрия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</a:t>
            </a:r>
            <a:r>
              <a:rPr kumimoji="0" lang="ru-RU" altLang="ru-RU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9</a:t>
            </a:fld>
            <a:endParaRPr lang="ru-RU" alt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31963"/>
            <a:ext cx="49530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4897437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4495800" y="1447800"/>
            <a:ext cx="2884488" cy="381000"/>
          </a:xfrm>
          <a:prstGeom prst="wedgeRectCallout">
            <a:avLst>
              <a:gd name="adj1" fmla="val -46917"/>
              <a:gd name="adj2" fmla="val 15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ru-RU" altLang="ru-RU" sz="2000" dirty="0">
                <a:solidFill>
                  <a:srgbClr val="FFFF00"/>
                </a:solidFill>
                <a:cs typeface="Arial" charset="0"/>
              </a:rPr>
              <a:t>Поперечная плоскость</a:t>
            </a:r>
            <a:endParaRPr lang="en-US" altLang="ru-RU" sz="20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181600" y="24384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ru-RU" altLang="ru-RU">
              <a:cs typeface="Arial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715000" y="2286000"/>
            <a:ext cx="3165475" cy="66675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ru-RU" altLang="ru-RU">
                <a:latin typeface="Comic Sans MS" pitchFamily="66" charset="0"/>
                <a:cs typeface="Arial" charset="0"/>
              </a:rPr>
              <a:t>Вторичные частицы имеют </a:t>
            </a:r>
          </a:p>
          <a:p>
            <a:pPr eaLnBrk="0" hangingPunct="0"/>
            <a:r>
              <a:rPr lang="ru-RU" altLang="ru-RU">
                <a:latin typeface="Comic Sans MS" pitchFamily="66" charset="0"/>
                <a:cs typeface="Arial" charset="0"/>
              </a:rPr>
              <a:t>азимутальную симметрию</a:t>
            </a:r>
            <a:endParaRPr lang="en-US" altLang="ru-RU">
              <a:latin typeface="Comic Sans MS" pitchFamily="66" charset="0"/>
              <a:cs typeface="Arial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5148263" y="3860800"/>
            <a:ext cx="6096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ru-RU" altLang="ru-RU">
              <a:cs typeface="Arial" charset="0"/>
            </a:endParaRPr>
          </a:p>
        </p:txBody>
      </p:sp>
      <p:pic>
        <p:nvPicPr>
          <p:cNvPr id="1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44900"/>
            <a:ext cx="26765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92600"/>
            <a:ext cx="2592388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867400" y="5157788"/>
            <a:ext cx="3062288" cy="66675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ru-RU" altLang="ru-RU">
                <a:latin typeface="Comic Sans MS" pitchFamily="66" charset="0"/>
                <a:cs typeface="Arial" charset="0"/>
              </a:rPr>
              <a:t>Появляется </a:t>
            </a:r>
          </a:p>
          <a:p>
            <a:pPr eaLnBrk="0" hangingPunct="0"/>
            <a:r>
              <a:rPr lang="ru-RU" altLang="ru-RU">
                <a:latin typeface="Comic Sans MS" pitchFamily="66" charset="0"/>
                <a:cs typeface="Arial" charset="0"/>
              </a:rPr>
              <a:t>азимутальная асимметрия</a:t>
            </a:r>
            <a:endParaRPr lang="en-US" altLang="ru-RU"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804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sz="4000" dirty="0"/>
              <a:t>Магнит поляризованной мишени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90</a:t>
            </a:fld>
            <a:endParaRPr lang="ru-RU" altLang="ru-RU"/>
          </a:p>
        </p:txBody>
      </p:sp>
      <p:pic>
        <p:nvPicPr>
          <p:cNvPr id="228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730906" cy="366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63257" y="1054237"/>
            <a:ext cx="5381791" cy="4104456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lvl="0" algn="ctr" eaLnBrk="0" hangingPunct="0">
              <a:spcBef>
                <a:spcPct val="20000"/>
              </a:spcBef>
            </a:pPr>
            <a:r>
              <a:rPr lang="en-US" sz="1800" b="1" u="sng" kern="0" dirty="0">
                <a:solidFill>
                  <a:srgbClr val="800080"/>
                </a:solidFill>
              </a:rPr>
              <a:t>Dipole magnet with conventional ‘warm ‘ copper coils and ferromagnetic (</a:t>
            </a:r>
            <a:r>
              <a:rPr lang="en-US" sz="1800" b="1" u="sng" kern="0" dirty="0" err="1">
                <a:solidFill>
                  <a:srgbClr val="800080"/>
                </a:solidFill>
              </a:rPr>
              <a:t>permendur</a:t>
            </a:r>
            <a:r>
              <a:rPr lang="en-US" sz="1800" b="1" u="sng" kern="0" dirty="0">
                <a:solidFill>
                  <a:srgbClr val="800080"/>
                </a:solidFill>
              </a:rPr>
              <a:t>) poles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kern="0" dirty="0">
                <a:solidFill>
                  <a:schemeClr val="bg1"/>
                </a:solidFill>
              </a:rPr>
              <a:t>Length (poles): </a:t>
            </a:r>
            <a:r>
              <a:rPr lang="en-US" sz="1400" b="1" kern="0" dirty="0">
                <a:solidFill>
                  <a:srgbClr val="FF0000"/>
                </a:solidFill>
              </a:rPr>
              <a:t>1 m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kern="0" dirty="0">
                <a:solidFill>
                  <a:schemeClr val="bg1"/>
                </a:solidFill>
              </a:rPr>
              <a:t>Aperture width: </a:t>
            </a:r>
            <a:r>
              <a:rPr lang="en-US" sz="1400" b="1" kern="0" dirty="0">
                <a:solidFill>
                  <a:srgbClr val="FF0000"/>
                </a:solidFill>
              </a:rPr>
              <a:t>80 mm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u="sng" kern="0" dirty="0">
                <a:solidFill>
                  <a:srgbClr val="0033CC"/>
                </a:solidFill>
              </a:rPr>
              <a:t>Variable vertical gap</a:t>
            </a:r>
            <a:r>
              <a:rPr lang="en-US" sz="1400" b="1" kern="0" dirty="0">
                <a:solidFill>
                  <a:srgbClr val="FF0000"/>
                </a:solidFill>
              </a:rPr>
              <a:t>:</a:t>
            </a:r>
            <a:r>
              <a:rPr lang="en-US" sz="1400" kern="0" dirty="0"/>
              <a:t> </a:t>
            </a:r>
            <a:r>
              <a:rPr lang="en-US" sz="1400" b="1" kern="0" dirty="0">
                <a:solidFill>
                  <a:srgbClr val="FF0000"/>
                </a:solidFill>
              </a:rPr>
              <a:t>75 mm </a:t>
            </a:r>
            <a:r>
              <a:rPr lang="en-US" sz="1400" i="1" kern="0" dirty="0">
                <a:solidFill>
                  <a:srgbClr val="0033CC"/>
                </a:solidFill>
              </a:rPr>
              <a:t>(closed yoke)</a:t>
            </a:r>
            <a:r>
              <a:rPr lang="en-US" sz="1400" kern="0" dirty="0"/>
              <a:t>, </a:t>
            </a:r>
            <a:r>
              <a:rPr lang="en-US" sz="1400" b="1" kern="0" dirty="0">
                <a:solidFill>
                  <a:srgbClr val="FF0000"/>
                </a:solidFill>
              </a:rPr>
              <a:t>315 mm </a:t>
            </a:r>
            <a:r>
              <a:rPr lang="en-US" sz="1400" i="1" kern="0" dirty="0">
                <a:solidFill>
                  <a:srgbClr val="0033CC"/>
                </a:solidFill>
              </a:rPr>
              <a:t>(open yoke)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kern="0" dirty="0">
                <a:solidFill>
                  <a:schemeClr val="bg1"/>
                </a:solidFill>
              </a:rPr>
              <a:t>Nominal coil current</a:t>
            </a:r>
            <a:r>
              <a:rPr lang="en-US" sz="1400" kern="0" dirty="0"/>
              <a:t>: </a:t>
            </a:r>
            <a:r>
              <a:rPr lang="en-US" sz="1400" b="1" kern="0" dirty="0">
                <a:solidFill>
                  <a:srgbClr val="FF0000"/>
                </a:solidFill>
              </a:rPr>
              <a:t>1.4 kA, </a:t>
            </a:r>
            <a:r>
              <a:rPr lang="en-US" sz="1400" b="1" kern="0" dirty="0">
                <a:solidFill>
                  <a:schemeClr val="bg1"/>
                </a:solidFill>
              </a:rPr>
              <a:t>power consumption:</a:t>
            </a:r>
            <a:r>
              <a:rPr lang="en-US" sz="1400" kern="0" dirty="0"/>
              <a:t> </a:t>
            </a:r>
            <a:r>
              <a:rPr lang="en-US" sz="1400" b="1" kern="0" dirty="0">
                <a:solidFill>
                  <a:srgbClr val="FF0000"/>
                </a:solidFill>
              </a:rPr>
              <a:t>300 kW 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u="sng" kern="0" dirty="0">
                <a:solidFill>
                  <a:srgbClr val="0033CC"/>
                </a:solidFill>
              </a:rPr>
              <a:t>Closed yoke</a:t>
            </a:r>
            <a:r>
              <a:rPr lang="en-US" sz="1400" kern="0" dirty="0"/>
              <a:t>: </a:t>
            </a:r>
            <a:r>
              <a:rPr lang="en-US" sz="1400" b="1" kern="0" dirty="0">
                <a:solidFill>
                  <a:schemeClr val="bg1"/>
                </a:solidFill>
              </a:rPr>
              <a:t>Magnetic field in the aperture</a:t>
            </a:r>
            <a:r>
              <a:rPr lang="en-US" sz="1400" kern="0" dirty="0"/>
              <a:t> </a:t>
            </a:r>
            <a:r>
              <a:rPr lang="en-US" sz="1400" b="1" i="1" kern="0" dirty="0">
                <a:solidFill>
                  <a:srgbClr val="FF0000"/>
                </a:solidFill>
              </a:rPr>
              <a:t>B = 2.4 T </a:t>
            </a:r>
            <a:r>
              <a:rPr lang="en-US" sz="1400" b="1" kern="0" dirty="0">
                <a:solidFill>
                  <a:schemeClr val="bg1"/>
                </a:solidFill>
              </a:rPr>
              <a:t>(!!!)</a:t>
            </a:r>
          </a:p>
          <a:p>
            <a:pPr marL="34290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u="sng" kern="0" dirty="0">
                <a:solidFill>
                  <a:srgbClr val="0033CC"/>
                </a:solidFill>
              </a:rPr>
              <a:t>Open yoke</a:t>
            </a:r>
            <a:r>
              <a:rPr lang="en-US" sz="1400" kern="0" dirty="0"/>
              <a:t>:    </a:t>
            </a:r>
            <a:r>
              <a:rPr lang="en-US" sz="1400" b="1" kern="0" dirty="0">
                <a:solidFill>
                  <a:schemeClr val="bg1"/>
                </a:solidFill>
              </a:rPr>
              <a:t>Magnetic field in the aperture  </a:t>
            </a:r>
            <a:r>
              <a:rPr lang="en-US" sz="1400" b="1" i="1" kern="0" dirty="0">
                <a:solidFill>
                  <a:srgbClr val="FF0000"/>
                </a:solidFill>
              </a:rPr>
              <a:t>B ≈ 0.4 T</a:t>
            </a:r>
            <a:endParaRPr lang="ru-RU" sz="1400" b="1" i="1" kern="0" dirty="0">
              <a:solidFill>
                <a:srgbClr val="FF0000"/>
              </a:solidFill>
            </a:endParaRPr>
          </a:p>
          <a:p>
            <a:pPr marL="342900" lvl="0" indent="-342900" algn="ctr" eaLnBrk="0" hangingPunct="0">
              <a:spcBef>
                <a:spcPct val="20000"/>
              </a:spcBef>
            </a:pPr>
            <a:r>
              <a:rPr lang="en-US" sz="1600" b="1" u="sng" kern="0" dirty="0">
                <a:solidFill>
                  <a:srgbClr val="C00000"/>
                </a:solidFill>
              </a:rPr>
              <a:t>Critical requirement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kern="0" dirty="0">
                <a:solidFill>
                  <a:srgbClr val="0033CC"/>
                </a:solidFill>
              </a:rPr>
              <a:t>The </a:t>
            </a:r>
            <a:r>
              <a:rPr lang="en-US" sz="1400" b="1" u="sng" kern="0" dirty="0">
                <a:solidFill>
                  <a:srgbClr val="0033CC"/>
                </a:solidFill>
              </a:rPr>
              <a:t>uniformity</a:t>
            </a:r>
            <a:r>
              <a:rPr lang="en-US" sz="1400" b="1" kern="0" dirty="0">
                <a:solidFill>
                  <a:srgbClr val="0033CC"/>
                </a:solidFill>
              </a:rPr>
              <a:t> of magnetic field of </a:t>
            </a:r>
            <a:r>
              <a:rPr lang="en-US" sz="1400" b="1" u="sng" kern="0" dirty="0">
                <a:solidFill>
                  <a:srgbClr val="FF0000"/>
                </a:solidFill>
              </a:rPr>
              <a:t>2.4 T</a:t>
            </a:r>
            <a:r>
              <a:rPr lang="en-US" sz="1400" b="1" kern="0" dirty="0">
                <a:solidFill>
                  <a:srgbClr val="FF0000"/>
                </a:solidFill>
              </a:rPr>
              <a:t> </a:t>
            </a:r>
            <a:r>
              <a:rPr lang="en-US" sz="1400" b="1" kern="0" dirty="0">
                <a:solidFill>
                  <a:srgbClr val="0033CC"/>
                </a:solidFill>
              </a:rPr>
              <a:t>in the target volume of  </a:t>
            </a:r>
            <a:r>
              <a:rPr lang="en-US" sz="1400" b="1" i="1" u="sng" kern="0" dirty="0">
                <a:solidFill>
                  <a:srgbClr val="0033CC"/>
                </a:solidFill>
              </a:rPr>
              <a:t>D = </a:t>
            </a:r>
            <a:r>
              <a:rPr lang="en-US" sz="1400" b="1" i="1" u="sng" kern="0" dirty="0">
                <a:solidFill>
                  <a:srgbClr val="FF0000"/>
                </a:solidFill>
              </a:rPr>
              <a:t>18 mm </a:t>
            </a:r>
            <a:r>
              <a:rPr lang="en-US" sz="1400" b="1" i="1" u="sng" kern="0" dirty="0">
                <a:solidFill>
                  <a:srgbClr val="0033CC"/>
                </a:solidFill>
              </a:rPr>
              <a:t>&amp; </a:t>
            </a:r>
            <a:r>
              <a:rPr lang="en-US" sz="1400" b="1" i="1" u="sng" kern="0" dirty="0">
                <a:solidFill>
                  <a:srgbClr val="FF0000"/>
                </a:solidFill>
              </a:rPr>
              <a:t>L=200 mm </a:t>
            </a:r>
            <a:r>
              <a:rPr lang="en-US" sz="1400" b="1" kern="0" dirty="0">
                <a:solidFill>
                  <a:srgbClr val="0033CC"/>
                </a:solidFill>
              </a:rPr>
              <a:t>must be better than </a:t>
            </a:r>
            <a:r>
              <a:rPr lang="en-US" sz="1400" b="1" kern="0" dirty="0">
                <a:solidFill>
                  <a:srgbClr val="FF0000"/>
                </a:solidFill>
              </a:rPr>
              <a:t>~</a:t>
            </a:r>
            <a:r>
              <a:rPr lang="en-US" sz="1400" b="1" u="sng" kern="0" dirty="0">
                <a:solidFill>
                  <a:srgbClr val="FF0000"/>
                </a:solidFill>
              </a:rPr>
              <a:t>1.5×10</a:t>
            </a:r>
            <a:r>
              <a:rPr lang="en-US" sz="1400" b="1" u="sng" kern="0" baseline="30000" dirty="0">
                <a:solidFill>
                  <a:srgbClr val="FF0000"/>
                </a:solidFill>
              </a:rPr>
              <a:t>-4</a:t>
            </a:r>
            <a:r>
              <a:rPr lang="en-US" sz="1400" b="1" kern="0" dirty="0">
                <a:solidFill>
                  <a:srgbClr val="FF0000"/>
                </a:solidFill>
              </a:rPr>
              <a:t> </a:t>
            </a: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1400" b="1" u="sng" kern="0" dirty="0">
                <a:solidFill>
                  <a:srgbClr val="0033CC"/>
                </a:solidFill>
              </a:rPr>
              <a:t>Aggravating  factor</a:t>
            </a:r>
            <a:r>
              <a:rPr lang="en-US" sz="1400" kern="0" dirty="0">
                <a:solidFill>
                  <a:srgbClr val="0033CC"/>
                </a:solidFill>
              </a:rPr>
              <a:t>: </a:t>
            </a:r>
            <a:r>
              <a:rPr lang="en-US" sz="1400" b="1" kern="0" dirty="0">
                <a:solidFill>
                  <a:srgbClr val="0033CC"/>
                </a:solidFill>
              </a:rPr>
              <a:t>all </a:t>
            </a:r>
            <a:r>
              <a:rPr lang="en-US" sz="1400" b="1" kern="0" dirty="0" err="1">
                <a:solidFill>
                  <a:srgbClr val="0033CC"/>
                </a:solidFill>
              </a:rPr>
              <a:t>ferromagnetics</a:t>
            </a:r>
            <a:r>
              <a:rPr lang="en-US" sz="1400" b="1" kern="0" dirty="0">
                <a:solidFill>
                  <a:srgbClr val="0033CC"/>
                </a:solidFill>
              </a:rPr>
              <a:t> are </a:t>
            </a:r>
            <a:r>
              <a:rPr lang="en-US" sz="1400" b="1" u="sng" kern="0" dirty="0">
                <a:solidFill>
                  <a:srgbClr val="0033CC"/>
                </a:solidFill>
              </a:rPr>
              <a:t>close to saturation</a:t>
            </a:r>
            <a:endParaRPr kumimoji="0" lang="en-US" sz="1700" b="1" i="0" u="sng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341687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73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 настройки мишени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91</a:t>
            </a:fld>
            <a:endParaRPr lang="ru-RU" altLang="ru-RU"/>
          </a:p>
        </p:txBody>
      </p:sp>
      <p:pic>
        <p:nvPicPr>
          <p:cNvPr id="229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257488"/>
            <a:ext cx="862658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95536" y="4941168"/>
          <a:ext cx="856895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RMS</a:t>
                      </a:r>
                      <a:r>
                        <a:rPr lang="ru-RU" dirty="0"/>
                        <a:t>=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(4.28±0.08)×10</a:t>
                      </a:r>
                      <a:r>
                        <a:rPr lang="ru-RU" sz="1800" b="1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RMS</a:t>
                      </a:r>
                      <a:r>
                        <a:rPr lang="ru-RU" dirty="0"/>
                        <a:t>=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(1.86±0.07)×10</a:t>
                      </a:r>
                      <a:r>
                        <a:rPr lang="ru-RU" sz="1800" b="1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RMS</a:t>
                      </a:r>
                      <a:r>
                        <a:rPr lang="ru-RU" dirty="0"/>
                        <a:t>=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(1.28±0.07)×10</a:t>
                      </a:r>
                      <a:r>
                        <a:rPr lang="ru-RU" sz="1800" b="1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(ΔB/B)</a:t>
                      </a:r>
                      <a:r>
                        <a:rPr lang="ru-RU" sz="1800" b="1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2.5×10</a:t>
                      </a:r>
                      <a:r>
                        <a:rPr lang="ru-RU" sz="1800" b="1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(ΔB/B)</a:t>
                      </a:r>
                      <a:r>
                        <a:rPr kumimoji="0" lang="ru-RU" sz="1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8.4×10</a:t>
                      </a:r>
                      <a:r>
                        <a:rPr lang="ru-RU" sz="1800" b="1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(ΔB/B)</a:t>
                      </a:r>
                      <a:r>
                        <a:rPr kumimoji="0" lang="ru-RU" sz="1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×10</a:t>
                      </a:r>
                      <a:r>
                        <a:rPr kumimoji="0" lang="ru-RU" sz="1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Pol</a:t>
                      </a:r>
                      <a:r>
                        <a:rPr lang="de-DE" b="1" baseline="0" dirty="0"/>
                        <a:t> </a:t>
                      </a:r>
                      <a:r>
                        <a:rPr lang="en-US" b="1" baseline="0" dirty="0"/>
                        <a:t>– N/A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POL=69%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POL</a:t>
                      </a:r>
                      <a:r>
                        <a:rPr lang="en-US" b="1" baseline="0" dirty="0"/>
                        <a:t> &gt; 70%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203848" y="1196752"/>
            <a:ext cx="2880320" cy="489654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84168" y="1196752"/>
            <a:ext cx="2880320" cy="489654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9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ru-RU" dirty="0"/>
              <a:t>Охранная система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92</a:t>
            </a:fld>
            <a:endParaRPr lang="ru-RU" altLang="ru-RU"/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4035425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44" y="1172868"/>
            <a:ext cx="432911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 noGrp="1"/>
          </p:cNvSpPr>
          <p:nvPr>
            <p:ph idx="1"/>
          </p:nvPr>
        </p:nvSpPr>
        <p:spPr>
          <a:xfrm>
            <a:off x="820741" y="3068960"/>
            <a:ext cx="7843805" cy="316835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000000"/>
            </a:solidFill>
          </a:ln>
        </p:spPr>
        <p:txBody>
          <a:bodyPr/>
          <a:lstStyle/>
          <a:p>
            <a:pPr marL="342900" marR="0" lvl="0" indent="-34290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Veto detector for charged particles and </a:t>
            </a:r>
            <a:r>
              <a:rPr kumimoji="0" lang="el-GR" sz="1600" b="1" i="1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γ</a:t>
            </a:r>
            <a:r>
              <a:rPr kumimoji="0" lang="en-US" sz="1600" b="1" i="1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-quanta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Scintillator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-Lead sandwich of the thickness ~ 5X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0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Light-collection, using 1 mm wave-shifting fibers BFC-91AMC</a:t>
            </a: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Photodetectors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photomultipliers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ФЭУ-84.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Total number of channels: 12</a:t>
            </a:r>
          </a:p>
          <a:p>
            <a:pPr marL="342900" marR="0" lvl="0" indent="-34290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</a:rPr>
              <a:t>Usage:</a:t>
            </a: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Trigger and/or offline veto for elastic, quasi-elastic and some other exclusive processes</a:t>
            </a: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The veto system has shown its usefulness for the better selection of events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within the target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rather than in surrounding materials</a:t>
            </a:r>
          </a:p>
        </p:txBody>
      </p:sp>
    </p:spTree>
    <p:extLst>
      <p:ext uri="{BB962C8B-B14F-4D97-AF65-F5344CB8AC3E}">
        <p14:creationId xmlns:p14="http://schemas.microsoft.com/office/powerpoint/2010/main" val="84037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Спектрометрический магнит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93</a:t>
            </a:fld>
            <a:endParaRPr lang="ru-RU" altLang="ru-RU"/>
          </a:p>
        </p:txBody>
      </p:sp>
      <p:pic>
        <p:nvPicPr>
          <p:cNvPr id="231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9" y="1600200"/>
            <a:ext cx="7848681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2105025"/>
            <a:ext cx="9525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Таблица 6"/>
              <p:cNvGraphicFramePr>
                <a:graphicFrameLocks noGrp="1"/>
              </p:cNvGraphicFramePr>
              <p:nvPr/>
            </p:nvGraphicFramePr>
            <p:xfrm>
              <a:off x="683569" y="1556790"/>
              <a:ext cx="8208910" cy="460851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3308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5454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5557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45454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55575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5557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104875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ru-RU" sz="18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𝐘</m:t>
                                      </m:r>
                                    </m:e>
                                    <m:e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⋱</m:t>
                                      </m:r>
                                    </m:e>
                                  </m:mr>
                                </m:m>
                              </m:oMath>
                            </m:oMathPara>
                          </a14:m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175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350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525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700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1.47493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1.40385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1.19856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0.89180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0.57204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1.49826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1.42978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1.22662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0.91376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0.58583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200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1.56563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1.50726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1.31544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0.98377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0.62758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1.67228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1.63846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1.48690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1.11726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0.69716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400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1.80469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1.81748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1.80361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1.34885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0.79707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500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1.86657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1.93767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2.25813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1.72721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0.93284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2746033"/>
                  </p:ext>
                </p:extLst>
              </p:nvPr>
            </p:nvGraphicFramePr>
            <p:xfrm>
              <a:off x="683569" y="1556790"/>
              <a:ext cx="8208910" cy="460851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33087"/>
                    <a:gridCol w="1454549"/>
                    <a:gridCol w="1455575"/>
                    <a:gridCol w="1454549"/>
                    <a:gridCol w="1455575"/>
                    <a:gridCol w="1455575"/>
                  </a:tblGrid>
                  <a:tr h="104875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4"/>
                          <a:stretch>
                            <a:fillRect t="-5233" r="-780392" b="-3529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175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350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525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700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1.47493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1.40385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1.19856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0.89180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0.57204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1.49826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1.42978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1.22662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0.91376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0.58583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200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1.56563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1.50726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1.31544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0.98377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0.62758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1.67228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1.63846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1.48690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1.11726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0.69716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400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1.80469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1.81748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1.80361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1.34885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0.79707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500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1.86657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1.93767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2.25813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1.72721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0.93284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1674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Трековая система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94</a:t>
            </a:fld>
            <a:endParaRPr lang="ru-RU" altLang="ru-RU"/>
          </a:p>
        </p:txBody>
      </p:sp>
      <p:pic>
        <p:nvPicPr>
          <p:cNvPr id="232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6618"/>
            <a:ext cx="8229600" cy="443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93" y="1254362"/>
            <a:ext cx="3528392" cy="264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47" y="3900655"/>
            <a:ext cx="3528392" cy="252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15" y="1304999"/>
            <a:ext cx="356711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6813"/>
            <a:ext cx="3567113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71698" y="1278836"/>
          <a:ext cx="8972302" cy="314974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77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6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5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5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87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361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Имя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Расстояние от мишени</a:t>
                      </a:r>
                      <a:r>
                        <a:rPr lang="de-DE" sz="2000" b="0" dirty="0">
                          <a:effectLst/>
                        </a:rPr>
                        <a:t>, </a:t>
                      </a:r>
                      <a:r>
                        <a:rPr lang="ru-RU" sz="2000" b="0" dirty="0">
                          <a:effectLst/>
                        </a:rPr>
                        <a:t> [м] 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Композиция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камер</a:t>
                      </a:r>
                      <a:endParaRPr lang="ru-RU" sz="2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Шаг проволок (диаметр трубок), [мм]</a:t>
                      </a:r>
                      <a:endParaRPr lang="ru-RU" sz="2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Размер    камеры, </a:t>
                      </a:r>
                      <a:r>
                        <a:rPr lang="en-US" sz="2000" b="0">
                          <a:effectLst/>
                        </a:rPr>
                        <a:t>Y</a:t>
                      </a:r>
                      <a:r>
                        <a:rPr lang="ru-RU" sz="2000" b="0">
                          <a:effectLst/>
                        </a:rPr>
                        <a:t>[см] </a:t>
                      </a:r>
                      <a:r>
                        <a:rPr lang="ru-RU" sz="2000" b="0">
                          <a:effectLst/>
                          <a:sym typeface="Symbol"/>
                        </a:rPr>
                        <a:t></a:t>
                      </a:r>
                      <a:r>
                        <a:rPr lang="en-US" sz="2000" b="0">
                          <a:effectLst/>
                        </a:rPr>
                        <a:t>X</a:t>
                      </a:r>
                      <a:r>
                        <a:rPr lang="ru-RU" sz="2000" b="0">
                          <a:effectLst/>
                        </a:rPr>
                        <a:t>[см]</a:t>
                      </a:r>
                      <a:endParaRPr lang="ru-RU" sz="2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   Число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effectLst/>
                        </a:rPr>
                        <a:t>   каналов</a:t>
                      </a:r>
                      <a:endParaRPr lang="ru-RU" sz="2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DTS1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  1,67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X,Y,U,V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72 </a:t>
                      </a: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96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</a:t>
                      </a: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336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DT</a:t>
                      </a:r>
                      <a:r>
                        <a:rPr lang="de-DE" sz="2000" b="0">
                          <a:solidFill>
                            <a:schemeClr val="bg1"/>
                          </a:solidFill>
                          <a:effectLst/>
                        </a:rPr>
                        <a:t>S3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  </a:t>
                      </a:r>
                      <a:r>
                        <a:rPr lang="de-DE" sz="2000" b="0">
                          <a:solidFill>
                            <a:schemeClr val="bg1"/>
                          </a:solidFill>
                          <a:effectLst/>
                        </a:rPr>
                        <a:t>5,</a:t>
                      </a: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120 </a:t>
                      </a: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168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432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DTS</a:t>
                      </a:r>
                      <a:r>
                        <a:rPr lang="de-DE" sz="2000" b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  8</a:t>
                      </a:r>
                      <a:r>
                        <a:rPr lang="de-DE" sz="2000" b="0">
                          <a:solidFill>
                            <a:schemeClr val="bg1"/>
                          </a:solidFill>
                          <a:effectLst/>
                        </a:rPr>
                        <a:t>,0</a:t>
                      </a: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</a:rPr>
                        <a:t>   192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</a:rPr>
                        <a:t> 240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672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DTS</a:t>
                      </a:r>
                      <a:r>
                        <a:rPr lang="de-DE" sz="2000" b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  </a:t>
                      </a:r>
                      <a:r>
                        <a:rPr lang="de-DE" sz="2000" b="0">
                          <a:solidFill>
                            <a:schemeClr val="bg1"/>
                          </a:solidFill>
                          <a:effectLst/>
                        </a:rPr>
                        <a:t>9,</a:t>
                      </a: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77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</a:rPr>
                        <a:t>   192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</a:rPr>
                        <a:t> 240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</a:rPr>
                        <a:t>      672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9512" y="4581126"/>
          <a:ext cx="8964489" cy="165618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7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9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4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66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75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0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FF0000"/>
                          </a:solidFill>
                          <a:effectLst/>
                        </a:rPr>
                        <a:t>PC</a:t>
                      </a: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      0,55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X,Y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1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20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20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 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400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0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PC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    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0,63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U,V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, + 15</a:t>
                      </a:r>
                      <a:r>
                        <a:rPr lang="ru-RU" sz="2000" baseline="300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1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20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20 </a:t>
                      </a: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 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400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0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PC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      0,68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U,V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,  - 15</a:t>
                      </a:r>
                      <a:r>
                        <a:rPr lang="ru-RU" sz="2000" baseline="300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20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20</a:t>
                      </a: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>
                          <a:solidFill>
                            <a:srgbClr val="FF0000"/>
                          </a:solidFill>
                          <a:effectLst/>
                        </a:rPr>
                        <a:t>     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400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0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DT</a:t>
                      </a:r>
                      <a:r>
                        <a:rPr lang="de-DE" sz="2000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FF0000"/>
                          </a:solidFill>
                          <a:effectLst/>
                        </a:rPr>
                        <a:t>         </a:t>
                      </a: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1,00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FF0000"/>
                          </a:solidFill>
                          <a:effectLst/>
                        </a:rPr>
                        <a:t>U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,V,X,Y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    15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 48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48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     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384 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74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Характеристики трековой системы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95</a:t>
            </a:fld>
            <a:endParaRPr lang="ru-RU" altLang="ru-RU"/>
          </a:p>
        </p:txBody>
      </p:sp>
      <p:pic>
        <p:nvPicPr>
          <p:cNvPr id="233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68073"/>
            <a:ext cx="2952328" cy="249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57816"/>
            <a:ext cx="3888432" cy="262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90" y="2907629"/>
            <a:ext cx="4731910" cy="318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859" y="1580256"/>
            <a:ext cx="4940141" cy="292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20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Калориметр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96</a:t>
            </a:fld>
            <a:endParaRPr lang="ru-RU" altLang="ru-RU"/>
          </a:p>
        </p:txBody>
      </p:sp>
      <p:sp>
        <p:nvSpPr>
          <p:cNvPr id="7" name="Объект 2"/>
          <p:cNvSpPr txBox="1">
            <a:spLocks noGrp="1"/>
          </p:cNvSpPr>
          <p:nvPr>
            <p:ph idx="1"/>
          </p:nvPr>
        </p:nvSpPr>
        <p:spPr>
          <a:xfrm>
            <a:off x="179513" y="1340768"/>
            <a:ext cx="5184576" cy="3456384"/>
          </a:xfrm>
          <a:prstGeom prst="rect">
            <a:avLst/>
          </a:prstGeom>
        </p:spPr>
        <p:txBody>
          <a:bodyPr/>
          <a:lstStyle/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ru-RU" sz="2400" kern="0" dirty="0">
                <a:solidFill>
                  <a:srgbClr val="FF0000"/>
                </a:solidFill>
              </a:rPr>
              <a:t>720</a:t>
            </a:r>
            <a:r>
              <a:rPr lang="ru-RU" sz="2400" kern="0" dirty="0"/>
              <a:t> </a:t>
            </a:r>
            <a:r>
              <a:rPr lang="en-US" sz="2400" kern="0" dirty="0"/>
              <a:t>of lead-glass cells of the size </a:t>
            </a:r>
            <a:r>
              <a:rPr lang="en-US" sz="2400" kern="0" dirty="0">
                <a:solidFill>
                  <a:srgbClr val="FF0000"/>
                </a:solidFill>
              </a:rPr>
              <a:t>38×38×450 mm</a:t>
            </a:r>
            <a:r>
              <a:rPr lang="en-US" sz="2400" kern="0" baseline="30000" dirty="0">
                <a:solidFill>
                  <a:srgbClr val="FF0000"/>
                </a:solidFill>
              </a:rPr>
              <a:t>3</a:t>
            </a:r>
            <a:r>
              <a:rPr lang="en-US" sz="2400" kern="0" dirty="0"/>
              <a:t>, depth ~</a:t>
            </a:r>
            <a:r>
              <a:rPr lang="en-US" sz="2400" kern="0" dirty="0">
                <a:solidFill>
                  <a:srgbClr val="FF0000"/>
                </a:solidFill>
              </a:rPr>
              <a:t>18X</a:t>
            </a:r>
            <a:r>
              <a:rPr lang="en-US" sz="2400" kern="0" baseline="-25000" dirty="0">
                <a:solidFill>
                  <a:srgbClr val="FF0000"/>
                </a:solidFill>
              </a:rPr>
              <a:t>0</a:t>
            </a:r>
            <a:endParaRPr lang="en-US" sz="2400" kern="0" dirty="0"/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2400" kern="0" dirty="0"/>
              <a:t>Covered area: </a:t>
            </a:r>
            <a:r>
              <a:rPr lang="en-US" sz="2400" kern="0" dirty="0">
                <a:solidFill>
                  <a:srgbClr val="FF0000"/>
                </a:solidFill>
              </a:rPr>
              <a:t>H×V ≈ 1.15×0.92 m</a:t>
            </a:r>
            <a:r>
              <a:rPr lang="en-US" sz="2400" kern="0" baseline="30000" dirty="0">
                <a:solidFill>
                  <a:srgbClr val="FF0000"/>
                </a:solidFill>
              </a:rPr>
              <a:t>2</a:t>
            </a:r>
            <a:endParaRPr lang="en-US" sz="2400" kern="0" dirty="0"/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2400" kern="0" dirty="0" err="1"/>
              <a:t>Photodetectors</a:t>
            </a:r>
            <a:r>
              <a:rPr lang="en-US" sz="2400" kern="0" dirty="0"/>
              <a:t>: </a:t>
            </a:r>
            <a:r>
              <a:rPr lang="ru-RU" sz="2400" kern="0" dirty="0">
                <a:solidFill>
                  <a:srgbClr val="FF0000"/>
                </a:solidFill>
              </a:rPr>
              <a:t>ФЭУ-84</a:t>
            </a:r>
            <a:endParaRPr lang="en-US" sz="2400" kern="0" dirty="0">
              <a:solidFill>
                <a:srgbClr val="FF0000"/>
              </a:solidFill>
            </a:endParaRPr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2400" kern="0" dirty="0"/>
              <a:t>Energy resolution: </a:t>
            </a:r>
            <a:r>
              <a:rPr lang="el-GR" sz="2400" i="1" kern="0" dirty="0">
                <a:solidFill>
                  <a:srgbClr val="FF0000"/>
                </a:solidFill>
              </a:rPr>
              <a:t>σ</a:t>
            </a:r>
            <a:r>
              <a:rPr lang="en-US" sz="2400" i="1" kern="0" baseline="-25000" dirty="0">
                <a:solidFill>
                  <a:srgbClr val="FF0000"/>
                </a:solidFill>
              </a:rPr>
              <a:t>E</a:t>
            </a:r>
            <a:r>
              <a:rPr lang="en-US" sz="2400" i="1" kern="0" dirty="0">
                <a:solidFill>
                  <a:srgbClr val="FF0000"/>
                </a:solidFill>
              </a:rPr>
              <a:t>/E ≈(12-</a:t>
            </a:r>
            <a:r>
              <a:rPr lang="ru-RU" sz="2400" i="1" kern="0" dirty="0">
                <a:solidFill>
                  <a:srgbClr val="FF0000"/>
                </a:solidFill>
              </a:rPr>
              <a:t>14</a:t>
            </a:r>
            <a:r>
              <a:rPr lang="en-US" sz="2400" i="1" kern="0" dirty="0">
                <a:solidFill>
                  <a:srgbClr val="FF0000"/>
                </a:solidFill>
              </a:rPr>
              <a:t>)%/√E, E </a:t>
            </a:r>
            <a:r>
              <a:rPr lang="en-US" sz="2400" kern="0" dirty="0">
                <a:solidFill>
                  <a:srgbClr val="FF0000"/>
                </a:solidFill>
              </a:rPr>
              <a:t>in </a:t>
            </a:r>
            <a:r>
              <a:rPr lang="en-US" sz="2400" kern="0" dirty="0" err="1">
                <a:solidFill>
                  <a:srgbClr val="FF0000"/>
                </a:solidFill>
              </a:rPr>
              <a:t>GeV</a:t>
            </a:r>
            <a:endParaRPr lang="en-US" sz="2400" kern="0" dirty="0"/>
          </a:p>
          <a:p>
            <a:pPr marL="342900" lvl="0" indent="-342900" algn="just" eaLnBrk="0" hangingPunct="0">
              <a:spcBef>
                <a:spcPct val="20000"/>
              </a:spcBef>
              <a:buFontTx/>
              <a:buChar char="•"/>
            </a:pPr>
            <a:r>
              <a:rPr lang="en-US" sz="2400" kern="0" dirty="0"/>
              <a:t>Distance from the target: </a:t>
            </a:r>
            <a:r>
              <a:rPr lang="en-US" sz="2400" kern="0" dirty="0">
                <a:solidFill>
                  <a:srgbClr val="FF0000"/>
                </a:solidFill>
              </a:rPr>
              <a:t>11 m</a:t>
            </a:r>
            <a:endParaRPr lang="en-US" sz="2400" kern="0" dirty="0"/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0768"/>
            <a:ext cx="217919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6530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Моделирование образования частиц</a:t>
            </a:r>
            <a:endParaRPr lang="ru-RU" b="1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97</a:t>
            </a:fld>
            <a:endParaRPr lang="ru-RU" altLang="ru-RU"/>
          </a:p>
        </p:txBody>
      </p:sp>
      <p:sp>
        <p:nvSpPr>
          <p:cNvPr id="9" name="Объект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54760" cy="4530725"/>
          </a:xfrm>
        </p:spPr>
        <p:txBody>
          <a:bodyPr>
            <a:normAutofit fontScale="85000" lnSpcReduction="20000"/>
          </a:bodyPr>
          <a:lstStyle/>
          <a:p>
            <a:pPr marL="355600" lvl="1" indent="-260350" fontAlgn="base">
              <a:spcAft>
                <a:spcPct val="0"/>
              </a:spcAft>
              <a:buClr>
                <a:srgbClr val="B2B2B2"/>
              </a:buClr>
              <a:buSzPct val="75000"/>
              <a:buFont typeface="Wingdings" pitchFamily="2" charset="2"/>
              <a:buChar char="l"/>
            </a:pPr>
            <a:r>
              <a:rPr lang="ru-RU" sz="2800" kern="0" dirty="0">
                <a:latin typeface="Arial Narrow" pitchFamily="34" charset="0"/>
                <a:sym typeface="Symbol" pitchFamily="18" charset="2"/>
              </a:rPr>
              <a:t>Ошибки измерения </a:t>
            </a:r>
            <a:r>
              <a:rPr lang="ru-RU" sz="2800" kern="0" dirty="0" err="1">
                <a:latin typeface="Arial Narrow" pitchFamily="34" charset="0"/>
                <a:sym typeface="Symbol" pitchFamily="18" charset="2"/>
              </a:rPr>
              <a:t>односпиновой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 асимметрии в реакциях</a:t>
            </a:r>
            <a:r>
              <a:rPr lang="en-US" sz="2800" kern="0" dirty="0">
                <a:latin typeface="Arial Narrow" pitchFamily="34" charset="0"/>
                <a:sym typeface="Symbol" pitchFamily="18" charset="2"/>
              </a:rPr>
              <a:t>  </a:t>
            </a:r>
          </a:p>
          <a:p>
            <a:pPr marL="355600" lvl="1" indent="0" fontAlgn="base">
              <a:spcAft>
                <a:spcPct val="0"/>
              </a:spcAft>
              <a:buClr>
                <a:srgbClr val="B2B2B2"/>
              </a:buClr>
              <a:buSzPct val="75000"/>
              <a:buNone/>
            </a:pP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</a:t>
            </a:r>
            <a:r>
              <a:rPr lang="ru-RU" sz="2800" kern="0" baseline="30000" dirty="0">
                <a:latin typeface="Arial Narrow" pitchFamily="34" charset="0"/>
              </a:rPr>
              <a:t>-</a:t>
            </a:r>
            <a:r>
              <a:rPr lang="ru-RU" sz="2800" kern="0" dirty="0">
                <a:latin typeface="Arial Narrow" pitchFamily="34" charset="0"/>
              </a:rPr>
              <a:t>р</a:t>
            </a:r>
            <a:r>
              <a:rPr lang="ru-RU" sz="2800" kern="0" baseline="-25000" dirty="0">
                <a:latin typeface="Arial Narrow" pitchFamily="34" charset="0"/>
                <a:cs typeface="Arial" charset="0"/>
              </a:rPr>
              <a:t>↑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</a:t>
            </a:r>
            <a:r>
              <a:rPr lang="ru-RU" sz="2800" kern="0" dirty="0">
                <a:latin typeface="Arial Narrow" pitchFamily="34" charset="0"/>
              </a:rPr>
              <a:t> ω(782)</a:t>
            </a:r>
            <a:r>
              <a:rPr lang="en-US" sz="2800" kern="0" dirty="0">
                <a:latin typeface="Arial Narrow" pitchFamily="34" charset="0"/>
              </a:rPr>
              <a:t>X, </a:t>
            </a:r>
            <a:r>
              <a:rPr lang="el-GR" sz="2800" kern="0" dirty="0">
                <a:latin typeface="Arial Narrow" pitchFamily="34" charset="0"/>
                <a:cs typeface="Arial" charset="0"/>
              </a:rPr>
              <a:t>ρ</a:t>
            </a:r>
            <a:r>
              <a:rPr lang="en-US" sz="2800" kern="0" dirty="0">
                <a:latin typeface="Arial Narrow" pitchFamily="34" charset="0"/>
              </a:rPr>
              <a:t>X, 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</a:t>
            </a:r>
            <a:r>
              <a:rPr lang="en-US" sz="2800" kern="0" dirty="0">
                <a:latin typeface="Arial Narrow" pitchFamily="34" charset="0"/>
                <a:sym typeface="Symbol" pitchFamily="18" charset="2"/>
              </a:rPr>
              <a:t>’</a:t>
            </a:r>
            <a:r>
              <a:rPr lang="ru-RU" sz="2800" kern="0" dirty="0">
                <a:latin typeface="Arial Narrow" pitchFamily="34" charset="0"/>
              </a:rPr>
              <a:t>(958)</a:t>
            </a:r>
            <a:r>
              <a:rPr lang="en-US" sz="2800" kern="0" dirty="0">
                <a:latin typeface="Arial Narrow" pitchFamily="34" charset="0"/>
              </a:rPr>
              <a:t>X </a:t>
            </a:r>
            <a:r>
              <a:rPr lang="ru-RU" sz="2800" dirty="0">
                <a:latin typeface="Arial Narrow" pitchFamily="34" charset="0"/>
              </a:rPr>
              <a:t>составят</a:t>
            </a:r>
            <a:r>
              <a:rPr lang="en-US" sz="2800" kern="0" dirty="0">
                <a:latin typeface="Arial Narrow" pitchFamily="34" charset="0"/>
              </a:rPr>
              <a:t> 0.3</a:t>
            </a:r>
            <a:r>
              <a:rPr lang="en-US" sz="2800" kern="0" dirty="0">
                <a:latin typeface="Arial Narrow" pitchFamily="34" charset="0"/>
                <a:cs typeface="Arial" charset="0"/>
              </a:rPr>
              <a:t>÷</a:t>
            </a:r>
            <a:r>
              <a:rPr lang="en-US" sz="2800" kern="0" dirty="0">
                <a:latin typeface="Arial Narrow" pitchFamily="34" charset="0"/>
              </a:rPr>
              <a:t>3% </a:t>
            </a:r>
            <a:r>
              <a:rPr lang="ru-RU" sz="2800" kern="0" dirty="0">
                <a:latin typeface="Arial Narrow" pitchFamily="34" charset="0"/>
              </a:rPr>
              <a:t>для различных кинематических интервалов</a:t>
            </a:r>
            <a:endParaRPr lang="en-US" sz="2800" kern="0" dirty="0">
              <a:latin typeface="Arial Narrow" pitchFamily="34" charset="0"/>
            </a:endParaRPr>
          </a:p>
          <a:p>
            <a:pPr marL="355600" lvl="1" indent="-260350" fontAlgn="base">
              <a:spcAft>
                <a:spcPct val="0"/>
              </a:spcAft>
              <a:buClr>
                <a:srgbClr val="B2B2B2"/>
              </a:buClr>
              <a:buSzPct val="75000"/>
              <a:buFont typeface="Wingdings" pitchFamily="2" charset="2"/>
              <a:buChar char="l"/>
            </a:pPr>
            <a:r>
              <a:rPr lang="ru-RU" sz="2800" dirty="0">
                <a:latin typeface="Arial Narrow" pitchFamily="34" charset="0"/>
                <a:sym typeface="Symbol" pitchFamily="18" charset="2"/>
              </a:rPr>
              <a:t>Ожидаемая точность измерений в реакции</a:t>
            </a:r>
            <a:r>
              <a:rPr lang="en-US" sz="2800" kern="0" dirty="0">
                <a:latin typeface="Arial Narrow" pitchFamily="34" charset="0"/>
                <a:sym typeface="Symbol" pitchFamily="18" charset="2"/>
              </a:rPr>
              <a:t> 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</a:t>
            </a:r>
            <a:r>
              <a:rPr lang="ru-RU" sz="2800" kern="0" baseline="30000" dirty="0">
                <a:latin typeface="Arial Narrow" pitchFamily="34" charset="0"/>
              </a:rPr>
              <a:t>-</a:t>
            </a:r>
            <a:r>
              <a:rPr lang="en-US" sz="2800" kern="0" dirty="0">
                <a:latin typeface="Arial Narrow" pitchFamily="34" charset="0"/>
              </a:rPr>
              <a:t>p</a:t>
            </a:r>
            <a:r>
              <a:rPr lang="en-US" sz="2800" kern="0" baseline="-25000" dirty="0">
                <a:latin typeface="Arial Narrow" pitchFamily="34" charset="0"/>
                <a:sym typeface="Symbol" pitchFamily="18" charset="2"/>
              </a:rPr>
              <a:t>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</a:t>
            </a:r>
            <a:r>
              <a:rPr lang="ru-RU" sz="2800" kern="0" dirty="0">
                <a:latin typeface="Arial Narrow" pitchFamily="34" charset="0"/>
              </a:rPr>
              <a:t> </a:t>
            </a:r>
            <a:r>
              <a:rPr lang="en-US" sz="2800" kern="0" dirty="0">
                <a:latin typeface="Arial Narrow" pitchFamily="34" charset="0"/>
              </a:rPr>
              <a:t>f</a:t>
            </a:r>
            <a:r>
              <a:rPr lang="ru-RU" sz="2800" kern="0" baseline="-25000" dirty="0">
                <a:latin typeface="Arial Narrow" pitchFamily="34" charset="0"/>
              </a:rPr>
              <a:t>2</a:t>
            </a:r>
            <a:r>
              <a:rPr lang="ru-RU" sz="2800" kern="0" dirty="0">
                <a:latin typeface="Arial Narrow" pitchFamily="34" charset="0"/>
              </a:rPr>
              <a:t>(1270) </a:t>
            </a:r>
            <a:r>
              <a:rPr lang="en-US" sz="2800" kern="0" dirty="0">
                <a:latin typeface="Arial Narrow" pitchFamily="34" charset="0"/>
              </a:rPr>
              <a:t>X</a:t>
            </a:r>
            <a:r>
              <a:rPr lang="ru-RU" sz="2800" kern="0" dirty="0">
                <a:latin typeface="Arial Narrow" pitchFamily="34" charset="0"/>
              </a:rPr>
              <a:t> будет еще лучше </a:t>
            </a:r>
            <a:r>
              <a:rPr lang="en-US" sz="2800" kern="0" dirty="0">
                <a:latin typeface="Arial Narrow" pitchFamily="34" charset="0"/>
              </a:rPr>
              <a:t>(0.1</a:t>
            </a:r>
            <a:r>
              <a:rPr lang="en-US" sz="2800" kern="0" dirty="0">
                <a:latin typeface="Arial Narrow" pitchFamily="34" charset="0"/>
                <a:cs typeface="Arial" charset="0"/>
              </a:rPr>
              <a:t>÷</a:t>
            </a:r>
            <a:r>
              <a:rPr lang="en-US" sz="2800" kern="0" dirty="0">
                <a:latin typeface="Arial Narrow" pitchFamily="34" charset="0"/>
              </a:rPr>
              <a:t>1%) </a:t>
            </a:r>
            <a:endParaRPr lang="ru-RU" sz="2800" kern="0" dirty="0">
              <a:latin typeface="Arial Narrow" pitchFamily="34" charset="0"/>
            </a:endParaRPr>
          </a:p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  <a:p>
            <a:endParaRPr lang="ru-RU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52" y="1196752"/>
            <a:ext cx="3942151" cy="241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3960440" cy="258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7716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Некоторые предсказания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98</a:t>
            </a:fld>
            <a:endParaRPr lang="ru-RU" altLang="ru-RU"/>
          </a:p>
        </p:txBody>
      </p:sp>
      <p:pic>
        <p:nvPicPr>
          <p:cNvPr id="2426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229600" cy="248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407707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Предсказания асимметрии для реакций </a:t>
            </a:r>
            <a:r>
              <a:rPr lang="en-US" b="1" dirty="0"/>
              <a:t>p</a:t>
            </a:r>
            <a:r>
              <a:rPr lang="ru-RU" b="1" baseline="30000" dirty="0"/>
              <a:t>↑</a:t>
            </a:r>
            <a:r>
              <a:rPr lang="ru-RU" b="1" dirty="0"/>
              <a:t> + </a:t>
            </a:r>
            <a:r>
              <a:rPr lang="en-US" b="1" dirty="0"/>
              <a:t>p</a:t>
            </a:r>
            <a:r>
              <a:rPr lang="ru-RU" b="1" dirty="0"/>
              <a:t>(</a:t>
            </a:r>
            <a:r>
              <a:rPr lang="en-US" b="1" dirty="0"/>
              <a:t>A</a:t>
            </a:r>
            <a:r>
              <a:rPr lang="ru-RU" b="1" dirty="0"/>
              <a:t>) → π</a:t>
            </a:r>
            <a:r>
              <a:rPr lang="ru-RU" b="1" baseline="30000" dirty="0"/>
              <a:t>+ </a:t>
            </a:r>
            <a:r>
              <a:rPr lang="ru-RU" b="1" dirty="0"/>
              <a:t>+ </a:t>
            </a:r>
            <a:r>
              <a:rPr lang="en-US" b="1" dirty="0"/>
              <a:t>X</a:t>
            </a:r>
            <a:r>
              <a:rPr lang="ru-RU" b="1" dirty="0"/>
              <a:t> (слева), </a:t>
            </a:r>
            <a:r>
              <a:rPr lang="en-US" b="1" dirty="0"/>
              <a:t>p</a:t>
            </a:r>
            <a:r>
              <a:rPr lang="ru-RU" b="1" baseline="30000" dirty="0"/>
              <a:t>↑</a:t>
            </a:r>
            <a:r>
              <a:rPr lang="ru-RU" b="1" dirty="0"/>
              <a:t> + </a:t>
            </a:r>
            <a:r>
              <a:rPr lang="en-US" b="1" dirty="0"/>
              <a:t>p</a:t>
            </a:r>
            <a:r>
              <a:rPr lang="ru-RU" b="1" dirty="0"/>
              <a:t>(</a:t>
            </a:r>
            <a:r>
              <a:rPr lang="en-US" b="1" dirty="0"/>
              <a:t>A</a:t>
            </a:r>
            <a:r>
              <a:rPr lang="ru-RU" b="1" dirty="0"/>
              <a:t>) → π</a:t>
            </a:r>
            <a:r>
              <a:rPr lang="ru-RU" b="1" baseline="30000" dirty="0"/>
              <a:t>- </a:t>
            </a:r>
            <a:r>
              <a:rPr lang="ru-RU" b="1" dirty="0"/>
              <a:t>+ </a:t>
            </a:r>
            <a:r>
              <a:rPr lang="en-US" b="1" dirty="0"/>
              <a:t>X</a:t>
            </a:r>
            <a:r>
              <a:rPr lang="ru-RU" b="1" dirty="0"/>
              <a:t> (в центре) и </a:t>
            </a:r>
            <a:r>
              <a:rPr lang="en-US" b="1" dirty="0"/>
              <a:t>p</a:t>
            </a:r>
            <a:r>
              <a:rPr lang="ru-RU" b="1" baseline="30000" dirty="0"/>
              <a:t>↑</a:t>
            </a:r>
            <a:r>
              <a:rPr lang="ru-RU" b="1" dirty="0"/>
              <a:t> + </a:t>
            </a:r>
            <a:r>
              <a:rPr lang="en-US" b="1" dirty="0"/>
              <a:t>p</a:t>
            </a:r>
            <a:r>
              <a:rPr lang="ru-RU" b="1" dirty="0"/>
              <a:t>(</a:t>
            </a:r>
            <a:r>
              <a:rPr lang="en-US" b="1" dirty="0"/>
              <a:t>A</a:t>
            </a:r>
            <a:r>
              <a:rPr lang="ru-RU" b="1" dirty="0"/>
              <a:t>) → π</a:t>
            </a:r>
            <a:r>
              <a:rPr lang="ru-RU" b="1" baseline="30000" dirty="0"/>
              <a:t>0 </a:t>
            </a:r>
            <a:r>
              <a:rPr lang="ru-RU" b="1" dirty="0"/>
              <a:t>+ </a:t>
            </a:r>
            <a:r>
              <a:rPr lang="en-US" b="1" dirty="0"/>
              <a:t>X</a:t>
            </a:r>
            <a:r>
              <a:rPr lang="ru-RU" b="1" dirty="0"/>
              <a:t> (справа)</a:t>
            </a:r>
          </a:p>
        </p:txBody>
      </p:sp>
    </p:spTree>
    <p:extLst>
      <p:ext uri="{BB962C8B-B14F-4D97-AF65-F5344CB8AC3E}">
        <p14:creationId xmlns:p14="http://schemas.microsoft.com/office/powerpoint/2010/main" val="32875720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А-зависимость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07.03.2023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</a:t>
            </a:r>
            <a:r>
              <a:rPr lang="ru-RU" altLang="ru-RU" dirty="0">
                <a:solidFill>
                  <a:srgbClr val="FFFFFF"/>
                </a:solidFill>
              </a:rPr>
              <a:t>Семинар ОФВЭ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99</a:t>
            </a:fld>
            <a:endParaRPr lang="ru-RU" altLang="ru-RU"/>
          </a:p>
        </p:txBody>
      </p:sp>
      <p:pic>
        <p:nvPicPr>
          <p:cNvPr id="2447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5"/>
            <a:ext cx="375129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4008" y="1556792"/>
            <a:ext cx="42484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Аномальная А-зависимость </a:t>
            </a:r>
            <a:r>
              <a:rPr lang="en-US" sz="2000" b="1" dirty="0"/>
              <a:t>A</a:t>
            </a:r>
            <a:r>
              <a:rPr lang="en-US" sz="2000" b="1" baseline="-25000" dirty="0"/>
              <a:t>N</a:t>
            </a:r>
            <a:r>
              <a:rPr lang="ru-RU" sz="2000" b="1" dirty="0"/>
              <a:t> в реакции </a:t>
            </a:r>
            <a:r>
              <a:rPr lang="en-US" sz="2000" b="1" dirty="0"/>
              <a:t>p</a:t>
            </a:r>
            <a:r>
              <a:rPr lang="ru-RU" sz="2000" b="1" baseline="30000" dirty="0"/>
              <a:t>↑</a:t>
            </a:r>
            <a:r>
              <a:rPr lang="ru-RU" sz="2000" b="1" dirty="0"/>
              <a:t> + </a:t>
            </a:r>
            <a:r>
              <a:rPr lang="en-US" sz="2000" b="1" dirty="0"/>
              <a:t>A</a:t>
            </a:r>
            <a:r>
              <a:rPr lang="ru-RU" sz="2000" b="1" dirty="0"/>
              <a:t> → </a:t>
            </a:r>
            <a:r>
              <a:rPr lang="en-US" sz="2000" b="1" dirty="0"/>
              <a:t>n</a:t>
            </a:r>
            <a:r>
              <a:rPr lang="ru-RU" sz="2000" b="1" dirty="0"/>
              <a:t> + </a:t>
            </a:r>
            <a:r>
              <a:rPr lang="en-US" sz="2000" b="1" dirty="0"/>
              <a:t>X</a:t>
            </a:r>
            <a:r>
              <a:rPr lang="ru-RU" sz="2000" b="1" dirty="0"/>
              <a:t>.  </a:t>
            </a:r>
          </a:p>
          <a:p>
            <a:r>
              <a:rPr lang="ru-RU" sz="2000" b="1" dirty="0"/>
              <a:t>На протонной мишени отрицательная асимметрия порядка -5%. На алюминиевой мишени </a:t>
            </a:r>
            <a:r>
              <a:rPr lang="en-US" sz="2000" b="1" dirty="0"/>
              <a:t>A</a:t>
            </a:r>
            <a:r>
              <a:rPr lang="en-US" sz="2000" b="1" baseline="-25000" dirty="0"/>
              <a:t>N</a:t>
            </a:r>
            <a:r>
              <a:rPr lang="ru-RU" sz="2000" b="1" dirty="0"/>
              <a:t> близка к нулю, а на мишени из золота знак асимметрии меняется и возрастает втрое: </a:t>
            </a:r>
            <a:r>
              <a:rPr lang="en-US" sz="2000" b="1" dirty="0"/>
              <a:t>A</a:t>
            </a:r>
            <a:r>
              <a:rPr lang="en-US" sz="2000" b="1" baseline="-25000" dirty="0"/>
              <a:t>N </a:t>
            </a:r>
            <a:r>
              <a:rPr lang="ru-RU" sz="2000" b="1" dirty="0"/>
              <a:t>≈15%. </a:t>
            </a:r>
          </a:p>
          <a:p>
            <a:r>
              <a:rPr lang="ru-RU" sz="2000" b="1" dirty="0"/>
              <a:t>При этом значения </a:t>
            </a:r>
            <a:r>
              <a:rPr lang="ru-RU" sz="2000" b="1" dirty="0" err="1"/>
              <a:t>односпиновой</a:t>
            </a:r>
            <a:r>
              <a:rPr lang="ru-RU" sz="2000" b="1" dirty="0"/>
              <a:t> асимметрии сильно зависят от центральности взаимодействия.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22468879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d\sigma\propto \vec{S}_\perp\cdot (\vec{P}\times \vec{K}_\perp)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5"/>
  <p:tag name="PICTUREFILESIZE" val="97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_N=\frac{L-R}{L+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05"/>
  <p:tag name="PICTUREFILESIZE" val="5571"/>
</p:tagLst>
</file>

<file path=ppt/theme/theme1.xml><?xml version="1.0" encoding="utf-8"?>
<a:theme xmlns:a="http://schemas.openxmlformats.org/drawingml/2006/main" name="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ПРОЗА-50-ИФВЭ</Template>
  <TotalTime>26183</TotalTime>
  <Words>6929</Words>
  <Application>Microsoft Office PowerPoint</Application>
  <PresentationFormat>Экран (4:3)</PresentationFormat>
  <Paragraphs>1058</Paragraphs>
  <Slides>99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99</vt:i4>
      </vt:variant>
    </vt:vector>
  </HeadingPairs>
  <TitlesOfParts>
    <vt:vector size="120" baseType="lpstr">
      <vt:lpstr>Arial</vt:lpstr>
      <vt:lpstr>Arial Narrow</vt:lpstr>
      <vt:lpstr>Calibri</vt:lpstr>
      <vt:lpstr>Cambria Math</vt:lpstr>
      <vt:lpstr>Comic Sans MS</vt:lpstr>
      <vt:lpstr>Symbol</vt:lpstr>
      <vt:lpstr>Tahoma</vt:lpstr>
      <vt:lpstr>Times New Roman</vt:lpstr>
      <vt:lpstr>Wingdings</vt:lpstr>
      <vt:lpstr>ПРОЗА-50-ИФВЭ</vt:lpstr>
      <vt:lpstr>Специальное оформление</vt:lpstr>
      <vt:lpstr>Default Design</vt:lpstr>
      <vt:lpstr>Орбита</vt:lpstr>
      <vt:lpstr>Горизонт</vt:lpstr>
      <vt:lpstr>1_ПРОЗА-50-ИФВЭ</vt:lpstr>
      <vt:lpstr>2_ПРОЗА-50-ИФВЭ</vt:lpstr>
      <vt:lpstr>3_ПРОЗА-50-ИФВЭ</vt:lpstr>
      <vt:lpstr>4_ПРОЗА-50-ИФВЭ</vt:lpstr>
      <vt:lpstr>5_ПРОЗА-50-ИФВЭ</vt:lpstr>
      <vt:lpstr>Equation</vt:lpstr>
      <vt:lpstr>Точечный рисунок</vt:lpstr>
      <vt:lpstr>Исследование спиновых  эффектов на установке СПАСЧАРМ на ускорителе У-70</vt:lpstr>
      <vt:lpstr>Сущность спина</vt:lpstr>
      <vt:lpstr>Чем важны поляризационные исследования в сильных взаимодействиях ?</vt:lpstr>
      <vt:lpstr>Презентация PowerPoint</vt:lpstr>
      <vt:lpstr>   </vt:lpstr>
      <vt:lpstr>Что мы знали о роли спина в сильных взаимодействиях</vt:lpstr>
      <vt:lpstr>Теория и практика</vt:lpstr>
      <vt:lpstr>Стратегия эксперимента СПАСЧАРМ</vt:lpstr>
      <vt:lpstr>Что такое односпиновая асимметрия</vt:lpstr>
      <vt:lpstr>Формула вычисления односпиновой асимметрии</vt:lpstr>
      <vt:lpstr>Мотивация проведения исследований</vt:lpstr>
      <vt:lpstr>Исследования вклада глюонов в спин протона</vt:lpstr>
      <vt:lpstr>Кинематика и асимметрия «СПАСЧАРМ 24»</vt:lpstr>
      <vt:lpstr>Исследование чармония на этапе 2</vt:lpstr>
      <vt:lpstr>новая физика с пучком антипротонов</vt:lpstr>
      <vt:lpstr>Концептуальный проект</vt:lpstr>
      <vt:lpstr>Зависимость интенсивности и фонов протонного и антипротонного пучков</vt:lpstr>
      <vt:lpstr>«Установка 24»</vt:lpstr>
      <vt:lpstr>Преимущества СПАСЧАРМ</vt:lpstr>
      <vt:lpstr>Текст проекта и последних статей</vt:lpstr>
      <vt:lpstr>Готовность «установки 24»</vt:lpstr>
      <vt:lpstr>Перспективы финансирования работ по 24 каналу.</vt:lpstr>
      <vt:lpstr>Установка на канале 14</vt:lpstr>
      <vt:lpstr>Команда в сеансе на канале 14</vt:lpstr>
      <vt:lpstr>Данные в эксклюзивных каналах</vt:lpstr>
      <vt:lpstr>Задачи СПАСЧАРМ на канале 14 в целом (инклюзив)</vt:lpstr>
      <vt:lpstr>Статистика с использованием каонного и антипротонного пучка</vt:lpstr>
      <vt:lpstr>Статистика с использованием протонного пучка (50 гэв)</vt:lpstr>
      <vt:lpstr>Комплексный запуск и цель экспозиции 2018</vt:lpstr>
      <vt:lpstr>Моделирование K_s^0 мезонов</vt:lpstr>
      <vt:lpstr>Моделирование ω → π+π-π0 -мезона</vt:lpstr>
      <vt:lpstr>Настройка однородности магнита мишени</vt:lpstr>
      <vt:lpstr>Проблемы сеанса 2018 и методы решения</vt:lpstr>
      <vt:lpstr>R(t)- зависимость дрейфовых камер</vt:lpstr>
      <vt:lpstr>Настройка дрейфовых камер</vt:lpstr>
      <vt:lpstr>Презентация PowerPoint</vt:lpstr>
      <vt:lpstr>Настройка пропорциональных камер</vt:lpstr>
      <vt:lpstr>Прецизионный волоконный годоскоп</vt:lpstr>
      <vt:lpstr>Презентация PowerPoint</vt:lpstr>
      <vt:lpstr>Уточнение положения пучка</vt:lpstr>
      <vt:lpstr>Профиль пучка на мишени</vt:lpstr>
      <vt:lpstr>Измерение поля спектрометрического магнита</vt:lpstr>
      <vt:lpstr>Калибровка электромагнитного калориметра</vt:lpstr>
      <vt:lpstr>Результат калибровки</vt:lpstr>
      <vt:lpstr>Система сбора данных</vt:lpstr>
      <vt:lpstr>Система медленного контроля</vt:lpstr>
      <vt:lpstr>Сеансы 2021 и 2022</vt:lpstr>
      <vt:lpstr>Изменение задач эксперимента:</vt:lpstr>
      <vt:lpstr>Измерение поляризации гиперонов</vt:lpstr>
      <vt:lpstr>Измерение выстроенности</vt:lpstr>
      <vt:lpstr>Набранная статистика</vt:lpstr>
      <vt:lpstr>Анализ 2018, 2021 и 2022</vt:lpstr>
      <vt:lpstr>Определение A-зависимости инклюзивного рождения K_s^0-мезонов</vt:lpstr>
      <vt:lpstr>Измерение поляризации Λ-гиперонов</vt:lpstr>
      <vt:lpstr>Анализ возможности и измерение выстроенности мезонов</vt:lpstr>
      <vt:lpstr>Выделение сигнала от ρ0 - мезона в системе спиральности(H).</vt:lpstr>
      <vt:lpstr>Работы группы ПИЯФ</vt:lpstr>
      <vt:lpstr>Презентация PowerPoint</vt:lpstr>
      <vt:lpstr>Презентация PowerPoint</vt:lpstr>
      <vt:lpstr>Презентация PowerPoint</vt:lpstr>
      <vt:lpstr>Стратегия развития эксперимента</vt:lpstr>
      <vt:lpstr>Заключение</vt:lpstr>
      <vt:lpstr>Backup slides</vt:lpstr>
      <vt:lpstr>Односпиновая асимметрия в наивной партонной модели</vt:lpstr>
      <vt:lpstr>Первые измерения односпиновой асимметрии в Протвино</vt:lpstr>
      <vt:lpstr>Модели, объясняющие поперечные спиновые эффекты</vt:lpstr>
      <vt:lpstr>IHEP/1968 -1977 HERA Collaboration (France-USSR)</vt:lpstr>
      <vt:lpstr>Поляризация в реакции  π-p↑→π0n</vt:lpstr>
      <vt:lpstr>Поляризация в реакциях  π-p↑→n and π-p↑→’(958)n </vt:lpstr>
      <vt:lpstr>Асимметрия в реакциях  π-p↑→(783)n и π-p↑→f2(1270)n </vt:lpstr>
      <vt:lpstr>Выводы по эксклюзивным реакциям</vt:lpstr>
      <vt:lpstr>Исследования инклюзивных процессов на установке ПРОЗА-М</vt:lpstr>
      <vt:lpstr>Статистика с использованием пи- пучка</vt:lpstr>
      <vt:lpstr>Установка на канале 24</vt:lpstr>
      <vt:lpstr>Мишенная станция</vt:lpstr>
      <vt:lpstr>Оптическая схема канала 24А</vt:lpstr>
      <vt:lpstr>Параметры пучка поляризованных протонов в конце канала.</vt:lpstr>
      <vt:lpstr>Обсуждение</vt:lpstr>
      <vt:lpstr>ПРОЗА – ответы и вопросы по результатам инклюзивных измерений</vt:lpstr>
      <vt:lpstr>PROZA – answers and questions exclusive</vt:lpstr>
      <vt:lpstr>Физическое обоснование исследований на первом этапе (односпиновые эффекты)</vt:lpstr>
      <vt:lpstr>Физические задачи эксперимента с поляризованной мишенью</vt:lpstr>
      <vt:lpstr>Результаты исследований</vt:lpstr>
      <vt:lpstr>FODS – experiment: single spin asymmetry of charge particles using polarized proton beam</vt:lpstr>
      <vt:lpstr>Магнит мишенной станции</vt:lpstr>
      <vt:lpstr>Параметры протонного пучка в промежуточном изображении </vt:lpstr>
      <vt:lpstr>Система измерения поляризации</vt:lpstr>
      <vt:lpstr>SPIN flipper (Shatunov Talk)</vt:lpstr>
      <vt:lpstr>Поляризованная мишень</vt:lpstr>
      <vt:lpstr>Магнит поляризованной мишени</vt:lpstr>
      <vt:lpstr>Результат настройки мишени</vt:lpstr>
      <vt:lpstr>Охранная система</vt:lpstr>
      <vt:lpstr>Спектрометрический магнит</vt:lpstr>
      <vt:lpstr>Трековая система</vt:lpstr>
      <vt:lpstr>Характеристики трековой системы</vt:lpstr>
      <vt:lpstr>Калориметр</vt:lpstr>
      <vt:lpstr>Моделирование образования частиц</vt:lpstr>
      <vt:lpstr>Некоторые предсказания</vt:lpstr>
      <vt:lpstr>А-зависимость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Измерение асимметрии инклюзивного рождения  π0-мезонов на установке ПРОЗА-2</dc:title>
  <dc:creator>vmochalov</dc:creator>
  <cp:lastModifiedBy>vasily.mochalov vasily.mochalov</cp:lastModifiedBy>
  <cp:revision>138</cp:revision>
  <dcterms:created xsi:type="dcterms:W3CDTF">2016-09-14T11:35:13Z</dcterms:created>
  <dcterms:modified xsi:type="dcterms:W3CDTF">2023-03-06T20:05:08Z</dcterms:modified>
</cp:coreProperties>
</file>